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3344" y="-16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5/12/2016</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3773" y="0"/>
            <a:ext cx="43107428" cy="28575000"/>
          </a:xfrm>
        </p:spPr>
        <p:style>
          <a:lnRef idx="1">
            <a:schemeClr val="accent1"/>
          </a:lnRef>
          <a:fillRef idx="2">
            <a:schemeClr val="accent1"/>
          </a:fillRef>
          <a:effectRef idx="1">
            <a:schemeClr val="accent1"/>
          </a:effectRef>
          <a:fontRef idx="minor">
            <a:schemeClr val="dk1"/>
          </a:fontRef>
        </p:style>
        <p:txBody>
          <a:bodyPr>
            <a:normAutofit/>
          </a:bodyPr>
          <a:lstStyle/>
          <a:p>
            <a:endParaRPr lang="en-US" sz="19000" dirty="0">
              <a:solidFill>
                <a:srgbClr val="FAFFBD"/>
              </a:solidFill>
            </a:endParaRPr>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7" name="TextBox 6"/>
          <p:cNvSpPr txBox="1"/>
          <p:nvPr/>
        </p:nvSpPr>
        <p:spPr>
          <a:xfrm>
            <a:off x="1763486" y="5257800"/>
            <a:ext cx="13454743" cy="3260051"/>
          </a:xfrm>
          <a:prstGeom prst="rect">
            <a:avLst/>
          </a:prstGeom>
          <a:noFill/>
          <a:ln>
            <a:noFill/>
          </a:ln>
        </p:spPr>
        <p:txBody>
          <a:bodyPr wrap="square" lIns="73841" tIns="36921" rIns="73841" bIns="36921" rtlCol="0">
            <a:spAutoFit/>
          </a:bodyPr>
          <a:lstStyle/>
          <a:p>
            <a:r>
              <a:rPr lang="en-US" dirty="0" smtClean="0">
                <a:latin typeface="Verdana" pitchFamily="34" charset="0"/>
              </a:rPr>
              <a:t>Problem Statement</a:t>
            </a:r>
          </a:p>
          <a:p>
            <a:pPr algn="just"/>
            <a:r>
              <a:rPr lang="en-US" sz="2400" dirty="0" smtClean="0">
                <a:latin typeface="Verdana" pitchFamily="34" charset="0"/>
              </a:rPr>
              <a:t>In robotics, enabling a arm to pick up an object is a trending project. To do this, the robot naturally needs to first be able to segment objects from camera data and determine if they can be picked up. There is currently no modular robot agnostic software package that serves this purpose. Robotic teams must make their own code for segmenting the objects, which requires time and resources. </a:t>
            </a:r>
          </a:p>
        </p:txBody>
      </p:sp>
      <p:sp>
        <p:nvSpPr>
          <p:cNvPr id="14" name="TextBox 13"/>
          <p:cNvSpPr txBox="1"/>
          <p:nvPr/>
        </p:nvSpPr>
        <p:spPr>
          <a:xfrm>
            <a:off x="221673" y="571500"/>
            <a:ext cx="43891200" cy="3053637"/>
          </a:xfrm>
          <a:prstGeom prst="rect">
            <a:avLst/>
          </a:prstGeom>
          <a:solidFill>
            <a:srgbClr val="00759A"/>
          </a:solidFill>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15" name="Rectangle 14"/>
          <p:cNvSpPr/>
          <p:nvPr/>
        </p:nvSpPr>
        <p:spPr>
          <a:xfrm flipH="1">
            <a:off x="1" y="0"/>
            <a:ext cx="391885"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0" name="TextBox 9"/>
          <p:cNvSpPr txBox="1"/>
          <p:nvPr/>
        </p:nvSpPr>
        <p:spPr>
          <a:xfrm>
            <a:off x="997527" y="832563"/>
            <a:ext cx="42893673" cy="3053637"/>
          </a:xfrm>
          <a:prstGeom prst="rect">
            <a:avLst/>
          </a:prstGeom>
          <a:ln/>
        </p:spPr>
        <p:style>
          <a:lnRef idx="1">
            <a:schemeClr val="accent1"/>
          </a:lnRef>
          <a:fillRef idx="2">
            <a:schemeClr val="accent1"/>
          </a:fillRef>
          <a:effectRef idx="1">
            <a:schemeClr val="accent1"/>
          </a:effectRef>
          <a:fontRef idx="minor">
            <a:schemeClr val="dk1"/>
          </a:fontRef>
        </p:style>
        <p:txBody>
          <a:bodyPr wrap="square" lIns="73841" tIns="36921" rIns="73841" bIns="36921" rtlCol="0">
            <a:spAutoFit/>
          </a:bodyPr>
          <a:lstStyle/>
          <a:p>
            <a:r>
              <a:rPr lang="en-US" sz="19000" dirty="0" smtClean="0">
                <a:solidFill>
                  <a:srgbClr val="6A7F10"/>
                </a:solidFill>
              </a:rPr>
              <a:t>	</a:t>
            </a:r>
            <a:r>
              <a:rPr lang="en-US" sz="19000" b="1" dirty="0" smtClean="0">
                <a:solidFill>
                  <a:schemeClr val="tx1"/>
                </a:solidFill>
                <a:latin typeface="Garamond" pitchFamily="18" charset="0"/>
              </a:rPr>
              <a:t>3D Object Segmentation</a:t>
            </a:r>
            <a:endParaRPr lang="en-US" sz="19000" b="1" dirty="0">
              <a:solidFill>
                <a:schemeClr val="tx1"/>
              </a:solidFill>
              <a:latin typeface="Garamond" pitchFamily="18" charset="0"/>
            </a:endParaRPr>
          </a:p>
        </p:txBody>
      </p:sp>
      <p:sp>
        <p:nvSpPr>
          <p:cNvPr id="18" name="TextBox 17"/>
          <p:cNvSpPr txBox="1"/>
          <p:nvPr/>
        </p:nvSpPr>
        <p:spPr>
          <a:xfrm>
            <a:off x="1763485" y="8915400"/>
            <a:ext cx="13454743" cy="7322701"/>
          </a:xfrm>
          <a:prstGeom prst="rect">
            <a:avLst/>
          </a:prstGeom>
          <a:noFill/>
          <a:ln>
            <a:noFill/>
          </a:ln>
        </p:spPr>
        <p:txBody>
          <a:bodyPr wrap="square" lIns="73841" tIns="36921" rIns="73841" bIns="36921" rtlCol="0">
            <a:spAutoFit/>
          </a:bodyPr>
          <a:lstStyle/>
          <a:p>
            <a:r>
              <a:rPr lang="en-US" dirty="0" smtClean="0">
                <a:latin typeface="Verdana" pitchFamily="34" charset="0"/>
              </a:rPr>
              <a:t>Solutions</a:t>
            </a:r>
            <a:br>
              <a:rPr lang="en-US" dirty="0" smtClean="0">
                <a:latin typeface="Verdana" pitchFamily="34" charset="0"/>
              </a:rPr>
            </a:br>
            <a:r>
              <a:rPr lang="en-US" sz="2400" dirty="0" smtClean="0">
                <a:latin typeface="Verdana" pitchFamily="34" charset="0"/>
              </a:rPr>
              <a:t>There are two known paths in the area of object segmentation: one using 2D imagery, and one using 3D depth imagery. We chose to use 3D depth imagery because of the recent influx of cheap stereo depth cameras with color like the Intel </a:t>
            </a:r>
            <a:r>
              <a:rPr lang="en-US" sz="2400" dirty="0" err="1" smtClean="0">
                <a:latin typeface="Verdana" pitchFamily="34" charset="0"/>
              </a:rPr>
              <a:t>Realsense</a:t>
            </a:r>
            <a:r>
              <a:rPr lang="en-US" sz="2400" dirty="0" smtClean="0">
                <a:latin typeface="Verdana" pitchFamily="34" charset="0"/>
              </a:rPr>
              <a:t> R200, and because the dimensions of perceived objects will be easier to calculate with depth data. At a high level, our process for object segmentation is as follows:</a:t>
            </a:r>
          </a:p>
          <a:p>
            <a:pPr marL="457200" indent="-457200">
              <a:buAutoNum type="arabicPeriod"/>
            </a:pPr>
            <a:r>
              <a:rPr lang="en-US" sz="2400" dirty="0" smtClean="0">
                <a:latin typeface="Verdana" pitchFamily="34" charset="0"/>
              </a:rPr>
              <a:t>Convert the 3D depth imagery to a point cloud.</a:t>
            </a:r>
          </a:p>
          <a:p>
            <a:pPr marL="457200" indent="-457200">
              <a:buAutoNum type="arabicPeriod"/>
            </a:pPr>
            <a:r>
              <a:rPr lang="en-US" sz="2400" dirty="0">
                <a:latin typeface="Verdana" pitchFamily="34" charset="0"/>
              </a:rPr>
              <a:t>P</a:t>
            </a:r>
            <a:r>
              <a:rPr lang="en-US" sz="2400" dirty="0" smtClean="0">
                <a:latin typeface="Verdana" pitchFamily="34" charset="0"/>
              </a:rPr>
              <a:t>rocess the point cloud and segment out the objects.</a:t>
            </a:r>
          </a:p>
          <a:p>
            <a:pPr marL="457200" indent="-457200">
              <a:buAutoNum type="arabicPeriod"/>
            </a:pPr>
            <a:r>
              <a:rPr lang="en-US" sz="2400" dirty="0" smtClean="0">
                <a:latin typeface="Verdana" pitchFamily="34" charset="0"/>
              </a:rPr>
              <a:t>Determine if the robotic hand is one of the segmented objects.</a:t>
            </a:r>
          </a:p>
          <a:p>
            <a:pPr marL="457200" indent="-457200">
              <a:buAutoNum type="arabicPeriod"/>
            </a:pPr>
            <a:r>
              <a:rPr lang="en-US" sz="2400" dirty="0" smtClean="0">
                <a:latin typeface="Verdana" pitchFamily="34" charset="0"/>
              </a:rPr>
              <a:t>Choose the most appropriate object to pick up.</a:t>
            </a:r>
          </a:p>
          <a:p>
            <a:pPr marL="457200" indent="-457200">
              <a:buAutoNum type="arabicPeriod"/>
            </a:pPr>
            <a:r>
              <a:rPr lang="en-US" sz="2400" dirty="0" smtClean="0">
                <a:latin typeface="Verdana" pitchFamily="34" charset="0"/>
              </a:rPr>
              <a:t>Verify that the object is not the robot’s hand. </a:t>
            </a:r>
          </a:p>
          <a:p>
            <a:pPr marL="457200" indent="-457200">
              <a:buAutoNum type="arabicPeriod"/>
            </a:pPr>
            <a:r>
              <a:rPr lang="en-US" sz="2400" dirty="0" smtClean="0">
                <a:latin typeface="Verdana" pitchFamily="34" charset="0"/>
              </a:rPr>
              <a:t>Expose results to the robot control software. </a:t>
            </a:r>
          </a:p>
          <a:p>
            <a:endParaRPr lang="en-US" sz="2400" dirty="0" smtClean="0">
              <a:latin typeface="Verdana" pitchFamily="34" charset="0"/>
            </a:endParaRPr>
          </a:p>
          <a:p>
            <a:r>
              <a:rPr lang="en-US" sz="2400" dirty="0" smtClean="0">
                <a:latin typeface="Verdana" pitchFamily="34" charset="0"/>
              </a:rPr>
              <a:t>We decided to use the Point Cloud Library (PCL) for our point cloud processing and the Robot Operating System (ROS) for modularizing the code so it can work with different robots and in different applications.</a:t>
            </a:r>
            <a:endParaRPr lang="en-US" sz="2400" dirty="0">
              <a:latin typeface="Verdana" pitchFamily="34" charset="0"/>
            </a:endParaRPr>
          </a:p>
        </p:txBody>
      </p:sp>
      <p:sp>
        <p:nvSpPr>
          <p:cNvPr id="22" name="TextBox 21"/>
          <p:cNvSpPr txBox="1"/>
          <p:nvPr/>
        </p:nvSpPr>
        <p:spPr>
          <a:xfrm>
            <a:off x="24841200" y="5257800"/>
            <a:ext cx="17221200" cy="1921222"/>
          </a:xfrm>
          <a:prstGeom prst="rect">
            <a:avLst/>
          </a:prstGeom>
          <a:noFill/>
          <a:ln>
            <a:noFill/>
          </a:ln>
        </p:spPr>
        <p:txBody>
          <a:bodyPr wrap="square" lIns="73841" tIns="36921" rIns="73841" bIns="36921" rtlCol="0">
            <a:spAutoFit/>
          </a:bodyPr>
          <a:lstStyle/>
          <a:p>
            <a:r>
              <a:rPr lang="en-US" sz="7200" dirty="0" smtClean="0">
                <a:latin typeface="Verdana" pitchFamily="34" charset="0"/>
              </a:rPr>
              <a:t>Design of Hand Recognition</a:t>
            </a:r>
          </a:p>
          <a:p>
            <a:pPr algn="just"/>
            <a:r>
              <a:rPr lang="en-US" sz="2400" dirty="0" smtClean="0">
                <a:latin typeface="Verdana" pitchFamily="34" charset="0"/>
              </a:rPr>
              <a:t>Note: Although this example font is quite large for this example,  24 size font would work best in the text boxes.</a:t>
            </a:r>
          </a:p>
        </p:txBody>
      </p:sp>
      <p:sp>
        <p:nvSpPr>
          <p:cNvPr id="25" name="TextBox 24"/>
          <p:cNvSpPr txBox="1"/>
          <p:nvPr/>
        </p:nvSpPr>
        <p:spPr>
          <a:xfrm>
            <a:off x="1738084" y="18745200"/>
            <a:ext cx="13454743" cy="3490883"/>
          </a:xfrm>
          <a:prstGeom prst="rect">
            <a:avLst/>
          </a:prstGeom>
          <a:noFill/>
          <a:ln>
            <a:noFill/>
          </a:ln>
        </p:spPr>
        <p:txBody>
          <a:bodyPr wrap="square" lIns="73841" tIns="36921" rIns="73841" bIns="36921" rtlCol="0">
            <a:spAutoFit/>
          </a:bodyPr>
          <a:lstStyle/>
          <a:p>
            <a:r>
              <a:rPr lang="en-US" dirty="0" smtClean="0">
                <a:latin typeface="Verdana" pitchFamily="34" charset="0"/>
              </a:rPr>
              <a:t>Design of Object Segmentation  </a:t>
            </a:r>
          </a:p>
          <a:p>
            <a:pPr algn="just"/>
            <a:r>
              <a:rPr lang="en-US" sz="2400" dirty="0" smtClean="0">
                <a:latin typeface="Verdana" pitchFamily="34" charset="0"/>
              </a:rPr>
              <a:t>Note: Although this example font is quite large for this example,  24 size font would work best in the text boxes.</a:t>
            </a:r>
          </a:p>
        </p:txBody>
      </p:sp>
      <p:sp>
        <p:nvSpPr>
          <p:cNvPr id="26" name="TextBox 25"/>
          <p:cNvSpPr txBox="1"/>
          <p:nvPr/>
        </p:nvSpPr>
        <p:spPr>
          <a:xfrm>
            <a:off x="26125715" y="13716000"/>
            <a:ext cx="13454743" cy="2152055"/>
          </a:xfrm>
          <a:prstGeom prst="rect">
            <a:avLst/>
          </a:prstGeom>
          <a:noFill/>
          <a:ln>
            <a:noFill/>
          </a:ln>
        </p:spPr>
        <p:txBody>
          <a:bodyPr wrap="square" lIns="73841" tIns="36921" rIns="73841" bIns="36921" rtlCol="0">
            <a:spAutoFit/>
          </a:bodyPr>
          <a:lstStyle/>
          <a:p>
            <a:r>
              <a:rPr lang="en-US" dirty="0" smtClean="0">
                <a:latin typeface="Verdana" pitchFamily="34" charset="0"/>
              </a:rPr>
              <a:t>Solution</a:t>
            </a:r>
          </a:p>
          <a:p>
            <a:pPr algn="just"/>
            <a:r>
              <a:rPr lang="en-US" sz="2400" dirty="0" smtClean="0">
                <a:latin typeface="Verdana" pitchFamily="34" charset="0"/>
              </a:rPr>
              <a:t>Note: Although this example font is quite large for this example,  24 size font would work best in the text boxes.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165</Words>
  <Application>Microsoft Office PowerPoint</Application>
  <PresentationFormat>Custom</PresentationFormat>
  <Paragraphs>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J1mb0</cp:lastModifiedBy>
  <cp:revision>34</cp:revision>
  <dcterms:created xsi:type="dcterms:W3CDTF">2008-12-19T19:08:39Z</dcterms:created>
  <dcterms:modified xsi:type="dcterms:W3CDTF">2016-05-12T18:25:45Z</dcterms:modified>
</cp:coreProperties>
</file>