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4" r:id="rId1"/>
  </p:sldMasterIdLst>
  <p:sldIdLst>
    <p:sldId id="256" r:id="rId2"/>
    <p:sldId id="257" r:id="rId3"/>
    <p:sldId id="258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66" r:id="rId12"/>
    <p:sldId id="267" r:id="rId13"/>
    <p:sldId id="259" r:id="rId14"/>
    <p:sldId id="261" r:id="rId15"/>
    <p:sldId id="268" r:id="rId16"/>
    <p:sldId id="262" r:id="rId17"/>
    <p:sldId id="283" r:id="rId18"/>
    <p:sldId id="284" r:id="rId19"/>
    <p:sldId id="263" r:id="rId20"/>
    <p:sldId id="269" r:id="rId21"/>
    <p:sldId id="288" r:id="rId22"/>
    <p:sldId id="289" r:id="rId23"/>
    <p:sldId id="272" r:id="rId24"/>
    <p:sldId id="285" r:id="rId25"/>
    <p:sldId id="264" r:id="rId26"/>
    <p:sldId id="265" r:id="rId27"/>
    <p:sldId id="260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70FF"/>
    <a:srgbClr val="1A74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2" d="100"/>
          <a:sy n="102" d="100"/>
        </p:scale>
        <p:origin x="-112" y="-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26-06-14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nl-NL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BBB94-68E6-4675-A946-F1C5994EDBD7}" type="datetime1">
              <a:rPr lang="en-US" smtClean="0"/>
              <a:t>26-06-14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B8377-21E3-4835-B75D-4E2847E2750F}" type="datetime1">
              <a:rPr lang="en-US" smtClean="0"/>
              <a:t>26-06-14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nl-NL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986D-6BE9-4264-908F-02DB36FD8D6C}" type="datetime1">
              <a:rPr lang="en-US" smtClean="0"/>
              <a:t>26-06-14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986D-6BE9-4264-908F-02DB36FD8D6C}" type="datetime1">
              <a:rPr lang="en-US" smtClean="0"/>
              <a:t>26-06-14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nl-NL" smtClean="0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nl-NL" smtClean="0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986D-6BE9-4264-908F-02DB36FD8D6C}" type="datetime1">
              <a:rPr lang="en-US" smtClean="0"/>
              <a:t>26-06-14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Drag picture to placeholder or click icon to add</a:t>
            </a:r>
            <a:endParaRPr/>
          </a:p>
        </p:txBody>
      </p:sp>
    </p:spTree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51B39-B140-43FE-96DB-472A2B59CE7C}" type="datetime1">
              <a:rPr lang="en-US" smtClean="0"/>
              <a:t>26-06-14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nl-NL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0BB2-27C5-458B-ABCE-839C88CF47CE}" type="datetime1">
              <a:rPr lang="en-US" smtClean="0"/>
              <a:t>26-06-14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26-06-14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986D-6BE9-4264-908F-02DB36FD8D6C}" type="datetime1">
              <a:rPr lang="en-US" smtClean="0"/>
              <a:t>26-06-14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nl-NL" smtClean="0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nl-NL" smtClean="0"/>
              <a:t>Click to edit Master title style</a:t>
            </a:r>
            <a:endParaRPr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nl-NL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EA93-55E7-4DA9-90C2-089A26EEFEC4}" type="datetime1">
              <a:rPr lang="en-US" smtClean="0"/>
              <a:t>26-06-14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nl-NL" smtClean="0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26-06-14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nl-NL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Click to edit Master text styles</a:t>
            </a:r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F3C7-6809-4F39-BD67-A75817BDDE0A}" type="datetime1">
              <a:rPr lang="en-US" smtClean="0"/>
              <a:t>26-06-14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AEB24-CE78-465C-A726-91D0868FA48F}" type="datetime1">
              <a:rPr lang="en-US" smtClean="0"/>
              <a:t>26-06-14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ADF0-1749-4E8B-9691-B44A5F8C0895}" type="datetime1">
              <a:rPr lang="en-US" smtClean="0"/>
              <a:t>26-06-14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628A-A867-4937-BBE5-207DB6F9C51A}" type="datetime1">
              <a:rPr lang="en-US" smtClean="0"/>
              <a:t>26-06-14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B0C4986D-6BE9-4264-908F-02DB36FD8D6C}" type="datetime1">
              <a:rPr lang="en-US" smtClean="0"/>
              <a:t>26-06-14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  <p:sldLayoutId id="2147483718" r:id="rId14"/>
    <p:sldLayoutId id="2147483719" r:id="rId15"/>
    <p:sldLayoutId id="2147483720" r:id="rId16"/>
  </p:sldLayoutIdLst>
  <p:hf sldNum="0" hdr="0" ftr="0" dt="0"/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2286895"/>
            <a:ext cx="7754112" cy="3700552"/>
          </a:xfrm>
        </p:spPr>
        <p:txBody>
          <a:bodyPr>
            <a:normAutofit/>
          </a:bodyPr>
          <a:lstStyle/>
          <a:p>
            <a:pPr algn="ctr"/>
            <a:r>
              <a:rPr lang="en-US" sz="4000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Recommending document links in the Starfish knowledge graph</a:t>
            </a:r>
          </a:p>
          <a:p>
            <a:pPr algn="ctr"/>
            <a:endParaRPr lang="en-US" sz="4000" i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sz="2400" i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en-US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Robbert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van </a:t>
            </a:r>
            <a:r>
              <a:rPr lang="en-US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Ginkel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Jorn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Peters &amp; Lotte </a:t>
            </a:r>
            <a:r>
              <a:rPr lang="en-US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Weerts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4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14426"/>
            <a:ext cx="7544517" cy="922826"/>
          </a:xfrm>
          <a:noFill/>
        </p:spPr>
        <p:txBody>
          <a:bodyPr>
            <a:normAutofit fontScale="90000"/>
          </a:bodyPr>
          <a:lstStyle/>
          <a:p>
            <a:r>
              <a:rPr lang="en-US" sz="3100" dirty="0"/>
              <a:t>second year project bachelor </a:t>
            </a:r>
            <a:r>
              <a:rPr lang="en-US" sz="3100" dirty="0" smtClean="0"/>
              <a:t>artificial intelligence</a:t>
            </a:r>
            <a:r>
              <a:rPr lang="en-US" sz="6000" dirty="0"/>
              <a:t/>
            </a:r>
            <a:br>
              <a:rPr lang="en-US" sz="6000" dirty="0"/>
            </a:br>
            <a:r>
              <a:rPr lang="en-US" sz="6000" dirty="0"/>
              <a:t>TEAM PERCEPTUM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751507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VISION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 smtClean="0"/>
              <a:t>Problem</a:t>
            </a:r>
            <a:endParaRPr lang="en-US" sz="3600" b="1" dirty="0" smtClean="0"/>
          </a:p>
          <a:p>
            <a:pPr marL="0" indent="0">
              <a:buNone/>
            </a:pPr>
            <a:r>
              <a:rPr lang="en-US" sz="2000" dirty="0"/>
              <a:t>With a set of 200 documents, there are 2</a:t>
            </a:r>
            <a:r>
              <a:rPr lang="en-US" sz="2000" baseline="30000" dirty="0"/>
              <a:t>(n(n-1)/2 </a:t>
            </a:r>
            <a:r>
              <a:rPr lang="en-US" sz="2000" dirty="0"/>
              <a:t>= 2</a:t>
            </a:r>
            <a:r>
              <a:rPr lang="en-US" sz="2000" baseline="30000" dirty="0"/>
              <a:t>(200*199)/2</a:t>
            </a:r>
            <a:r>
              <a:rPr lang="en-US" sz="2000" dirty="0"/>
              <a:t> ways a network can be created of these documents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41756" y="298203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781503" y="3795531"/>
            <a:ext cx="707674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400" dirty="0"/>
          </a:p>
          <a:p>
            <a:r>
              <a:rPr lang="en-US" sz="1400" dirty="0" smtClean="0"/>
              <a:t>2447923933083569108416434916530837313030654222351593453486277619448383035960811381134995223617097317702298030233817084685633559986008099265407012361023732762096666531841201188933822188759406552932779576005833396563796986795604340884677170302507419405754082096159628786799476560747413313082774756353231235207964766806933535516119579541750858447334634796722734954635533740200581718872004005783138992282399118749398710969583868.</a:t>
            </a:r>
            <a:endParaRPr lang="en-US" sz="1400" dirty="0"/>
          </a:p>
          <a:p>
            <a:endParaRPr lang="en-US" sz="1400" dirty="0" smtClean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4936172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VISION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600" b="1" dirty="0" smtClean="0"/>
              <a:t>Product pitch</a:t>
            </a:r>
          </a:p>
          <a:p>
            <a:r>
              <a:rPr lang="en-US" sz="2000" b="1" dirty="0"/>
              <a:t>For</a:t>
            </a:r>
            <a:r>
              <a:rPr lang="en-US" sz="2000" dirty="0"/>
              <a:t> </a:t>
            </a:r>
            <a:r>
              <a:rPr lang="en-US" sz="2000" dirty="0" smtClean="0"/>
              <a:t>Starfish </a:t>
            </a:r>
            <a:r>
              <a:rPr lang="en-US" sz="2000" dirty="0"/>
              <a:t>users </a:t>
            </a:r>
            <a:endParaRPr lang="en-US" sz="2000" dirty="0" smtClean="0"/>
          </a:p>
          <a:p>
            <a:r>
              <a:rPr lang="en-US" sz="2000" b="1" dirty="0" smtClean="0"/>
              <a:t>who</a:t>
            </a:r>
            <a:r>
              <a:rPr lang="en-US" sz="2000" dirty="0" smtClean="0"/>
              <a:t> </a:t>
            </a:r>
            <a:r>
              <a:rPr lang="en-US" sz="2000" dirty="0"/>
              <a:t>search for and edit knowledge in </a:t>
            </a:r>
            <a:r>
              <a:rPr lang="en-US" sz="2000" dirty="0" smtClean="0"/>
              <a:t>Starfish</a:t>
            </a:r>
            <a:endParaRPr lang="en-US" sz="2000" dirty="0"/>
          </a:p>
          <a:p>
            <a:r>
              <a:rPr lang="en-US" sz="2000" b="1" dirty="0" smtClean="0"/>
              <a:t>the</a:t>
            </a:r>
            <a:r>
              <a:rPr lang="en-US" sz="2000" dirty="0" smtClean="0"/>
              <a:t> </a:t>
            </a:r>
            <a:r>
              <a:rPr lang="en-US" sz="2000" dirty="0"/>
              <a:t>document linker is a core system addition to </a:t>
            </a:r>
            <a:r>
              <a:rPr lang="en-US" sz="2000" dirty="0" smtClean="0"/>
              <a:t>Starfish </a:t>
            </a:r>
            <a:endParaRPr lang="en-US" sz="2000" dirty="0" smtClean="0"/>
          </a:p>
          <a:p>
            <a:r>
              <a:rPr lang="en-US" sz="2000" b="1" dirty="0" smtClean="0"/>
              <a:t>that</a:t>
            </a:r>
            <a:r>
              <a:rPr lang="en-US" sz="2000" dirty="0" smtClean="0"/>
              <a:t> </a:t>
            </a:r>
            <a:r>
              <a:rPr lang="en-US" sz="2000" dirty="0"/>
              <a:t>finds related </a:t>
            </a:r>
            <a:r>
              <a:rPr lang="en-US" sz="2000" dirty="0" smtClean="0"/>
              <a:t>documents</a:t>
            </a:r>
          </a:p>
          <a:p>
            <a:r>
              <a:rPr lang="en-US" sz="2000" b="1" dirty="0" smtClean="0"/>
              <a:t>Unlike</a:t>
            </a:r>
            <a:r>
              <a:rPr lang="en-US" sz="2000" dirty="0" smtClean="0"/>
              <a:t> </a:t>
            </a:r>
            <a:r>
              <a:rPr lang="en-US" sz="2000" dirty="0"/>
              <a:t>moderated or individual/centralized linking our product uses algorithms and data to automatically suggest document links. </a:t>
            </a:r>
            <a:r>
              <a:rPr lang="en-US" sz="2000" dirty="0" smtClean="0"/>
              <a:t> </a:t>
            </a:r>
            <a:endParaRPr lang="en-US" sz="2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987607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 smtClean="0"/>
              <a:t>Relevant document properties</a:t>
            </a:r>
          </a:p>
          <a:p>
            <a:r>
              <a:rPr lang="en-US" sz="2000" b="1" dirty="0" smtClean="0"/>
              <a:t>Textual content of documents</a:t>
            </a:r>
          </a:p>
          <a:p>
            <a:r>
              <a:rPr lang="en-US" sz="2000" b="1" dirty="0" smtClean="0">
                <a:effectLst/>
              </a:rPr>
              <a:t>Tags and their glossaries</a:t>
            </a:r>
          </a:p>
          <a:p>
            <a:r>
              <a:rPr lang="en-US" sz="2000" b="1" dirty="0" smtClean="0"/>
              <a:t>Links to other docs</a:t>
            </a:r>
            <a:endParaRPr lang="en-US" sz="2000" dirty="0">
              <a:effectLst/>
            </a:endParaRPr>
          </a:p>
        </p:txBody>
      </p:sp>
      <p:pic>
        <p:nvPicPr>
          <p:cNvPr id="6" name="Picture 5" descr="documen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896" y="4750811"/>
            <a:ext cx="1915246" cy="191524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259652" y="4417836"/>
            <a:ext cx="620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text</a:t>
            </a:r>
            <a:endParaRPr lang="en-US" b="1" i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680980" y="5301940"/>
            <a:ext cx="678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links</a:t>
            </a:r>
            <a:endParaRPr lang="en-US" b="1" i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79139" y="4533472"/>
            <a:ext cx="655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tags</a:t>
            </a:r>
            <a:endParaRPr lang="en-US" b="1" i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22918" y="4999980"/>
            <a:ext cx="1187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glossaries</a:t>
            </a:r>
            <a:endParaRPr lang="en-US" b="1" i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39956" y="5058370"/>
            <a:ext cx="1184940" cy="338554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b="1" dirty="0" smtClean="0"/>
              <a:t>CHEMISTRY</a:t>
            </a:r>
            <a:endParaRPr lang="en-US" sz="16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2575566" y="5555331"/>
            <a:ext cx="2150749" cy="338554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b="1" dirty="0" smtClean="0"/>
              <a:t>STUDENT EVALUATION</a:t>
            </a:r>
            <a:endParaRPr lang="en-US" sz="16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3846547" y="6052246"/>
            <a:ext cx="879768" cy="338554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b="1" dirty="0" smtClean="0"/>
              <a:t>VOTING</a:t>
            </a:r>
            <a:endParaRPr lang="en-US" sz="1600" b="1" dirty="0"/>
          </a:p>
        </p:txBody>
      </p:sp>
      <p:pic>
        <p:nvPicPr>
          <p:cNvPr id="14" name="Picture 13" descr="document.png"/>
          <p:cNvPicPr>
            <a:picLocks noChangeAspect="1"/>
          </p:cNvPicPr>
          <p:nvPr/>
        </p:nvPicPr>
        <p:blipFill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8806" y="5107140"/>
            <a:ext cx="1169632" cy="1169632"/>
          </a:xfrm>
          <a:prstGeom prst="rect">
            <a:avLst/>
          </a:prstGeom>
        </p:spPr>
      </p:pic>
      <p:pic>
        <p:nvPicPr>
          <p:cNvPr id="15" name="Picture 14" descr="document.png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3263" y="4995062"/>
            <a:ext cx="459639" cy="459639"/>
          </a:xfrm>
          <a:prstGeom prst="rect">
            <a:avLst/>
          </a:prstGeom>
        </p:spPr>
      </p:pic>
      <p:pic>
        <p:nvPicPr>
          <p:cNvPr id="16" name="Picture 15" descr="document.png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0707" y="5498987"/>
            <a:ext cx="459639" cy="459639"/>
          </a:xfrm>
          <a:prstGeom prst="rect">
            <a:avLst/>
          </a:prstGeom>
        </p:spPr>
      </p:pic>
      <p:pic>
        <p:nvPicPr>
          <p:cNvPr id="17" name="Picture 16" descr="document.png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7883" y="6005988"/>
            <a:ext cx="459639" cy="459639"/>
          </a:xfrm>
          <a:prstGeom prst="rect">
            <a:avLst/>
          </a:prstGeom>
        </p:spPr>
      </p:pic>
      <p:sp>
        <p:nvSpPr>
          <p:cNvPr id="19" name="Right Arrow 18"/>
          <p:cNvSpPr/>
          <p:nvPr/>
        </p:nvSpPr>
        <p:spPr>
          <a:xfrm flipV="1">
            <a:off x="6640142" y="5661694"/>
            <a:ext cx="670652" cy="275362"/>
          </a:xfrm>
          <a:prstGeom prst="right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29757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PIPELINE</a:t>
            </a:r>
            <a:endParaRPr lang="en-US" dirty="0"/>
          </a:p>
        </p:txBody>
      </p:sp>
      <p:pic>
        <p:nvPicPr>
          <p:cNvPr id="4" name="Content Placeholder 3" descr="pipeline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50" r="2267"/>
          <a:stretch/>
        </p:blipFill>
        <p:spPr>
          <a:xfrm>
            <a:off x="13954" y="159278"/>
            <a:ext cx="9084691" cy="6718865"/>
          </a:xfrm>
        </p:spPr>
      </p:pic>
      <p:sp>
        <p:nvSpPr>
          <p:cNvPr id="6" name="TextBox 5"/>
          <p:cNvSpPr txBox="1"/>
          <p:nvPr/>
        </p:nvSpPr>
        <p:spPr>
          <a:xfrm>
            <a:off x="-209325" y="108862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7107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VECTORIZER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 smtClean="0"/>
              <a:t>TEXT BASED</a:t>
            </a:r>
            <a:r>
              <a:rPr lang="en-US" dirty="0" smtClean="0"/>
              <a:t>: bag of words and TF-IDF	</a:t>
            </a:r>
          </a:p>
          <a:p>
            <a:pPr lvl="1">
              <a:buFont typeface="+mj-lt"/>
              <a:buAutoNum type="arabicPeriod"/>
            </a:pPr>
            <a:r>
              <a:rPr lang="en-US" dirty="0" err="1" smtClean="0"/>
              <a:t>Textvectorizer</a:t>
            </a:r>
            <a:endParaRPr lang="en-US" dirty="0" smtClean="0"/>
          </a:p>
          <a:p>
            <a:pPr lvl="1">
              <a:buFont typeface="+mj-lt"/>
              <a:buAutoNum type="arabicPeriod"/>
            </a:pPr>
            <a:r>
              <a:rPr lang="en-US" dirty="0" smtClean="0"/>
              <a:t>Weighted </a:t>
            </a:r>
            <a:r>
              <a:rPr lang="en-US" dirty="0" err="1" smtClean="0"/>
              <a:t>textvectorizer</a:t>
            </a:r>
            <a:endParaRPr lang="en-US" dirty="0" smtClean="0"/>
          </a:p>
          <a:p>
            <a:r>
              <a:rPr lang="en-US" b="1" dirty="0" smtClean="0"/>
              <a:t>TAG BASED</a:t>
            </a:r>
            <a:r>
              <a:rPr lang="en-US" dirty="0" smtClean="0"/>
              <a:t>: </a:t>
            </a:r>
            <a:r>
              <a:rPr lang="en-US" dirty="0" smtClean="0"/>
              <a:t>occurrences </a:t>
            </a:r>
            <a:r>
              <a:rPr lang="en-US" dirty="0" smtClean="0"/>
              <a:t>and co</a:t>
            </a:r>
            <a:r>
              <a:rPr lang="en-US" dirty="0" smtClean="0"/>
              <a:t>-occurrences </a:t>
            </a:r>
            <a:r>
              <a:rPr lang="en-US" dirty="0" smtClean="0"/>
              <a:t>of tags</a:t>
            </a:r>
          </a:p>
          <a:p>
            <a:pPr lvl="1">
              <a:buFont typeface="+mj-lt"/>
              <a:buAutoNum type="arabicPeriod"/>
            </a:pPr>
            <a:r>
              <a:rPr lang="en-US" dirty="0" smtClean="0"/>
              <a:t>Simple tag </a:t>
            </a:r>
            <a:r>
              <a:rPr lang="en-US" dirty="0" err="1" smtClean="0"/>
              <a:t>vectorizer</a:t>
            </a:r>
            <a:endParaRPr lang="en-US" dirty="0"/>
          </a:p>
          <a:p>
            <a:pPr lvl="1">
              <a:buFont typeface="+mj-lt"/>
              <a:buAutoNum type="arabicPeriod"/>
            </a:pPr>
            <a:r>
              <a:rPr lang="en-US" dirty="0" smtClean="0"/>
              <a:t>Tag smoothing </a:t>
            </a:r>
            <a:r>
              <a:rPr lang="en-US" dirty="0" err="1" smtClean="0"/>
              <a:t>vectorizer</a:t>
            </a:r>
            <a:endParaRPr lang="en-US" dirty="0" smtClean="0"/>
          </a:p>
          <a:p>
            <a:r>
              <a:rPr lang="en-US" b="1" dirty="0" smtClean="0"/>
              <a:t>HYBRID</a:t>
            </a:r>
            <a:r>
              <a:rPr lang="en-US" dirty="0" smtClean="0"/>
              <a:t>: TF-IDF of glossaries of tags</a:t>
            </a:r>
          </a:p>
          <a:p>
            <a:pPr lvl="1">
              <a:buFont typeface="+mj-lt"/>
              <a:buAutoNum type="arabicPeriod"/>
            </a:pPr>
            <a:r>
              <a:rPr lang="en-US" dirty="0" smtClean="0"/>
              <a:t>Glossaries of tags</a:t>
            </a:r>
            <a:endParaRPr lang="en-US" dirty="0"/>
          </a:p>
          <a:p>
            <a:pPr lvl="1">
              <a:buFont typeface="+mj-lt"/>
              <a:buAutoNum type="arabicPeriod"/>
            </a:pPr>
            <a:r>
              <a:rPr lang="en-US" dirty="0" smtClean="0"/>
              <a:t>Weighted glossaries of tags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Picture 3" descr="documen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848" y="2133599"/>
            <a:ext cx="1123857" cy="1123857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 rot="5400000" flipV="1">
            <a:off x="595908" y="3631006"/>
            <a:ext cx="670652" cy="275362"/>
          </a:xfrm>
          <a:prstGeom prst="right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9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9953" y="4421384"/>
            <a:ext cx="71091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90"/>
                </a:solidFill>
              </a:rPr>
              <a:t>0.003</a:t>
            </a:r>
          </a:p>
          <a:p>
            <a:r>
              <a:rPr lang="en-US" b="1" dirty="0" smtClean="0">
                <a:solidFill>
                  <a:srgbClr val="000090"/>
                </a:solidFill>
              </a:rPr>
              <a:t>0.000</a:t>
            </a:r>
          </a:p>
          <a:p>
            <a:r>
              <a:rPr lang="en-US" b="1" dirty="0">
                <a:solidFill>
                  <a:srgbClr val="000090"/>
                </a:solidFill>
              </a:rPr>
              <a:t> </a:t>
            </a:r>
            <a:r>
              <a:rPr lang="en-US" b="1" dirty="0" smtClean="0">
                <a:solidFill>
                  <a:srgbClr val="000090"/>
                </a:solidFill>
              </a:rPr>
              <a:t>    :</a:t>
            </a:r>
          </a:p>
          <a:p>
            <a:r>
              <a:rPr lang="en-US" b="1" dirty="0" smtClean="0">
                <a:solidFill>
                  <a:srgbClr val="000090"/>
                </a:solidFill>
              </a:rPr>
              <a:t>0.901</a:t>
            </a:r>
          </a:p>
          <a:p>
            <a:r>
              <a:rPr lang="en-US" b="1" dirty="0" smtClean="0">
                <a:solidFill>
                  <a:srgbClr val="000090"/>
                </a:solidFill>
              </a:rPr>
              <a:t>0.100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563263" y="4435341"/>
            <a:ext cx="0" cy="14773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561933" y="4435341"/>
            <a:ext cx="17943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563457" y="5908637"/>
            <a:ext cx="17943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287818" y="4434214"/>
            <a:ext cx="0" cy="14773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1105073" y="4434214"/>
            <a:ext cx="17943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1106597" y="5907510"/>
            <a:ext cx="17943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59749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K-NEAREST NEIGHBOR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Calculate </a:t>
            </a:r>
            <a:r>
              <a:rPr lang="en-US" b="1" dirty="0" smtClean="0"/>
              <a:t>distance</a:t>
            </a:r>
            <a:r>
              <a:rPr lang="en-US" dirty="0" smtClean="0"/>
              <a:t> between descriptor of new document and descriptor of the knowledge base</a:t>
            </a:r>
          </a:p>
          <a:p>
            <a:pPr lvl="1">
              <a:buFont typeface="+mj-lt"/>
              <a:buAutoNum type="arabicPeriod"/>
            </a:pPr>
            <a:r>
              <a:rPr lang="en-US" dirty="0" smtClean="0"/>
              <a:t>Cosine</a:t>
            </a:r>
          </a:p>
          <a:p>
            <a:pPr lvl="1">
              <a:buFont typeface="+mj-lt"/>
              <a:buAutoNum type="arabicPeriod"/>
            </a:pPr>
            <a:r>
              <a:rPr lang="en-US" dirty="0" smtClean="0"/>
              <a:t>Correlation</a:t>
            </a:r>
          </a:p>
          <a:p>
            <a:r>
              <a:rPr lang="en-US" b="1" dirty="0" smtClean="0"/>
              <a:t>Rank  </a:t>
            </a:r>
            <a:r>
              <a:rPr lang="en-US" dirty="0" smtClean="0"/>
              <a:t>documents based on their distances</a:t>
            </a:r>
          </a:p>
        </p:txBody>
      </p:sp>
      <p:pic>
        <p:nvPicPr>
          <p:cNvPr id="6" name="Picture 5" descr="nearestneighbo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034" y="4493431"/>
            <a:ext cx="7053917" cy="2107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8411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THRESHOLD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Cut off the number of returned documents based on the </a:t>
            </a:r>
            <a:r>
              <a:rPr lang="en-US" b="1" dirty="0" smtClean="0"/>
              <a:t>difference between distances </a:t>
            </a:r>
            <a:r>
              <a:rPr lang="en-US" dirty="0" smtClean="0"/>
              <a:t>of two </a:t>
            </a:r>
            <a:r>
              <a:rPr lang="ro-RO" dirty="0" smtClean="0"/>
              <a:t>consecutive </a:t>
            </a:r>
            <a:r>
              <a:rPr lang="en-US" dirty="0" smtClean="0"/>
              <a:t>ranks</a:t>
            </a:r>
          </a:p>
        </p:txBody>
      </p:sp>
      <p:pic>
        <p:nvPicPr>
          <p:cNvPr id="4" name="Picture 3" descr="documen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503" y="3688071"/>
            <a:ext cx="1193303" cy="1193303"/>
          </a:xfrm>
          <a:prstGeom prst="rect">
            <a:avLst/>
          </a:prstGeom>
        </p:spPr>
      </p:pic>
      <p:pic>
        <p:nvPicPr>
          <p:cNvPr id="5" name="Picture 4" descr="documen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1043" y="3688071"/>
            <a:ext cx="1193303" cy="1193303"/>
          </a:xfrm>
          <a:prstGeom prst="rect">
            <a:avLst/>
          </a:prstGeom>
        </p:spPr>
      </p:pic>
      <p:pic>
        <p:nvPicPr>
          <p:cNvPr id="6" name="Picture 5" descr="documen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2101" y="3688071"/>
            <a:ext cx="1193303" cy="1193303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 flipV="1">
            <a:off x="1963496" y="5208119"/>
            <a:ext cx="5879202" cy="275362"/>
          </a:xfrm>
          <a:prstGeom prst="right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9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09709" y="5553266"/>
            <a:ext cx="2436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CALCULATED DISTANCE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151888" y="4539955"/>
            <a:ext cx="373964" cy="369332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832052" y="4538828"/>
            <a:ext cx="373964" cy="369332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222008" y="4537701"/>
            <a:ext cx="373964" cy="369332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3" name="Left-Right Arrow 12"/>
          <p:cNvSpPr/>
          <p:nvPr/>
        </p:nvSpPr>
        <p:spPr>
          <a:xfrm>
            <a:off x="2881702" y="4354506"/>
            <a:ext cx="634953" cy="251221"/>
          </a:xfrm>
          <a:prstGeom prst="leftRightArrow">
            <a:avLst/>
          </a:prstGeom>
          <a:solidFill>
            <a:srgbClr val="55992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-Right Arrow 13"/>
          <p:cNvSpPr/>
          <p:nvPr/>
        </p:nvSpPr>
        <p:spPr>
          <a:xfrm>
            <a:off x="4634346" y="4344063"/>
            <a:ext cx="2197755" cy="251221"/>
          </a:xfrm>
          <a:prstGeom prst="leftRightArrow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526172" y="3796235"/>
            <a:ext cx="41068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X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966846" y="3766068"/>
            <a:ext cx="42832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accent5"/>
                </a:solidFill>
              </a:rPr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35019577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 OF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Performance report</a:t>
            </a:r>
          </a:p>
          <a:p>
            <a:pPr marL="0" indent="0">
              <a:buNone/>
            </a:pPr>
            <a:endParaRPr lang="en-US" b="1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803829" y="2776897"/>
            <a:ext cx="5629967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%%%%%%%%%%%%%%%%%%%%%%%%%%%%%%%%%%%%%%%%%%%%%%%%%%%%%%</a:t>
            </a:r>
          </a:p>
          <a:p>
            <a:r>
              <a:rPr lang="en-US" sz="1100" dirty="0"/>
              <a:t>Performance report</a:t>
            </a:r>
          </a:p>
          <a:p>
            <a:r>
              <a:rPr lang="en-US" sz="1100" dirty="0"/>
              <a:t>%%%%%%%%%%%%%%%%%%%%%%%%%%%%%%%%%%%%%%%%%%%%%%%%%%%%%%</a:t>
            </a:r>
          </a:p>
          <a:p>
            <a:endParaRPr lang="en-US" sz="1100" dirty="0"/>
          </a:p>
          <a:p>
            <a:r>
              <a:rPr lang="en-US" sz="1100" dirty="0"/>
              <a:t>Average recall: 0.4972377311162357891329853946</a:t>
            </a:r>
          </a:p>
          <a:p>
            <a:r>
              <a:rPr lang="en-US" sz="1100" dirty="0"/>
              <a:t>Average precision: 0.5093457943925233644859813083</a:t>
            </a:r>
          </a:p>
          <a:p>
            <a:endParaRPr lang="en-US" sz="1100" dirty="0"/>
          </a:p>
          <a:p>
            <a:r>
              <a:rPr lang="en-US" sz="1100" dirty="0"/>
              <a:t>Average recall per type</a:t>
            </a:r>
          </a:p>
          <a:p>
            <a:r>
              <a:rPr lang="en-US" sz="1100" dirty="0"/>
              <a:t>Information: 	 0.5497453526865291571173924112</a:t>
            </a:r>
          </a:p>
          <a:p>
            <a:r>
              <a:rPr lang="en-US" sz="1100" dirty="0"/>
              <a:t>Question: 	 0.3964912280701754385964912281</a:t>
            </a:r>
          </a:p>
          <a:p>
            <a:r>
              <a:rPr lang="en-US" sz="1100" dirty="0"/>
              <a:t>Good Practice: 	 0.3214285714285714285714285715</a:t>
            </a:r>
          </a:p>
          <a:p>
            <a:r>
              <a:rPr lang="en-US" sz="1100" dirty="0"/>
              <a:t>Project: 	 0.3072916666666666666666666666</a:t>
            </a:r>
          </a:p>
          <a:p>
            <a:r>
              <a:rPr lang="en-US" sz="1100" dirty="0"/>
              <a:t>Person: 	 0.5820512820512820512820512821</a:t>
            </a:r>
          </a:p>
          <a:p>
            <a:r>
              <a:rPr lang="en-US" sz="1100" dirty="0"/>
              <a:t>Event: 	 0.1785714285714285714285714286</a:t>
            </a:r>
          </a:p>
          <a:p>
            <a:endParaRPr lang="en-US" sz="1100" dirty="0"/>
          </a:p>
          <a:p>
            <a:r>
              <a:rPr lang="en-US" sz="1100" dirty="0"/>
              <a:t>Average precision per type</a:t>
            </a:r>
          </a:p>
          <a:p>
            <a:r>
              <a:rPr lang="en-US" sz="1100" dirty="0"/>
              <a:t>Information: 	 0.6519607843137254901960784312</a:t>
            </a:r>
          </a:p>
          <a:p>
            <a:r>
              <a:rPr lang="en-US" sz="1100" dirty="0"/>
              <a:t>Question: 	 0.50</a:t>
            </a:r>
          </a:p>
          <a:p>
            <a:r>
              <a:rPr lang="en-US" sz="1100" dirty="0"/>
              <a:t>Good Practice: 	 0.375</a:t>
            </a:r>
          </a:p>
          <a:p>
            <a:r>
              <a:rPr lang="en-US" sz="1100" dirty="0"/>
              <a:t>Project: 	 0.625</a:t>
            </a:r>
          </a:p>
          <a:p>
            <a:r>
              <a:rPr lang="en-US" sz="1100" dirty="0"/>
              <a:t>Person: 	 0.3931623931623931623931623931</a:t>
            </a:r>
          </a:p>
          <a:p>
            <a:r>
              <a:rPr lang="en-US" sz="1100" dirty="0"/>
              <a:t>Event: 	 0.3333333333333333333333333333</a:t>
            </a:r>
          </a:p>
          <a:p>
            <a:endParaRPr lang="en-US" sz="1100" dirty="0"/>
          </a:p>
          <a:p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7321165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 OF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HTML webpage</a:t>
            </a:r>
          </a:p>
          <a:p>
            <a:pPr marL="0" indent="0">
              <a:buNone/>
            </a:pPr>
            <a:endParaRPr lang="en-US" b="1" dirty="0" smtClean="0"/>
          </a:p>
        </p:txBody>
      </p:sp>
      <p:pic>
        <p:nvPicPr>
          <p:cNvPr id="5" name="Picture 4" descr="view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503" y="2762490"/>
            <a:ext cx="5132519" cy="3810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9074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/>
              <a:t>TAKE ONE OUT PRINCIPLE</a:t>
            </a:r>
          </a:p>
          <a:p>
            <a:r>
              <a:rPr lang="en-US" b="1" dirty="0" smtClean="0"/>
              <a:t>WITH THRESHOLD WE CAN MEASURE: </a:t>
            </a:r>
            <a:br>
              <a:rPr lang="en-US" b="1" dirty="0" smtClean="0"/>
            </a:b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     Precision</a:t>
            </a:r>
            <a:r>
              <a:rPr lang="en-US" dirty="0" smtClean="0"/>
              <a:t>:				</a:t>
            </a:r>
            <a:r>
              <a:rPr lang="en-US" sz="1900" i="1" dirty="0" smtClean="0"/>
              <a:t>(user friendliness)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2200" dirty="0" smtClean="0"/>
              <a:t>     </a:t>
            </a:r>
            <a:r>
              <a:rPr lang="en-US" sz="2200" b="1" dirty="0" smtClean="0"/>
              <a:t>Recall:				</a:t>
            </a:r>
            <a:r>
              <a:rPr lang="en-US" sz="1900" i="1" dirty="0" smtClean="0"/>
              <a:t>(corpus coverage) </a:t>
            </a:r>
            <a:r>
              <a:rPr lang="en-US" i="1" dirty="0" smtClean="0"/>
              <a:t>	</a:t>
            </a:r>
            <a:br>
              <a:rPr lang="en-US" i="1" dirty="0" smtClean="0"/>
            </a:br>
            <a:r>
              <a:rPr lang="en-US" b="1" i="1" dirty="0" smtClean="0"/>
              <a:t/>
            </a:r>
            <a:br>
              <a:rPr lang="en-US" b="1" i="1" dirty="0" smtClean="0"/>
            </a:br>
            <a:r>
              <a:rPr lang="en-US" b="1" i="1" dirty="0" smtClean="0"/>
              <a:t/>
            </a:r>
            <a:br>
              <a:rPr lang="en-US" b="1" i="1" dirty="0" smtClean="0"/>
            </a:br>
            <a:r>
              <a:rPr lang="en-US" b="1" i="1" dirty="0" smtClean="0"/>
              <a:t>     </a:t>
            </a:r>
            <a:r>
              <a:rPr lang="en-US" b="1" dirty="0" smtClean="0"/>
              <a:t>F1-Measure: 			</a:t>
            </a:r>
            <a:r>
              <a:rPr lang="en-US" sz="1900" i="1" dirty="0" smtClean="0"/>
              <a:t>(trade-off precision  					             and recall</a:t>
            </a:r>
            <a:r>
              <a:rPr lang="en-US" i="1" dirty="0" smtClean="0"/>
              <a:t>)</a:t>
            </a:r>
            <a:endParaRPr lang="en-US" i="1" dirty="0"/>
          </a:p>
          <a:p>
            <a:pPr marL="0" indent="0">
              <a:buNone/>
            </a:pPr>
            <a:endParaRPr lang="en-US" i="1" dirty="0">
              <a:solidFill>
                <a:srgbClr val="FFFFFF"/>
              </a:solidFill>
            </a:endParaRPr>
          </a:p>
        </p:txBody>
      </p:sp>
      <p:pic>
        <p:nvPicPr>
          <p:cNvPr id="4" name="Picture 3" descr="Screen Shot 2014-06-27 at 08.29.09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32" t="29153" r="55555" b="54973"/>
          <a:stretch/>
        </p:blipFill>
        <p:spPr>
          <a:xfrm>
            <a:off x="3701144" y="5299731"/>
            <a:ext cx="2140854" cy="780471"/>
          </a:xfrm>
          <a:prstGeom prst="rect">
            <a:avLst/>
          </a:prstGeom>
        </p:spPr>
      </p:pic>
      <p:pic>
        <p:nvPicPr>
          <p:cNvPr id="6" name="Picture 5" descr="Screen Shot 2014-06-27 at 08.29.09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03" t="58091" r="55132" b="26035"/>
          <a:stretch/>
        </p:blipFill>
        <p:spPr>
          <a:xfrm>
            <a:off x="2914949" y="4210344"/>
            <a:ext cx="2310191" cy="780471"/>
          </a:xfrm>
          <a:prstGeom prst="rect">
            <a:avLst/>
          </a:prstGeom>
        </p:spPr>
      </p:pic>
      <p:pic>
        <p:nvPicPr>
          <p:cNvPr id="7" name="Picture 6" descr="Screen Shot 2014-06-27 at 08.29.09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08" t="44122" r="55027" b="40004"/>
          <a:stretch/>
        </p:blipFill>
        <p:spPr>
          <a:xfrm>
            <a:off x="3362477" y="3357303"/>
            <a:ext cx="2310191" cy="7804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METRICS</a:t>
            </a:r>
            <a:endParaRPr lang="en-US" dirty="0"/>
          </a:p>
        </p:txBody>
      </p:sp>
      <p:pic>
        <p:nvPicPr>
          <p:cNvPr id="8" name="Picture 7" descr="takeoneou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67" y="1915890"/>
            <a:ext cx="1672436" cy="3362476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 rot="6480339">
            <a:off x="523642" y="3087709"/>
            <a:ext cx="639633" cy="100529"/>
          </a:xfrm>
          <a:prstGeom prst="rightArrow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 rot="4850037">
            <a:off x="600301" y="3396423"/>
            <a:ext cx="1005355" cy="139924"/>
          </a:xfrm>
          <a:prstGeom prst="rightArrow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258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Product vision</a:t>
            </a:r>
          </a:p>
          <a:p>
            <a:r>
              <a:rPr lang="en-US" dirty="0" smtClean="0"/>
              <a:t>Product </a:t>
            </a:r>
            <a:r>
              <a:rPr lang="en-US" dirty="0" smtClean="0"/>
              <a:t>pipeline</a:t>
            </a:r>
          </a:p>
          <a:p>
            <a:r>
              <a:rPr lang="en-US" dirty="0" smtClean="0"/>
              <a:t>Demonstration</a:t>
            </a:r>
            <a:endParaRPr lang="en-US" dirty="0" smtClean="0"/>
          </a:p>
          <a:p>
            <a:r>
              <a:rPr lang="en-US" dirty="0" smtClean="0"/>
              <a:t>Evaluation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879295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083533" y="319623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1849238"/>
              </p:ext>
            </p:extLst>
          </p:nvPr>
        </p:nvGraphicFramePr>
        <p:xfrm>
          <a:off x="364256" y="1908505"/>
          <a:ext cx="8373043" cy="47424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2643"/>
                <a:gridCol w="688034"/>
                <a:gridCol w="930338"/>
                <a:gridCol w="930338"/>
                <a:gridCol w="930338"/>
                <a:gridCol w="930338"/>
                <a:gridCol w="930338"/>
                <a:gridCol w="930338"/>
                <a:gridCol w="930338"/>
              </a:tblGrid>
              <a:tr h="353303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Vectorizer</a:t>
                      </a: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Info.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Question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Good Pr.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Project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Person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Event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Average</a:t>
                      </a:r>
                      <a:endParaRPr lang="en-US" sz="1600" dirty="0"/>
                    </a:p>
                  </a:txBody>
                  <a:tcPr>
                    <a:solidFill>
                      <a:srgbClr val="560E5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F1</a:t>
                      </a:r>
                      <a:endParaRPr lang="en-US" sz="1600" dirty="0"/>
                    </a:p>
                  </a:txBody>
                  <a:tcPr>
                    <a:solidFill>
                      <a:srgbClr val="560E57"/>
                    </a:solidFill>
                  </a:tcPr>
                </a:tc>
              </a:tr>
              <a:tr h="343900"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/>
                          </a:solidFill>
                        </a:rPr>
                        <a:t>Text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39.6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19.6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20.7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15.66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18.97</a:t>
                      </a:r>
                      <a:endParaRPr lang="en-US" b="1" dirty="0"/>
                    </a:p>
                  </a:txBody>
                  <a:tcPr/>
                </a:tc>
              </a:tr>
              <a:tr h="3439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26.5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41.7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24.8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24.8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24.05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</a:tr>
              <a:tr h="343900"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/>
                          </a:solidFill>
                        </a:rPr>
                        <a:t>Weighted text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14.8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29.8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19.6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15.11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18.23</a:t>
                      </a:r>
                      <a:endParaRPr lang="en-US" b="1" dirty="0"/>
                    </a:p>
                  </a:txBody>
                  <a:tcPr/>
                </a:tc>
              </a:tr>
              <a:tr h="3439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26.8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41.7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26.3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8.6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27.8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23.00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</a:tr>
              <a:tr h="343900"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/>
                          </a:solidFill>
                        </a:rPr>
                        <a:t>Simple tag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55.0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20.6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30.7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58.2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17.9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46.34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45.71</a:t>
                      </a:r>
                      <a:endParaRPr lang="en-US" b="1" dirty="0"/>
                    </a:p>
                  </a:txBody>
                  <a:tcPr/>
                </a:tc>
              </a:tr>
              <a:tr h="3439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64.2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37.5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62.5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39.3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45.09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</a:tr>
              <a:tr h="343900"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/>
                          </a:solidFill>
                        </a:rPr>
                        <a:t>Tag</a:t>
                      </a:r>
                      <a:r>
                        <a:rPr lang="en-US" sz="1600" b="1" baseline="0" dirty="0" smtClean="0">
                          <a:solidFill>
                            <a:schemeClr val="bg1"/>
                          </a:solidFill>
                        </a:rPr>
                        <a:t> smoothing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55.6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20.6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42.9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34.9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66.3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33.7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49.56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43.20</a:t>
                      </a:r>
                      <a:endParaRPr lang="en-US" b="1" dirty="0"/>
                    </a:p>
                  </a:txBody>
                  <a:tcPr/>
                </a:tc>
              </a:tr>
              <a:tr h="3439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46.1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18.6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43.8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56.3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36.3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44.4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38.29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</a:tr>
              <a:tr h="343900"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/>
                          </a:solidFill>
                        </a:rPr>
                        <a:t>Glossaries of tags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36.5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36.4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44.1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38.80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28.08</a:t>
                      </a:r>
                      <a:endParaRPr lang="en-US" b="1" dirty="0"/>
                    </a:p>
                  </a:txBody>
                  <a:tcPr/>
                </a:tc>
              </a:tr>
              <a:tr h="3439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37.5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46.7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22.00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</a:tr>
              <a:tr h="343900"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/>
                          </a:solidFill>
                        </a:rPr>
                        <a:t>Weighted tags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36.5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36.4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44.1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38.80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28.08</a:t>
                      </a:r>
                      <a:endParaRPr lang="en-US" b="1" dirty="0"/>
                    </a:p>
                  </a:txBody>
                  <a:tcPr/>
                </a:tc>
              </a:tr>
              <a:tr h="3439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37.5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17.33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46.7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22.00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011769" y="1071655"/>
            <a:ext cx="754759" cy="369332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smtClean="0"/>
              <a:t>Recall</a:t>
            </a:r>
            <a:endParaRPr lang="en-US" b="1" dirty="0"/>
          </a:p>
        </p:txBody>
      </p:sp>
      <p:sp>
        <p:nvSpPr>
          <p:cNvPr id="10" name="Rectangle 9"/>
          <p:cNvSpPr/>
          <p:nvPr/>
        </p:nvSpPr>
        <p:spPr>
          <a:xfrm>
            <a:off x="2952675" y="1071655"/>
            <a:ext cx="1055810" cy="369332"/>
          </a:xfrm>
          <a:prstGeom prst="rect">
            <a:avLst/>
          </a:prstGeom>
          <a:ln>
            <a:solidFill>
              <a:srgbClr val="2C9C8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b="1" dirty="0"/>
              <a:t>Precision</a:t>
            </a:r>
            <a:endParaRPr lang="en-US" dirty="0"/>
          </a:p>
        </p:txBody>
      </p:sp>
      <p:sp>
        <p:nvSpPr>
          <p:cNvPr id="11" name="Down Arrow 10"/>
          <p:cNvSpPr/>
          <p:nvPr/>
        </p:nvSpPr>
        <p:spPr>
          <a:xfrm>
            <a:off x="2316579" y="1440987"/>
            <a:ext cx="138753" cy="891435"/>
          </a:xfrm>
          <a:prstGeom prst="downArrow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/>
          <p:nvPr/>
        </p:nvSpPr>
        <p:spPr>
          <a:xfrm>
            <a:off x="3406019" y="1440987"/>
            <a:ext cx="138753" cy="1292537"/>
          </a:xfrm>
          <a:prstGeom prst="downArrow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1476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083533" y="319623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8049668"/>
              </p:ext>
            </p:extLst>
          </p:nvPr>
        </p:nvGraphicFramePr>
        <p:xfrm>
          <a:off x="364256" y="1908505"/>
          <a:ext cx="8373043" cy="47424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2643"/>
                <a:gridCol w="688034"/>
                <a:gridCol w="930338"/>
                <a:gridCol w="930338"/>
                <a:gridCol w="930338"/>
                <a:gridCol w="930338"/>
                <a:gridCol w="930338"/>
                <a:gridCol w="930338"/>
                <a:gridCol w="930338"/>
              </a:tblGrid>
              <a:tr h="353303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Vectorizer</a:t>
                      </a: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Info.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Question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Good Pr.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Project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Person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Event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Average</a:t>
                      </a:r>
                      <a:endParaRPr lang="en-US" sz="1600" dirty="0"/>
                    </a:p>
                  </a:txBody>
                  <a:tcPr>
                    <a:solidFill>
                      <a:srgbClr val="560E5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F1</a:t>
                      </a:r>
                      <a:endParaRPr lang="en-US" sz="1600" dirty="0"/>
                    </a:p>
                  </a:txBody>
                  <a:tcPr>
                    <a:solidFill>
                      <a:srgbClr val="560E57"/>
                    </a:solidFill>
                  </a:tcPr>
                </a:tc>
              </a:tr>
              <a:tr h="343900"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/>
                          </a:solidFill>
                        </a:rPr>
                        <a:t>Text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39.6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19.6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20.7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15.66</a:t>
                      </a:r>
                      <a:endParaRPr lang="en-US" b="1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18.97</a:t>
                      </a:r>
                      <a:endParaRPr lang="en-US" b="1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439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26.5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41.7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24.8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24.8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24.05</a:t>
                      </a:r>
                      <a:endParaRPr lang="en-US" b="1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43900"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/>
                          </a:solidFill>
                        </a:rPr>
                        <a:t>Weighted text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14.8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29.8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19.6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15.11</a:t>
                      </a:r>
                      <a:endParaRPr lang="en-US" b="1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18.23</a:t>
                      </a:r>
                      <a:endParaRPr lang="en-US" b="1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439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26.8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41.7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26.3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8.6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27.8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23.00</a:t>
                      </a:r>
                      <a:endParaRPr lang="en-US" b="1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43900"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/>
                          </a:solidFill>
                        </a:rPr>
                        <a:t>Simple tag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55.0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20.6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30.7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58.2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17.9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46.34</a:t>
                      </a:r>
                      <a:endParaRPr lang="en-US" b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45.71</a:t>
                      </a:r>
                      <a:endParaRPr lang="en-US" b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3439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64.2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37.5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62.5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39.3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45.09</a:t>
                      </a:r>
                      <a:endParaRPr lang="en-US" b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343900"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/>
                          </a:solidFill>
                        </a:rPr>
                        <a:t>Tag</a:t>
                      </a:r>
                      <a:r>
                        <a:rPr lang="en-US" sz="1600" b="1" baseline="0" dirty="0" smtClean="0">
                          <a:solidFill>
                            <a:schemeClr val="bg1"/>
                          </a:solidFill>
                        </a:rPr>
                        <a:t> smoothing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55.6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20.6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42.9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34.9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66.3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33.7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49.56</a:t>
                      </a:r>
                      <a:endParaRPr lang="en-US" b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43.20</a:t>
                      </a:r>
                      <a:endParaRPr lang="en-US" b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3439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46.1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18.6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43.8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56.3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36.3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44.4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38.29</a:t>
                      </a:r>
                      <a:endParaRPr lang="en-US" b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343900"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/>
                          </a:solidFill>
                        </a:rPr>
                        <a:t>Glossaries of tags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36.5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36.4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44.1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38.80</a:t>
                      </a:r>
                      <a:endParaRPr lang="en-US" b="1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28.08</a:t>
                      </a:r>
                      <a:endParaRPr lang="en-US" b="1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3439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37.5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46.7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22.00</a:t>
                      </a:r>
                      <a:endParaRPr lang="en-US" b="1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343900"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/>
                          </a:solidFill>
                        </a:rPr>
                        <a:t>Weighted tags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36.5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36.4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44.1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38.80</a:t>
                      </a:r>
                      <a:endParaRPr lang="en-US" b="1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28.08</a:t>
                      </a:r>
                      <a:endParaRPr lang="en-US" b="1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3439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37.5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17.33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46.7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22.00</a:t>
                      </a:r>
                      <a:endParaRPr lang="en-US" b="1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011769" y="1071655"/>
            <a:ext cx="754759" cy="369332"/>
          </a:xfrm>
          <a:prstGeom prst="rect">
            <a:avLst/>
          </a:prstGeom>
          <a:solidFill>
            <a:schemeClr val="bg1">
              <a:alpha val="57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smtClean="0"/>
              <a:t>Recall</a:t>
            </a:r>
            <a:endParaRPr lang="en-US" b="1" dirty="0"/>
          </a:p>
        </p:txBody>
      </p:sp>
      <p:sp>
        <p:nvSpPr>
          <p:cNvPr id="10" name="Rectangle 9"/>
          <p:cNvSpPr/>
          <p:nvPr/>
        </p:nvSpPr>
        <p:spPr>
          <a:xfrm>
            <a:off x="2952675" y="1071655"/>
            <a:ext cx="1055810" cy="369332"/>
          </a:xfrm>
          <a:prstGeom prst="rect">
            <a:avLst/>
          </a:prstGeom>
          <a:solidFill>
            <a:schemeClr val="bg1">
              <a:alpha val="57000"/>
            </a:schemeClr>
          </a:solidFill>
          <a:ln>
            <a:solidFill>
              <a:srgbClr val="2C9C8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b="1" dirty="0"/>
              <a:t>Precision</a:t>
            </a:r>
            <a:endParaRPr lang="en-US" dirty="0"/>
          </a:p>
        </p:txBody>
      </p:sp>
      <p:sp>
        <p:nvSpPr>
          <p:cNvPr id="11" name="Down Arrow 10"/>
          <p:cNvSpPr/>
          <p:nvPr/>
        </p:nvSpPr>
        <p:spPr>
          <a:xfrm>
            <a:off x="2316579" y="1440987"/>
            <a:ext cx="138753" cy="891435"/>
          </a:xfrm>
          <a:prstGeom prst="downArrow">
            <a:avLst/>
          </a:prstGeom>
          <a:solidFill>
            <a:schemeClr val="accent6">
              <a:alpha val="5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/>
          <p:nvPr/>
        </p:nvSpPr>
        <p:spPr>
          <a:xfrm>
            <a:off x="3406019" y="1440987"/>
            <a:ext cx="138753" cy="1292537"/>
          </a:xfrm>
          <a:prstGeom prst="downArrow">
            <a:avLst/>
          </a:prstGeom>
          <a:solidFill>
            <a:schemeClr val="accent6">
              <a:alpha val="5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616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083533" y="319623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344310"/>
              </p:ext>
            </p:extLst>
          </p:nvPr>
        </p:nvGraphicFramePr>
        <p:xfrm>
          <a:off x="364256" y="1908505"/>
          <a:ext cx="8373043" cy="47424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2643"/>
                <a:gridCol w="688034"/>
                <a:gridCol w="930338"/>
                <a:gridCol w="930338"/>
                <a:gridCol w="930338"/>
                <a:gridCol w="930338"/>
                <a:gridCol w="930338"/>
                <a:gridCol w="930338"/>
                <a:gridCol w="930338"/>
              </a:tblGrid>
              <a:tr h="353303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Vectorizer</a:t>
                      </a: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Info.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Question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Good Pr.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Project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Person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Event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Average</a:t>
                      </a:r>
                      <a:endParaRPr lang="en-US" sz="1600" dirty="0"/>
                    </a:p>
                  </a:txBody>
                  <a:tcPr>
                    <a:solidFill>
                      <a:srgbClr val="560E5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F1</a:t>
                      </a:r>
                      <a:endParaRPr lang="en-US" sz="1600" dirty="0"/>
                    </a:p>
                  </a:txBody>
                  <a:tcPr>
                    <a:solidFill>
                      <a:srgbClr val="560E57"/>
                    </a:solidFill>
                  </a:tcPr>
                </a:tc>
              </a:tr>
              <a:tr h="343900"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/>
                          </a:solidFill>
                        </a:rPr>
                        <a:t>Text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39.6</a:t>
                      </a:r>
                      <a:endParaRPr lang="en-US" b="1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19.6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20.7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15.66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18.97</a:t>
                      </a:r>
                      <a:endParaRPr lang="en-US" b="1" dirty="0"/>
                    </a:p>
                  </a:txBody>
                  <a:tcPr/>
                </a:tc>
              </a:tr>
              <a:tr h="3439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26.5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50.0</a:t>
                      </a:r>
                      <a:endParaRPr lang="en-US" b="1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41.7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24.8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24.8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24.05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</a:tr>
              <a:tr h="343900"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/>
                          </a:solidFill>
                        </a:rPr>
                        <a:t>Weighted text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14.8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29.8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19.6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15.11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18.23</a:t>
                      </a:r>
                      <a:endParaRPr lang="en-US" b="1" dirty="0"/>
                    </a:p>
                  </a:txBody>
                  <a:tcPr/>
                </a:tc>
              </a:tr>
              <a:tr h="3439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26.8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41.7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26.3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8.6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27.8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23.00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</a:tr>
              <a:tr h="343900"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/>
                          </a:solidFill>
                        </a:rPr>
                        <a:t>Simple tag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55.0</a:t>
                      </a:r>
                      <a:endParaRPr lang="en-US" b="1" dirty="0"/>
                    </a:p>
                  </a:txBody>
                  <a:tcPr>
                    <a:solidFill>
                      <a:srgbClr val="55992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20.6</a:t>
                      </a:r>
                      <a:endParaRPr lang="en-US" b="1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32.1</a:t>
                      </a:r>
                      <a:endParaRPr lang="en-US" b="1" dirty="0"/>
                    </a:p>
                  </a:txBody>
                  <a:tcPr>
                    <a:solidFill>
                      <a:srgbClr val="55992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30.7</a:t>
                      </a:r>
                      <a:endParaRPr lang="en-US" b="1" dirty="0"/>
                    </a:p>
                  </a:txBody>
                  <a:tcPr>
                    <a:solidFill>
                      <a:srgbClr val="55992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58.2</a:t>
                      </a:r>
                      <a:endParaRPr lang="en-US" b="1" dirty="0"/>
                    </a:p>
                  </a:txBody>
                  <a:tcPr>
                    <a:solidFill>
                      <a:srgbClr val="55992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17.9</a:t>
                      </a:r>
                      <a:endParaRPr lang="en-US" b="1" dirty="0"/>
                    </a:p>
                  </a:txBody>
                  <a:tcPr>
                    <a:solidFill>
                      <a:srgbClr val="55992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46.34</a:t>
                      </a:r>
                      <a:endParaRPr lang="en-US" b="1" dirty="0"/>
                    </a:p>
                  </a:txBody>
                  <a:tcPr>
                    <a:solidFill>
                      <a:srgbClr val="55992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45.71</a:t>
                      </a:r>
                      <a:endParaRPr lang="en-US" b="1" dirty="0"/>
                    </a:p>
                  </a:txBody>
                  <a:tcPr>
                    <a:solidFill>
                      <a:srgbClr val="55992B"/>
                    </a:solidFill>
                  </a:tcPr>
                </a:tc>
              </a:tr>
              <a:tr h="3439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64.2</a:t>
                      </a:r>
                      <a:endParaRPr lang="en-US" b="1" dirty="0"/>
                    </a:p>
                  </a:txBody>
                  <a:tcPr>
                    <a:solidFill>
                      <a:srgbClr val="55992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17.1</a:t>
                      </a:r>
                      <a:endParaRPr lang="en-US" b="1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37.5</a:t>
                      </a:r>
                      <a:endParaRPr lang="en-US" b="1" dirty="0"/>
                    </a:p>
                  </a:txBody>
                  <a:tcPr>
                    <a:solidFill>
                      <a:srgbClr val="55992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62.5</a:t>
                      </a:r>
                      <a:endParaRPr lang="en-US" b="1" dirty="0"/>
                    </a:p>
                  </a:txBody>
                  <a:tcPr>
                    <a:solidFill>
                      <a:srgbClr val="55992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39.3</a:t>
                      </a:r>
                      <a:endParaRPr lang="en-US" b="1" dirty="0"/>
                    </a:p>
                  </a:txBody>
                  <a:tcPr>
                    <a:solidFill>
                      <a:srgbClr val="55992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33.3</a:t>
                      </a:r>
                      <a:endParaRPr lang="en-US" b="1" dirty="0"/>
                    </a:p>
                  </a:txBody>
                  <a:tcPr>
                    <a:solidFill>
                      <a:srgbClr val="55992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45.09</a:t>
                      </a:r>
                      <a:endParaRPr lang="en-US" b="1" dirty="0"/>
                    </a:p>
                  </a:txBody>
                  <a:tcPr>
                    <a:solidFill>
                      <a:srgbClr val="55992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rgbClr val="55992B"/>
                    </a:solidFill>
                  </a:tcPr>
                </a:tc>
              </a:tr>
              <a:tr h="343900"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/>
                          </a:solidFill>
                        </a:rPr>
                        <a:t>Tag</a:t>
                      </a:r>
                      <a:r>
                        <a:rPr lang="en-US" sz="1600" b="1" baseline="0" dirty="0" smtClean="0">
                          <a:solidFill>
                            <a:schemeClr val="bg1"/>
                          </a:solidFill>
                        </a:rPr>
                        <a:t> smoothing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55.6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20.6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42.9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34.9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66.3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33.7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49.56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43.20</a:t>
                      </a:r>
                      <a:endParaRPr lang="en-US" b="1" dirty="0"/>
                    </a:p>
                  </a:txBody>
                  <a:tcPr/>
                </a:tc>
              </a:tr>
              <a:tr h="3439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46.1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18.6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43.8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56.3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36.3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44.4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38.29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</a:tr>
              <a:tr h="343900"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/>
                          </a:solidFill>
                        </a:rPr>
                        <a:t>Glossaries of tags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36.5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36.4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44.1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38.80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28.08</a:t>
                      </a:r>
                      <a:endParaRPr lang="en-US" b="1" dirty="0"/>
                    </a:p>
                  </a:txBody>
                  <a:tcPr/>
                </a:tc>
              </a:tr>
              <a:tr h="3439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37.5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46.7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22.00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</a:tr>
              <a:tr h="343900"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/>
                          </a:solidFill>
                        </a:rPr>
                        <a:t>Weighted tags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36.5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36.4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44.1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38.80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28.08</a:t>
                      </a:r>
                      <a:endParaRPr lang="en-US" b="1" dirty="0"/>
                    </a:p>
                  </a:txBody>
                  <a:tcPr/>
                </a:tc>
              </a:tr>
              <a:tr h="3439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37.5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17.33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46.7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22.00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005266" y="1071655"/>
            <a:ext cx="754759" cy="369332"/>
          </a:xfrm>
          <a:prstGeom prst="rect">
            <a:avLst/>
          </a:prstGeom>
          <a:solidFill>
            <a:schemeClr val="bg1">
              <a:alpha val="57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smtClean="0"/>
              <a:t>Recall</a:t>
            </a:r>
            <a:endParaRPr lang="en-US" b="1" dirty="0"/>
          </a:p>
        </p:txBody>
      </p:sp>
      <p:sp>
        <p:nvSpPr>
          <p:cNvPr id="14" name="Rectangle 13"/>
          <p:cNvSpPr/>
          <p:nvPr/>
        </p:nvSpPr>
        <p:spPr>
          <a:xfrm>
            <a:off x="2946172" y="1071655"/>
            <a:ext cx="1055810" cy="369332"/>
          </a:xfrm>
          <a:prstGeom prst="rect">
            <a:avLst/>
          </a:prstGeom>
          <a:solidFill>
            <a:schemeClr val="bg1">
              <a:alpha val="57000"/>
            </a:schemeClr>
          </a:solidFill>
          <a:ln>
            <a:solidFill>
              <a:srgbClr val="2C9C8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b="1" dirty="0"/>
              <a:t>Precision</a:t>
            </a:r>
            <a:endParaRPr lang="en-US" dirty="0"/>
          </a:p>
        </p:txBody>
      </p:sp>
      <p:sp>
        <p:nvSpPr>
          <p:cNvPr id="15" name="Down Arrow 14"/>
          <p:cNvSpPr/>
          <p:nvPr/>
        </p:nvSpPr>
        <p:spPr>
          <a:xfrm>
            <a:off x="2304484" y="1440987"/>
            <a:ext cx="138753" cy="891435"/>
          </a:xfrm>
          <a:prstGeom prst="downArrow">
            <a:avLst/>
          </a:prstGeom>
          <a:solidFill>
            <a:schemeClr val="accent6">
              <a:alpha val="5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wn Arrow 15"/>
          <p:cNvSpPr/>
          <p:nvPr/>
        </p:nvSpPr>
        <p:spPr>
          <a:xfrm>
            <a:off x="3399516" y="1440987"/>
            <a:ext cx="138753" cy="1292537"/>
          </a:xfrm>
          <a:prstGeom prst="downArrow">
            <a:avLst/>
          </a:prstGeom>
          <a:solidFill>
            <a:schemeClr val="accent6">
              <a:alpha val="5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153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VECTORIZER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TEXT BASED</a:t>
            </a:r>
            <a:br>
              <a:rPr lang="en-US" b="1" dirty="0" smtClean="0"/>
            </a:br>
            <a:r>
              <a:rPr lang="en-US" b="1" dirty="0" smtClean="0"/>
              <a:t> </a:t>
            </a:r>
            <a:r>
              <a:rPr lang="en-US" sz="2600" b="1" dirty="0" smtClean="0">
                <a:solidFill>
                  <a:srgbClr val="55992B"/>
                </a:solidFill>
              </a:rPr>
              <a:t>	+ </a:t>
            </a:r>
            <a:r>
              <a:rPr lang="en-US" dirty="0" smtClean="0"/>
              <a:t>39</a:t>
            </a:r>
            <a:r>
              <a:rPr lang="en-US" dirty="0" smtClean="0"/>
              <a:t>.6</a:t>
            </a:r>
            <a:r>
              <a:rPr lang="en-US" dirty="0" smtClean="0"/>
              <a:t>% recall and 50% precision on </a:t>
            </a:r>
            <a:r>
              <a:rPr lang="en-US" dirty="0" smtClean="0"/>
              <a:t>Questions</a:t>
            </a:r>
            <a:br>
              <a:rPr lang="en-US" dirty="0" smtClean="0"/>
            </a:br>
            <a:r>
              <a:rPr lang="en-US" dirty="0" smtClean="0"/>
              <a:t> 	</a:t>
            </a:r>
            <a:r>
              <a:rPr lang="en-US" sz="3000" b="1" dirty="0" smtClean="0">
                <a:solidFill>
                  <a:srgbClr val="FF0000"/>
                </a:solidFill>
              </a:rPr>
              <a:t>-</a:t>
            </a:r>
            <a:r>
              <a:rPr lang="en-US" dirty="0" smtClean="0"/>
              <a:t> Relatively slow</a:t>
            </a:r>
            <a:br>
              <a:rPr lang="en-US" dirty="0" smtClean="0"/>
            </a:br>
            <a:r>
              <a:rPr lang="en-US" dirty="0" smtClean="0"/>
              <a:t> 	</a:t>
            </a:r>
            <a:r>
              <a:rPr lang="en-US" sz="3000" b="1" dirty="0">
                <a:solidFill>
                  <a:srgbClr val="FF0000"/>
                </a:solidFill>
              </a:rPr>
              <a:t>-</a:t>
            </a:r>
            <a:r>
              <a:rPr lang="en-US" dirty="0" smtClean="0"/>
              <a:t> Only applicable to textual content</a:t>
            </a:r>
            <a:br>
              <a:rPr lang="en-US" dirty="0" smtClean="0"/>
            </a:br>
            <a:r>
              <a:rPr lang="en-US" dirty="0" smtClean="0"/>
              <a:t> 	</a:t>
            </a:r>
            <a:r>
              <a:rPr lang="en-US" sz="2800" b="1" dirty="0" smtClean="0">
                <a:solidFill>
                  <a:srgbClr val="FF0000"/>
                </a:solidFill>
              </a:rPr>
              <a:t>- </a:t>
            </a:r>
            <a:r>
              <a:rPr lang="en-US" dirty="0"/>
              <a:t>B</a:t>
            </a:r>
            <a:r>
              <a:rPr lang="en-US" dirty="0" smtClean="0"/>
              <a:t>ad at handling language differences </a:t>
            </a:r>
          </a:p>
          <a:p>
            <a:r>
              <a:rPr lang="en-US" b="1" dirty="0" smtClean="0"/>
              <a:t>TAG BASED: </a:t>
            </a:r>
            <a:br>
              <a:rPr lang="en-US" b="1" dirty="0" smtClean="0"/>
            </a:br>
            <a:r>
              <a:rPr lang="en-US" b="1" dirty="0" smtClean="0"/>
              <a:t> 	</a:t>
            </a:r>
            <a:r>
              <a:rPr lang="en-US" sz="2600" b="1" dirty="0" smtClean="0">
                <a:solidFill>
                  <a:srgbClr val="55992B"/>
                </a:solidFill>
              </a:rPr>
              <a:t>+ </a:t>
            </a:r>
            <a:r>
              <a:rPr lang="en-US" dirty="0" smtClean="0"/>
              <a:t>45.71</a:t>
            </a:r>
            <a:r>
              <a:rPr lang="en-US" dirty="0" smtClean="0"/>
              <a:t>% F-1 overall </a:t>
            </a:r>
            <a:r>
              <a:rPr lang="en-US" dirty="0" smtClean="0"/>
              <a:t>document types</a:t>
            </a:r>
            <a:br>
              <a:rPr lang="en-US" dirty="0" smtClean="0"/>
            </a:br>
            <a:r>
              <a:rPr lang="en-US" dirty="0" smtClean="0"/>
              <a:t>       </a:t>
            </a:r>
            <a:r>
              <a:rPr lang="en-US" sz="3000" b="1" dirty="0" smtClean="0">
                <a:solidFill>
                  <a:srgbClr val="FF0000"/>
                </a:solidFill>
              </a:rPr>
              <a:t>-</a:t>
            </a:r>
            <a:r>
              <a:rPr lang="en-US" dirty="0" smtClean="0"/>
              <a:t> </a:t>
            </a:r>
            <a:r>
              <a:rPr lang="en-US" dirty="0" smtClean="0"/>
              <a:t>20</a:t>
            </a:r>
            <a:r>
              <a:rPr lang="en-US" dirty="0" smtClean="0"/>
              <a:t>.6</a:t>
            </a:r>
            <a:r>
              <a:rPr lang="en-US" dirty="0" smtClean="0"/>
              <a:t>% recall 17.1% precision </a:t>
            </a:r>
            <a:r>
              <a:rPr lang="en-US" dirty="0" smtClean="0"/>
              <a:t>on Questions</a:t>
            </a:r>
            <a:br>
              <a:rPr lang="en-US" dirty="0" smtClean="0"/>
            </a:br>
            <a:r>
              <a:rPr lang="en-US" dirty="0" smtClean="0"/>
              <a:t>       </a:t>
            </a:r>
            <a:r>
              <a:rPr lang="en-US" sz="3000" b="1" dirty="0">
                <a:solidFill>
                  <a:srgbClr val="FF0000"/>
                </a:solidFill>
              </a:rPr>
              <a:t>-</a:t>
            </a:r>
            <a:r>
              <a:rPr lang="en-US" dirty="0"/>
              <a:t> </a:t>
            </a:r>
            <a:r>
              <a:rPr lang="en-US" dirty="0" smtClean="0"/>
              <a:t>Bad performance on no or badly labeled tags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4361442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VECTORIZER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HYBRID TEXTVECTORIZER &amp; SIMPLE TAG VECTORIZER</a:t>
            </a:r>
            <a:endParaRPr lang="en-US" i="1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7536274"/>
              </p:ext>
            </p:extLst>
          </p:nvPr>
        </p:nvGraphicFramePr>
        <p:xfrm>
          <a:off x="364256" y="3202670"/>
          <a:ext cx="8373043" cy="10848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2643"/>
                <a:gridCol w="688034"/>
                <a:gridCol w="930338"/>
                <a:gridCol w="930338"/>
                <a:gridCol w="930338"/>
                <a:gridCol w="930338"/>
                <a:gridCol w="930338"/>
                <a:gridCol w="930338"/>
                <a:gridCol w="930338"/>
              </a:tblGrid>
              <a:tr h="353303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Vectorizer</a:t>
                      </a: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Info.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Question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Good Pr.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Project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Person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Event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Average</a:t>
                      </a:r>
                      <a:endParaRPr lang="en-US" sz="1600" dirty="0"/>
                    </a:p>
                  </a:txBody>
                  <a:tcPr>
                    <a:solidFill>
                      <a:srgbClr val="560E5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F1</a:t>
                      </a:r>
                      <a:endParaRPr lang="en-US" sz="1600" dirty="0"/>
                    </a:p>
                  </a:txBody>
                  <a:tcPr>
                    <a:solidFill>
                      <a:srgbClr val="560E57"/>
                    </a:solidFill>
                  </a:tcPr>
                </a:tc>
              </a:tr>
              <a:tr h="343900"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/>
                          </a:solidFill>
                        </a:rPr>
                        <a:t>Hybrid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55.0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39.6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30.7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58.2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17.9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49.72</a:t>
                      </a:r>
                      <a:endParaRPr lang="en-US" b="1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50.32</a:t>
                      </a:r>
                      <a:endParaRPr lang="en-US" b="1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439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64.2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50.0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37.5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62.5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39.3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50.93</a:t>
                      </a:r>
                      <a:endParaRPr lang="en-US" b="1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758179" y="2678357"/>
            <a:ext cx="754759" cy="369332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smtClean="0"/>
              <a:t>Recall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2566040" y="2678357"/>
            <a:ext cx="1055810" cy="369332"/>
          </a:xfrm>
          <a:prstGeom prst="rect">
            <a:avLst/>
          </a:prstGeom>
          <a:ln>
            <a:solidFill>
              <a:srgbClr val="2C9C8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b="1" dirty="0"/>
              <a:t>Precision</a:t>
            </a:r>
            <a:endParaRPr lang="en-US" dirty="0"/>
          </a:p>
        </p:txBody>
      </p:sp>
      <p:sp>
        <p:nvSpPr>
          <p:cNvPr id="8" name="Down Arrow 7"/>
          <p:cNvSpPr/>
          <p:nvPr/>
        </p:nvSpPr>
        <p:spPr>
          <a:xfrm>
            <a:off x="2062989" y="3047690"/>
            <a:ext cx="138753" cy="677644"/>
          </a:xfrm>
          <a:prstGeom prst="downArrow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/>
          <p:cNvSpPr/>
          <p:nvPr/>
        </p:nvSpPr>
        <p:spPr>
          <a:xfrm>
            <a:off x="3031479" y="3047689"/>
            <a:ext cx="138753" cy="1040501"/>
          </a:xfrm>
          <a:prstGeom prst="downArrow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486527" y="4524348"/>
            <a:ext cx="1525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Textvectorizer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1" name="Up Arrow 10"/>
          <p:cNvSpPr/>
          <p:nvPr/>
        </p:nvSpPr>
        <p:spPr>
          <a:xfrm>
            <a:off x="2739309" y="4374657"/>
            <a:ext cx="112063" cy="207719"/>
          </a:xfrm>
          <a:prstGeom prst="upArrow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3472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i="1" dirty="0" smtClean="0"/>
              <a:t>text </a:t>
            </a:r>
            <a:r>
              <a:rPr lang="en-US" i="1" dirty="0" err="1" smtClean="0"/>
              <a:t>vectorizer</a:t>
            </a:r>
            <a:r>
              <a:rPr lang="en-US" i="1" dirty="0" smtClean="0"/>
              <a:t> </a:t>
            </a:r>
            <a:r>
              <a:rPr lang="en-US" dirty="0" smtClean="0"/>
              <a:t>for Questions</a:t>
            </a:r>
          </a:p>
          <a:p>
            <a:r>
              <a:rPr lang="en-US" dirty="0" smtClean="0"/>
              <a:t>Use </a:t>
            </a:r>
            <a:r>
              <a:rPr lang="en-US" i="1" dirty="0" smtClean="0"/>
              <a:t>simple tag </a:t>
            </a:r>
            <a:r>
              <a:rPr lang="en-US" i="1" dirty="0" err="1" smtClean="0"/>
              <a:t>vectorizer</a:t>
            </a:r>
            <a:r>
              <a:rPr lang="en-US" i="1" dirty="0" smtClean="0"/>
              <a:t> </a:t>
            </a:r>
            <a:r>
              <a:rPr lang="en-US" dirty="0" smtClean="0"/>
              <a:t>for the rest</a:t>
            </a:r>
          </a:p>
          <a:p>
            <a:r>
              <a:rPr lang="en-US" dirty="0" smtClean="0"/>
              <a:t>Overall performance of entire pipeline:</a:t>
            </a:r>
          </a:p>
          <a:p>
            <a:pPr lvl="1"/>
            <a:r>
              <a:rPr lang="en-US" b="1" dirty="0" smtClean="0"/>
              <a:t>Precision</a:t>
            </a:r>
            <a:r>
              <a:rPr lang="en-US" dirty="0" smtClean="0"/>
              <a:t>: </a:t>
            </a:r>
            <a:r>
              <a:rPr lang="en-US" dirty="0" smtClean="0"/>
              <a:t>50</a:t>
            </a:r>
            <a:r>
              <a:rPr lang="en-US" dirty="0" smtClean="0"/>
              <a:t>.93</a:t>
            </a:r>
            <a:r>
              <a:rPr lang="en-US" dirty="0" smtClean="0"/>
              <a:t>% </a:t>
            </a:r>
            <a:r>
              <a:rPr lang="en-US" dirty="0" smtClean="0"/>
              <a:t>of the recommendations make sense</a:t>
            </a:r>
          </a:p>
          <a:p>
            <a:pPr lvl="1"/>
            <a:r>
              <a:rPr lang="en-US" b="1" dirty="0" smtClean="0"/>
              <a:t>Recall</a:t>
            </a:r>
            <a:r>
              <a:rPr lang="en-US" dirty="0" smtClean="0"/>
              <a:t>: </a:t>
            </a:r>
            <a:r>
              <a:rPr lang="en-US" dirty="0" smtClean="0"/>
              <a:t>49.72</a:t>
            </a:r>
            <a:r>
              <a:rPr lang="en-US" dirty="0" smtClean="0"/>
              <a:t>% </a:t>
            </a:r>
            <a:r>
              <a:rPr lang="en-US" dirty="0" smtClean="0"/>
              <a:t>of the relevant documents in the knowledge base are shown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8268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We would like to thank</a:t>
            </a:r>
            <a:endParaRPr lang="en-US" dirty="0"/>
          </a:p>
          <a:p>
            <a:r>
              <a:rPr lang="en-US" dirty="0" smtClean="0"/>
              <a:t>Starfish expert </a:t>
            </a:r>
            <a:r>
              <a:rPr lang="en-US" b="1" dirty="0" err="1" smtClean="0"/>
              <a:t>Nataşa</a:t>
            </a:r>
            <a:r>
              <a:rPr lang="en-US" b="1" dirty="0" smtClean="0"/>
              <a:t> </a:t>
            </a:r>
            <a:r>
              <a:rPr lang="en-US" b="1" dirty="0" err="1"/>
              <a:t>Brouwer</a:t>
            </a:r>
            <a:r>
              <a:rPr lang="en-US" dirty="0"/>
              <a:t> </a:t>
            </a:r>
          </a:p>
          <a:p>
            <a:r>
              <a:rPr lang="en-US" dirty="0" smtClean="0"/>
              <a:t>Our academic supervisor </a:t>
            </a:r>
            <a:r>
              <a:rPr lang="en-US" b="1" dirty="0" smtClean="0"/>
              <a:t>Raquel Fernandez</a:t>
            </a:r>
          </a:p>
          <a:p>
            <a:r>
              <a:rPr lang="en-US" dirty="0" smtClean="0"/>
              <a:t>Our clients (but also academic supervisors!) </a:t>
            </a:r>
            <a:r>
              <a:rPr lang="en-US" b="1" dirty="0" err="1" smtClean="0"/>
              <a:t>Robrecht</a:t>
            </a:r>
            <a:r>
              <a:rPr lang="en-US" b="1" dirty="0" smtClean="0"/>
              <a:t> </a:t>
            </a:r>
            <a:r>
              <a:rPr lang="en-US" b="1" dirty="0" err="1" smtClean="0"/>
              <a:t>Jurriaans</a:t>
            </a:r>
            <a:r>
              <a:rPr lang="en-US" b="1" dirty="0" smtClean="0"/>
              <a:t> </a:t>
            </a:r>
            <a:r>
              <a:rPr lang="en-US" dirty="0" smtClean="0"/>
              <a:t>and </a:t>
            </a:r>
            <a:r>
              <a:rPr lang="en-US" b="1" dirty="0" smtClean="0"/>
              <a:t>Sander </a:t>
            </a:r>
            <a:r>
              <a:rPr lang="en-US" b="1" dirty="0" err="1" smtClean="0"/>
              <a:t>Latour</a:t>
            </a:r>
            <a:endParaRPr lang="en-US" b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7999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Feel free to ask us! </a:t>
            </a:r>
          </a:p>
        </p:txBody>
      </p:sp>
    </p:spTree>
    <p:extLst>
      <p:ext uri="{BB962C8B-B14F-4D97-AF65-F5344CB8AC3E}">
        <p14:creationId xmlns:p14="http://schemas.microsoft.com/office/powerpoint/2010/main" val="19455270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500" y="3167854"/>
            <a:ext cx="5682579" cy="36628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VISION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 smtClean="0"/>
              <a:t>What is Starfish?</a:t>
            </a:r>
          </a:p>
          <a:p>
            <a:pPr marL="0" indent="0">
              <a:buNone/>
            </a:pPr>
            <a:r>
              <a:rPr lang="en-US" sz="2000" dirty="0" smtClean="0"/>
              <a:t>Platform for sharing knowledge on education innovation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303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VISION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 smtClean="0"/>
              <a:t>Problem</a:t>
            </a:r>
            <a:endParaRPr lang="en-US" sz="3600" b="1" dirty="0" smtClean="0"/>
          </a:p>
          <a:p>
            <a:pPr marL="0" indent="0">
              <a:buNone/>
            </a:pPr>
            <a:r>
              <a:rPr lang="en-US" sz="2000" dirty="0"/>
              <a:t>With a set of 200 documents, there are 2</a:t>
            </a:r>
            <a:r>
              <a:rPr lang="en-US" sz="2000" baseline="30000" dirty="0"/>
              <a:t>(n(n-1)/2 </a:t>
            </a:r>
            <a:r>
              <a:rPr lang="en-US" sz="2000" dirty="0"/>
              <a:t>= 2</a:t>
            </a:r>
            <a:r>
              <a:rPr lang="en-US" sz="2000" baseline="30000" dirty="0"/>
              <a:t>(200*199)/2</a:t>
            </a:r>
            <a:r>
              <a:rPr lang="en-US" sz="2000" dirty="0"/>
              <a:t> ways a network can be created of these documents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41756" y="298203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781503" y="3795531"/>
            <a:ext cx="7076746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504560032572894375463941596032336160017171738912864817028544653779013909202241318444687129528013976887479933658361586253071277637317930216066140381843918782166438819034118471727974986376112486958056996757747422199568794123452700721826702865037762735549719759252504935841591472629394289862798586946694787389804301668879930691281548359508350187576910572550131102608744299394453527652433382286739063095351150403523845400590029894687157335480176617950005832027006256802518539041408278173860708271710781094712554298770121009260734753751008696225980269629913023066736264345842437863552813205198326040412703082539625533250696219082524899445899821285049675946733005361012711646528632594314470246618721534417472475203642515668288605066800200018747060641426457708542467058613241798261419552119101980138527562734590895149257415962192563161114515327761664087179834238465797792086513051252298863696094997174378800176909973997</a:t>
            </a:r>
          </a:p>
          <a:p>
            <a:r>
              <a:rPr lang="en-US" sz="1400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080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VISION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 smtClean="0"/>
              <a:t>Problem</a:t>
            </a:r>
            <a:endParaRPr lang="en-US" sz="3600" b="1" dirty="0" smtClean="0"/>
          </a:p>
          <a:p>
            <a:pPr marL="0" indent="0">
              <a:buNone/>
            </a:pPr>
            <a:r>
              <a:rPr lang="en-US" sz="2000" dirty="0"/>
              <a:t>With a set of 200 documents, there are 2</a:t>
            </a:r>
            <a:r>
              <a:rPr lang="en-US" sz="2000" baseline="30000" dirty="0"/>
              <a:t>(n(n-1)/2 </a:t>
            </a:r>
            <a:r>
              <a:rPr lang="en-US" sz="2000" dirty="0"/>
              <a:t>= 2</a:t>
            </a:r>
            <a:r>
              <a:rPr lang="en-US" sz="2000" baseline="30000" dirty="0"/>
              <a:t>(200*199)/2</a:t>
            </a:r>
            <a:r>
              <a:rPr lang="en-US" sz="2000" dirty="0"/>
              <a:t> ways a network can be created of these documents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41756" y="298203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781503" y="3795531"/>
            <a:ext cx="7076746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14079259746401529497698309549447289593362230216964328673129339956602579822296434460916712873818807821030594392240413563910430667771894789840357243879185024375606141333609747594199500471736837358212345193283628673190660152026297182332370939246745408477456246993440225901185455038377567024098973713396232285209746854705154717757252051289293194953453240453049397016169814668104983481247298460142120015172985860375751785911442699750496832059717802751704978991132953497449198975596048276613637338139563678807769302543825493879027452505987346154606253919922589016311588896521106260472659536639729586033965729307588116345666465743386521886401968708330792381492269069244792180551703743433724252579478331702203817129080126036685825380109756030234203196616223371301375588028701264885434677569320950025296464700728000169849304344754737640383296296793840204160947052168071728363833016703797001794142554187375091726258575639</a:t>
            </a:r>
          </a:p>
          <a:p>
            <a:r>
              <a:rPr lang="en-US" sz="1400" dirty="0" smtClean="0"/>
              <a:t>…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113743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VISION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 smtClean="0"/>
              <a:t>Problem</a:t>
            </a:r>
            <a:endParaRPr lang="en-US" sz="3600" b="1" dirty="0" smtClean="0"/>
          </a:p>
          <a:p>
            <a:pPr marL="0" indent="0">
              <a:buNone/>
            </a:pPr>
            <a:r>
              <a:rPr lang="en-US" sz="2000" dirty="0"/>
              <a:t>With a set of 200 documents, there are 2</a:t>
            </a:r>
            <a:r>
              <a:rPr lang="en-US" sz="2000" baseline="30000" dirty="0"/>
              <a:t>(n(n-1)/2 </a:t>
            </a:r>
            <a:r>
              <a:rPr lang="en-US" sz="2000" dirty="0"/>
              <a:t>= 2</a:t>
            </a:r>
            <a:r>
              <a:rPr lang="en-US" sz="2000" baseline="30000" dirty="0"/>
              <a:t>(200*199)/2</a:t>
            </a:r>
            <a:r>
              <a:rPr lang="en-US" sz="2000" dirty="0"/>
              <a:t> ways a network can be created of these documents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41756" y="298203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781503" y="3795531"/>
            <a:ext cx="7076746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078020844170683259856599657039478260133868166770392469403510167817648742301497303840963631876613425243392821698623400968390352449426603083921021359856752535451348842002281923789241170546225150321091659509349537054123034949603611805334413561237365688002408136188316502551270539602073749597749750607424137041584167499925375223822423263013068663027399793954432923759089345743644904859087420495780395321536687521146231569781390868304660636795034289241589081262957443490625411470429597247141230324328258438631809101955915354570724809896969675450222801271350277776047764777908399222086428149537504029541820539779035359951287838870599954969049378833585537427004147826084118548792191034575128220718405958977867018566862319695276229807322433609713523822812693727930437911255611612643502388483594284901281972732563668222879096959378012776490599056115271818358337772167604695500813029106234966553281497519213407229933857540</a:t>
            </a:r>
          </a:p>
          <a:p>
            <a:r>
              <a:rPr lang="en-US" sz="1400" dirty="0" smtClean="0"/>
              <a:t>…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782233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VISION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 smtClean="0"/>
              <a:t>Problem</a:t>
            </a:r>
            <a:endParaRPr lang="en-US" sz="3600" b="1" dirty="0" smtClean="0"/>
          </a:p>
          <a:p>
            <a:pPr marL="0" indent="0">
              <a:buNone/>
            </a:pPr>
            <a:r>
              <a:rPr lang="en-US" sz="2000" dirty="0"/>
              <a:t>With a set of 200 documents, there are 2</a:t>
            </a:r>
            <a:r>
              <a:rPr lang="en-US" sz="2000" baseline="30000" dirty="0"/>
              <a:t>(n(n-1)/2 </a:t>
            </a:r>
            <a:r>
              <a:rPr lang="en-US" sz="2000" dirty="0"/>
              <a:t>= 2</a:t>
            </a:r>
            <a:r>
              <a:rPr lang="en-US" sz="2000" baseline="30000" dirty="0"/>
              <a:t>(200*199)/2</a:t>
            </a:r>
            <a:r>
              <a:rPr lang="en-US" sz="2000" dirty="0"/>
              <a:t> ways a network can be created of these documents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41756" y="298203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781503" y="3795531"/>
            <a:ext cx="7076746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323003876984078118445452474763888122756370727813826191749837761924442358208247749850023067559078426462530354509886755115533110390829902179190468945813483581073724248265548818214409191591557882710399288043206816393345060354498360632071484493018465550902155423032977397236926113929787213503657765314819620091088405183326875361211942348074785964350292620733835821176460706266823414672479306658763127752319142492035107030826495333933315027424605364288301141275827663906567116881063947276278987231998209282180725358409579911245009621155581170607958818320990070644899247538466481786951640008235271160337636525089278334014133866301196608594779157588745038697750058077049253527187367476153890795759269233887320098143803257528413224176649850761534464095510346651832573179623158173385810506766678554097638330792405629452028802158974109609591714972544655840163092845489531609241042878137835728275791923745816998572435391873…</a:t>
            </a:r>
          </a:p>
        </p:txBody>
      </p:sp>
    </p:spTree>
    <p:extLst>
      <p:ext uri="{BB962C8B-B14F-4D97-AF65-F5344CB8AC3E}">
        <p14:creationId xmlns:p14="http://schemas.microsoft.com/office/powerpoint/2010/main" val="15281361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VISION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 smtClean="0"/>
              <a:t>Problem</a:t>
            </a:r>
            <a:endParaRPr lang="en-US" sz="3600" b="1" dirty="0" smtClean="0"/>
          </a:p>
          <a:p>
            <a:pPr marL="0" indent="0">
              <a:buNone/>
            </a:pPr>
            <a:r>
              <a:rPr lang="en-US" sz="2000" dirty="0" smtClean="0"/>
              <a:t>With a set </a:t>
            </a:r>
            <a:r>
              <a:rPr lang="en-US" sz="2000" dirty="0" smtClean="0"/>
              <a:t>of 200 documents, </a:t>
            </a:r>
            <a:r>
              <a:rPr lang="en-US" sz="2000" dirty="0"/>
              <a:t>there </a:t>
            </a:r>
            <a:r>
              <a:rPr lang="en-US" sz="2000" dirty="0" smtClean="0"/>
              <a:t>are 2</a:t>
            </a:r>
            <a:r>
              <a:rPr lang="en-US" sz="2000" baseline="30000" dirty="0" smtClean="0"/>
              <a:t>(</a:t>
            </a:r>
            <a:r>
              <a:rPr lang="en-US" sz="2000" baseline="30000" dirty="0"/>
              <a:t>n(n-1)/</a:t>
            </a:r>
            <a:r>
              <a:rPr lang="en-US" sz="2000" baseline="30000" dirty="0" smtClean="0"/>
              <a:t>2</a:t>
            </a:r>
            <a:r>
              <a:rPr lang="en-US" sz="2000" baseline="30000" dirty="0"/>
              <a:t> </a:t>
            </a:r>
            <a:r>
              <a:rPr lang="en-US" sz="2000" dirty="0" smtClean="0"/>
              <a:t>= 2</a:t>
            </a:r>
            <a:r>
              <a:rPr lang="en-US" sz="2000" baseline="30000" dirty="0" smtClean="0"/>
              <a:t>(200*199)/2</a:t>
            </a:r>
            <a:r>
              <a:rPr lang="en-US" sz="2000" dirty="0" smtClean="0"/>
              <a:t> ways a network can be created of these documents</a:t>
            </a:r>
            <a:endParaRPr lang="en-US" sz="2000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41756" y="298203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781503" y="3795531"/>
            <a:ext cx="7076746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459532046532442694917555667820579125537501861726712179425255702694357358503184527054082991425861392128847444973471901601378404194052470395183962741146452303996517847513395369655782580523508813546833814650064457048706912704603464975750489075706408582056363119675064071804580954914368842879343108948496952317492415946321703703230907477122065064755692533018789963651530058385773562220560563090153780856286764728881037486300365506530567718047452433561939929516374654055024270433491358064257649005898378205452249865865075092339497058581052412397881582011969228877584904378848529323849430963578528468680048273145755569627169424695260812022089918983177038899603863630222342822859809610153359027258784704803574254010125075194567277450087956487188515858571379040201637916162854766647244742026182127056675010280942228128339173008994058391104619615918532519310724925080940979420384824791211727725922911055215410441720330007…</a:t>
            </a:r>
          </a:p>
        </p:txBody>
      </p:sp>
    </p:spTree>
    <p:extLst>
      <p:ext uri="{BB962C8B-B14F-4D97-AF65-F5344CB8AC3E}">
        <p14:creationId xmlns:p14="http://schemas.microsoft.com/office/powerpoint/2010/main" val="11804696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VISION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 smtClean="0"/>
              <a:t>Problem</a:t>
            </a:r>
            <a:endParaRPr lang="en-US" sz="3600" b="1" dirty="0" smtClean="0"/>
          </a:p>
          <a:p>
            <a:pPr marL="0" indent="0">
              <a:buNone/>
            </a:pPr>
            <a:r>
              <a:rPr lang="en-US" sz="2000" dirty="0"/>
              <a:t>With a set of 200 documents, there are 2</a:t>
            </a:r>
            <a:r>
              <a:rPr lang="en-US" sz="2000" baseline="30000" dirty="0"/>
              <a:t>(n(n-1)/2 </a:t>
            </a:r>
            <a:r>
              <a:rPr lang="en-US" sz="2000" dirty="0"/>
              <a:t>= 2</a:t>
            </a:r>
            <a:r>
              <a:rPr lang="en-US" sz="2000" baseline="30000" dirty="0"/>
              <a:t>(200*199)/2</a:t>
            </a:r>
            <a:r>
              <a:rPr lang="en-US" sz="2000" dirty="0"/>
              <a:t> ways a network can be created of these documents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41756" y="298203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781503" y="3795531"/>
            <a:ext cx="7076746" cy="3108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281682637795329373462283934668652736397797842177246960327923957102652351896471005699573473219914345528561202685515778440792841942208015759773642023803522642892349322328122509997367290023985615538788322920369542996134468029282460592199842603692863227440890049720185021033568507512455945580523839021979991578060422930535004709072029786729408848402870666265859544569834132331034952804602986746268651256453906106915792705500520667940910917258510220425892034109924661267568477317674619620208585693567155397951253293126361230692780175170496914604298290112930489819090271353972450021141811950483265508881398158835729275508287833977938697072866989761789024794395522593011182756458764834579487779758257703137227303259011875882681468972898973542786936344896143571425928835603514085297631862762281694853089690058366822161806573621642780926844489234549137636304508299928575502337178321772555196881876674292971429886378857453…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507090803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Custom 1">
      <a:dk1>
        <a:sysClr val="windowText" lastClr="000000"/>
      </a:dk1>
      <a:lt1>
        <a:sysClr val="window" lastClr="FFFFFF"/>
      </a:lt1>
      <a:dk2>
        <a:srgbClr val="212121"/>
      </a:dk2>
      <a:lt2>
        <a:srgbClr val="CDD4D7"/>
      </a:lt2>
      <a:accent1>
        <a:srgbClr val="1027CD"/>
      </a:accent1>
      <a:accent2>
        <a:srgbClr val="AB1BAE"/>
      </a:accent2>
      <a:accent3>
        <a:srgbClr val="B50B1B"/>
      </a:accent3>
      <a:accent4>
        <a:srgbClr val="08B3E8"/>
      </a:accent4>
      <a:accent5>
        <a:srgbClr val="55992B"/>
      </a:accent5>
      <a:accent6>
        <a:srgbClr val="2C9C89"/>
      </a:accent6>
      <a:hlink>
        <a:srgbClr val="EC4D4D"/>
      </a:hlink>
      <a:folHlink>
        <a:srgbClr val="F8CE8A"/>
      </a:folHlink>
    </a:clrScheme>
    <a:fontScheme name="Spectrum">
      <a:majorFont>
        <a:latin typeface="Corbel"/>
        <a:ea typeface=""/>
        <a:cs typeface=""/>
        <a:font script="Jpan" typeface="ＭＳ ゴシック"/>
      </a:majorFont>
      <a:minorFont>
        <a:latin typeface="Calibri"/>
        <a:ea typeface=""/>
        <a:cs typeface=""/>
        <a:font script="Jpan" typeface="ＭＳ ゴシック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841</TotalTime>
  <Words>1097</Words>
  <Application>Microsoft Macintosh PowerPoint</Application>
  <PresentationFormat>On-screen Show (4:3)</PresentationFormat>
  <Paragraphs>493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Spectrum</vt:lpstr>
      <vt:lpstr>second year project bachelor artificial intelligence TEAM PERCEPTUM</vt:lpstr>
      <vt:lpstr>CONTENTS</vt:lpstr>
      <vt:lpstr>PRODUCT VISION</vt:lpstr>
      <vt:lpstr>PRODUCT VISION</vt:lpstr>
      <vt:lpstr>PRODUCT VISION</vt:lpstr>
      <vt:lpstr>PRODUCT VISION</vt:lpstr>
      <vt:lpstr>PRODUCT VISION</vt:lpstr>
      <vt:lpstr>PRODUCT VISION</vt:lpstr>
      <vt:lpstr>PRODUCT VISION</vt:lpstr>
      <vt:lpstr>PRODUCT VISION</vt:lpstr>
      <vt:lpstr>PRODUCT VISION</vt:lpstr>
      <vt:lpstr>DOMAIN</vt:lpstr>
      <vt:lpstr>PRODUCT PIPELINE</vt:lpstr>
      <vt:lpstr>VECTORIZER</vt:lpstr>
      <vt:lpstr>K-NEAREST NEIGHBOR</vt:lpstr>
      <vt:lpstr>THRESHOLD</vt:lpstr>
      <vt:lpstr>DEMONSTRATION OF OUTPUT</vt:lpstr>
      <vt:lpstr>DEMONSTRATION OF OUTPUT</vt:lpstr>
      <vt:lpstr>EVALUATION METRICS</vt:lpstr>
      <vt:lpstr>PERFORMANCE</vt:lpstr>
      <vt:lpstr>PERFORMANCE</vt:lpstr>
      <vt:lpstr>PERFORMANCE</vt:lpstr>
      <vt:lpstr>VECTORIZER PERFORMANCE</vt:lpstr>
      <vt:lpstr>VECTORIZER PERFORMANCE</vt:lpstr>
      <vt:lpstr>CONCLUSIONS</vt:lpstr>
      <vt:lpstr>ACKNOWLEDGEMENTS</vt:lpstr>
      <vt:lpstr>QUESTIONS?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LINKING DOCUMENTS IN THE STARFISH KNOWLEDE GRAPH</dc:title>
  <dc:creator>Lotte</dc:creator>
  <cp:lastModifiedBy>Lotte</cp:lastModifiedBy>
  <cp:revision>34</cp:revision>
  <dcterms:created xsi:type="dcterms:W3CDTF">2014-06-26T14:36:58Z</dcterms:created>
  <dcterms:modified xsi:type="dcterms:W3CDTF">2014-06-27T07:53:56Z</dcterms:modified>
</cp:coreProperties>
</file>