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1" r:id="rId8"/>
    <p:sldId id="268" r:id="rId9"/>
    <p:sldId id="262" r:id="rId10"/>
    <p:sldId id="263" r:id="rId11"/>
    <p:sldId id="269" r:id="rId12"/>
    <p:sldId id="272" r:id="rId13"/>
    <p:sldId id="271" r:id="rId14"/>
    <p:sldId id="270" r:id="rId15"/>
    <p:sldId id="274" r:id="rId16"/>
    <p:sldId id="264" r:id="rId17"/>
    <p:sldId id="273" r:id="rId18"/>
    <p:sldId id="265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0FF"/>
    <a:srgbClr val="1A7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26-06-14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26-06-14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26-06-14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2286895"/>
            <a:ext cx="7754112" cy="3700552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Recommending document links in the Starfish knowledge graph</a:t>
            </a:r>
          </a:p>
          <a:p>
            <a:pPr algn="ctr"/>
            <a:endParaRPr lang="en-US" sz="4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Robbert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van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Ginkel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Jorn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Peters &amp; Lotte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Weerts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4426"/>
            <a:ext cx="7544517" cy="922826"/>
          </a:xfrm>
          <a:noFill/>
        </p:spPr>
        <p:txBody>
          <a:bodyPr>
            <a:normAutofit fontScale="90000"/>
          </a:bodyPr>
          <a:lstStyle/>
          <a:p>
            <a:r>
              <a:rPr lang="en-US" sz="3100" dirty="0"/>
              <a:t>second year project bachelor </a:t>
            </a:r>
            <a:r>
              <a:rPr lang="en-US" sz="3100" dirty="0" smtClean="0"/>
              <a:t>artificial intelligence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TEAM PERCEPTUM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15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WITHOUT THRESHOLD</a:t>
            </a:r>
            <a:r>
              <a:rPr lang="en-US" dirty="0" smtClean="0"/>
              <a:t>: system returns same amount of links as the document is known to have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b="1" dirty="0" smtClean="0"/>
              <a:t>Accuracy</a:t>
            </a:r>
            <a:r>
              <a:rPr lang="en-US" dirty="0" smtClean="0"/>
              <a:t>: correct docs / relevant docs</a:t>
            </a:r>
            <a:endParaRPr lang="en-US" dirty="0" smtClean="0"/>
          </a:p>
          <a:p>
            <a:r>
              <a:rPr lang="en-US" b="1" dirty="0" smtClean="0"/>
              <a:t>WITH THRESHOLD: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b="1" dirty="0" smtClean="0"/>
              <a:t>Precision</a:t>
            </a:r>
            <a:r>
              <a:rPr lang="en-US" dirty="0" smtClean="0"/>
              <a:t>: correct docs / returned docs</a:t>
            </a:r>
            <a:br>
              <a:rPr lang="en-US" dirty="0" smtClean="0"/>
            </a:br>
            <a:r>
              <a:rPr lang="en-US" dirty="0" smtClean="0"/>
              <a:t> 		</a:t>
            </a:r>
            <a:r>
              <a:rPr lang="en-US" i="1" dirty="0" smtClean="0"/>
              <a:t>User friendliness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b="1" dirty="0" smtClean="0"/>
              <a:t>Recall</a:t>
            </a:r>
            <a:r>
              <a:rPr lang="en-US" dirty="0" smtClean="0"/>
              <a:t>: correct docs / relevant docs</a:t>
            </a:r>
            <a:br>
              <a:rPr lang="en-US" dirty="0" smtClean="0"/>
            </a:br>
            <a:r>
              <a:rPr lang="en-US" dirty="0" smtClean="0"/>
              <a:t> 		</a:t>
            </a:r>
            <a:r>
              <a:rPr lang="en-US" i="1" dirty="0" smtClean="0"/>
              <a:t>Knowledge base coverage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4625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714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TEXT BASED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2600" b="1" dirty="0" smtClean="0">
                <a:solidFill>
                  <a:srgbClr val="55992B"/>
                </a:solidFill>
              </a:rPr>
              <a:t>	+ </a:t>
            </a:r>
            <a:r>
              <a:rPr lang="en-US" dirty="0" smtClean="0"/>
              <a:t>xx % accuracy on Questions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3000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Relatively slow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3000" b="1" dirty="0">
                <a:solidFill>
                  <a:srgbClr val="FF0000"/>
                </a:solidFill>
              </a:rPr>
              <a:t>-</a:t>
            </a:r>
            <a:r>
              <a:rPr lang="en-US" dirty="0" smtClean="0"/>
              <a:t> Only applicable to textual content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2800" b="1" dirty="0" smtClean="0">
                <a:solidFill>
                  <a:srgbClr val="FF0000"/>
                </a:solidFill>
              </a:rPr>
              <a:t>- </a:t>
            </a:r>
            <a:r>
              <a:rPr lang="en-US" dirty="0"/>
              <a:t>B</a:t>
            </a:r>
            <a:r>
              <a:rPr lang="en-US" dirty="0" smtClean="0"/>
              <a:t>ad at handling language differences </a:t>
            </a:r>
            <a:endParaRPr lang="en-US" dirty="0" smtClean="0"/>
          </a:p>
          <a:p>
            <a:r>
              <a:rPr lang="en-US" b="1" dirty="0" smtClean="0"/>
              <a:t>TAG BASED</a:t>
            </a:r>
            <a:r>
              <a:rPr lang="en-US" b="1" dirty="0" smtClean="0"/>
              <a:t>: </a:t>
            </a:r>
            <a:br>
              <a:rPr lang="en-US" b="1" dirty="0" smtClean="0"/>
            </a:br>
            <a:r>
              <a:rPr lang="en-US" b="1" dirty="0" smtClean="0"/>
              <a:t> 	</a:t>
            </a:r>
            <a:r>
              <a:rPr lang="en-US" sz="2600" b="1" dirty="0" smtClean="0">
                <a:solidFill>
                  <a:srgbClr val="55992B"/>
                </a:solidFill>
              </a:rPr>
              <a:t>+ </a:t>
            </a:r>
            <a:r>
              <a:rPr lang="en-US" dirty="0"/>
              <a:t>xx % accuracy </a:t>
            </a:r>
            <a:r>
              <a:rPr lang="en-US" dirty="0" smtClean="0"/>
              <a:t>overall document types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3000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xx % accuracy on Questions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3000" b="1" dirty="0">
                <a:solidFill>
                  <a:srgbClr val="FF0000"/>
                </a:solidFill>
              </a:rPr>
              <a:t>-</a:t>
            </a:r>
            <a:r>
              <a:rPr lang="en-US" dirty="0"/>
              <a:t> </a:t>
            </a:r>
            <a:r>
              <a:rPr lang="en-US" dirty="0" smtClean="0"/>
              <a:t>Bad performance on no or badly labeled tags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614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TABLE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795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COMPARED WITH ACCURACY ON FIXED LINKS: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2600" b="1" dirty="0" smtClean="0">
                <a:solidFill>
                  <a:srgbClr val="55992B"/>
                </a:solidFill>
              </a:rPr>
              <a:t>	+ </a:t>
            </a:r>
            <a:r>
              <a:rPr lang="en-US" dirty="0" smtClean="0"/>
              <a:t>Higher precision/recall if tag-based/hybrid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3200" b="1" dirty="0" smtClean="0">
                <a:solidFill>
                  <a:srgbClr val="FF0000"/>
                </a:solidFill>
              </a:rPr>
              <a:t>-</a:t>
            </a:r>
            <a:r>
              <a:rPr lang="en-US" sz="2600" b="1" dirty="0" smtClean="0">
                <a:solidFill>
                  <a:srgbClr val="55992B"/>
                </a:solidFill>
              </a:rPr>
              <a:t> </a:t>
            </a:r>
            <a:r>
              <a:rPr lang="en-US" dirty="0" smtClean="0"/>
              <a:t>Lower recall and precision of text-based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38010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3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i="1" dirty="0" smtClean="0"/>
              <a:t>weighted text </a:t>
            </a:r>
            <a:r>
              <a:rPr lang="en-US" i="1" dirty="0" err="1" smtClean="0"/>
              <a:t>vectorizer</a:t>
            </a:r>
            <a:r>
              <a:rPr lang="en-US" i="1" dirty="0" smtClean="0"/>
              <a:t> </a:t>
            </a:r>
            <a:r>
              <a:rPr lang="en-US" dirty="0" smtClean="0"/>
              <a:t>for Questions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simple tag </a:t>
            </a:r>
            <a:r>
              <a:rPr lang="en-US" i="1" dirty="0" err="1" smtClean="0"/>
              <a:t>vectorizer</a:t>
            </a:r>
            <a:r>
              <a:rPr lang="en-US" i="1" dirty="0" smtClean="0"/>
              <a:t> </a:t>
            </a:r>
            <a:r>
              <a:rPr lang="en-US" dirty="0" smtClean="0"/>
              <a:t>for the rest</a:t>
            </a:r>
          </a:p>
          <a:p>
            <a:r>
              <a:rPr lang="en-US" dirty="0" smtClean="0"/>
              <a:t>Overall performance of entire pipeline:</a:t>
            </a:r>
          </a:p>
          <a:p>
            <a:pPr lvl="1"/>
            <a:r>
              <a:rPr lang="en-US" b="1" dirty="0" smtClean="0"/>
              <a:t>Precision</a:t>
            </a:r>
            <a:r>
              <a:rPr lang="en-US" dirty="0" smtClean="0"/>
              <a:t>: xx% of the recommendations make sense</a:t>
            </a:r>
          </a:p>
          <a:p>
            <a:pPr lvl="1"/>
            <a:r>
              <a:rPr lang="en-US" b="1" dirty="0" smtClean="0"/>
              <a:t>Recall</a:t>
            </a:r>
            <a:r>
              <a:rPr lang="en-US" dirty="0" smtClean="0"/>
              <a:t>: xx% of the relevant documents in the knowledge base are shown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2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i="1" dirty="0" smtClean="0"/>
              <a:t>weighted text </a:t>
            </a:r>
            <a:r>
              <a:rPr lang="en-US" i="1" dirty="0" err="1" smtClean="0"/>
              <a:t>vectorizer</a:t>
            </a:r>
            <a:r>
              <a:rPr lang="en-US" i="1" dirty="0" smtClean="0"/>
              <a:t> </a:t>
            </a:r>
            <a:r>
              <a:rPr lang="en-US" dirty="0" smtClean="0"/>
              <a:t>for Questions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simple tag </a:t>
            </a:r>
            <a:r>
              <a:rPr lang="en-US" i="1" dirty="0" err="1" smtClean="0"/>
              <a:t>vectorizer</a:t>
            </a:r>
            <a:r>
              <a:rPr lang="en-US" i="1" dirty="0" smtClean="0"/>
              <a:t> </a:t>
            </a:r>
            <a:r>
              <a:rPr lang="en-US" dirty="0" smtClean="0"/>
              <a:t>for the rest</a:t>
            </a:r>
          </a:p>
          <a:p>
            <a:r>
              <a:rPr lang="en-US" dirty="0" smtClean="0"/>
              <a:t>Overall performance of entire pipeline:</a:t>
            </a:r>
          </a:p>
          <a:p>
            <a:pPr lvl="1"/>
            <a:r>
              <a:rPr lang="en-US" b="1" dirty="0" smtClean="0"/>
              <a:t>Precision</a:t>
            </a:r>
            <a:r>
              <a:rPr lang="en-US" dirty="0" smtClean="0"/>
              <a:t>: xx% of the recommendations make sense</a:t>
            </a:r>
          </a:p>
          <a:p>
            <a:pPr lvl="1"/>
            <a:r>
              <a:rPr lang="en-US" b="1" dirty="0" smtClean="0"/>
              <a:t>Recall</a:t>
            </a:r>
            <a:r>
              <a:rPr lang="en-US" dirty="0" smtClean="0"/>
              <a:t>: xx% of the relevant documents in the knowledge base are shown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9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would like to thank</a:t>
            </a:r>
            <a:endParaRPr lang="en-US" dirty="0"/>
          </a:p>
          <a:p>
            <a:r>
              <a:rPr lang="en-US" dirty="0" smtClean="0"/>
              <a:t>Starfish expert </a:t>
            </a:r>
            <a:r>
              <a:rPr lang="en-US" b="1" dirty="0" err="1" smtClean="0"/>
              <a:t>Natasa</a:t>
            </a:r>
            <a:r>
              <a:rPr lang="en-US" b="1" dirty="0" smtClean="0"/>
              <a:t> </a:t>
            </a:r>
            <a:r>
              <a:rPr lang="en-US" b="1" dirty="0" err="1"/>
              <a:t>Brouwer</a:t>
            </a:r>
            <a:r>
              <a:rPr lang="en-US" dirty="0"/>
              <a:t> </a:t>
            </a:r>
          </a:p>
          <a:p>
            <a:r>
              <a:rPr lang="en-US" dirty="0" smtClean="0"/>
              <a:t>Our academic supervisor </a:t>
            </a:r>
            <a:r>
              <a:rPr lang="en-US" b="1" dirty="0" smtClean="0"/>
              <a:t>Raquel Fernandez</a:t>
            </a:r>
          </a:p>
          <a:p>
            <a:r>
              <a:rPr lang="en-US" dirty="0" smtClean="0"/>
              <a:t>Our clients (but also academic supervisors!) </a:t>
            </a:r>
            <a:r>
              <a:rPr lang="en-US" b="1" dirty="0" err="1" smtClean="0"/>
              <a:t>Robrecht</a:t>
            </a:r>
            <a:r>
              <a:rPr lang="en-US" b="1" dirty="0" smtClean="0"/>
              <a:t> </a:t>
            </a:r>
            <a:r>
              <a:rPr lang="en-US" b="1" dirty="0" err="1" smtClean="0"/>
              <a:t>Jurriaans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Robrecht</a:t>
            </a:r>
            <a:r>
              <a:rPr lang="en-US" b="1" dirty="0" smtClean="0"/>
              <a:t> </a:t>
            </a:r>
            <a:r>
              <a:rPr lang="en-US" b="1" dirty="0" err="1" smtClean="0"/>
              <a:t>Jurriaans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9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Feel free to ask us!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552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 smtClean="0"/>
          </a:p>
          <a:p>
            <a:r>
              <a:rPr lang="en-US" dirty="0" smtClean="0"/>
              <a:t>Product pipeline</a:t>
            </a:r>
            <a:endParaRPr lang="en-US" dirty="0" smtClean="0"/>
          </a:p>
          <a:p>
            <a:r>
              <a:rPr lang="en-US" dirty="0" smtClean="0"/>
              <a:t>Evaluation</a:t>
            </a:r>
            <a:endParaRPr lang="en-US" dirty="0" smtClean="0"/>
          </a:p>
          <a:p>
            <a:r>
              <a:rPr lang="en-US" dirty="0" smtClean="0"/>
              <a:t>Demonstration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92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00" y="3167854"/>
            <a:ext cx="5682579" cy="3662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What is Starfish?</a:t>
            </a:r>
          </a:p>
          <a:p>
            <a:pPr marL="0" indent="0">
              <a:buNone/>
            </a:pPr>
            <a:r>
              <a:rPr lang="en-US" sz="2000" dirty="0" smtClean="0"/>
              <a:t>Platform for sharing knowledge on education innovation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0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Product pitch</a:t>
            </a:r>
          </a:p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 smtClean="0"/>
              <a:t>Startfish</a:t>
            </a:r>
            <a:r>
              <a:rPr lang="en-US" sz="2000" dirty="0" smtClean="0"/>
              <a:t> </a:t>
            </a:r>
            <a:r>
              <a:rPr lang="en-US" sz="2000" dirty="0"/>
              <a:t>users </a:t>
            </a:r>
            <a:endParaRPr lang="en-US" sz="2000" dirty="0" smtClean="0"/>
          </a:p>
          <a:p>
            <a:r>
              <a:rPr lang="en-US" sz="2000" b="1" dirty="0" smtClean="0"/>
              <a:t>who</a:t>
            </a:r>
            <a:r>
              <a:rPr lang="en-US" sz="2000" dirty="0" smtClean="0"/>
              <a:t> </a:t>
            </a:r>
            <a:r>
              <a:rPr lang="en-US" sz="2000" dirty="0"/>
              <a:t>search for and edit knowledge in </a:t>
            </a:r>
            <a:r>
              <a:rPr lang="en-US" sz="2000" dirty="0" smtClean="0"/>
              <a:t>Starfish</a:t>
            </a:r>
            <a:endParaRPr lang="en-US" sz="2000" dirty="0"/>
          </a:p>
          <a:p>
            <a:r>
              <a:rPr lang="en-US" sz="2000" b="1" dirty="0" smtClean="0"/>
              <a:t>the</a:t>
            </a:r>
            <a:r>
              <a:rPr lang="en-US" sz="2000" dirty="0" smtClean="0"/>
              <a:t> </a:t>
            </a:r>
            <a:r>
              <a:rPr lang="en-US" sz="2000" dirty="0"/>
              <a:t>document linker is a core system addition to </a:t>
            </a:r>
            <a:r>
              <a:rPr lang="en-US" sz="2000" dirty="0" err="1"/>
              <a:t>StarFish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b="1" dirty="0" smtClean="0"/>
              <a:t>that</a:t>
            </a:r>
            <a:r>
              <a:rPr lang="en-US" sz="2000" dirty="0" smtClean="0"/>
              <a:t> </a:t>
            </a:r>
            <a:r>
              <a:rPr lang="en-US" sz="2000" dirty="0"/>
              <a:t>finds related </a:t>
            </a:r>
            <a:r>
              <a:rPr lang="en-US" sz="2000" dirty="0" smtClean="0"/>
              <a:t>documents</a:t>
            </a:r>
          </a:p>
          <a:p>
            <a:r>
              <a:rPr lang="en-US" sz="2000" b="1" dirty="0" smtClean="0"/>
              <a:t>Unlike</a:t>
            </a:r>
            <a:r>
              <a:rPr lang="en-US" sz="2000" dirty="0" smtClean="0"/>
              <a:t> </a:t>
            </a:r>
            <a:r>
              <a:rPr lang="en-US" sz="2000" dirty="0"/>
              <a:t>moderated or individual/centralized linking our product uses algorithms and data to automatically suggest document links. </a:t>
            </a:r>
            <a:r>
              <a:rPr lang="en-US" sz="2000" dirty="0" smtClean="0"/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876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Relevant document properties</a:t>
            </a:r>
            <a:endParaRPr lang="en-US" sz="3600" b="1" dirty="0" smtClean="0"/>
          </a:p>
          <a:p>
            <a:r>
              <a:rPr lang="en-US" sz="2000" b="1" dirty="0" smtClean="0"/>
              <a:t>Textual content of documents</a:t>
            </a:r>
          </a:p>
          <a:p>
            <a:r>
              <a:rPr lang="en-US" sz="2000" b="1" dirty="0" smtClean="0">
                <a:effectLst/>
              </a:rPr>
              <a:t>Tags and their glossaries</a:t>
            </a:r>
          </a:p>
          <a:p>
            <a:r>
              <a:rPr lang="en-US" sz="2000" b="1" dirty="0" smtClean="0"/>
              <a:t>Links to other docs</a:t>
            </a:r>
            <a:endParaRPr lang="en-US" sz="2000" dirty="0">
              <a:effectLst/>
            </a:endParaRPr>
          </a:p>
        </p:txBody>
      </p:sp>
      <p:pic>
        <p:nvPicPr>
          <p:cNvPr id="18" name="Picture 17" descr="Screen Shot 2014-06-26 at 22.28.2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5" t="61554" r="24304" b="21690"/>
          <a:stretch/>
        </p:blipFill>
        <p:spPr>
          <a:xfrm>
            <a:off x="1767548" y="4533094"/>
            <a:ext cx="6888500" cy="21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7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PIPELINE</a:t>
            </a:r>
            <a:endParaRPr lang="en-US" dirty="0"/>
          </a:p>
        </p:txBody>
      </p:sp>
      <p:pic>
        <p:nvPicPr>
          <p:cNvPr id="4" name="Content Placeholder 3" descr="pipelin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" r="2267"/>
          <a:stretch/>
        </p:blipFill>
        <p:spPr>
          <a:xfrm>
            <a:off x="13954" y="159278"/>
            <a:ext cx="9084691" cy="6718865"/>
          </a:xfrm>
        </p:spPr>
      </p:pic>
      <p:sp>
        <p:nvSpPr>
          <p:cNvPr id="6" name="TextBox 5"/>
          <p:cNvSpPr txBox="1"/>
          <p:nvPr/>
        </p:nvSpPr>
        <p:spPr>
          <a:xfrm>
            <a:off x="-209325" y="10886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1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TEXT BASED</a:t>
            </a:r>
            <a:r>
              <a:rPr lang="en-US" dirty="0" smtClean="0"/>
              <a:t>: bag of words and TF-IDF	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Textvectorizer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Weighted </a:t>
            </a:r>
            <a:r>
              <a:rPr lang="en-US" dirty="0" err="1" smtClean="0"/>
              <a:t>textvectorizer</a:t>
            </a:r>
            <a:endParaRPr lang="en-US" dirty="0" smtClean="0"/>
          </a:p>
          <a:p>
            <a:r>
              <a:rPr lang="en-US" b="1" dirty="0" smtClean="0"/>
              <a:t>TAG BASED</a:t>
            </a:r>
            <a:r>
              <a:rPr lang="en-US" dirty="0" smtClean="0"/>
              <a:t>: </a:t>
            </a:r>
            <a:r>
              <a:rPr lang="en-US" dirty="0" err="1" smtClean="0"/>
              <a:t>occurences</a:t>
            </a:r>
            <a:r>
              <a:rPr lang="en-US" dirty="0" smtClean="0"/>
              <a:t> and co-</a:t>
            </a:r>
            <a:r>
              <a:rPr lang="en-US" dirty="0" err="1" smtClean="0"/>
              <a:t>occurences</a:t>
            </a:r>
            <a:r>
              <a:rPr lang="en-US" dirty="0" smtClean="0"/>
              <a:t> of tags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Simple tag </a:t>
            </a:r>
            <a:r>
              <a:rPr lang="en-US" dirty="0" err="1" smtClean="0"/>
              <a:t>vectorizer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 smtClean="0"/>
              <a:t>Tag smoothing </a:t>
            </a:r>
            <a:r>
              <a:rPr lang="en-US" dirty="0" err="1" smtClean="0"/>
              <a:t>vectorizer</a:t>
            </a:r>
            <a:endParaRPr lang="en-US" dirty="0" smtClean="0"/>
          </a:p>
          <a:p>
            <a:r>
              <a:rPr lang="en-US" b="1" dirty="0" smtClean="0"/>
              <a:t>HYBRID</a:t>
            </a:r>
            <a:r>
              <a:rPr lang="en-US" dirty="0" smtClean="0"/>
              <a:t>: TF-IDF of glossaries of tags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Glossaries of tags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 smtClean="0"/>
              <a:t>Weighted glossaries of tags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6" name="Picture 25" descr="Screen Shot 2014-06-26 at 22.29.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1" t="41285" r="59252" b="25013"/>
          <a:stretch/>
        </p:blipFill>
        <p:spPr>
          <a:xfrm>
            <a:off x="381848" y="2079554"/>
            <a:ext cx="1290398" cy="43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7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 </a:t>
            </a:r>
            <a:r>
              <a:rPr lang="en-US" b="1" dirty="0" smtClean="0"/>
              <a:t>distance</a:t>
            </a:r>
            <a:r>
              <a:rPr lang="en-US" dirty="0" smtClean="0"/>
              <a:t> between descriptor of new document and descriptor of the knowledge base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Cosine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Correlation</a:t>
            </a:r>
          </a:p>
          <a:p>
            <a:r>
              <a:rPr lang="en-US" b="1" dirty="0" smtClean="0"/>
              <a:t>Rank  </a:t>
            </a:r>
            <a:r>
              <a:rPr lang="en-US" dirty="0" smtClean="0"/>
              <a:t>documents based on their distances</a:t>
            </a:r>
          </a:p>
        </p:txBody>
      </p:sp>
      <p:pic>
        <p:nvPicPr>
          <p:cNvPr id="6" name="Picture 5" descr="nearestneigh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34" y="4493431"/>
            <a:ext cx="7053917" cy="21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4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Cut off the number of returned documents based on the </a:t>
            </a:r>
            <a:r>
              <a:rPr lang="en-US" b="1" dirty="0" smtClean="0"/>
              <a:t>difference between distances </a:t>
            </a:r>
            <a:r>
              <a:rPr lang="en-US" dirty="0" smtClean="0"/>
              <a:t>of two </a:t>
            </a:r>
            <a:r>
              <a:rPr lang="ro-RO" dirty="0" smtClean="0"/>
              <a:t>consecutive </a:t>
            </a:r>
            <a:r>
              <a:rPr lang="en-US" dirty="0" smtClean="0"/>
              <a:t>ranks</a:t>
            </a:r>
            <a:endParaRPr lang="en-US" dirty="0" smtClean="0"/>
          </a:p>
        </p:txBody>
      </p:sp>
      <p:pic>
        <p:nvPicPr>
          <p:cNvPr id="17" name="Picture 16" descr="Screen Shot 2014-06-26 at 22.30.5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4" t="54533" r="26746" b="24098"/>
          <a:stretch/>
        </p:blipFill>
        <p:spPr>
          <a:xfrm>
            <a:off x="1918809" y="3677778"/>
            <a:ext cx="6272764" cy="265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5771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027CD"/>
      </a:accent1>
      <a:accent2>
        <a:srgbClr val="AB1BAE"/>
      </a:accent2>
      <a:accent3>
        <a:srgbClr val="B50B1B"/>
      </a:accent3>
      <a:accent4>
        <a:srgbClr val="08B3E8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167</TotalTime>
  <Words>324</Words>
  <Application>Microsoft Macintosh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Spectrum</vt:lpstr>
      <vt:lpstr>second year project bachelor artificial intelligence TEAM PERCEPTUM</vt:lpstr>
      <vt:lpstr>CONTENTS</vt:lpstr>
      <vt:lpstr>PRODUCT VISION</vt:lpstr>
      <vt:lpstr>PRODUCT VISION</vt:lpstr>
      <vt:lpstr>DOMAIN</vt:lpstr>
      <vt:lpstr>PRODUCT PIPELINE</vt:lpstr>
      <vt:lpstr>VECTORIZER</vt:lpstr>
      <vt:lpstr>K-NEAREST NEIGHBOR</vt:lpstr>
      <vt:lpstr>THRESHOLD</vt:lpstr>
      <vt:lpstr>EVALUATION METRICS</vt:lpstr>
      <vt:lpstr>VECTORIZER PERFORMANCE</vt:lpstr>
      <vt:lpstr>VECTORIZER PERFORMANCE</vt:lpstr>
      <vt:lpstr>EVALUATION THRESHOLD</vt:lpstr>
      <vt:lpstr>EVALUATION THRESHOLD</vt:lpstr>
      <vt:lpstr>DEMONSTRATION</vt:lpstr>
      <vt:lpstr>CONCLUSIONS</vt:lpstr>
      <vt:lpstr>CONCLUSIONS</vt:lpstr>
      <vt:lpstr>ACKNOWLEDGEMENTS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DOCUMENTS IN THE STARFISH KNOWLEDE GRAPH</dc:title>
  <dc:creator>Lotte</dc:creator>
  <cp:lastModifiedBy>Lotte</cp:lastModifiedBy>
  <cp:revision>10</cp:revision>
  <dcterms:created xsi:type="dcterms:W3CDTF">2014-06-26T14:36:58Z</dcterms:created>
  <dcterms:modified xsi:type="dcterms:W3CDTF">2014-06-26T20:33:13Z</dcterms:modified>
</cp:coreProperties>
</file>