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66" r:id="rId12"/>
    <p:sldId id="267" r:id="rId13"/>
    <p:sldId id="259" r:id="rId14"/>
    <p:sldId id="261" r:id="rId15"/>
    <p:sldId id="268" r:id="rId16"/>
    <p:sldId id="262" r:id="rId17"/>
    <p:sldId id="283" r:id="rId18"/>
    <p:sldId id="284" r:id="rId19"/>
    <p:sldId id="263" r:id="rId20"/>
    <p:sldId id="269" r:id="rId21"/>
    <p:sldId id="288" r:id="rId22"/>
    <p:sldId id="289" r:id="rId23"/>
    <p:sldId id="272" r:id="rId24"/>
    <p:sldId id="285" r:id="rId25"/>
    <p:sldId id="264" r:id="rId26"/>
    <p:sldId id="290" r:id="rId27"/>
    <p:sldId id="265" r:id="rId28"/>
    <p:sldId id="26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0FF"/>
    <a:srgbClr val="1A7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12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26-06-14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26-06-14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26-06-14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2286895"/>
            <a:ext cx="7754112" cy="3700552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Recommending document links in the Starfish knowledge graph</a:t>
            </a:r>
          </a:p>
          <a:p>
            <a:pPr algn="ctr"/>
            <a:endParaRPr lang="en-US" sz="4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Robbert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van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Ginkel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Jorn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Peters &amp; Lotte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Weerts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4426"/>
            <a:ext cx="7544517" cy="922826"/>
          </a:xfrm>
          <a:noFill/>
        </p:spPr>
        <p:txBody>
          <a:bodyPr>
            <a:normAutofit fontScale="90000"/>
          </a:bodyPr>
          <a:lstStyle/>
          <a:p>
            <a:r>
              <a:rPr lang="en-US" sz="3100" dirty="0"/>
              <a:t>second year project bachelor </a:t>
            </a:r>
            <a:r>
              <a:rPr lang="en-US" sz="3100" dirty="0" smtClean="0"/>
              <a:t>artificial intelligence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TEAM PERCEPTUM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15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 smtClean="0"/>
              <a:t>2447923933083569108416434916530837313030654222351593453486277619448383035960811381134995223617097317702298030233817084685633559986008099265407012361023732762096666531841201188933822188759406552932779576005833396563796986795604340884677170302507419405754082096159628786799476560747413313082774756353231235207964766806933535516119579541750858447334634796722734954635533740200581718872004005783138992282399118749398710969583868.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361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Product pitch</a:t>
            </a:r>
          </a:p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smtClean="0"/>
              <a:t>Starfish </a:t>
            </a:r>
            <a:r>
              <a:rPr lang="en-US" sz="2000" dirty="0"/>
              <a:t>users </a:t>
            </a:r>
            <a:endParaRPr lang="en-US" sz="2000" dirty="0" smtClean="0"/>
          </a:p>
          <a:p>
            <a:r>
              <a:rPr lang="en-US" sz="2000" b="1" dirty="0" smtClean="0"/>
              <a:t>who</a:t>
            </a:r>
            <a:r>
              <a:rPr lang="en-US" sz="2000" dirty="0" smtClean="0"/>
              <a:t> </a:t>
            </a:r>
            <a:r>
              <a:rPr lang="en-US" sz="2000" dirty="0"/>
              <a:t>search for and edit knowledge in </a:t>
            </a:r>
            <a:r>
              <a:rPr lang="en-US" sz="2000" dirty="0" smtClean="0"/>
              <a:t>Starfish</a:t>
            </a:r>
            <a:endParaRPr lang="en-US" sz="2000" dirty="0"/>
          </a:p>
          <a:p>
            <a:r>
              <a:rPr lang="en-US" sz="2000" b="1" dirty="0" smtClean="0"/>
              <a:t>the</a:t>
            </a:r>
            <a:r>
              <a:rPr lang="en-US" sz="2000" dirty="0" smtClean="0"/>
              <a:t> </a:t>
            </a:r>
            <a:r>
              <a:rPr lang="en-US" sz="2000" dirty="0"/>
              <a:t>document linker is a core system addition to </a:t>
            </a:r>
            <a:r>
              <a:rPr lang="en-US" sz="2000" dirty="0" smtClean="0"/>
              <a:t>Starfish </a:t>
            </a:r>
            <a:endParaRPr lang="en-US" sz="2000" dirty="0" smtClean="0"/>
          </a:p>
          <a:p>
            <a:r>
              <a:rPr lang="en-US" sz="2000" b="1" dirty="0" smtClean="0"/>
              <a:t>that</a:t>
            </a:r>
            <a:r>
              <a:rPr lang="en-US" sz="2000" dirty="0" smtClean="0"/>
              <a:t> </a:t>
            </a:r>
            <a:r>
              <a:rPr lang="en-US" sz="2000" dirty="0"/>
              <a:t>finds related </a:t>
            </a:r>
            <a:r>
              <a:rPr lang="en-US" sz="2000" dirty="0" smtClean="0"/>
              <a:t>documents</a:t>
            </a:r>
          </a:p>
          <a:p>
            <a:r>
              <a:rPr lang="en-US" sz="2000" b="1" dirty="0" smtClean="0"/>
              <a:t>Unlike</a:t>
            </a:r>
            <a:r>
              <a:rPr lang="en-US" sz="2000" dirty="0" smtClean="0"/>
              <a:t> </a:t>
            </a:r>
            <a:r>
              <a:rPr lang="en-US" sz="2000" dirty="0"/>
              <a:t>moderated or individual/centralized linking our product uses algorithms and data to automatically suggest document links. </a:t>
            </a:r>
            <a:r>
              <a:rPr lang="en-US" sz="2000" dirty="0" smtClean="0"/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876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Relevant document properties</a:t>
            </a:r>
          </a:p>
          <a:p>
            <a:r>
              <a:rPr lang="en-US" sz="2000" b="1" dirty="0" smtClean="0"/>
              <a:t>Textual content of documents</a:t>
            </a:r>
          </a:p>
          <a:p>
            <a:r>
              <a:rPr lang="en-US" sz="2000" b="1" dirty="0" smtClean="0">
                <a:effectLst/>
              </a:rPr>
              <a:t>Tags and their glossaries</a:t>
            </a:r>
          </a:p>
          <a:p>
            <a:r>
              <a:rPr lang="en-US" sz="2000" b="1" dirty="0" smtClean="0"/>
              <a:t>Links to other docs</a:t>
            </a:r>
            <a:endParaRPr lang="en-US" sz="2000" dirty="0">
              <a:effectLst/>
            </a:endParaRPr>
          </a:p>
        </p:txBody>
      </p:sp>
      <p:pic>
        <p:nvPicPr>
          <p:cNvPr id="6" name="Picture 5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96" y="4750811"/>
            <a:ext cx="1915246" cy="1915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9652" y="4417836"/>
            <a:ext cx="62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text</a:t>
            </a:r>
            <a:endParaRPr lang="en-US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0980" y="5301940"/>
            <a:ext cx="6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links</a:t>
            </a:r>
            <a:endParaRPr lang="en-US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9139" y="4533472"/>
            <a:ext cx="65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tags</a:t>
            </a:r>
            <a:endParaRPr lang="en-US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2918" y="4999980"/>
            <a:ext cx="118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glossaries</a:t>
            </a:r>
            <a:endParaRPr lang="en-US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9956" y="5058370"/>
            <a:ext cx="1184940" cy="33855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/>
              <a:t>CHEMISTRY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75566" y="5555331"/>
            <a:ext cx="2150749" cy="33855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/>
              <a:t>STUDENT EVALUATION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46547" y="6052246"/>
            <a:ext cx="879768" cy="33855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/>
              <a:t>VOTING</a:t>
            </a:r>
            <a:endParaRPr lang="en-US" sz="1600" b="1" dirty="0"/>
          </a:p>
        </p:txBody>
      </p:sp>
      <p:pic>
        <p:nvPicPr>
          <p:cNvPr id="14" name="Picture 13" descr="document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806" y="5107140"/>
            <a:ext cx="1169632" cy="1169632"/>
          </a:xfrm>
          <a:prstGeom prst="rect">
            <a:avLst/>
          </a:prstGeom>
        </p:spPr>
      </p:pic>
      <p:pic>
        <p:nvPicPr>
          <p:cNvPr id="15" name="Picture 14" descr="document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63" y="4995062"/>
            <a:ext cx="459639" cy="459639"/>
          </a:xfrm>
          <a:prstGeom prst="rect">
            <a:avLst/>
          </a:prstGeom>
        </p:spPr>
      </p:pic>
      <p:pic>
        <p:nvPicPr>
          <p:cNvPr id="16" name="Picture 15" descr="document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07" y="5498987"/>
            <a:ext cx="459639" cy="459639"/>
          </a:xfrm>
          <a:prstGeom prst="rect">
            <a:avLst/>
          </a:prstGeom>
        </p:spPr>
      </p:pic>
      <p:pic>
        <p:nvPicPr>
          <p:cNvPr id="17" name="Picture 16" descr="document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83" y="6005988"/>
            <a:ext cx="459639" cy="459639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flipV="1">
            <a:off x="6640142" y="5661694"/>
            <a:ext cx="670652" cy="27536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7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PIPELINE</a:t>
            </a:r>
            <a:endParaRPr lang="en-US" dirty="0"/>
          </a:p>
        </p:txBody>
      </p:sp>
      <p:pic>
        <p:nvPicPr>
          <p:cNvPr id="4" name="Content Placeholder 3" descr="pipelin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0" r="2267"/>
          <a:stretch/>
        </p:blipFill>
        <p:spPr>
          <a:xfrm>
            <a:off x="13954" y="159278"/>
            <a:ext cx="9084691" cy="6718865"/>
          </a:xfrm>
        </p:spPr>
      </p:pic>
      <p:sp>
        <p:nvSpPr>
          <p:cNvPr id="6" name="TextBox 5"/>
          <p:cNvSpPr txBox="1"/>
          <p:nvPr/>
        </p:nvSpPr>
        <p:spPr>
          <a:xfrm>
            <a:off x="-209325" y="10886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1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TEXT BASED</a:t>
            </a:r>
            <a:r>
              <a:rPr lang="en-US" dirty="0" smtClean="0"/>
              <a:t>: bag of words and TF-IDF	</a:t>
            </a:r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Textvectorizer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Weighted </a:t>
            </a:r>
            <a:r>
              <a:rPr lang="en-US" dirty="0" err="1" smtClean="0"/>
              <a:t>textvectorizer</a:t>
            </a:r>
            <a:endParaRPr lang="en-US" dirty="0" smtClean="0"/>
          </a:p>
          <a:p>
            <a:r>
              <a:rPr lang="en-US" b="1" dirty="0" smtClean="0"/>
              <a:t>TAG BASED</a:t>
            </a:r>
            <a:r>
              <a:rPr lang="en-US" dirty="0" smtClean="0"/>
              <a:t>: </a:t>
            </a:r>
            <a:r>
              <a:rPr lang="en-US" dirty="0" smtClean="0"/>
              <a:t>occurrences </a:t>
            </a:r>
            <a:r>
              <a:rPr lang="en-US" dirty="0" smtClean="0"/>
              <a:t>and co</a:t>
            </a:r>
            <a:r>
              <a:rPr lang="en-US" dirty="0" smtClean="0"/>
              <a:t>-occurrences </a:t>
            </a:r>
            <a:r>
              <a:rPr lang="en-US" dirty="0" smtClean="0"/>
              <a:t>of tags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Simple tag </a:t>
            </a:r>
            <a:r>
              <a:rPr lang="en-US" dirty="0" err="1" smtClean="0"/>
              <a:t>vectorizer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 smtClean="0"/>
              <a:t>Tag smoothing </a:t>
            </a:r>
            <a:r>
              <a:rPr lang="en-US" dirty="0" err="1" smtClean="0"/>
              <a:t>vectorizer</a:t>
            </a:r>
            <a:endParaRPr lang="en-US" dirty="0" smtClean="0"/>
          </a:p>
          <a:p>
            <a:r>
              <a:rPr lang="en-US" b="1" dirty="0" smtClean="0"/>
              <a:t>HYBRID</a:t>
            </a:r>
            <a:r>
              <a:rPr lang="en-US" dirty="0" smtClean="0"/>
              <a:t>: TF-IDF of glossaries of tags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Glossaries of tags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 smtClean="0"/>
              <a:t>Weighted glossaries of tags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8" y="2133599"/>
            <a:ext cx="1123857" cy="112385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 flipV="1">
            <a:off x="595908" y="3631006"/>
            <a:ext cx="670652" cy="27536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953" y="4421384"/>
            <a:ext cx="7109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0.003</a:t>
            </a:r>
          </a:p>
          <a:p>
            <a:r>
              <a:rPr lang="en-US" b="1" dirty="0" smtClean="0">
                <a:solidFill>
                  <a:srgbClr val="000090"/>
                </a:solidFill>
              </a:rPr>
              <a:t>0.000</a:t>
            </a:r>
          </a:p>
          <a:p>
            <a:r>
              <a:rPr lang="en-US" b="1" dirty="0">
                <a:solidFill>
                  <a:srgbClr val="000090"/>
                </a:solidFill>
              </a:rPr>
              <a:t> </a:t>
            </a:r>
            <a:r>
              <a:rPr lang="en-US" b="1" dirty="0" smtClean="0">
                <a:solidFill>
                  <a:srgbClr val="000090"/>
                </a:solidFill>
              </a:rPr>
              <a:t>    :</a:t>
            </a:r>
          </a:p>
          <a:p>
            <a:r>
              <a:rPr lang="en-US" b="1" dirty="0" smtClean="0">
                <a:solidFill>
                  <a:srgbClr val="000090"/>
                </a:solidFill>
              </a:rPr>
              <a:t>0.901</a:t>
            </a:r>
          </a:p>
          <a:p>
            <a:r>
              <a:rPr lang="en-US" b="1" dirty="0" smtClean="0">
                <a:solidFill>
                  <a:srgbClr val="000090"/>
                </a:solidFill>
              </a:rPr>
              <a:t>0.100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63263" y="4435341"/>
            <a:ext cx="0" cy="1477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61933" y="4435341"/>
            <a:ext cx="179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63457" y="5908637"/>
            <a:ext cx="179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87818" y="4434214"/>
            <a:ext cx="0" cy="1477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05073" y="4434214"/>
            <a:ext cx="179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106597" y="5907510"/>
            <a:ext cx="179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97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Calculate </a:t>
            </a:r>
            <a:r>
              <a:rPr lang="en-US" b="1" dirty="0" smtClean="0"/>
              <a:t>distance</a:t>
            </a:r>
            <a:r>
              <a:rPr lang="en-US" dirty="0" smtClean="0"/>
              <a:t> between descriptor of new document and descriptor of the knowledge base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Cosine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Correlation</a:t>
            </a:r>
          </a:p>
          <a:p>
            <a:r>
              <a:rPr lang="en-US" b="1" dirty="0" smtClean="0"/>
              <a:t>Rank  </a:t>
            </a:r>
            <a:r>
              <a:rPr lang="en-US" dirty="0" smtClean="0"/>
              <a:t>documents based on their distances</a:t>
            </a:r>
          </a:p>
        </p:txBody>
      </p:sp>
      <p:pic>
        <p:nvPicPr>
          <p:cNvPr id="6" name="Picture 5" descr="nearestneigh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34" y="4493431"/>
            <a:ext cx="7053917" cy="21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4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Cut off the number of returned documents based on the </a:t>
            </a:r>
            <a:r>
              <a:rPr lang="en-US" b="1" dirty="0" smtClean="0"/>
              <a:t>difference between distances </a:t>
            </a:r>
            <a:r>
              <a:rPr lang="en-US" dirty="0" smtClean="0"/>
              <a:t>of two </a:t>
            </a:r>
            <a:r>
              <a:rPr lang="ro-RO" dirty="0" smtClean="0"/>
              <a:t>consecutive </a:t>
            </a:r>
            <a:r>
              <a:rPr lang="en-US" dirty="0" smtClean="0"/>
              <a:t>ranks</a:t>
            </a:r>
          </a:p>
        </p:txBody>
      </p:sp>
      <p:pic>
        <p:nvPicPr>
          <p:cNvPr id="4" name="Picture 3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03" y="3688071"/>
            <a:ext cx="1193303" cy="1193303"/>
          </a:xfrm>
          <a:prstGeom prst="rect">
            <a:avLst/>
          </a:prstGeom>
        </p:spPr>
      </p:pic>
      <p:pic>
        <p:nvPicPr>
          <p:cNvPr id="5" name="Picture 4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043" y="3688071"/>
            <a:ext cx="1193303" cy="1193303"/>
          </a:xfrm>
          <a:prstGeom prst="rect">
            <a:avLst/>
          </a:prstGeom>
        </p:spPr>
      </p:pic>
      <p:pic>
        <p:nvPicPr>
          <p:cNvPr id="6" name="Picture 5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101" y="3688071"/>
            <a:ext cx="1193303" cy="119330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flipV="1">
            <a:off x="1963496" y="5208119"/>
            <a:ext cx="5879202" cy="27536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9709" y="5553266"/>
            <a:ext cx="24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CALCULATED DISTANCE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51888" y="4539955"/>
            <a:ext cx="373964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32052" y="4538828"/>
            <a:ext cx="373964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2008" y="4537701"/>
            <a:ext cx="373964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2881702" y="4354506"/>
            <a:ext cx="634953" cy="251221"/>
          </a:xfrm>
          <a:prstGeom prst="leftRightArrow">
            <a:avLst/>
          </a:prstGeom>
          <a:solidFill>
            <a:srgbClr val="559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4634346" y="4344063"/>
            <a:ext cx="2197755" cy="251221"/>
          </a:xfrm>
          <a:prstGeom prst="left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26172" y="3796235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X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66846" y="3766068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501957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Performance report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03829" y="2776897"/>
            <a:ext cx="562996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%%%%%%%%%%%%%%%%%%%%%%%%%%%%%%%%%%%%%%%%%%%%%%%%%%%%%%</a:t>
            </a:r>
          </a:p>
          <a:p>
            <a:r>
              <a:rPr lang="en-US" sz="1100" dirty="0"/>
              <a:t>Performance report</a:t>
            </a:r>
          </a:p>
          <a:p>
            <a:r>
              <a:rPr lang="en-US" sz="1100" dirty="0"/>
              <a:t>%%%%%%%%%%%%%%%%%%%%%%%%%%%%%%%%%%%%%%%%%%%%%%%%%%%%%%</a:t>
            </a:r>
          </a:p>
          <a:p>
            <a:endParaRPr lang="en-US" sz="1100" dirty="0"/>
          </a:p>
          <a:p>
            <a:r>
              <a:rPr lang="en-US" sz="1100" dirty="0"/>
              <a:t>Average recall: 0.4972377311162357891329853946</a:t>
            </a:r>
          </a:p>
          <a:p>
            <a:r>
              <a:rPr lang="en-US" sz="1100" dirty="0"/>
              <a:t>Average precision: 0.5093457943925233644859813083</a:t>
            </a:r>
          </a:p>
          <a:p>
            <a:endParaRPr lang="en-US" sz="1100" dirty="0"/>
          </a:p>
          <a:p>
            <a:r>
              <a:rPr lang="en-US" sz="1100" dirty="0"/>
              <a:t>Average recall per type</a:t>
            </a:r>
          </a:p>
          <a:p>
            <a:r>
              <a:rPr lang="en-US" sz="1100" dirty="0"/>
              <a:t>Information: 	 0.5497453526865291571173924112</a:t>
            </a:r>
          </a:p>
          <a:p>
            <a:r>
              <a:rPr lang="en-US" sz="1100" dirty="0"/>
              <a:t>Question: 	 0.3964912280701754385964912281</a:t>
            </a:r>
          </a:p>
          <a:p>
            <a:r>
              <a:rPr lang="en-US" sz="1100" dirty="0"/>
              <a:t>Good Practice: 	 0.3214285714285714285714285715</a:t>
            </a:r>
          </a:p>
          <a:p>
            <a:r>
              <a:rPr lang="en-US" sz="1100" dirty="0"/>
              <a:t>Project: 	 0.3072916666666666666666666666</a:t>
            </a:r>
          </a:p>
          <a:p>
            <a:r>
              <a:rPr lang="en-US" sz="1100" dirty="0"/>
              <a:t>Person: 	 0.5820512820512820512820512821</a:t>
            </a:r>
          </a:p>
          <a:p>
            <a:r>
              <a:rPr lang="en-US" sz="1100" dirty="0"/>
              <a:t>Event: 	 0.1785714285714285714285714286</a:t>
            </a:r>
          </a:p>
          <a:p>
            <a:endParaRPr lang="en-US" sz="1100" dirty="0"/>
          </a:p>
          <a:p>
            <a:r>
              <a:rPr lang="en-US" sz="1100" dirty="0"/>
              <a:t>Average precision per type</a:t>
            </a:r>
          </a:p>
          <a:p>
            <a:r>
              <a:rPr lang="en-US" sz="1100" dirty="0"/>
              <a:t>Information: 	 0.6519607843137254901960784312</a:t>
            </a:r>
          </a:p>
          <a:p>
            <a:r>
              <a:rPr lang="en-US" sz="1100" dirty="0"/>
              <a:t>Question: 	 0.50</a:t>
            </a:r>
          </a:p>
          <a:p>
            <a:r>
              <a:rPr lang="en-US" sz="1100" dirty="0"/>
              <a:t>Good Practice: 	 0.375</a:t>
            </a:r>
          </a:p>
          <a:p>
            <a:r>
              <a:rPr lang="en-US" sz="1100" dirty="0"/>
              <a:t>Project: 	 0.625</a:t>
            </a:r>
          </a:p>
          <a:p>
            <a:r>
              <a:rPr lang="en-US" sz="1100" dirty="0"/>
              <a:t>Person: 	 0.3931623931623931623931623931</a:t>
            </a:r>
          </a:p>
          <a:p>
            <a:r>
              <a:rPr lang="en-US" sz="1100" dirty="0"/>
              <a:t>Event: 	 0.3333333333333333333333333333</a:t>
            </a:r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32116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HTML webpage</a:t>
            </a:r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5" name="Picture 4" descr="view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03" y="2762490"/>
            <a:ext cx="5132519" cy="381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07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TAKE ONE OUT PRINCIPLE</a:t>
            </a:r>
          </a:p>
          <a:p>
            <a:r>
              <a:rPr lang="en-US" b="1" dirty="0" smtClean="0"/>
              <a:t>WITH THRESHOLD WE CAN MEASURE: </a:t>
            </a:r>
            <a:br>
              <a:rPr lang="en-US" b="1" dirty="0" smtClean="0"/>
            </a:b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 Precision</a:t>
            </a:r>
            <a:r>
              <a:rPr lang="en-US" dirty="0" smtClean="0"/>
              <a:t>:				</a:t>
            </a:r>
            <a:r>
              <a:rPr lang="en-US" sz="1900" i="1" dirty="0" smtClean="0"/>
              <a:t>(user friendliness)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     </a:t>
            </a:r>
            <a:r>
              <a:rPr lang="en-US" sz="2200" b="1" dirty="0" smtClean="0"/>
              <a:t>Recall:				</a:t>
            </a:r>
            <a:r>
              <a:rPr lang="en-US" sz="1900" i="1" dirty="0" smtClean="0"/>
              <a:t>(corpus coverage) </a:t>
            </a:r>
            <a:r>
              <a:rPr lang="en-US" i="1" dirty="0" smtClean="0"/>
              <a:t>	</a:t>
            </a:r>
            <a:br>
              <a:rPr lang="en-US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     </a:t>
            </a:r>
            <a:r>
              <a:rPr lang="en-US" b="1" dirty="0" smtClean="0"/>
              <a:t>F1-Measure: 			</a:t>
            </a:r>
            <a:r>
              <a:rPr lang="en-US" sz="1900" i="1" dirty="0" smtClean="0"/>
              <a:t>(trade-off precision  					             and recall</a:t>
            </a:r>
            <a:r>
              <a:rPr lang="en-US" i="1" dirty="0" smtClean="0"/>
              <a:t>)</a:t>
            </a:r>
            <a:endParaRPr lang="en-US" i="1" dirty="0"/>
          </a:p>
          <a:p>
            <a:pPr marL="0" indent="0">
              <a:buNone/>
            </a:pPr>
            <a:endParaRPr lang="en-US" i="1" dirty="0">
              <a:solidFill>
                <a:srgbClr val="FFFFFF"/>
              </a:solidFill>
            </a:endParaRPr>
          </a:p>
        </p:txBody>
      </p:sp>
      <p:pic>
        <p:nvPicPr>
          <p:cNvPr id="4" name="Picture 3" descr="Screen Shot 2014-06-27 at 08.29.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2" t="29153" r="55555" b="54973"/>
          <a:stretch/>
        </p:blipFill>
        <p:spPr>
          <a:xfrm>
            <a:off x="3701144" y="5299731"/>
            <a:ext cx="2140854" cy="780471"/>
          </a:xfrm>
          <a:prstGeom prst="rect">
            <a:avLst/>
          </a:prstGeom>
        </p:spPr>
      </p:pic>
      <p:pic>
        <p:nvPicPr>
          <p:cNvPr id="6" name="Picture 5" descr="Screen Shot 2014-06-27 at 08.29.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58091" r="55132" b="26035"/>
          <a:stretch/>
        </p:blipFill>
        <p:spPr>
          <a:xfrm>
            <a:off x="2914949" y="4210344"/>
            <a:ext cx="2310191" cy="780471"/>
          </a:xfrm>
          <a:prstGeom prst="rect">
            <a:avLst/>
          </a:prstGeom>
        </p:spPr>
      </p:pic>
      <p:pic>
        <p:nvPicPr>
          <p:cNvPr id="7" name="Picture 6" descr="Screen Shot 2014-06-27 at 08.29.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8" t="44122" r="55027" b="40004"/>
          <a:stretch/>
        </p:blipFill>
        <p:spPr>
          <a:xfrm>
            <a:off x="3362477" y="3357303"/>
            <a:ext cx="2310191" cy="780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pic>
        <p:nvPicPr>
          <p:cNvPr id="8" name="Picture 7" descr="takeone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7" y="1915890"/>
            <a:ext cx="1672436" cy="336247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6480339">
            <a:off x="523642" y="3087709"/>
            <a:ext cx="639633" cy="100529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4850037">
            <a:off x="600301" y="3396423"/>
            <a:ext cx="1005355" cy="139924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</a:p>
          <a:p>
            <a:r>
              <a:rPr lang="en-US" dirty="0" smtClean="0"/>
              <a:t>Product </a:t>
            </a:r>
            <a:r>
              <a:rPr lang="en-US" dirty="0" smtClean="0"/>
              <a:t>pipeline</a:t>
            </a:r>
          </a:p>
          <a:p>
            <a:r>
              <a:rPr lang="en-US" dirty="0" smtClean="0"/>
              <a:t>Demonstration</a:t>
            </a:r>
            <a:endParaRPr lang="en-US" dirty="0" smtClean="0"/>
          </a:p>
          <a:p>
            <a:r>
              <a:rPr lang="en-US" dirty="0" smtClean="0"/>
              <a:t>Evaluation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7929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3533" y="31962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849238"/>
              </p:ext>
            </p:extLst>
          </p:nvPr>
        </p:nvGraphicFramePr>
        <p:xfrm>
          <a:off x="364256" y="1908505"/>
          <a:ext cx="8373043" cy="4742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43"/>
                <a:gridCol w="688034"/>
                <a:gridCol w="930338"/>
                <a:gridCol w="930338"/>
                <a:gridCol w="930338"/>
                <a:gridCol w="930338"/>
                <a:gridCol w="930338"/>
                <a:gridCol w="930338"/>
                <a:gridCol w="930338"/>
              </a:tblGrid>
              <a:tr h="35330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Vectorizer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Info.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Question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Good Pr.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Project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Person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Event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15.66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18.97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24.05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18.23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23.00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Simple tag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46.34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45.71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45.09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smoothing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49.56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43.20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38.29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Glossaries of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11769" y="1071655"/>
            <a:ext cx="754759" cy="3693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Recall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952675" y="1071655"/>
            <a:ext cx="1055810" cy="369332"/>
          </a:xfrm>
          <a:prstGeom prst="rect">
            <a:avLst/>
          </a:prstGeom>
          <a:ln>
            <a:solidFill>
              <a:srgbClr val="2C9C8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Precision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316579" y="1440987"/>
            <a:ext cx="138753" cy="891435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406019" y="1440987"/>
            <a:ext cx="138753" cy="1292537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47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3533" y="31962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49668"/>
              </p:ext>
            </p:extLst>
          </p:nvPr>
        </p:nvGraphicFramePr>
        <p:xfrm>
          <a:off x="364256" y="1908505"/>
          <a:ext cx="8373043" cy="4742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43"/>
                <a:gridCol w="688034"/>
                <a:gridCol w="930338"/>
                <a:gridCol w="930338"/>
                <a:gridCol w="930338"/>
                <a:gridCol w="930338"/>
                <a:gridCol w="930338"/>
                <a:gridCol w="930338"/>
                <a:gridCol w="930338"/>
              </a:tblGrid>
              <a:tr h="35330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Vectorizer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Info.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Question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Good Pr.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Project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Person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Event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15.66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18.97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24.05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15.11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18.23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23.00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Simple tag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46.34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45.71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45.09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smoothing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49.56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43.20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38.29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Glossaries of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11769" y="1071655"/>
            <a:ext cx="754759" cy="36933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Recall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952675" y="1071655"/>
            <a:ext cx="1055810" cy="36933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rgbClr val="2C9C8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Precision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316579" y="1440987"/>
            <a:ext cx="138753" cy="891435"/>
          </a:xfrm>
          <a:prstGeom prst="downArrow">
            <a:avLst/>
          </a:prstGeom>
          <a:solidFill>
            <a:schemeClr val="accent6"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406019" y="1440987"/>
            <a:ext cx="138753" cy="1292537"/>
          </a:xfrm>
          <a:prstGeom prst="downArrow">
            <a:avLst/>
          </a:prstGeom>
          <a:solidFill>
            <a:schemeClr val="accent6"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1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3533" y="31962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4310"/>
              </p:ext>
            </p:extLst>
          </p:nvPr>
        </p:nvGraphicFramePr>
        <p:xfrm>
          <a:off x="364256" y="1908505"/>
          <a:ext cx="8373043" cy="4742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43"/>
                <a:gridCol w="688034"/>
                <a:gridCol w="930338"/>
                <a:gridCol w="930338"/>
                <a:gridCol w="930338"/>
                <a:gridCol w="930338"/>
                <a:gridCol w="930338"/>
                <a:gridCol w="930338"/>
                <a:gridCol w="930338"/>
              </a:tblGrid>
              <a:tr h="35330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Vectorizer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Info.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Question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Good Pr.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Project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Person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Event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39.6</a:t>
                      </a:r>
                      <a:endParaRPr lang="en-US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15.66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18.97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50.0</a:t>
                      </a:r>
                      <a:endParaRPr lang="en-US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24.05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18.23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23.00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Simple tag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55.0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20.6</a:t>
                      </a:r>
                      <a:endParaRPr lang="en-US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32.1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30.7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58.2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17.9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46.34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45.71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64.2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17.1</a:t>
                      </a:r>
                      <a:endParaRPr lang="en-US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37.5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62.5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39.3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33.3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45.09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smoothing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49.56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43.20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38.29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Glossaries of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05266" y="1071655"/>
            <a:ext cx="754759" cy="36933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Recall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2946172" y="1071655"/>
            <a:ext cx="1055810" cy="36933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rgbClr val="2C9C8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Precision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2304484" y="1440987"/>
            <a:ext cx="138753" cy="891435"/>
          </a:xfrm>
          <a:prstGeom prst="downArrow">
            <a:avLst/>
          </a:prstGeom>
          <a:solidFill>
            <a:schemeClr val="accent6"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399516" y="1440987"/>
            <a:ext cx="138753" cy="1292537"/>
          </a:xfrm>
          <a:prstGeom prst="downArrow">
            <a:avLst/>
          </a:prstGeom>
          <a:solidFill>
            <a:schemeClr val="accent6"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5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TEXT BASED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sz="2600" b="1" dirty="0" smtClean="0">
                <a:solidFill>
                  <a:srgbClr val="55992B"/>
                </a:solidFill>
              </a:rPr>
              <a:t>	+ </a:t>
            </a:r>
            <a:r>
              <a:rPr lang="en-US" dirty="0" smtClean="0"/>
              <a:t>39</a:t>
            </a:r>
            <a:r>
              <a:rPr lang="en-US" dirty="0" smtClean="0"/>
              <a:t>.6</a:t>
            </a:r>
            <a:r>
              <a:rPr lang="en-US" dirty="0" smtClean="0"/>
              <a:t>% recall and 50% precision on </a:t>
            </a:r>
            <a:r>
              <a:rPr lang="en-US" dirty="0" smtClean="0"/>
              <a:t>Questions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sz="3000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Relatively slow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sz="3000" b="1" dirty="0">
                <a:solidFill>
                  <a:srgbClr val="FF0000"/>
                </a:solidFill>
              </a:rPr>
              <a:t>-</a:t>
            </a:r>
            <a:r>
              <a:rPr lang="en-US" dirty="0" smtClean="0"/>
              <a:t> Only applicable to textual content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sz="2800" b="1" dirty="0" smtClean="0">
                <a:solidFill>
                  <a:srgbClr val="FF0000"/>
                </a:solidFill>
              </a:rPr>
              <a:t>- </a:t>
            </a:r>
            <a:r>
              <a:rPr lang="en-US" dirty="0"/>
              <a:t>B</a:t>
            </a:r>
            <a:r>
              <a:rPr lang="en-US" dirty="0" smtClean="0"/>
              <a:t>ad at handling language differences </a:t>
            </a:r>
          </a:p>
          <a:p>
            <a:r>
              <a:rPr lang="en-US" b="1" dirty="0" smtClean="0"/>
              <a:t>TAG BASED: </a:t>
            </a:r>
            <a:br>
              <a:rPr lang="en-US" b="1" dirty="0" smtClean="0"/>
            </a:br>
            <a:r>
              <a:rPr lang="en-US" b="1" dirty="0" smtClean="0"/>
              <a:t> 	</a:t>
            </a:r>
            <a:r>
              <a:rPr lang="en-US" sz="2600" b="1" dirty="0" smtClean="0">
                <a:solidFill>
                  <a:srgbClr val="55992B"/>
                </a:solidFill>
              </a:rPr>
              <a:t>+ </a:t>
            </a:r>
            <a:r>
              <a:rPr lang="en-US" dirty="0" smtClean="0"/>
              <a:t>45.71</a:t>
            </a:r>
            <a:r>
              <a:rPr lang="en-US" dirty="0" smtClean="0"/>
              <a:t>% F-1 overall </a:t>
            </a:r>
            <a:r>
              <a:rPr lang="en-US" dirty="0" smtClean="0"/>
              <a:t>document types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3000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</a:t>
            </a:r>
            <a:r>
              <a:rPr lang="en-US" dirty="0" smtClean="0"/>
              <a:t>20</a:t>
            </a:r>
            <a:r>
              <a:rPr lang="en-US" dirty="0" smtClean="0"/>
              <a:t>.6</a:t>
            </a:r>
            <a:r>
              <a:rPr lang="en-US" dirty="0" smtClean="0"/>
              <a:t>% recall 17.1% precision </a:t>
            </a:r>
            <a:r>
              <a:rPr lang="en-US" dirty="0" smtClean="0"/>
              <a:t>on Questions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3000" b="1" dirty="0">
                <a:solidFill>
                  <a:srgbClr val="FF0000"/>
                </a:solidFill>
              </a:rPr>
              <a:t>-</a:t>
            </a:r>
            <a:r>
              <a:rPr lang="en-US" dirty="0"/>
              <a:t> </a:t>
            </a:r>
            <a:r>
              <a:rPr lang="en-US" dirty="0" smtClean="0"/>
              <a:t>Bad performance on no or badly labeled tags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6144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HYBRID TEXTVECTORIZER &amp; SIMPLE TAG VECTORIZER</a:t>
            </a: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36274"/>
              </p:ext>
            </p:extLst>
          </p:nvPr>
        </p:nvGraphicFramePr>
        <p:xfrm>
          <a:off x="364256" y="3202670"/>
          <a:ext cx="8373043" cy="1084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43"/>
                <a:gridCol w="688034"/>
                <a:gridCol w="930338"/>
                <a:gridCol w="930338"/>
                <a:gridCol w="930338"/>
                <a:gridCol w="930338"/>
                <a:gridCol w="930338"/>
                <a:gridCol w="930338"/>
                <a:gridCol w="930338"/>
              </a:tblGrid>
              <a:tr h="35330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Vectorizer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Info.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Question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Good Pr.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Project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Person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Event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Hybrid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39.6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49.72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50.32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50.93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58179" y="2678357"/>
            <a:ext cx="754759" cy="3693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Recall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566040" y="2678357"/>
            <a:ext cx="1055810" cy="369332"/>
          </a:xfrm>
          <a:prstGeom prst="rect">
            <a:avLst/>
          </a:prstGeom>
          <a:ln>
            <a:solidFill>
              <a:srgbClr val="2C9C8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Precision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062989" y="3047690"/>
            <a:ext cx="138753" cy="677644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031479" y="3047689"/>
            <a:ext cx="138753" cy="1040501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86527" y="4524348"/>
            <a:ext cx="152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Textvectorizer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2739309" y="4374657"/>
            <a:ext cx="112063" cy="207719"/>
          </a:xfrm>
          <a:prstGeom prst="upArrow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47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i="1" dirty="0" smtClean="0"/>
              <a:t>text </a:t>
            </a:r>
            <a:r>
              <a:rPr lang="en-US" i="1" dirty="0" err="1" smtClean="0"/>
              <a:t>vectorizer</a:t>
            </a:r>
            <a:r>
              <a:rPr lang="en-US" i="1" dirty="0" smtClean="0"/>
              <a:t> </a:t>
            </a:r>
            <a:r>
              <a:rPr lang="en-US" dirty="0" smtClean="0"/>
              <a:t>for Questions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simple tag </a:t>
            </a:r>
            <a:r>
              <a:rPr lang="en-US" i="1" dirty="0" err="1" smtClean="0"/>
              <a:t>vectorizer</a:t>
            </a:r>
            <a:r>
              <a:rPr lang="en-US" i="1" dirty="0" smtClean="0"/>
              <a:t> </a:t>
            </a:r>
            <a:r>
              <a:rPr lang="en-US" dirty="0" smtClean="0"/>
              <a:t>for the rest</a:t>
            </a:r>
          </a:p>
          <a:p>
            <a:r>
              <a:rPr lang="en-US" dirty="0" smtClean="0"/>
              <a:t>Overall performance of entire pipeline:</a:t>
            </a:r>
          </a:p>
          <a:p>
            <a:pPr lvl="1"/>
            <a:r>
              <a:rPr lang="en-US" b="1" dirty="0" smtClean="0"/>
              <a:t>Precision</a:t>
            </a:r>
            <a:r>
              <a:rPr lang="en-US" dirty="0" smtClean="0"/>
              <a:t>: </a:t>
            </a:r>
            <a:r>
              <a:rPr lang="en-US" dirty="0" smtClean="0"/>
              <a:t>50</a:t>
            </a:r>
            <a:r>
              <a:rPr lang="en-US" dirty="0" smtClean="0"/>
              <a:t>.93</a:t>
            </a:r>
            <a:r>
              <a:rPr lang="en-US" dirty="0" smtClean="0"/>
              <a:t>% </a:t>
            </a:r>
            <a:r>
              <a:rPr lang="en-US" dirty="0" smtClean="0"/>
              <a:t>of the recommendations make sense</a:t>
            </a:r>
          </a:p>
          <a:p>
            <a:pPr lvl="1"/>
            <a:r>
              <a:rPr lang="en-US" b="1" dirty="0" smtClean="0"/>
              <a:t>Recall</a:t>
            </a:r>
            <a:r>
              <a:rPr lang="en-US" dirty="0" smtClean="0"/>
              <a:t>: </a:t>
            </a:r>
            <a:r>
              <a:rPr lang="en-US" dirty="0" smtClean="0"/>
              <a:t>49.72</a:t>
            </a:r>
            <a:r>
              <a:rPr lang="en-US" dirty="0" smtClean="0"/>
              <a:t>% </a:t>
            </a:r>
            <a:r>
              <a:rPr lang="en-US" dirty="0" smtClean="0"/>
              <a:t>of the relevant documents in the knowledge base are shown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2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 in </a:t>
            </a:r>
            <a:r>
              <a:rPr lang="en-US" dirty="0" smtClean="0"/>
              <a:t>Starfish are directed, but now</a:t>
            </a:r>
            <a:r>
              <a:rPr lang="en-US" dirty="0" smtClean="0"/>
              <a:t> only </a:t>
            </a:r>
            <a:r>
              <a:rPr lang="en-US" dirty="0" smtClean="0"/>
              <a:t>outgoing links are proposed. </a:t>
            </a:r>
            <a:r>
              <a:rPr lang="en-US" smtClean="0"/>
              <a:t>Incoming </a:t>
            </a:r>
            <a:r>
              <a:rPr lang="en-US" dirty="0" smtClean="0"/>
              <a:t>links should also be proposed.</a:t>
            </a:r>
          </a:p>
          <a:p>
            <a:r>
              <a:rPr lang="en-US" dirty="0" smtClean="0"/>
              <a:t>Calculate link-probabilities if a larger data set is available</a:t>
            </a:r>
            <a:endParaRPr lang="en-US" dirty="0" smtClean="0"/>
          </a:p>
          <a:p>
            <a:r>
              <a:rPr lang="en-US" dirty="0" smtClean="0"/>
              <a:t>Use LDA (</a:t>
            </a:r>
            <a:r>
              <a:rPr lang="en-US" i="1" dirty="0" smtClean="0"/>
              <a:t>Latent </a:t>
            </a:r>
            <a:r>
              <a:rPr lang="en-US" i="1" dirty="0" err="1" smtClean="0"/>
              <a:t>Dichliret</a:t>
            </a:r>
            <a:r>
              <a:rPr lang="en-US" i="1" dirty="0" smtClean="0"/>
              <a:t> Allocation</a:t>
            </a:r>
            <a:r>
              <a:rPr lang="en-US" dirty="0" smtClean="0"/>
              <a:t>) to generate topics </a:t>
            </a:r>
            <a:r>
              <a:rPr lang="en-US" dirty="0" smtClean="0"/>
              <a:t>if a document has no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35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would like to thank</a:t>
            </a:r>
            <a:endParaRPr lang="en-US" dirty="0"/>
          </a:p>
          <a:p>
            <a:r>
              <a:rPr lang="en-US" dirty="0" smtClean="0"/>
              <a:t>Starfish expert </a:t>
            </a:r>
            <a:r>
              <a:rPr lang="en-US" b="1" dirty="0" err="1" smtClean="0"/>
              <a:t>Nataşa</a:t>
            </a:r>
            <a:r>
              <a:rPr lang="en-US" b="1" dirty="0" smtClean="0"/>
              <a:t> </a:t>
            </a:r>
            <a:r>
              <a:rPr lang="en-US" b="1" dirty="0" err="1"/>
              <a:t>Brouwer</a:t>
            </a:r>
            <a:r>
              <a:rPr lang="en-US" dirty="0"/>
              <a:t> </a:t>
            </a:r>
          </a:p>
          <a:p>
            <a:r>
              <a:rPr lang="en-US" dirty="0" smtClean="0"/>
              <a:t>Our academic supervisor </a:t>
            </a:r>
            <a:r>
              <a:rPr lang="en-US" b="1" dirty="0" smtClean="0"/>
              <a:t>Raquel Fernandez</a:t>
            </a:r>
          </a:p>
          <a:p>
            <a:r>
              <a:rPr lang="en-US" dirty="0" smtClean="0"/>
              <a:t>Our clients (but also academic supervisors!) </a:t>
            </a:r>
            <a:r>
              <a:rPr lang="en-US" b="1" dirty="0" err="1" smtClean="0"/>
              <a:t>Robrecht</a:t>
            </a:r>
            <a:r>
              <a:rPr lang="en-US" b="1" dirty="0" smtClean="0"/>
              <a:t> </a:t>
            </a:r>
            <a:r>
              <a:rPr lang="en-US" b="1" dirty="0" err="1" smtClean="0"/>
              <a:t>Jurriaans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Sander </a:t>
            </a:r>
            <a:r>
              <a:rPr lang="en-US" b="1" dirty="0" err="1" smtClean="0"/>
              <a:t>Latour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9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Feel free to ask us! </a:t>
            </a:r>
          </a:p>
        </p:txBody>
      </p:sp>
    </p:spTree>
    <p:extLst>
      <p:ext uri="{BB962C8B-B14F-4D97-AF65-F5344CB8AC3E}">
        <p14:creationId xmlns:p14="http://schemas.microsoft.com/office/powerpoint/2010/main" val="194552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00" y="3167854"/>
            <a:ext cx="5682579" cy="3662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What is Starfish?</a:t>
            </a:r>
          </a:p>
          <a:p>
            <a:pPr marL="0" indent="0">
              <a:buNone/>
            </a:pPr>
            <a:r>
              <a:rPr lang="en-US" sz="2000" dirty="0" smtClean="0"/>
              <a:t>Platform for sharing knowledge on education innovation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0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4560032572894375463941596032336160017171738912864817028544653779013909202241318444687129528013976887479933658361586253071277637317930216066140381843918782166438819034118471727974986376112486958056996757747422199568794123452700721826702865037762735549719759252504935841591472629394289862798586946694787389804301668879930691281548359508350187576910572550131102608744299394453527652433382286739063095351150403523845400590029894687157335480176617950005832027006256802518539041408278173860708271710781094712554298770121009260734753751008696225980269629913023066736264345842437863552813205198326040412703082539625533250696219082524899445899821285049675946733005361012711646528632594314470246618721534417472475203642515668288605066800200018747060641426457708542467058613241798261419552119101980138527562734590895149257415962192563161114515327761664087179834238465797792086513051252298863696094997174378800176909973997</a:t>
            </a:r>
          </a:p>
          <a:p>
            <a:r>
              <a:rPr lang="en-US" sz="1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8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4079259746401529497698309549447289593362230216964328673129339956602579822296434460916712873818807821030594392240413563910430667771894789840357243879185024375606141333609747594199500471736837358212345193283628673190660152026297182332370939246745408477456246993440225901185455038377567024098973713396232285209746854705154717757252051289293194953453240453049397016169814668104983481247298460142120015172985860375751785911442699750496832059717802751704978991132953497449198975596048276613637338139563678807769302543825493879027452505987346154606253919922589016311588896521106260472659536639729586033965729307588116345666465743386521886401968708330792381492269069244792180551703743433724252579478331702203817129080126036685825380109756030234203196616223371301375588028701264885434677569320950025296464700728000169849304344754737640383296296793840204160947052168071728363833016703797001794142554187375091726258575639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374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8020844170683259856599657039478260133868166770392469403510167817648742301497303840963631876613425243392821698623400968390352449426603083921021359856752535451348842002281923789241170546225150321091659509349537054123034949603611805334413561237365688002408136188316502551270539602073749597749750607424137041584167499925375223822423263013068663027399793954432923759089345743644904859087420495780395321536687521146231569781390868304660636795034289241589081262957443490625411470429597247141230324328258438631809101955915354570724809896969675450222801271350277776047764777908399222086428149537504029541820539779035359951287838870599954969049378833585537427004147826084118548792191034575128220718405958977867018566862319695276229807322433609713523822812693727930437911255611612643502388483594284901281972732563668222879096959378012776490599056115271818358337772167604695500813029106234966553281497519213407229933857540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822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3003876984078118445452474763888122756370727813826191749837761924442358208247749850023067559078426462530354509886755115533110390829902179190468945813483581073724248265548818214409191591557882710399288043206816393345060354498360632071484493018465550902155423032977397236926113929787213503657765314819620091088405183326875361211942348074785964350292620733835821176460706266823414672479306658763127752319142492035107030826495333933315027424605364288301141275827663906567116881063947276278987231998209282180725358409579911245009621155581170607958818320990070644899247538466481786951640008235271160337636525089278334014133866301196608594779157588745038697750058077049253527187367476153890795759269233887320098143803257528413224176649850761534464095510346651832573179623158173385810506766678554097638330792405629452028802158974109609591714972544655840163092845489531609241042878137835728275791923745816998572435391873…</a:t>
            </a:r>
          </a:p>
        </p:txBody>
      </p:sp>
    </p:spTree>
    <p:extLst>
      <p:ext uri="{BB962C8B-B14F-4D97-AF65-F5344CB8AC3E}">
        <p14:creationId xmlns:p14="http://schemas.microsoft.com/office/powerpoint/2010/main" val="152813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 smtClean="0"/>
              <a:t>With a set </a:t>
            </a:r>
            <a:r>
              <a:rPr lang="en-US" sz="2000" dirty="0" smtClean="0"/>
              <a:t>of 200 documents, </a:t>
            </a:r>
            <a:r>
              <a:rPr lang="en-US" sz="2000" dirty="0"/>
              <a:t>there </a:t>
            </a:r>
            <a:r>
              <a:rPr lang="en-US" sz="2000" dirty="0" smtClean="0"/>
              <a:t>are 2</a:t>
            </a:r>
            <a:r>
              <a:rPr lang="en-US" sz="2000" baseline="30000" dirty="0" smtClean="0"/>
              <a:t>(</a:t>
            </a:r>
            <a:r>
              <a:rPr lang="en-US" sz="2000" baseline="30000" dirty="0"/>
              <a:t>n(n-1)/</a:t>
            </a:r>
            <a:r>
              <a:rPr lang="en-US" sz="2000" baseline="30000" dirty="0" smtClean="0"/>
              <a:t>2</a:t>
            </a:r>
            <a:r>
              <a:rPr lang="en-US" sz="2000" baseline="30000" dirty="0"/>
              <a:t> </a:t>
            </a:r>
            <a:r>
              <a:rPr lang="en-US" sz="2000" dirty="0" smtClean="0"/>
              <a:t>= 2</a:t>
            </a:r>
            <a:r>
              <a:rPr lang="en-US" sz="2000" baseline="30000" dirty="0" smtClean="0"/>
              <a:t>(200*199)/2</a:t>
            </a:r>
            <a:r>
              <a:rPr lang="en-US" sz="2000" dirty="0" smtClean="0"/>
              <a:t> ways a network can be created of these documents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59532046532442694917555667820579125537501861726712179425255702694357358503184527054082991425861392128847444973471901601378404194052470395183962741146452303996517847513395369655782580523508813546833814650064457048706912704603464975750489075706408582056363119675064071804580954914368842879343108948496952317492415946321703703230907477122065064755692533018789963651530058385773562220560563090153780856286764728881037486300365506530567718047452433561939929516374654055024270433491358064257649005898378205452249865865075092339497058581052412397881582011969228877584904378848529323849430963578528468680048273145755569627169424695260812022089918983177038899603863630222342822859809610153359027258784704803574254010125075194567277450087956487188515858571379040201637916162854766647244742026182127056675010280942228128339173008994058391104619615918532519310724925080940979420384824791211727725922911055215410441720330007…</a:t>
            </a:r>
          </a:p>
        </p:txBody>
      </p:sp>
    </p:spTree>
    <p:extLst>
      <p:ext uri="{BB962C8B-B14F-4D97-AF65-F5344CB8AC3E}">
        <p14:creationId xmlns:p14="http://schemas.microsoft.com/office/powerpoint/2010/main" val="118046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81682637795329373462283934668652736397797842177246960327923957102652351896471005699573473219914345528561202685515778440792841942208015759773642023803522642892349322328122509997367290023985615538788322920369542996134468029282460592199842603692863227440890049720185021033568507512455945580523839021979991578060422930535004709072029786729408848402870666265859544569834132331034952804602986746268651256453906106915792705500520667940910917258510220425892034109924661267568477317674619620208585693567155397951253293126361230692780175170496914604298290112930489819090271353972450021141811950483265508881398158835729275508287833977938697072866989761789024794395522593011182756458764834579487779758257703137227303259011875882681468972898973542786936344896143571425928835603514085297631862762281694853089690058366822161806573621642780926844489234549137636304508299928575502337178321772555196881876674292971429886378857453…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709080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027CD"/>
      </a:accent1>
      <a:accent2>
        <a:srgbClr val="AB1BAE"/>
      </a:accent2>
      <a:accent3>
        <a:srgbClr val="B50B1B"/>
      </a:accent3>
      <a:accent4>
        <a:srgbClr val="08B3E8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854</TotalTime>
  <Words>1147</Words>
  <Application>Microsoft Macintosh PowerPoint</Application>
  <PresentationFormat>On-screen Show (4:3)</PresentationFormat>
  <Paragraphs>497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Spectrum</vt:lpstr>
      <vt:lpstr>second year project bachelor artificial intelligence TEAM PERCEPTUM</vt:lpstr>
      <vt:lpstr>CONTENTS</vt:lpstr>
      <vt:lpstr>PRODUCT VISION</vt:lpstr>
      <vt:lpstr>PRODUCT VISION</vt:lpstr>
      <vt:lpstr>PRODUCT VISION</vt:lpstr>
      <vt:lpstr>PRODUCT VISION</vt:lpstr>
      <vt:lpstr>PRODUCT VISION</vt:lpstr>
      <vt:lpstr>PRODUCT VISION</vt:lpstr>
      <vt:lpstr>PRODUCT VISION</vt:lpstr>
      <vt:lpstr>PRODUCT VISION</vt:lpstr>
      <vt:lpstr>PRODUCT VISION</vt:lpstr>
      <vt:lpstr>DOMAIN</vt:lpstr>
      <vt:lpstr>PRODUCT PIPELINE</vt:lpstr>
      <vt:lpstr>VECTORIZER</vt:lpstr>
      <vt:lpstr>K-NEAREST NEIGHBOR</vt:lpstr>
      <vt:lpstr>THRESHOLD</vt:lpstr>
      <vt:lpstr>DEMONSTRATION OF OUTPUT</vt:lpstr>
      <vt:lpstr>DEMONSTRATION OF OUTPUT</vt:lpstr>
      <vt:lpstr>EVALUATION METRICS</vt:lpstr>
      <vt:lpstr>PERFORMANCE</vt:lpstr>
      <vt:lpstr>PERFORMANCE</vt:lpstr>
      <vt:lpstr>PERFORMANCE</vt:lpstr>
      <vt:lpstr>VECTORIZER PERFORMANCE</vt:lpstr>
      <vt:lpstr>VECTORIZER PERFORMANCE</vt:lpstr>
      <vt:lpstr>CONCLUSIONS</vt:lpstr>
      <vt:lpstr>FUTURE WORK</vt:lpstr>
      <vt:lpstr>ACKNOWLEDGEMENTS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DOCUMENTS IN THE STARFISH KNOWLEDE GRAPH</dc:title>
  <dc:creator>Lotte</dc:creator>
  <cp:lastModifiedBy>Lotte</cp:lastModifiedBy>
  <cp:revision>39</cp:revision>
  <dcterms:created xsi:type="dcterms:W3CDTF">2014-06-26T14:36:58Z</dcterms:created>
  <dcterms:modified xsi:type="dcterms:W3CDTF">2014-06-27T08:07:31Z</dcterms:modified>
</cp:coreProperties>
</file>