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915A"/>
    <a:srgbClr val="074736"/>
    <a:srgbClr val="F4E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 snapToObjects="1">
      <p:cViewPr>
        <p:scale>
          <a:sx n="58" d="100"/>
          <a:sy n="58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3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5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63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772F0-3B88-234D-A7D5-9741FA5FCBB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4DCF-B199-6C47-8A56-83D625B5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sce.edu.in/acsce/wp-content/uploads/2020/03/1585041316993_Module-4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editors.eol.org/eoearth/wiki/Predator-prey_relationships" TargetMode="External"/><Relationship Id="rId4" Type="http://schemas.openxmlformats.org/officeDocument/2006/relationships/hyperlink" Target="https://tinyurl.com/yc7tnnf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86F42D-D6CB-F74D-BEDF-D2345E413F17}"/>
              </a:ext>
            </a:extLst>
          </p:cNvPr>
          <p:cNvSpPr/>
          <p:nvPr/>
        </p:nvSpPr>
        <p:spPr>
          <a:xfrm>
            <a:off x="8625078" y="1338169"/>
            <a:ext cx="4173322" cy="957605"/>
          </a:xfrm>
          <a:prstGeom prst="roundRect">
            <a:avLst/>
          </a:prstGeom>
          <a:solidFill>
            <a:srgbClr val="539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3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2EBFD-4DB5-0246-88C0-4992891AE591}"/>
              </a:ext>
            </a:extLst>
          </p:cNvPr>
          <p:cNvSpPr txBox="1"/>
          <p:nvPr/>
        </p:nvSpPr>
        <p:spPr>
          <a:xfrm>
            <a:off x="8649551" y="1308597"/>
            <a:ext cx="4139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halkboard" panose="03050602040202020205" pitchFamily="66" charset="77"/>
              </a:rPr>
              <a:t>Name	: Shreyans Tatiya</a:t>
            </a:r>
          </a:p>
          <a:p>
            <a:r>
              <a:rPr lang="en-US" sz="2000" b="1" dirty="0">
                <a:solidFill>
                  <a:schemeClr val="bg1"/>
                </a:solidFill>
                <a:latin typeface="Chalkboard" panose="03050602040202020205" pitchFamily="66" charset="77"/>
              </a:rPr>
              <a:t>Roll No	: 16010123325</a:t>
            </a:r>
          </a:p>
          <a:p>
            <a:r>
              <a:rPr lang="en-US" sz="2000" b="1" dirty="0">
                <a:solidFill>
                  <a:schemeClr val="bg1"/>
                </a:solidFill>
                <a:latin typeface="Chalkboard" panose="03050602040202020205" pitchFamily="66" charset="77"/>
              </a:rPr>
              <a:t>Div. 	: C5			Batch: C5_3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ED50A6-4757-D64E-88D7-105A3B5CC417}"/>
              </a:ext>
            </a:extLst>
          </p:cNvPr>
          <p:cNvSpPr/>
          <p:nvPr/>
        </p:nvSpPr>
        <p:spPr>
          <a:xfrm>
            <a:off x="8625078" y="2387680"/>
            <a:ext cx="4059708" cy="2363305"/>
          </a:xfrm>
          <a:prstGeom prst="roundRect">
            <a:avLst>
              <a:gd name="adj" fmla="val 5003"/>
            </a:avLst>
          </a:prstGeom>
          <a:solidFill>
            <a:srgbClr val="074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74736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E3F094-A606-2C4A-81DD-18081CF0DE13}"/>
              </a:ext>
            </a:extLst>
          </p:cNvPr>
          <p:cNvSpPr/>
          <p:nvPr/>
        </p:nvSpPr>
        <p:spPr>
          <a:xfrm>
            <a:off x="9977764" y="2435185"/>
            <a:ext cx="13112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dirty="0">
                <a:ln w="0">
                  <a:solidFill>
                    <a:srgbClr val="53915A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Equations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273AA74-6BDE-3F42-9929-862C66A22AF8}"/>
              </a:ext>
            </a:extLst>
          </p:cNvPr>
          <p:cNvSpPr/>
          <p:nvPr/>
        </p:nvSpPr>
        <p:spPr>
          <a:xfrm>
            <a:off x="8739113" y="2957978"/>
            <a:ext cx="1874722" cy="1642334"/>
          </a:xfrm>
          <a:prstGeom prst="roundRect">
            <a:avLst>
              <a:gd name="adj" fmla="val 8828"/>
            </a:avLst>
          </a:prstGeom>
          <a:solidFill>
            <a:srgbClr val="F4EE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799CCCD-F529-7446-915A-6976C9332F89}"/>
              </a:ext>
            </a:extLst>
          </p:cNvPr>
          <p:cNvSpPr/>
          <p:nvPr/>
        </p:nvSpPr>
        <p:spPr>
          <a:xfrm>
            <a:off x="10705679" y="2974923"/>
            <a:ext cx="1874722" cy="1625389"/>
          </a:xfrm>
          <a:prstGeom prst="roundRect">
            <a:avLst>
              <a:gd name="adj" fmla="val 8828"/>
            </a:avLst>
          </a:prstGeom>
          <a:solidFill>
            <a:srgbClr val="F4EE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C4448D-6EA9-6045-8E36-065D93204372}"/>
              </a:ext>
            </a:extLst>
          </p:cNvPr>
          <p:cNvSpPr/>
          <p:nvPr/>
        </p:nvSpPr>
        <p:spPr>
          <a:xfrm>
            <a:off x="9262258" y="2957978"/>
            <a:ext cx="8284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473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arker Felt Thin" panose="02000400000000000000" pitchFamily="2" charset="77"/>
              </a:rPr>
              <a:t>Prey</a:t>
            </a:r>
            <a:endParaRPr lang="en-GB" sz="28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7473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arker Felt Thin" panose="02000400000000000000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3064A8-BA27-5748-A024-37F94B26A155}"/>
              </a:ext>
            </a:extLst>
          </p:cNvPr>
          <p:cNvSpPr/>
          <p:nvPr/>
        </p:nvSpPr>
        <p:spPr>
          <a:xfrm>
            <a:off x="10995655" y="2944156"/>
            <a:ext cx="14570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473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arker Felt Thin" panose="02000400000000000000" pitchFamily="2" charset="77"/>
              </a:rPr>
              <a:t>Predator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C6F0BA-7D3F-1B45-A3C0-D620419BC04A}"/>
              </a:ext>
            </a:extLst>
          </p:cNvPr>
          <p:cNvSpPr/>
          <p:nvPr/>
        </p:nvSpPr>
        <p:spPr>
          <a:xfrm>
            <a:off x="0" y="18605"/>
            <a:ext cx="12800000" cy="1260345"/>
          </a:xfrm>
          <a:prstGeom prst="roundRect">
            <a:avLst>
              <a:gd name="adj" fmla="val 5674"/>
            </a:avLst>
          </a:prstGeom>
          <a:solidFill>
            <a:srgbClr val="F4EE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3"/>
          </a:p>
        </p:txBody>
      </p:sp>
      <p:pic>
        <p:nvPicPr>
          <p:cNvPr id="1025" name="Picture 1" descr="page1image58438656">
            <a:extLst>
              <a:ext uri="{FF2B5EF4-FFF2-40B4-BE49-F238E27FC236}">
                <a16:creationId xmlns:a16="http://schemas.microsoft.com/office/drawing/2014/main" id="{80C9D55D-B154-4A4C-8F58-3F0391AC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8" y="40163"/>
            <a:ext cx="3585136" cy="117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4B004B-2948-B641-8AB5-5294109649D7}"/>
              </a:ext>
            </a:extLst>
          </p:cNvPr>
          <p:cNvSpPr/>
          <p:nvPr/>
        </p:nvSpPr>
        <p:spPr>
          <a:xfrm>
            <a:off x="4311739" y="38911"/>
            <a:ext cx="4174922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60" b="1" dirty="0"/>
              <a:t> K. J. Somaiya College of Engineering, Mumbai – 400 077</a:t>
            </a:r>
            <a:endParaRPr lang="en-US" sz="1260" dirty="0"/>
          </a:p>
          <a:p>
            <a:pPr algn="ctr"/>
            <a:r>
              <a:rPr lang="en-US" sz="1260" dirty="0"/>
              <a:t>(A Constituent College of Somaiya Vidyavihar University)</a:t>
            </a:r>
            <a:br>
              <a:rPr lang="en-US" sz="1260" dirty="0"/>
            </a:br>
            <a:r>
              <a:rPr lang="en-US" sz="1260" b="1" dirty="0"/>
              <a:t>       Dept. of  Science and Humanities</a:t>
            </a:r>
            <a:endParaRPr lang="en-US" sz="1260" dirty="0"/>
          </a:p>
          <a:p>
            <a:pPr algn="ctr"/>
            <a:r>
              <a:rPr lang="en-US" sz="1260" b="1" dirty="0"/>
              <a:t>       F.Y. B. Tech. Semester – I  (2023-24) </a:t>
            </a:r>
            <a:endParaRPr lang="en-US" sz="1260" dirty="0"/>
          </a:p>
          <a:p>
            <a:pPr algn="ctr"/>
            <a:r>
              <a:rPr lang="en-US" sz="1260" b="1" dirty="0"/>
              <a:t>       Applied Mathematics-I</a:t>
            </a:r>
            <a:endParaRPr lang="en-US" sz="1260" dirty="0"/>
          </a:p>
          <a:p>
            <a:pPr algn="ctr"/>
            <a:r>
              <a:rPr lang="en-US" sz="1260" b="1" dirty="0"/>
              <a:t>     IA-2</a:t>
            </a:r>
            <a:endParaRPr lang="en-US" sz="1260" dirty="0"/>
          </a:p>
        </p:txBody>
      </p:sp>
      <p:pic>
        <p:nvPicPr>
          <p:cNvPr id="2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04C2E465-A60C-0B4F-B6CD-04A32F1FB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7" y="77824"/>
            <a:ext cx="1433690" cy="1068624"/>
          </a:xfrm>
          <a:prstGeom prst="roundRect">
            <a:avLst>
              <a:gd name="adj" fmla="val 7592"/>
            </a:avLst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A471B9-0DB8-6B49-B9A8-1932B4C12668}"/>
              </a:ext>
            </a:extLst>
          </p:cNvPr>
          <p:cNvSpPr/>
          <p:nvPr/>
        </p:nvSpPr>
        <p:spPr>
          <a:xfrm>
            <a:off x="36778" y="1338169"/>
            <a:ext cx="8487488" cy="661585"/>
          </a:xfrm>
          <a:prstGeom prst="roundRect">
            <a:avLst/>
          </a:prstGeom>
          <a:solidFill>
            <a:srgbClr val="074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CBD04-DEA9-3C4B-B422-87351319EB77}"/>
              </a:ext>
            </a:extLst>
          </p:cNvPr>
          <p:cNvSpPr txBox="1"/>
          <p:nvPr/>
        </p:nvSpPr>
        <p:spPr>
          <a:xfrm>
            <a:off x="36778" y="1380172"/>
            <a:ext cx="8487488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b="1" dirty="0">
                <a:solidFill>
                  <a:schemeClr val="bg1"/>
                </a:solidFill>
                <a:latin typeface="Chalkboard" panose="03050602040202020205" pitchFamily="66" charset="77"/>
              </a:rPr>
              <a:t>Predator-Prey (</a:t>
            </a:r>
            <a:r>
              <a:rPr lang="en-US" sz="2730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Lotka</a:t>
            </a:r>
            <a:r>
              <a:rPr lang="en-US" sz="2730" b="1" dirty="0">
                <a:solidFill>
                  <a:schemeClr val="bg1"/>
                </a:solidFill>
                <a:latin typeface="Chalkboard" panose="03050602040202020205" pitchFamily="66" charset="77"/>
              </a:rPr>
              <a:t>-Volterra) Model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C8C3C47-28F1-ED46-8831-4DE4BC1BC053}"/>
              </a:ext>
            </a:extLst>
          </p:cNvPr>
          <p:cNvSpPr/>
          <p:nvPr/>
        </p:nvSpPr>
        <p:spPr>
          <a:xfrm>
            <a:off x="36778" y="2077051"/>
            <a:ext cx="8449883" cy="2590654"/>
          </a:xfrm>
          <a:prstGeom prst="roundRect">
            <a:avLst>
              <a:gd name="adj" fmla="val 7832"/>
            </a:avLst>
          </a:prstGeom>
          <a:solidFill>
            <a:srgbClr val="539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D16919-DB5C-BE41-8FC4-7C4D322BF31C}"/>
              </a:ext>
            </a:extLst>
          </p:cNvPr>
          <p:cNvSpPr txBox="1"/>
          <p:nvPr/>
        </p:nvSpPr>
        <p:spPr>
          <a:xfrm>
            <a:off x="136100" y="2673389"/>
            <a:ext cx="83602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Chalkboard" panose="03050602040202020205"/>
              </a:rPr>
              <a:t>The Predator-Prey model, also known as the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Chalkboard" panose="03050602040202020205"/>
              </a:rPr>
              <a:t>Lotka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halkboard" panose="03050602040202020205"/>
              </a:rPr>
              <a:t>-Volterra model, is a pair of first-order, non-linear, differential equations frequently used to describe the dynamics of biological systems where two species interact, one as a predator and the other as prey. The model was independently developed by Alfred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Chalkboard" panose="03050602040202020205"/>
              </a:rPr>
              <a:t>Lotka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halkboard" panose="03050602040202020205"/>
              </a:rPr>
              <a:t> and Vito Volterra in the early 20th century.</a:t>
            </a:r>
            <a:endParaRPr lang="en-US" sz="2000" b="1" dirty="0">
              <a:solidFill>
                <a:schemeClr val="bg1"/>
              </a:solidFill>
              <a:latin typeface="Chalkboard" panose="03050602040202020205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14E3F6-27F7-3C44-9D83-2A8CBEF2B82E}"/>
              </a:ext>
            </a:extLst>
          </p:cNvPr>
          <p:cNvSpPr/>
          <p:nvPr/>
        </p:nvSpPr>
        <p:spPr>
          <a:xfrm>
            <a:off x="3399887" y="2089487"/>
            <a:ext cx="18237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473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ARKER FELT THIN" panose="02000400000000000000" pitchFamily="2" charset="77"/>
              </a:rPr>
              <a:t>Definition</a:t>
            </a:r>
            <a:endParaRPr lang="en-GB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7473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ARKER FELT THIN" panose="02000400000000000000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9D61A7-B48F-7247-9A5B-B04BC5052D2C}"/>
                  </a:ext>
                </a:extLst>
              </p:cNvPr>
              <p:cNvSpPr txBox="1"/>
              <p:nvPr/>
            </p:nvSpPr>
            <p:spPr>
              <a:xfrm>
                <a:off x="8768167" y="3476386"/>
                <a:ext cx="1862181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dirty="0">
                  <a:solidFill>
                    <a:srgbClr val="074736"/>
                  </a:solidFill>
                  <a:latin typeface="Marker Felt Thin" panose="02000400000000000000" pitchFamily="2" charset="77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solidFill>
                              <a:srgbClr val="07473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solidFill>
                              <a:srgbClr val="07473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dirty="0" smtClean="0">
                            <a:solidFill>
                              <a:srgbClr val="07473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i="1" dirty="0" smtClean="0">
                            <a:solidFill>
                              <a:srgbClr val="07473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dirty="0" smtClean="0">
                            <a:solidFill>
                              <a:srgbClr val="07473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074736"/>
                    </a:solidFill>
                    <a:latin typeface="Marker Felt Thin" panose="02000400000000000000" pitchFamily="2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074736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 dirty="0" smtClean="0">
                        <a:solidFill>
                          <a:srgbClr val="07473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solidFill>
                          <a:srgbClr val="07473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 smtClean="0">
                        <a:solidFill>
                          <a:srgbClr val="074736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 dirty="0" err="1" smtClean="0">
                        <a:solidFill>
                          <a:srgbClr val="074736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>
                  <a:solidFill>
                    <a:srgbClr val="074736"/>
                  </a:solidFill>
                  <a:latin typeface="Marker Felt Thin" panose="02000400000000000000" pitchFamily="2" charset="7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9D61A7-B48F-7247-9A5B-B04BC505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167" y="3476386"/>
                <a:ext cx="1862181" cy="768287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EE886B-50D1-F041-983F-14692D3616DB}"/>
                  </a:ext>
                </a:extLst>
              </p:cNvPr>
              <p:cNvSpPr txBox="1"/>
              <p:nvPr/>
            </p:nvSpPr>
            <p:spPr>
              <a:xfrm>
                <a:off x="10705678" y="3422548"/>
                <a:ext cx="1874723" cy="895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dirty="0">
                  <a:solidFill>
                    <a:srgbClr val="074736"/>
                  </a:solidFill>
                  <a:latin typeface="Marker Felt Thin" panose="02000400000000000000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dirty="0" smtClean="0">
                              <a:solidFill>
                                <a:srgbClr val="07473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 smtClean="0">
                              <a:solidFill>
                                <a:srgbClr val="074736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 dirty="0" smtClean="0">
                              <a:solidFill>
                                <a:srgbClr val="07473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dirty="0" smtClean="0">
                              <a:solidFill>
                                <a:srgbClr val="07473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i="1" dirty="0" smtClean="0">
                          <a:solidFill>
                            <a:srgbClr val="07473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l-GR" i="1" dirty="0" smtClean="0">
                          <a:solidFill>
                            <a:srgbClr val="074736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i="1" dirty="0" smtClean="0">
                          <a:solidFill>
                            <a:srgbClr val="07473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dirty="0" smtClean="0">
                          <a:solidFill>
                            <a:srgbClr val="07473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 dirty="0" smtClean="0">
                          <a:solidFill>
                            <a:srgbClr val="074736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IN" i="1" dirty="0" err="1" smtClean="0">
                          <a:solidFill>
                            <a:srgbClr val="074736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>
                  <a:solidFill>
                    <a:srgbClr val="074736"/>
                  </a:solidFill>
                  <a:latin typeface="Marker Felt Thin" panose="02000400000000000000" pitchFamily="2" charset="7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EE886B-50D1-F041-983F-14692D36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678" y="3422548"/>
                <a:ext cx="1874723" cy="895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35">
            <a:extLst>
              <a:ext uri="{FF2B5EF4-FFF2-40B4-BE49-F238E27FC236}">
                <a16:creationId xmlns:a16="http://schemas.microsoft.com/office/drawing/2014/main" id="{43E99865-2573-0136-2BEF-AD2A33AFE9C6}"/>
              </a:ext>
            </a:extLst>
          </p:cNvPr>
          <p:cNvSpPr/>
          <p:nvPr/>
        </p:nvSpPr>
        <p:spPr>
          <a:xfrm>
            <a:off x="8119422" y="4936873"/>
            <a:ext cx="4651323" cy="4105527"/>
          </a:xfrm>
          <a:prstGeom prst="roundRect">
            <a:avLst>
              <a:gd name="adj" fmla="val 5003"/>
            </a:avLst>
          </a:prstGeom>
          <a:solidFill>
            <a:srgbClr val="074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473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50842-A546-95A8-EA86-7A3C7561E28A}"/>
              </a:ext>
            </a:extLst>
          </p:cNvPr>
          <p:cNvSpPr/>
          <p:nvPr/>
        </p:nvSpPr>
        <p:spPr>
          <a:xfrm>
            <a:off x="8015809" y="5044898"/>
            <a:ext cx="4826603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Parameters and Their Significance</a:t>
            </a:r>
          </a:p>
          <a:p>
            <a:pPr algn="ctr"/>
            <a:endParaRPr lang="en-US" sz="2200" dirty="0">
              <a:ln w="0">
                <a:solidFill>
                  <a:srgbClr val="53915A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ABD77476-7909-3258-5F4E-75E2820128A3}"/>
              </a:ext>
            </a:extLst>
          </p:cNvPr>
          <p:cNvSpPr/>
          <p:nvPr/>
        </p:nvSpPr>
        <p:spPr>
          <a:xfrm>
            <a:off x="8399644" y="5560050"/>
            <a:ext cx="1874722" cy="3164303"/>
          </a:xfrm>
          <a:prstGeom prst="roundRect">
            <a:avLst>
              <a:gd name="adj" fmla="val 8828"/>
            </a:avLst>
          </a:prstGeom>
          <a:solidFill>
            <a:srgbClr val="F4EE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06444E15-8A8B-6BAE-15CB-9F29F83187EB}"/>
              </a:ext>
            </a:extLst>
          </p:cNvPr>
          <p:cNvSpPr/>
          <p:nvPr/>
        </p:nvSpPr>
        <p:spPr>
          <a:xfrm>
            <a:off x="10630348" y="5509872"/>
            <a:ext cx="1874722" cy="3214481"/>
          </a:xfrm>
          <a:prstGeom prst="roundRect">
            <a:avLst>
              <a:gd name="adj" fmla="val 8828"/>
            </a:avLst>
          </a:prstGeom>
          <a:solidFill>
            <a:srgbClr val="F4EE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EA4859-6D42-DBFF-0AE7-6C67F051C83E}"/>
              </a:ext>
            </a:extLst>
          </p:cNvPr>
          <p:cNvSpPr/>
          <p:nvPr/>
        </p:nvSpPr>
        <p:spPr>
          <a:xfrm>
            <a:off x="8817461" y="5615810"/>
            <a:ext cx="8284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473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arker Felt Thin" panose="02000400000000000000" pitchFamily="2" charset="77"/>
              </a:rPr>
              <a:t>Prey</a:t>
            </a:r>
            <a:endParaRPr lang="en-GB" sz="28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7473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arker Felt Thin" panose="02000400000000000000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84B4D0-EA88-D806-CA01-228DF946F70D}"/>
              </a:ext>
            </a:extLst>
          </p:cNvPr>
          <p:cNvSpPr/>
          <p:nvPr/>
        </p:nvSpPr>
        <p:spPr>
          <a:xfrm>
            <a:off x="10819651" y="5644928"/>
            <a:ext cx="14570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473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arker Felt Thin" panose="02000400000000000000" pitchFamily="2" charset="77"/>
              </a:rPr>
              <a:t>Predator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D90DB2-9848-5E83-787B-D1243CAA6BC6}"/>
                  </a:ext>
                </a:extLst>
              </p:cNvPr>
              <p:cNvSpPr txBox="1"/>
              <p:nvPr/>
            </p:nvSpPr>
            <p:spPr>
              <a:xfrm>
                <a:off x="8373270" y="6058749"/>
                <a:ext cx="186218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Natural growth of prey.</a:t>
                </a: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: Interaction between prey and predators (</a:t>
                </a:r>
                <a:r>
                  <a:rPr lang="en-US" i="1" dirty="0"/>
                  <a:t>β</a:t>
                </a:r>
                <a:r>
                  <a:rPr lang="en-US" dirty="0"/>
                  <a:t> is the interaction rate).</a:t>
                </a:r>
              </a:p>
              <a:p>
                <a:pPr algn="ctr"/>
                <a:endParaRPr lang="en-US" dirty="0">
                  <a:solidFill>
                    <a:srgbClr val="074736"/>
                  </a:solidFill>
                  <a:latin typeface="Marker Felt Thin" panose="02000400000000000000" pitchFamily="2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D90DB2-9848-5E83-787B-D1243CAA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270" y="6058749"/>
                <a:ext cx="1862181" cy="2862322"/>
              </a:xfrm>
              <a:prstGeom prst="rect">
                <a:avLst/>
              </a:prstGeom>
              <a:blipFill>
                <a:blip r:embed="rId7"/>
                <a:stretch>
                  <a:fillRect l="-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72D246-A3D3-DCA7-F59B-3245EF4245E7}"/>
                  </a:ext>
                </a:extLst>
              </p:cNvPr>
              <p:cNvSpPr txBox="1"/>
              <p:nvPr/>
            </p:nvSpPr>
            <p:spPr>
              <a:xfrm>
                <a:off x="10719423" y="6139030"/>
                <a:ext cx="178564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err="1" smtClean="0">
                        <a:effectLst/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err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effectLst/>
                    <a:latin typeface="Söhne"/>
                  </a:rPr>
                  <a:t>: Natural death rate of predators.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b="0" i="0" dirty="0">
                  <a:effectLst/>
                  <a:latin typeface="Söhne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b="0" i="0" dirty="0">
                    <a:effectLst/>
                    <a:latin typeface="Söhne"/>
                  </a:rPr>
                  <a:t>: Interaction between predators and prey (</a:t>
                </a:r>
                <a:r>
                  <a:rPr lang="en-US" b="0" i="1" dirty="0">
                    <a:effectLst/>
                    <a:latin typeface="KaTeX_Math"/>
                  </a:rPr>
                  <a:t>δ</a:t>
                </a:r>
                <a:r>
                  <a:rPr lang="en-US" b="0" i="0" dirty="0">
                    <a:effectLst/>
                    <a:latin typeface="Söhne"/>
                  </a:rPr>
                  <a:t> is the interaction rate).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72D246-A3D3-DCA7-F59B-3245EF424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3" y="6139030"/>
                <a:ext cx="1785647" cy="2585323"/>
              </a:xfrm>
              <a:prstGeom prst="rect">
                <a:avLst/>
              </a:prstGeom>
              <a:blipFill>
                <a:blip r:embed="rId8"/>
                <a:stretch>
                  <a:fillRect l="-2730" t="-1179" r="-1365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4DD3B36-2D1F-D2D4-FEAC-82AC5022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8" y="4800600"/>
            <a:ext cx="7637349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94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2E1BA8-B964-AB46-B3AD-D2D74D0CD608}"/>
              </a:ext>
            </a:extLst>
          </p:cNvPr>
          <p:cNvSpPr/>
          <p:nvPr/>
        </p:nvSpPr>
        <p:spPr>
          <a:xfrm>
            <a:off x="140676" y="140677"/>
            <a:ext cx="6260123" cy="1072662"/>
          </a:xfrm>
          <a:prstGeom prst="roundRect">
            <a:avLst/>
          </a:prstGeom>
          <a:solidFill>
            <a:srgbClr val="074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Chalkboard" panose="03050602040202020205" pitchFamily="66" charset="77"/>
              </a:rPr>
              <a:t>Lotka</a:t>
            </a:r>
            <a:r>
              <a:rPr lang="en-US" sz="3600" b="1" dirty="0">
                <a:latin typeface="Chalkboard" panose="03050602040202020205" pitchFamily="66" charset="77"/>
              </a:rPr>
              <a:t>-Volterra Dynamics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5D0BAC-CDFE-B44B-8687-3395308B5D8E}"/>
              </a:ext>
            </a:extLst>
          </p:cNvPr>
          <p:cNvSpPr/>
          <p:nvPr/>
        </p:nvSpPr>
        <p:spPr>
          <a:xfrm>
            <a:off x="185727" y="4666824"/>
            <a:ext cx="6081627" cy="4775461"/>
          </a:xfrm>
          <a:prstGeom prst="roundRect">
            <a:avLst>
              <a:gd name="adj" fmla="val 7173"/>
            </a:avLst>
          </a:prstGeom>
          <a:solidFill>
            <a:srgbClr val="539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8CFC0-84A5-5145-AFBB-D4F8F8A2C8AD}"/>
              </a:ext>
            </a:extLst>
          </p:cNvPr>
          <p:cNvSpPr txBox="1"/>
          <p:nvPr/>
        </p:nvSpPr>
        <p:spPr>
          <a:xfrm>
            <a:off x="241442" y="5305905"/>
            <a:ext cx="5923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</a:t>
            </a:r>
            <a:r>
              <a:rPr lang="en-US" b="1" i="0" dirty="0" err="1">
                <a:solidFill>
                  <a:srgbClr val="ECECF1"/>
                </a:solidFill>
                <a:effectLst/>
                <a:latin typeface="Söhne"/>
              </a:rPr>
              <a:t>Lotka</a:t>
            </a:r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-Volterra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model, though simplified, acts as a valuable lens for exploring predator and prey dynamics in 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captures the essence of cyclic oscillations and interdependence in ecological systems.</a:t>
            </a:r>
            <a:endParaRPr lang="en-US" dirty="0">
              <a:solidFill>
                <a:srgbClr val="ECECF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Insights gained from the model contribute to understanding the delicate balance governing real-life ecosystems.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Despite its limitations,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Lotka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-Volterra model is a foundational tool for predicting and understanding population dynamics.</a:t>
            </a:r>
            <a:endParaRPr lang="en-US" dirty="0">
              <a:solidFill>
                <a:srgbClr val="ECECF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model's applications extend beyond theoretical realms, contributing to our comprehension of life in the natural world's ever-changing tapestry.</a:t>
            </a:r>
            <a:endParaRPr lang="en-US" dirty="0">
              <a:solidFill>
                <a:srgbClr val="F4EEA9"/>
              </a:solidFill>
              <a:latin typeface="Chalkboard" panose="03050602040202020205" pitchFamily="66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DF0A89-8746-5F4E-AAD4-672B4C29851C}"/>
              </a:ext>
            </a:extLst>
          </p:cNvPr>
          <p:cNvSpPr/>
          <p:nvPr/>
        </p:nvSpPr>
        <p:spPr>
          <a:xfrm>
            <a:off x="2085543" y="4693977"/>
            <a:ext cx="21762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473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ARKER FELT THIN" panose="02000400000000000000" pitchFamily="2" charset="77"/>
              </a:rPr>
              <a:t>Conclusion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F1071C-70A2-DB41-AAD4-0E619EB6BB6C}"/>
              </a:ext>
            </a:extLst>
          </p:cNvPr>
          <p:cNvSpPr/>
          <p:nvPr/>
        </p:nvSpPr>
        <p:spPr>
          <a:xfrm>
            <a:off x="6708299" y="96307"/>
            <a:ext cx="5607603" cy="706881"/>
          </a:xfrm>
          <a:prstGeom prst="roundRect">
            <a:avLst>
              <a:gd name="adj" fmla="val 6750"/>
            </a:avLst>
          </a:prstGeom>
          <a:solidFill>
            <a:srgbClr val="074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halkboard" panose="03050602040202020205" pitchFamily="66" charset="77"/>
              </a:rPr>
              <a:t>Limitations of Predator-Prey model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5F395E2-D744-AF4C-ABC2-B98500CD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836" y="7906903"/>
            <a:ext cx="1680868" cy="1680868"/>
          </a:xfrm>
          <a:prstGeom prst="rect">
            <a:avLst/>
          </a:prstGeom>
        </p:spPr>
      </p:pic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10E034E4-AD2E-6B40-A6B7-C022FBE73664}"/>
              </a:ext>
            </a:extLst>
          </p:cNvPr>
          <p:cNvSpPr/>
          <p:nvPr/>
        </p:nvSpPr>
        <p:spPr>
          <a:xfrm>
            <a:off x="6831440" y="7337234"/>
            <a:ext cx="3067831" cy="1835160"/>
          </a:xfrm>
          <a:prstGeom prst="wedgeRoundRectCallout">
            <a:avLst>
              <a:gd name="adj1" fmla="val -69006"/>
              <a:gd name="adj2" fmla="val 21773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the dance of predator and prey, nature orchestrates a harmonious rhythm, showcasing the intricate balance that sustains life in our ecosystems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15EF709-419A-5648-A2FC-5C5FC4A3E8F0}"/>
              </a:ext>
            </a:extLst>
          </p:cNvPr>
          <p:cNvSpPr/>
          <p:nvPr/>
        </p:nvSpPr>
        <p:spPr>
          <a:xfrm>
            <a:off x="10002148" y="7252753"/>
            <a:ext cx="2713199" cy="2258942"/>
          </a:xfrm>
          <a:prstGeom prst="roundRect">
            <a:avLst>
              <a:gd name="adj" fmla="val 4426"/>
            </a:avLst>
          </a:prstGeom>
          <a:solidFill>
            <a:srgbClr val="539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F46A60-7A9B-F34A-83F3-C50FBF176314}"/>
              </a:ext>
            </a:extLst>
          </p:cNvPr>
          <p:cNvSpPr/>
          <p:nvPr/>
        </p:nvSpPr>
        <p:spPr>
          <a:xfrm>
            <a:off x="10361057" y="7252753"/>
            <a:ext cx="20262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473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ARKER FELT THIN" panose="02000400000000000000" pitchFamily="2" charset="77"/>
              </a:rPr>
              <a:t>References</a:t>
            </a:r>
            <a:endParaRPr lang="en-GB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7473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ARKER FELT THIN" panose="02000400000000000000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2D94D-30D8-6C43-826D-931FB4DD240F}"/>
              </a:ext>
            </a:extLst>
          </p:cNvPr>
          <p:cNvSpPr txBox="1"/>
          <p:nvPr/>
        </p:nvSpPr>
        <p:spPr>
          <a:xfrm>
            <a:off x="10040279" y="7652863"/>
            <a:ext cx="26678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https://mathworld.wolfram.com/Predator-PreyEquations.html-</a:t>
            </a:r>
          </a:p>
          <a:p>
            <a:endParaRPr lang="en-US" sz="1400" dirty="0">
              <a:hlinkClick r:id="rId3"/>
            </a:endParaRPr>
          </a:p>
          <a:p>
            <a:r>
              <a:rPr lang="en-US" sz="1400" dirty="0">
                <a:hlinkClick r:id="rId4"/>
              </a:rPr>
              <a:t>https://tinyurl.com/yc7tnnfy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5"/>
              </a:rPr>
              <a:t>https://editors.eol.org/eoearth/wiki/Predator-prey_relationships</a:t>
            </a:r>
            <a:endParaRPr lang="en-US" sz="1400" dirty="0"/>
          </a:p>
          <a:p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A1580B7C-AF51-30DC-5E90-39F9A15D8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627061"/>
                  </p:ext>
                </p:extLst>
              </p:nvPr>
            </p:nvGraphicFramePr>
            <p:xfrm>
              <a:off x="87202" y="1378453"/>
              <a:ext cx="6172922" cy="298202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086461">
                      <a:extLst>
                        <a:ext uri="{9D8B030D-6E8A-4147-A177-3AD203B41FA5}">
                          <a16:colId xmlns:a16="http://schemas.microsoft.com/office/drawing/2014/main" val="3984670181"/>
                        </a:ext>
                      </a:extLst>
                    </a:gridCol>
                    <a:gridCol w="3086461">
                      <a:extLst>
                        <a:ext uri="{9D8B030D-6E8A-4147-A177-3AD203B41FA5}">
                          <a16:colId xmlns:a16="http://schemas.microsoft.com/office/drawing/2014/main" val="1880396082"/>
                        </a:ext>
                      </a:extLst>
                    </a:gridCol>
                  </a:tblGrid>
                  <a:tr h="462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i="0" dirty="0">
                              <a:solidFill>
                                <a:srgbClr val="FFFFFF"/>
                              </a:solidFill>
                              <a:effectLst/>
                              <a:latin typeface="Söhne Mono"/>
                            </a:rPr>
                            <a:t>Aspect </a:t>
                          </a:r>
                          <a:endParaRPr lang="en-IN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Description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109169"/>
                      </a:ext>
                    </a:extLst>
                  </a:tr>
                  <a:tr h="44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/>
                            <a:t>Key Dynamics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Cyclic oscillations, illustrating predator-prey dynamics. 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639842"/>
                      </a:ext>
                    </a:extLst>
                  </a:tr>
                  <a:tr h="44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/>
                            <a:t>Equilibrium 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Points where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  <m:r>
                                    <a:rPr lang="en-IN" sz="14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4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  <m:r>
                                    <a:rPr lang="en-IN" sz="14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4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 </m:t>
                              </m:r>
                            </m:oMath>
                          </a14:m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and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4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  <m:r>
                                    <a:rPr lang="en-IN" sz="14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4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=0. </m:t>
                              </m:r>
                            </m:oMath>
                          </a14:m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368177"/>
                      </a:ext>
                    </a:extLst>
                  </a:tr>
                  <a:tr h="44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Stability Analysis 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Examination of equilibrium point stability.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2516834"/>
                      </a:ext>
                    </a:extLst>
                  </a:tr>
                  <a:tr h="44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Real-world Applications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Ecosystem examples and insights gained from modeling.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124897"/>
                      </a:ext>
                    </a:extLst>
                  </a:tr>
                  <a:tr h="44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Mathematical Techniques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Stability analysis, bifurcation diagrams, and predictions. 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5914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A1580B7C-AF51-30DC-5E90-39F9A15D8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627061"/>
                  </p:ext>
                </p:extLst>
              </p:nvPr>
            </p:nvGraphicFramePr>
            <p:xfrm>
              <a:off x="87202" y="1378453"/>
              <a:ext cx="6172922" cy="298202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086461">
                      <a:extLst>
                        <a:ext uri="{9D8B030D-6E8A-4147-A177-3AD203B41FA5}">
                          <a16:colId xmlns:a16="http://schemas.microsoft.com/office/drawing/2014/main" val="3984670181"/>
                        </a:ext>
                      </a:extLst>
                    </a:gridCol>
                    <a:gridCol w="3086461">
                      <a:extLst>
                        <a:ext uri="{9D8B030D-6E8A-4147-A177-3AD203B41FA5}">
                          <a16:colId xmlns:a16="http://schemas.microsoft.com/office/drawing/2014/main" val="1880396082"/>
                        </a:ext>
                      </a:extLst>
                    </a:gridCol>
                  </a:tblGrid>
                  <a:tr h="462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i="0" dirty="0">
                              <a:solidFill>
                                <a:srgbClr val="FFFFFF"/>
                              </a:solidFill>
                              <a:effectLst/>
                              <a:latin typeface="Söhne Mono"/>
                            </a:rPr>
                            <a:t>Aspect </a:t>
                          </a:r>
                          <a:endParaRPr lang="en-IN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Description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1091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/>
                            <a:t>Key Dynamics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Cyclic oscillations, illustrating predator-prey dynamics. 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639842"/>
                      </a:ext>
                    </a:extLst>
                  </a:tr>
                  <a:tr h="44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/>
                            <a:t>Equilibrium 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95" t="-224324" r="-988" b="-35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36817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Stability Analysis 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Examination of equilibrium point stability.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251683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Real-world Applications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Ecosystem examples and insights gained from modeling.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1248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Mathematical Techniques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Stability analysis, bifurcation diagrams, and predictions. 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59143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69F8D7-9C5A-1696-A773-F67BC99E2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75779"/>
              </p:ext>
            </p:extLst>
          </p:nvPr>
        </p:nvGraphicFramePr>
        <p:xfrm>
          <a:off x="6534247" y="941192"/>
          <a:ext cx="6081626" cy="6165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0813">
                  <a:extLst>
                    <a:ext uri="{9D8B030D-6E8A-4147-A177-3AD203B41FA5}">
                      <a16:colId xmlns:a16="http://schemas.microsoft.com/office/drawing/2014/main" val="3539991231"/>
                    </a:ext>
                  </a:extLst>
                </a:gridCol>
                <a:gridCol w="3040813">
                  <a:extLst>
                    <a:ext uri="{9D8B030D-6E8A-4147-A177-3AD203B41FA5}">
                      <a16:colId xmlns:a16="http://schemas.microsoft.com/office/drawing/2014/main" val="593069628"/>
                    </a:ext>
                  </a:extLst>
                </a:gridCol>
              </a:tblGrid>
              <a:tr h="664606"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Aspect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62927"/>
                  </a:ext>
                </a:extLst>
              </a:tr>
              <a:tr h="693951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Limitations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Assumptions and constraints affecting accuracy.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99760"/>
                  </a:ext>
                </a:extLst>
              </a:tr>
              <a:tr h="566240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 Parameters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Assumes unchanging growth rates and interaction coefficients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96284"/>
                  </a:ext>
                </a:extLst>
              </a:tr>
              <a:tr h="102916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Linear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straightforward relationships, overlooking potential non-linear behaviors in real ecosystems.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31011"/>
                  </a:ext>
                </a:extLst>
              </a:tr>
              <a:tr h="793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Homogeneous Environment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Simplifies conditions as uniform, neglecting spatial heterogeneity's impact on population dynamics.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93926"/>
                  </a:ext>
                </a:extLst>
              </a:tr>
              <a:tr h="1245486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Predator Satiation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unlimited prey consumption, neglecting scenarios where predators experience satiation or prey defenses.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853298"/>
                  </a:ext>
                </a:extLst>
              </a:tr>
              <a:tr h="1029165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Time Lags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instant responses to population changes, overlooking time delays present in real-world ecological processes.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5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1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498</Words>
  <Application>Microsoft Office PowerPoint</Application>
  <PresentationFormat>A3 Paper (297x420 mm)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Chalkboard</vt:lpstr>
      <vt:lpstr>KaTeX_Math</vt:lpstr>
      <vt:lpstr>Marker Felt Thin</vt:lpstr>
      <vt:lpstr>Marker Felt Thin</vt:lpstr>
      <vt:lpstr>Söhne</vt:lpstr>
      <vt:lpstr>Söhne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Pargat  Singh</dc:creator>
  <cp:lastModifiedBy>Shreyans T</cp:lastModifiedBy>
  <cp:revision>9</cp:revision>
  <dcterms:created xsi:type="dcterms:W3CDTF">2022-01-22T13:55:01Z</dcterms:created>
  <dcterms:modified xsi:type="dcterms:W3CDTF">2023-11-18T06:41:53Z</dcterms:modified>
</cp:coreProperties>
</file>