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81"/>
  </p:notesMasterIdLst>
  <p:sldIdLst>
    <p:sldId id="256" r:id="rId2"/>
    <p:sldId id="258" r:id="rId3"/>
    <p:sldId id="259" r:id="rId4"/>
    <p:sldId id="260" r:id="rId5"/>
    <p:sldId id="262" r:id="rId6"/>
    <p:sldId id="261" r:id="rId7"/>
    <p:sldId id="263" r:id="rId8"/>
    <p:sldId id="264" r:id="rId9"/>
    <p:sldId id="267" r:id="rId10"/>
    <p:sldId id="265" r:id="rId11"/>
    <p:sldId id="268" r:id="rId12"/>
    <p:sldId id="266" r:id="rId13"/>
    <p:sldId id="269" r:id="rId14"/>
    <p:sldId id="270" r:id="rId15"/>
    <p:sldId id="271" r:id="rId16"/>
    <p:sldId id="272" r:id="rId17"/>
    <p:sldId id="273" r:id="rId18"/>
    <p:sldId id="274" r:id="rId19"/>
    <p:sldId id="275" r:id="rId20"/>
    <p:sldId id="276" r:id="rId21"/>
    <p:sldId id="277" r:id="rId22"/>
    <p:sldId id="357" r:id="rId23"/>
    <p:sldId id="354"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314" r:id="rId37"/>
    <p:sldId id="315" r:id="rId38"/>
    <p:sldId id="316" r:id="rId39"/>
    <p:sldId id="317" r:id="rId40"/>
    <p:sldId id="318" r:id="rId41"/>
    <p:sldId id="319" r:id="rId42"/>
    <p:sldId id="320" r:id="rId43"/>
    <p:sldId id="321" r:id="rId44"/>
    <p:sldId id="322" r:id="rId45"/>
    <p:sldId id="323" r:id="rId46"/>
    <p:sldId id="324" r:id="rId47"/>
    <p:sldId id="325" r:id="rId48"/>
    <p:sldId id="326" r:id="rId49"/>
    <p:sldId id="327" r:id="rId50"/>
    <p:sldId id="328" r:id="rId51"/>
    <p:sldId id="329" r:id="rId52"/>
    <p:sldId id="330" r:id="rId53"/>
    <p:sldId id="331" r:id="rId54"/>
    <p:sldId id="332" r:id="rId55"/>
    <p:sldId id="333" r:id="rId56"/>
    <p:sldId id="334" r:id="rId57"/>
    <p:sldId id="335" r:id="rId58"/>
    <p:sldId id="336" r:id="rId59"/>
    <p:sldId id="337" r:id="rId60"/>
    <p:sldId id="338" r:id="rId61"/>
    <p:sldId id="339" r:id="rId62"/>
    <p:sldId id="340" r:id="rId63"/>
    <p:sldId id="341" r:id="rId64"/>
    <p:sldId id="342" r:id="rId65"/>
    <p:sldId id="343" r:id="rId66"/>
    <p:sldId id="344" r:id="rId67"/>
    <p:sldId id="345" r:id="rId68"/>
    <p:sldId id="346" r:id="rId69"/>
    <p:sldId id="347" r:id="rId70"/>
    <p:sldId id="348" r:id="rId71"/>
    <p:sldId id="349" r:id="rId72"/>
    <p:sldId id="350" r:id="rId73"/>
    <p:sldId id="351" r:id="rId74"/>
    <p:sldId id="352" r:id="rId75"/>
    <p:sldId id="353" r:id="rId76"/>
    <p:sldId id="358" r:id="rId77"/>
    <p:sldId id="359" r:id="rId78"/>
    <p:sldId id="360" r:id="rId79"/>
    <p:sldId id="361" r:id="rId8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4" autoAdjust="0"/>
    <p:restoredTop sz="94660"/>
  </p:normalViewPr>
  <p:slideViewPr>
    <p:cSldViewPr>
      <p:cViewPr>
        <p:scale>
          <a:sx n="81" d="100"/>
          <a:sy n="81" d="100"/>
        </p:scale>
        <p:origin x="-812"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dirty="0"/>
              <a:t>% Composition</a:t>
            </a:r>
          </a:p>
        </c:rich>
      </c:tx>
      <c:layout/>
      <c:overlay val="0"/>
      <c:spPr>
        <a:noFill/>
        <a:ln>
          <a:noFill/>
        </a:ln>
        <a:effectLst/>
      </c:spPr>
    </c:title>
    <c:autoTitleDeleted val="0"/>
    <c:view3D>
      <c:rotX val="50"/>
      <c:rotY val="0"/>
      <c:depthPercent val="100"/>
      <c:rAngAx val="0"/>
      <c:perspective val="3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20761627074306391"/>
          <c:y val="0.13128132208097237"/>
          <c:w val="0.44360255794823705"/>
          <c:h val="0.86871878435633232"/>
        </c:manualLayout>
      </c:layout>
      <c:pie3DChart>
        <c:varyColors val="1"/>
        <c:ser>
          <c:idx val="0"/>
          <c:order val="0"/>
          <c:tx>
            <c:strRef>
              <c:f>Sheet1!$B$1</c:f>
              <c:strCache>
                <c:ptCount val="1"/>
                <c:pt idx="0">
                  <c:v>% Compo</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xmlns:c16r2="http://schemas.microsoft.com/office/drawing/2015/06/chart">
              <c:ext xmlns:c16="http://schemas.microsoft.com/office/drawing/2014/chart" uri="{C3380CC4-5D6E-409C-BE32-E72D297353CC}">
                <c16:uniqueId val="{00000001-3B25-422E-A333-9A5C272A91E3}"/>
              </c:ext>
            </c:extLst>
          </c:dPt>
          <c:dPt>
            <c:idx val="1"/>
            <c:bubble3D val="0"/>
            <c:spPr>
              <a:solidFill>
                <a:schemeClr val="accent2"/>
              </a:solidFill>
              <a:ln>
                <a:noFill/>
              </a:ln>
              <a:effectLst>
                <a:outerShdw blurRad="254000" sx="102000" sy="102000" algn="ctr" rotWithShape="0">
                  <a:prstClr val="black">
                    <a:alpha val="20000"/>
                  </a:prstClr>
                </a:outerShdw>
              </a:effectLst>
              <a:sp3d/>
            </c:spPr>
            <c:extLst xmlns:c16r2="http://schemas.microsoft.com/office/drawing/2015/06/chart">
              <c:ext xmlns:c16="http://schemas.microsoft.com/office/drawing/2014/chart" uri="{C3380CC4-5D6E-409C-BE32-E72D297353CC}">
                <c16:uniqueId val="{00000003-3B25-422E-A333-9A5C272A91E3}"/>
              </c:ext>
            </c:extLst>
          </c:dPt>
          <c:dPt>
            <c:idx val="2"/>
            <c:bubble3D val="0"/>
            <c:spPr>
              <a:solidFill>
                <a:schemeClr val="accent3"/>
              </a:solidFill>
              <a:ln>
                <a:noFill/>
              </a:ln>
              <a:effectLst>
                <a:outerShdw blurRad="254000" sx="102000" sy="102000" algn="ctr" rotWithShape="0">
                  <a:prstClr val="black">
                    <a:alpha val="20000"/>
                  </a:prstClr>
                </a:outerShdw>
              </a:effectLst>
              <a:sp3d/>
            </c:spPr>
            <c:extLst xmlns:c16r2="http://schemas.microsoft.com/office/drawing/2015/06/chart">
              <c:ext xmlns:c16="http://schemas.microsoft.com/office/drawing/2014/chart" uri="{C3380CC4-5D6E-409C-BE32-E72D297353CC}">
                <c16:uniqueId val="{00000005-3B25-422E-A333-9A5C272A91E3}"/>
              </c:ext>
            </c:extLst>
          </c:dPt>
          <c:dPt>
            <c:idx val="3"/>
            <c:bubble3D val="0"/>
            <c:spPr>
              <a:solidFill>
                <a:schemeClr val="accent4"/>
              </a:solidFill>
              <a:ln>
                <a:noFill/>
              </a:ln>
              <a:effectLst>
                <a:outerShdw blurRad="254000" sx="102000" sy="102000" algn="ctr" rotWithShape="0">
                  <a:prstClr val="black">
                    <a:alpha val="20000"/>
                  </a:prstClr>
                </a:outerShdw>
              </a:effectLst>
              <a:sp3d/>
            </c:spPr>
            <c:extLst xmlns:c16r2="http://schemas.microsoft.com/office/drawing/2015/06/chart">
              <c:ext xmlns:c16="http://schemas.microsoft.com/office/drawing/2014/chart" uri="{C3380CC4-5D6E-409C-BE32-E72D297353CC}">
                <c16:uniqueId val="{00000007-3B25-422E-A333-9A5C272A91E3}"/>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xmlns:c16r2="http://schemas.microsoft.com/office/drawing/2015/06/chart">
              <c:ext xmlns:c15="http://schemas.microsoft.com/office/drawing/2012/chart" uri="{CE6537A1-D6FC-4f65-9D91-7224C49458BB}"/>
            </c:extLst>
          </c:dLbls>
          <c:cat>
            <c:strRef>
              <c:f>Sheet1!$A$2:$A$5</c:f>
              <c:strCache>
                <c:ptCount val="4"/>
                <c:pt idx="0">
                  <c:v>Bio degradable</c:v>
                </c:pt>
                <c:pt idx="1">
                  <c:v>Recyclable</c:v>
                </c:pt>
                <c:pt idx="2">
                  <c:v>Inorganic</c:v>
                </c:pt>
                <c:pt idx="3">
                  <c:v>Others</c:v>
                </c:pt>
              </c:strCache>
            </c:strRef>
          </c:cat>
          <c:val>
            <c:numRef>
              <c:f>Sheet1!$B$2:$B$5</c:f>
              <c:numCache>
                <c:formatCode>General</c:formatCode>
                <c:ptCount val="4"/>
                <c:pt idx="0">
                  <c:v>50</c:v>
                </c:pt>
                <c:pt idx="1">
                  <c:v>22</c:v>
                </c:pt>
                <c:pt idx="2">
                  <c:v>20</c:v>
                </c:pt>
                <c:pt idx="3">
                  <c:v>8</c:v>
                </c:pt>
              </c:numCache>
            </c:numRef>
          </c:val>
          <c:extLst xmlns:c16r2="http://schemas.microsoft.com/office/drawing/2015/06/chart">
            <c:ext xmlns:c16="http://schemas.microsoft.com/office/drawing/2014/chart" uri="{C3380CC4-5D6E-409C-BE32-E72D297353CC}">
              <c16:uniqueId val="{00000000-5B88-45B7-94A8-37D358CE9487}"/>
            </c:ext>
          </c:extLst>
        </c:ser>
        <c:dLbls>
          <c:dLblPos val="ctr"/>
          <c:showLegendKey val="0"/>
          <c:showVal val="0"/>
          <c:showCatName val="0"/>
          <c:showSerName val="0"/>
          <c:showPercent val="1"/>
          <c:showBubbleSize val="0"/>
          <c:showLeaderLines val="1"/>
        </c:dLbls>
      </c:pie3DChart>
      <c:spPr>
        <a:noFill/>
        <a:ln>
          <a:noFill/>
        </a:ln>
        <a:effectLst/>
      </c:spPr>
    </c:plotArea>
    <c:legend>
      <c:legendPos val="r"/>
      <c:layout>
        <c:manualLayout>
          <c:xMode val="edge"/>
          <c:yMode val="edge"/>
          <c:x val="0.77073252044691676"/>
          <c:y val="0.20653189969965752"/>
          <c:w val="0.22199678620087285"/>
          <c:h val="0.73262191797706477"/>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4A97A9-1F93-4F5A-A750-495B408D3C03}" type="datetimeFigureOut">
              <a:rPr lang="en-IN" smtClean="0"/>
              <a:t>23-11-2023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B9B92A-4A97-4263-9442-EEDB87BBFE12}" type="slidenum">
              <a:rPr lang="en-IN" smtClean="0"/>
              <a:t>‹#›</a:t>
            </a:fld>
            <a:endParaRPr lang="en-IN"/>
          </a:p>
        </p:txBody>
      </p:sp>
    </p:spTree>
    <p:extLst>
      <p:ext uri="{BB962C8B-B14F-4D97-AF65-F5344CB8AC3E}">
        <p14:creationId xmlns:p14="http://schemas.microsoft.com/office/powerpoint/2010/main" val="1896439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3C252E-255B-4948-B0BC-71E14CEB49A8}" type="slidenum">
              <a:rPr lang="en-US" smtClean="0"/>
              <a:t>49</a:t>
            </a:fld>
            <a:endParaRPr lang="en-US"/>
          </a:p>
        </p:txBody>
      </p:sp>
    </p:spTree>
    <p:extLst>
      <p:ext uri="{BB962C8B-B14F-4D97-AF65-F5344CB8AC3E}">
        <p14:creationId xmlns:p14="http://schemas.microsoft.com/office/powerpoint/2010/main" val="3565516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F3670E-220B-4C31-B617-3B3A7BE05A91}"/>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E80C02BC-D707-4C63-AFCA-D3A13229C4C0}"/>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5F6E17D7-DCFB-499D-964C-3D97863712BA}"/>
              </a:ext>
            </a:extLst>
          </p:cNvPr>
          <p:cNvSpPr>
            <a:spLocks noGrp="1"/>
          </p:cNvSpPr>
          <p:nvPr>
            <p:ph type="dt" sz="half" idx="10"/>
          </p:nvPr>
        </p:nvSpPr>
        <p:spPr/>
        <p:txBody>
          <a:bodyPr/>
          <a:lstStyle/>
          <a:p>
            <a:fld id="{1D8BD707-D9CF-40AE-B4C6-C98DA3205C09}" type="datetimeFigureOut">
              <a:rPr lang="en-US" smtClean="0"/>
              <a:pPr/>
              <a:t>11/23/2023</a:t>
            </a:fld>
            <a:endParaRPr lang="en-US"/>
          </a:p>
        </p:txBody>
      </p:sp>
      <p:sp>
        <p:nvSpPr>
          <p:cNvPr id="5" name="Footer Placeholder 4">
            <a:extLst>
              <a:ext uri="{FF2B5EF4-FFF2-40B4-BE49-F238E27FC236}">
                <a16:creationId xmlns="" xmlns:a16="http://schemas.microsoft.com/office/drawing/2014/main" id="{3C135AF5-AE59-478B-864F-5252540A37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C20D6E9-C995-48DA-9E1F-DBC0EDCB8B9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0007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4C83F6-5A82-4AB6-9FF7-F796FCB0940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9E80B89F-118D-43B0-885A-5EFCB465E8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E9E0CFFC-705D-4C86-BDFE-EB0FC7615111}"/>
              </a:ext>
            </a:extLst>
          </p:cNvPr>
          <p:cNvSpPr>
            <a:spLocks noGrp="1"/>
          </p:cNvSpPr>
          <p:nvPr>
            <p:ph type="dt" sz="half" idx="10"/>
          </p:nvPr>
        </p:nvSpPr>
        <p:spPr/>
        <p:txBody>
          <a:bodyPr/>
          <a:lstStyle/>
          <a:p>
            <a:fld id="{1D8BD707-D9CF-40AE-B4C6-C98DA3205C09}" type="datetimeFigureOut">
              <a:rPr lang="en-US" smtClean="0"/>
              <a:pPr/>
              <a:t>11/23/2023</a:t>
            </a:fld>
            <a:endParaRPr lang="en-US"/>
          </a:p>
        </p:txBody>
      </p:sp>
      <p:sp>
        <p:nvSpPr>
          <p:cNvPr id="5" name="Footer Placeholder 4">
            <a:extLst>
              <a:ext uri="{FF2B5EF4-FFF2-40B4-BE49-F238E27FC236}">
                <a16:creationId xmlns="" xmlns:a16="http://schemas.microsoft.com/office/drawing/2014/main" id="{E345E863-49AF-4857-B8B3-C7706987A6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F497C5C-B268-4DA1-B4AE-52AA054FE2B8}"/>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14421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10901924-4321-40DC-B2AC-8AAE72CC79E3}"/>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D94530A4-BEE6-44EA-B65E-FA30A1058CCB}"/>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BD2BF312-AD96-484E-8F55-885B603A28CF}"/>
              </a:ext>
            </a:extLst>
          </p:cNvPr>
          <p:cNvSpPr>
            <a:spLocks noGrp="1"/>
          </p:cNvSpPr>
          <p:nvPr>
            <p:ph type="dt" sz="half" idx="10"/>
          </p:nvPr>
        </p:nvSpPr>
        <p:spPr/>
        <p:txBody>
          <a:bodyPr/>
          <a:lstStyle/>
          <a:p>
            <a:fld id="{1D8BD707-D9CF-40AE-B4C6-C98DA3205C09}" type="datetimeFigureOut">
              <a:rPr lang="en-US" smtClean="0"/>
              <a:pPr/>
              <a:t>11/23/2023</a:t>
            </a:fld>
            <a:endParaRPr lang="en-US"/>
          </a:p>
        </p:txBody>
      </p:sp>
      <p:sp>
        <p:nvSpPr>
          <p:cNvPr id="5" name="Footer Placeholder 4">
            <a:extLst>
              <a:ext uri="{FF2B5EF4-FFF2-40B4-BE49-F238E27FC236}">
                <a16:creationId xmlns="" xmlns:a16="http://schemas.microsoft.com/office/drawing/2014/main" id="{E7C4120D-0C8F-438B-827F-F38A7A7800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AA52B4F-B5A2-4D79-809A-7734620AFE8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48152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7BC070-046F-49A3-A572-39A1E1BC9E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BB2D02F7-BDE0-4A4C-B349-9CCC924DE7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3F44CAE8-5EFB-44DE-AB3A-4AA10D065031}"/>
              </a:ext>
            </a:extLst>
          </p:cNvPr>
          <p:cNvSpPr>
            <a:spLocks noGrp="1"/>
          </p:cNvSpPr>
          <p:nvPr>
            <p:ph type="dt" sz="half" idx="10"/>
          </p:nvPr>
        </p:nvSpPr>
        <p:spPr/>
        <p:txBody>
          <a:bodyPr/>
          <a:lstStyle/>
          <a:p>
            <a:fld id="{1D8BD707-D9CF-40AE-B4C6-C98DA3205C09}" type="datetimeFigureOut">
              <a:rPr lang="en-US" smtClean="0"/>
              <a:pPr/>
              <a:t>11/23/2023</a:t>
            </a:fld>
            <a:endParaRPr lang="en-US"/>
          </a:p>
        </p:txBody>
      </p:sp>
      <p:sp>
        <p:nvSpPr>
          <p:cNvPr id="5" name="Footer Placeholder 4">
            <a:extLst>
              <a:ext uri="{FF2B5EF4-FFF2-40B4-BE49-F238E27FC236}">
                <a16:creationId xmlns="" xmlns:a16="http://schemas.microsoft.com/office/drawing/2014/main" id="{3FFCCFA5-2AF0-4CE2-873A-192A1F208E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D967EFD-DA80-4840-A24F-0BC8F5484BF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17090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8D93E5-7A07-406B-9845-1F7938FCC783}"/>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E1B6B969-F40C-4FAF-B51F-88B0604A619E}"/>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8B90772A-39A5-4EA7-BCFC-214FFC3B1C30}"/>
              </a:ext>
            </a:extLst>
          </p:cNvPr>
          <p:cNvSpPr>
            <a:spLocks noGrp="1"/>
          </p:cNvSpPr>
          <p:nvPr>
            <p:ph type="dt" sz="half" idx="10"/>
          </p:nvPr>
        </p:nvSpPr>
        <p:spPr/>
        <p:txBody>
          <a:bodyPr/>
          <a:lstStyle/>
          <a:p>
            <a:fld id="{1D8BD707-D9CF-40AE-B4C6-C98DA3205C09}" type="datetimeFigureOut">
              <a:rPr lang="en-US" smtClean="0"/>
              <a:pPr/>
              <a:t>11/23/2023</a:t>
            </a:fld>
            <a:endParaRPr lang="en-US"/>
          </a:p>
        </p:txBody>
      </p:sp>
      <p:sp>
        <p:nvSpPr>
          <p:cNvPr id="5" name="Footer Placeholder 4">
            <a:extLst>
              <a:ext uri="{FF2B5EF4-FFF2-40B4-BE49-F238E27FC236}">
                <a16:creationId xmlns="" xmlns:a16="http://schemas.microsoft.com/office/drawing/2014/main" id="{C99AA41B-096D-4497-B7FE-C2513B17E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573A49B-AA62-4201-B4C4-E263FDBEA15A}"/>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27113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5CB20F-5B42-4ACE-A057-EB6EED82FB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EDC9CAFD-3227-4B9A-9709-DD1453846AD1}"/>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53C31857-B11D-4FA7-9049-928AABB6EFE0}"/>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F593191D-9E64-4D63-8A3C-378FA5808F5E}"/>
              </a:ext>
            </a:extLst>
          </p:cNvPr>
          <p:cNvSpPr>
            <a:spLocks noGrp="1"/>
          </p:cNvSpPr>
          <p:nvPr>
            <p:ph type="dt" sz="half" idx="10"/>
          </p:nvPr>
        </p:nvSpPr>
        <p:spPr/>
        <p:txBody>
          <a:bodyPr/>
          <a:lstStyle/>
          <a:p>
            <a:fld id="{1D8BD707-D9CF-40AE-B4C6-C98DA3205C09}" type="datetimeFigureOut">
              <a:rPr lang="en-US" smtClean="0"/>
              <a:pPr/>
              <a:t>11/23/2023</a:t>
            </a:fld>
            <a:endParaRPr lang="en-US"/>
          </a:p>
        </p:txBody>
      </p:sp>
      <p:sp>
        <p:nvSpPr>
          <p:cNvPr id="6" name="Footer Placeholder 5">
            <a:extLst>
              <a:ext uri="{FF2B5EF4-FFF2-40B4-BE49-F238E27FC236}">
                <a16:creationId xmlns="" xmlns:a16="http://schemas.microsoft.com/office/drawing/2014/main" id="{7B94130A-0698-40D9-BEAF-9AC8805F75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C4E1EA1D-70C7-4199-8DAC-9A6945801200}"/>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57725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E1676B-8D0B-42E3-8A7F-C900B2F49963}"/>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B504EE28-62B7-4649-B279-272D4E7F999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2E371ED7-8A28-4D03-BD0D-0F5EC65D7E24}"/>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16310FE3-F361-4D0C-81D3-B5B36465E3D0}"/>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556820F7-2DA1-4694-B23B-5B8C20E73B2D}"/>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5DF1A73B-E4C8-478E-8904-2F9B5735F3F4}"/>
              </a:ext>
            </a:extLst>
          </p:cNvPr>
          <p:cNvSpPr>
            <a:spLocks noGrp="1"/>
          </p:cNvSpPr>
          <p:nvPr>
            <p:ph type="dt" sz="half" idx="10"/>
          </p:nvPr>
        </p:nvSpPr>
        <p:spPr/>
        <p:txBody>
          <a:bodyPr/>
          <a:lstStyle/>
          <a:p>
            <a:fld id="{1D8BD707-D9CF-40AE-B4C6-C98DA3205C09}" type="datetimeFigureOut">
              <a:rPr lang="en-US" smtClean="0"/>
              <a:pPr/>
              <a:t>11/23/2023</a:t>
            </a:fld>
            <a:endParaRPr lang="en-US"/>
          </a:p>
        </p:txBody>
      </p:sp>
      <p:sp>
        <p:nvSpPr>
          <p:cNvPr id="8" name="Footer Placeholder 7">
            <a:extLst>
              <a:ext uri="{FF2B5EF4-FFF2-40B4-BE49-F238E27FC236}">
                <a16:creationId xmlns="" xmlns:a16="http://schemas.microsoft.com/office/drawing/2014/main" id="{92768CAC-26FE-42BE-8185-9FE91E4726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F98B595D-6163-45AF-B641-411A74F0B471}"/>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19793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C5B227-8A4F-4F29-99FB-51BBFBF73E0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FA1695D7-43E9-4F95-871B-9C53BBB6A444}"/>
              </a:ext>
            </a:extLst>
          </p:cNvPr>
          <p:cNvSpPr>
            <a:spLocks noGrp="1"/>
          </p:cNvSpPr>
          <p:nvPr>
            <p:ph type="dt" sz="half" idx="10"/>
          </p:nvPr>
        </p:nvSpPr>
        <p:spPr/>
        <p:txBody>
          <a:bodyPr/>
          <a:lstStyle/>
          <a:p>
            <a:fld id="{1D8BD707-D9CF-40AE-B4C6-C98DA3205C09}" type="datetimeFigureOut">
              <a:rPr lang="en-US" smtClean="0"/>
              <a:pPr/>
              <a:t>11/23/2023</a:t>
            </a:fld>
            <a:endParaRPr lang="en-US"/>
          </a:p>
        </p:txBody>
      </p:sp>
      <p:sp>
        <p:nvSpPr>
          <p:cNvPr id="4" name="Footer Placeholder 3">
            <a:extLst>
              <a:ext uri="{FF2B5EF4-FFF2-40B4-BE49-F238E27FC236}">
                <a16:creationId xmlns="" xmlns:a16="http://schemas.microsoft.com/office/drawing/2014/main" id="{158B8621-DBD7-4A1B-854B-9D5AAABB47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A7E47E07-0AFF-4D40-BB4F-1DD822734A6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62592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27455E4A-863A-48A0-9494-68D480F0AE0A}"/>
              </a:ext>
            </a:extLst>
          </p:cNvPr>
          <p:cNvSpPr>
            <a:spLocks noGrp="1"/>
          </p:cNvSpPr>
          <p:nvPr>
            <p:ph type="dt" sz="half" idx="10"/>
          </p:nvPr>
        </p:nvSpPr>
        <p:spPr/>
        <p:txBody>
          <a:bodyPr/>
          <a:lstStyle/>
          <a:p>
            <a:fld id="{1D8BD707-D9CF-40AE-B4C6-C98DA3205C09}" type="datetimeFigureOut">
              <a:rPr lang="en-US" smtClean="0"/>
              <a:pPr/>
              <a:t>11/23/2023</a:t>
            </a:fld>
            <a:endParaRPr lang="en-US"/>
          </a:p>
        </p:txBody>
      </p:sp>
      <p:sp>
        <p:nvSpPr>
          <p:cNvPr id="3" name="Footer Placeholder 2">
            <a:extLst>
              <a:ext uri="{FF2B5EF4-FFF2-40B4-BE49-F238E27FC236}">
                <a16:creationId xmlns="" xmlns:a16="http://schemas.microsoft.com/office/drawing/2014/main" id="{667C3F3D-9DD7-4263-8E49-EB1184FCB3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CC2301C7-EEA2-44AB-9FF5-97C46713BD22}"/>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59400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A3FA4C-1666-4079-89E6-F82B2D00974E}"/>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BF5991A7-2B6A-43A4-A36B-2E59130CDD0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BCDFB845-454C-4473-A9F7-208A3A8CDEE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 xmlns:a16="http://schemas.microsoft.com/office/drawing/2014/main" id="{40CF5FEC-B59E-40AF-851A-217FE9C554CB}"/>
              </a:ext>
            </a:extLst>
          </p:cNvPr>
          <p:cNvSpPr>
            <a:spLocks noGrp="1"/>
          </p:cNvSpPr>
          <p:nvPr>
            <p:ph type="dt" sz="half" idx="10"/>
          </p:nvPr>
        </p:nvSpPr>
        <p:spPr/>
        <p:txBody>
          <a:bodyPr/>
          <a:lstStyle/>
          <a:p>
            <a:fld id="{1D8BD707-D9CF-40AE-B4C6-C98DA3205C09}" type="datetimeFigureOut">
              <a:rPr lang="en-US" smtClean="0"/>
              <a:pPr/>
              <a:t>11/23/2023</a:t>
            </a:fld>
            <a:endParaRPr lang="en-US"/>
          </a:p>
        </p:txBody>
      </p:sp>
      <p:sp>
        <p:nvSpPr>
          <p:cNvPr id="6" name="Footer Placeholder 5">
            <a:extLst>
              <a:ext uri="{FF2B5EF4-FFF2-40B4-BE49-F238E27FC236}">
                <a16:creationId xmlns="" xmlns:a16="http://schemas.microsoft.com/office/drawing/2014/main" id="{41DE5C8F-685E-4E08-BA01-E34709B578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10E7180A-01CF-4C2D-A73A-9FDD2CFA9B3A}"/>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960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0F769B-70F7-4FC6-AEB7-6BABCCEC911C}"/>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BC0C13B4-F251-449B-A7F9-A4CB15BDF732}"/>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 xmlns:a16="http://schemas.microsoft.com/office/drawing/2014/main" id="{2649DEA7-28C1-4EC6-9133-208F64891B9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 xmlns:a16="http://schemas.microsoft.com/office/drawing/2014/main" id="{45512306-EB1A-4345-B922-83C3628B5C79}"/>
              </a:ext>
            </a:extLst>
          </p:cNvPr>
          <p:cNvSpPr>
            <a:spLocks noGrp="1"/>
          </p:cNvSpPr>
          <p:nvPr>
            <p:ph type="dt" sz="half" idx="10"/>
          </p:nvPr>
        </p:nvSpPr>
        <p:spPr/>
        <p:txBody>
          <a:bodyPr/>
          <a:lstStyle/>
          <a:p>
            <a:fld id="{1D8BD707-D9CF-40AE-B4C6-C98DA3205C09}" type="datetimeFigureOut">
              <a:rPr lang="en-US" smtClean="0"/>
              <a:pPr/>
              <a:t>11/23/2023</a:t>
            </a:fld>
            <a:endParaRPr lang="en-US"/>
          </a:p>
        </p:txBody>
      </p:sp>
      <p:sp>
        <p:nvSpPr>
          <p:cNvPr id="6" name="Footer Placeholder 5">
            <a:extLst>
              <a:ext uri="{FF2B5EF4-FFF2-40B4-BE49-F238E27FC236}">
                <a16:creationId xmlns="" xmlns:a16="http://schemas.microsoft.com/office/drawing/2014/main" id="{CD4EC924-A216-4E3C-98FC-E4D925037D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D2BF2140-7C2F-4F3E-9A0B-564BFE320C5D}"/>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24395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5F9AF61F-13B7-4A5B-8EEB-CDF3E9CC2E84}"/>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1A42FAF2-2BCB-4EB3-96FE-B41929B3607F}"/>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0914EA98-E264-46DA-85C3-46FF8BD276E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pPr/>
              <a:t>11/23/2023</a:t>
            </a:fld>
            <a:endParaRPr lang="en-US"/>
          </a:p>
        </p:txBody>
      </p:sp>
      <p:sp>
        <p:nvSpPr>
          <p:cNvPr id="5" name="Footer Placeholder 4">
            <a:extLst>
              <a:ext uri="{FF2B5EF4-FFF2-40B4-BE49-F238E27FC236}">
                <a16:creationId xmlns="" xmlns:a16="http://schemas.microsoft.com/office/drawing/2014/main" id="{64DAAF6F-579A-4C4D-8387-329767B3038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40940231-3C90-48D3-A0BB-98DA3D254815}"/>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55078759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hyperlink" Target="https://slideplayer.com/slide/9757938/31/images/2/Composition+of+a+Lead+Acid+Battery.jpg" TargetMode="External"/><Relationship Id="rId2" Type="http://schemas.openxmlformats.org/officeDocument/2006/relationships/hyperlink" Target="https://slideplayer.com/slide/9757938/31/images/1/Chemistry+of+a+Lead+Acid+Battery.jpg" TargetMode="Externa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hyperlink" Target="https://slideplayer.com/slide/9757938/31/images/3/Review+of+Acid+Terminology.jpg"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s://slideplayer.com/slide/9757938/31/images/5/for+understanding+In+general,+is+sulfuric+acid+considered+a+strong+or+weak+acid+Strong.+Why+is+sulfuric+acid+considered+to+be+strong.jpg" TargetMode="External"/><Relationship Id="rId2" Type="http://schemas.openxmlformats.org/officeDocument/2006/relationships/hyperlink" Target="https://slideplayer.com/slide/9757938/31/images/4/The+Electrolyte:+H2SO4+H2SO4+is+classified+as+a+strong+acid+(completely+ionizes)+but+that+is+not+exactly+true..jpg"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slideplayer.com/slide/9757938/31/images/7/Chemistry+of+Discharge+Phase.jpg" TargetMode="External"/><Relationship Id="rId2" Type="http://schemas.openxmlformats.org/officeDocument/2006/relationships/hyperlink" Target="https://slideplayer.com/slide/9757938/31/images/6/Lead+Acid+Batteries+are+rechargable.jpg"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slideplayer.com/slide/9757938/31/images/9/Chemistry+of+Charge+Phase.jpg" TargetMode="External"/><Relationship Id="rId2" Type="http://schemas.openxmlformats.org/officeDocument/2006/relationships/hyperlink" Target="https://slideplayer.com/slide/9757938/31/images/8/The+flow+of+electrons+=+ELECTRICITY!.jpg" TargetMode="External"/><Relationship Id="rId1" Type="http://schemas.openxmlformats.org/officeDocument/2006/relationships/slideLayout" Target="../slideLayouts/slideLayout2.xml"/><Relationship Id="rId4" Type="http://schemas.openxmlformats.org/officeDocument/2006/relationships/hyperlink" Target="https://slideplayer.com/slide/9757938/31/images/10/for+understanding+What+metal+is+always+at+the+negative+plate+Pb.jpg"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slideplayer.com/slide/9757938/31/images/11/Why+do+batteries+die+Dead+Battery+New+Battery.jpg"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image" Target="../media/image24.jpe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b="1" dirty="0"/>
              <a:t>ENERGY</a:t>
            </a:r>
          </a:p>
        </p:txBody>
      </p:sp>
      <p:sp>
        <p:nvSpPr>
          <p:cNvPr id="3" name="Subtitle 2"/>
          <p:cNvSpPr>
            <a:spLocks noGrp="1"/>
          </p:cNvSpPr>
          <p:nvPr>
            <p:ph type="subTitle" idx="1"/>
          </p:nvPr>
        </p:nvSpPr>
        <p:spPr/>
        <p:txBody>
          <a:bodyPr/>
          <a:lstStyle/>
          <a:p>
            <a:r>
              <a:rPr lang="en-US" dirty="0"/>
              <a:t>Prepared by Dr. </a:t>
            </a:r>
            <a:r>
              <a:rPr lang="en-US" dirty="0" err="1"/>
              <a:t>Pushpendra</a:t>
            </a:r>
            <a:r>
              <a:rPr lang="en-US" dirty="0"/>
              <a:t> rai</a:t>
            </a:r>
          </a:p>
          <a:p>
            <a:r>
              <a:rPr lang="en-US" dirty="0"/>
              <a:t>Modified by Dr. Druman Utekar</a:t>
            </a:r>
          </a:p>
        </p:txBody>
      </p:sp>
    </p:spTree>
    <p:extLst>
      <p:ext uri="{BB962C8B-B14F-4D97-AF65-F5344CB8AC3E}">
        <p14:creationId xmlns:p14="http://schemas.microsoft.com/office/powerpoint/2010/main" val="13147640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228600"/>
            <a:ext cx="7543800" cy="914400"/>
          </a:xfrm>
        </p:spPr>
        <p:txBody>
          <a:bodyPr/>
          <a:lstStyle/>
          <a:p>
            <a:pPr algn="l"/>
            <a:r>
              <a:rPr lang="en-IN" sz="1800" b="1" i="0" u="none" strike="noStrike" baseline="0" dirty="0">
                <a:latin typeface="TimesNewRomanPS-BoldMT"/>
              </a:rPr>
              <a:t>PHOTO VOTAIC CELL (SOLAR CELL)</a:t>
            </a:r>
            <a:br>
              <a:rPr lang="en-IN" sz="1800" b="1" i="0" u="none" strike="noStrike" baseline="0" dirty="0">
                <a:latin typeface="TimesNewRomanPS-BoldMT"/>
              </a:rPr>
            </a:br>
            <a:r>
              <a:rPr lang="en-US" sz="1800" b="0" i="0" u="none" strike="noStrike" baseline="0" dirty="0">
                <a:latin typeface="TimesNewRomanPSMT"/>
              </a:rPr>
              <a:t>A conventional solar cell structure is shown in figure:</a:t>
            </a:r>
            <a:endParaRPr lang="en-US" dirty="0"/>
          </a:p>
        </p:txBody>
      </p:sp>
      <p:sp>
        <p:nvSpPr>
          <p:cNvPr id="2" name="Content Placeholder 1">
            <a:extLst>
              <a:ext uri="{FF2B5EF4-FFF2-40B4-BE49-F238E27FC236}">
                <a16:creationId xmlns="" xmlns:a16="http://schemas.microsoft.com/office/drawing/2014/main" id="{AF4D99F8-54DA-436A-93ED-8E997F4ACCF8}"/>
              </a:ext>
            </a:extLst>
          </p:cNvPr>
          <p:cNvSpPr>
            <a:spLocks noGrp="1"/>
          </p:cNvSpPr>
          <p:nvPr>
            <p:ph idx="1"/>
          </p:nvPr>
        </p:nvSpPr>
        <p:spPr>
          <a:xfrm>
            <a:off x="381000" y="4648200"/>
            <a:ext cx="8134350" cy="1528762"/>
          </a:xfrm>
        </p:spPr>
        <p:txBody>
          <a:bodyPr>
            <a:normAutofit fontScale="85000" lnSpcReduction="20000"/>
          </a:bodyPr>
          <a:lstStyle/>
          <a:p>
            <a:pPr marL="0" indent="0" algn="l">
              <a:buNone/>
            </a:pPr>
            <a:r>
              <a:rPr lang="en-US" sz="1800" b="0" i="0" u="none" strike="noStrike" baseline="0" dirty="0">
                <a:latin typeface="TimesNewRomanPSMT"/>
              </a:rPr>
              <a:t>Semiconductors like silicon has the capacity to absorb light and deliver a portion of the energy of the</a:t>
            </a:r>
          </a:p>
          <a:p>
            <a:pPr marL="0" indent="0" algn="l">
              <a:buNone/>
            </a:pPr>
            <a:r>
              <a:rPr lang="en-US" sz="1800" b="0" i="0" u="none" strike="noStrike" baseline="0" dirty="0">
                <a:latin typeface="TimesNewRomanPSMT"/>
              </a:rPr>
              <a:t>absorbed photons to carry charge carriers (electrons and hole).Thus solar cell is a semiconductor</a:t>
            </a:r>
          </a:p>
          <a:p>
            <a:pPr marL="0" indent="0" algn="l">
              <a:buNone/>
            </a:pPr>
            <a:r>
              <a:rPr lang="en-US" sz="1800" b="0" i="0" u="none" strike="noStrike" baseline="0" dirty="0">
                <a:latin typeface="TimesNewRomanPSMT"/>
              </a:rPr>
              <a:t>diode that has been designed carefully so that it can absorb the light energy efficiently and convert</a:t>
            </a:r>
          </a:p>
          <a:p>
            <a:pPr marL="0" indent="0" algn="l">
              <a:buNone/>
            </a:pPr>
            <a:r>
              <a:rPr lang="en-US" sz="1800" b="0" i="0" u="none" strike="noStrike" baseline="0" dirty="0">
                <a:latin typeface="TimesNewRomanPSMT"/>
              </a:rPr>
              <a:t>light energy from the sun into electrical energy.</a:t>
            </a:r>
            <a:endParaRPr lang="en-IN" dirty="0"/>
          </a:p>
        </p:txBody>
      </p:sp>
      <p:pic>
        <p:nvPicPr>
          <p:cNvPr id="5" name="Picture 4">
            <a:extLst>
              <a:ext uri="{FF2B5EF4-FFF2-40B4-BE49-F238E27FC236}">
                <a16:creationId xmlns="" xmlns:a16="http://schemas.microsoft.com/office/drawing/2014/main" id="{EC563F25-903C-4E82-9C71-86A48D1AD428}"/>
              </a:ext>
            </a:extLst>
          </p:cNvPr>
          <p:cNvPicPr>
            <a:picLocks noChangeAspect="1"/>
          </p:cNvPicPr>
          <p:nvPr/>
        </p:nvPicPr>
        <p:blipFill>
          <a:blip r:embed="rId2"/>
          <a:stretch>
            <a:fillRect/>
          </a:stretch>
        </p:blipFill>
        <p:spPr>
          <a:xfrm>
            <a:off x="304800" y="1143000"/>
            <a:ext cx="8089254" cy="3329763"/>
          </a:xfrm>
          <a:prstGeom prst="rect">
            <a:avLst/>
          </a:prstGeom>
        </p:spPr>
      </p:pic>
    </p:spTree>
    <p:extLst>
      <p:ext uri="{BB962C8B-B14F-4D97-AF65-F5344CB8AC3E}">
        <p14:creationId xmlns:p14="http://schemas.microsoft.com/office/powerpoint/2010/main" val="1572740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6604AE2-58CE-4631-865D-9BB989FE0097}"/>
              </a:ext>
            </a:extLst>
          </p:cNvPr>
          <p:cNvSpPr>
            <a:spLocks noGrp="1"/>
          </p:cNvSpPr>
          <p:nvPr>
            <p:ph idx="1"/>
          </p:nvPr>
        </p:nvSpPr>
        <p:spPr>
          <a:xfrm>
            <a:off x="628650" y="457200"/>
            <a:ext cx="7886700" cy="5719763"/>
          </a:xfrm>
        </p:spPr>
        <p:txBody>
          <a:bodyPr>
            <a:normAutofit fontScale="77500" lnSpcReduction="20000"/>
          </a:bodyPr>
          <a:lstStyle/>
          <a:p>
            <a:pPr marL="0" indent="0" algn="l">
              <a:buNone/>
            </a:pPr>
            <a:r>
              <a:rPr lang="en-US" sz="1800" b="1" i="0" u="none" strike="noStrike" baseline="0" dirty="0">
                <a:latin typeface="TimesNewRomanPS-BoldMT"/>
              </a:rPr>
              <a:t>Construction: </a:t>
            </a:r>
            <a:r>
              <a:rPr lang="en-US" sz="1800" b="0" i="0" u="none" strike="noStrike" baseline="0" dirty="0">
                <a:latin typeface="TimesNewRomanPSMT"/>
              </a:rPr>
              <a:t>A typical silicon photo voltaic cell composed of thin layer of phosphorus doped</a:t>
            </a:r>
          </a:p>
          <a:p>
            <a:pPr marL="0" indent="0" algn="l">
              <a:buNone/>
            </a:pPr>
            <a:r>
              <a:rPr lang="en-US" sz="1800" b="0" i="0" u="none" strike="noStrike" baseline="0" dirty="0">
                <a:latin typeface="TimesNewRomanPSMT"/>
              </a:rPr>
              <a:t>silicon (n-type) on top of boron doped (p-type) silicon. Hence these two layers form p-n junction. A</a:t>
            </a:r>
          </a:p>
          <a:p>
            <a:pPr marL="0" indent="0" algn="l">
              <a:buNone/>
            </a:pPr>
            <a:r>
              <a:rPr lang="en-US" sz="1800" b="0" i="0" u="none" strike="noStrike" baseline="0" dirty="0">
                <a:latin typeface="TimesNewRomanPSMT"/>
              </a:rPr>
              <a:t>metallic grid is the electrical contact of the diode and allows light to fall on the semiconductor</a:t>
            </a:r>
          </a:p>
          <a:p>
            <a:pPr marL="0" indent="0" algn="l">
              <a:buNone/>
            </a:pPr>
            <a:r>
              <a:rPr lang="en-US" sz="1800" b="0" i="0" u="none" strike="noStrike" baseline="0" dirty="0">
                <a:latin typeface="TimesNewRomanPSMT"/>
              </a:rPr>
              <a:t>between the grid lines. An anti-reflective layer between the grid lines increases the amount of light</a:t>
            </a:r>
          </a:p>
          <a:p>
            <a:pPr marL="0" indent="0" algn="l">
              <a:buNone/>
            </a:pPr>
            <a:r>
              <a:rPr lang="en-IN" sz="1800" b="0" i="0" u="none" strike="noStrike" baseline="0" dirty="0">
                <a:latin typeface="TimesNewRomanPSMT"/>
              </a:rPr>
              <a:t>transmitted to semiconductor.</a:t>
            </a:r>
          </a:p>
          <a:p>
            <a:pPr marL="0" indent="0" algn="l">
              <a:buNone/>
            </a:pPr>
            <a:r>
              <a:rPr lang="en-US" sz="1800" b="1" i="0" u="none" strike="noStrike" baseline="0" dirty="0">
                <a:latin typeface="TimesNewRomanPS-BoldMT"/>
              </a:rPr>
              <a:t>Working: </a:t>
            </a:r>
            <a:r>
              <a:rPr lang="en-US" sz="1800" b="0" i="0" u="none" strike="noStrike" baseline="0" dirty="0">
                <a:latin typeface="TimesNewRomanPSMT"/>
              </a:rPr>
              <a:t>of tiny energy packets called photon. When light radiation falls on the p-n junction diode,</a:t>
            </a:r>
          </a:p>
          <a:p>
            <a:pPr marL="0" indent="0" algn="l">
              <a:buNone/>
            </a:pPr>
            <a:r>
              <a:rPr lang="en-US" sz="1800" b="0" i="0" u="none" strike="noStrike" baseline="0" dirty="0">
                <a:latin typeface="TimesNewRomanPSMT"/>
              </a:rPr>
              <a:t>photons are absorbed and electron-hole pairs are generated. The electrons are diffused and collected</a:t>
            </a:r>
          </a:p>
          <a:p>
            <a:pPr marL="0" indent="0" algn="l">
              <a:buNone/>
            </a:pPr>
            <a:r>
              <a:rPr lang="en-US" sz="1800" b="0" i="0" u="none" strike="noStrike" baseline="0" dirty="0">
                <a:latin typeface="TimesNewRomanPSMT"/>
              </a:rPr>
              <a:t>at the n-type end and holes are diffused and collected at the p-type end. When these two ends are</a:t>
            </a:r>
          </a:p>
          <a:p>
            <a:pPr marL="0" indent="0" algn="l">
              <a:buNone/>
            </a:pPr>
            <a:r>
              <a:rPr lang="en-US" sz="1800" b="0" i="0" u="none" strike="noStrike" baseline="0" dirty="0">
                <a:latin typeface="TimesNewRomanPSMT"/>
              </a:rPr>
              <a:t>electrically connected through a conductor, there is a flow of current between the two ends through</a:t>
            </a:r>
          </a:p>
          <a:p>
            <a:pPr marL="0" indent="0" algn="l">
              <a:buNone/>
            </a:pPr>
            <a:r>
              <a:rPr lang="en-US" sz="1800" b="0" i="0" u="none" strike="noStrike" baseline="0" dirty="0">
                <a:latin typeface="TimesNewRomanPSMT"/>
              </a:rPr>
              <a:t>the external circuit. Thus photoelectric current is produced and available for use. The current output</a:t>
            </a:r>
          </a:p>
          <a:p>
            <a:pPr marL="0" indent="0" algn="l">
              <a:buNone/>
            </a:pPr>
            <a:r>
              <a:rPr lang="en-US" sz="1800" b="0" i="0" u="none" strike="noStrike" baseline="0" dirty="0">
                <a:latin typeface="TimesNewRomanPSMT"/>
              </a:rPr>
              <a:t>of a cell depends on its efficiency and size and is proportional to the intensity of sun light striking the</a:t>
            </a:r>
          </a:p>
          <a:p>
            <a:pPr marL="0" indent="0" algn="l">
              <a:buNone/>
            </a:pPr>
            <a:r>
              <a:rPr lang="en-US" sz="1800" b="0" i="0" u="none" strike="noStrike" baseline="0" dirty="0">
                <a:latin typeface="TimesNewRomanPSMT"/>
              </a:rPr>
              <a:t>surface of the cell. Therefore, photovoltaic cells are connected electrically in series or parallel circuits to produce higher voltages, currents and power levels. A number of solar cells electrically connected</a:t>
            </a:r>
          </a:p>
          <a:p>
            <a:pPr marL="0" indent="0" algn="l">
              <a:buNone/>
            </a:pPr>
            <a:r>
              <a:rPr lang="en-US" sz="1800" b="0" i="0" u="none" strike="noStrike" baseline="0" dirty="0">
                <a:latin typeface="TimesNewRomanPSMT"/>
              </a:rPr>
              <a:t>to each other and mounted in a support structure or frame is called a photovoltaic module. A</a:t>
            </a:r>
          </a:p>
          <a:p>
            <a:pPr marL="0" indent="0" algn="l">
              <a:buNone/>
            </a:pPr>
            <a:r>
              <a:rPr lang="en-US" sz="1800" b="0" i="0" u="none" strike="noStrike" baseline="0" dirty="0">
                <a:latin typeface="TimesNewRomanPSMT"/>
              </a:rPr>
              <a:t>photovoltaic array is the complete power generating unit, consisting of any number of photovoltaic</a:t>
            </a:r>
          </a:p>
          <a:p>
            <a:pPr marL="0" indent="0">
              <a:buNone/>
            </a:pPr>
            <a:r>
              <a:rPr lang="en-IN" sz="1800" b="0" i="0" u="none" strike="noStrike" baseline="0" dirty="0">
                <a:latin typeface="TimesNewRomanPSMT"/>
              </a:rPr>
              <a:t>modules and panels.</a:t>
            </a:r>
            <a:endParaRPr lang="en-IN" dirty="0"/>
          </a:p>
        </p:txBody>
      </p:sp>
    </p:spTree>
    <p:extLst>
      <p:ext uri="{BB962C8B-B14F-4D97-AF65-F5344CB8AC3E}">
        <p14:creationId xmlns:p14="http://schemas.microsoft.com/office/powerpoint/2010/main" val="16297079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457200"/>
            <a:ext cx="7924800" cy="914400"/>
          </a:xfrm>
        </p:spPr>
        <p:txBody>
          <a:bodyPr/>
          <a:lstStyle/>
          <a:p>
            <a:r>
              <a:rPr lang="en-US" sz="3200" dirty="0"/>
              <a:t>Advantages &amp; Disadvantages</a:t>
            </a:r>
          </a:p>
        </p:txBody>
      </p:sp>
      <p:pic>
        <p:nvPicPr>
          <p:cNvPr id="717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524000"/>
            <a:ext cx="8382000"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8500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1F4B4F-AD78-481D-8068-FF4913A98F63}"/>
              </a:ext>
            </a:extLst>
          </p:cNvPr>
          <p:cNvSpPr>
            <a:spLocks noGrp="1"/>
          </p:cNvSpPr>
          <p:nvPr>
            <p:ph type="title"/>
          </p:nvPr>
        </p:nvSpPr>
        <p:spPr/>
        <p:txBody>
          <a:bodyPr/>
          <a:lstStyle/>
          <a:p>
            <a:r>
              <a:rPr lang="en-US" dirty="0"/>
              <a:t>Fuel cells</a:t>
            </a:r>
            <a:endParaRPr lang="en-IN" dirty="0"/>
          </a:p>
        </p:txBody>
      </p:sp>
      <p:sp>
        <p:nvSpPr>
          <p:cNvPr id="3" name="Content Placeholder 2">
            <a:extLst>
              <a:ext uri="{FF2B5EF4-FFF2-40B4-BE49-F238E27FC236}">
                <a16:creationId xmlns="" xmlns:a16="http://schemas.microsoft.com/office/drawing/2014/main" id="{10FC5C59-2B58-4C05-B1DC-54245A3D3729}"/>
              </a:ext>
            </a:extLst>
          </p:cNvPr>
          <p:cNvSpPr>
            <a:spLocks noGrp="1"/>
          </p:cNvSpPr>
          <p:nvPr>
            <p:ph idx="1"/>
          </p:nvPr>
        </p:nvSpPr>
        <p:spPr/>
        <p:txBody>
          <a:bodyPr/>
          <a:lstStyle/>
          <a:p>
            <a:r>
              <a:rPr lang="en-US" dirty="0"/>
              <a:t>H2-O2 fuel cells-Self Study</a:t>
            </a:r>
            <a:endParaRPr lang="en-IN" dirty="0"/>
          </a:p>
        </p:txBody>
      </p:sp>
    </p:spTree>
    <p:extLst>
      <p:ext uri="{BB962C8B-B14F-4D97-AF65-F5344CB8AC3E}">
        <p14:creationId xmlns:p14="http://schemas.microsoft.com/office/powerpoint/2010/main" val="42072872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7465D3-2998-4322-93D6-1BA9BB921BD8}"/>
              </a:ext>
            </a:extLst>
          </p:cNvPr>
          <p:cNvSpPr>
            <a:spLocks noGrp="1"/>
          </p:cNvSpPr>
          <p:nvPr>
            <p:ph type="title"/>
          </p:nvPr>
        </p:nvSpPr>
        <p:spPr/>
        <p:txBody>
          <a:bodyPr/>
          <a:lstStyle/>
          <a:p>
            <a:r>
              <a:rPr lang="en-US" dirty="0"/>
              <a:t>Fuels</a:t>
            </a:r>
            <a:endParaRPr lang="en-IN" dirty="0"/>
          </a:p>
        </p:txBody>
      </p:sp>
      <p:sp>
        <p:nvSpPr>
          <p:cNvPr id="3" name="Content Placeholder 2">
            <a:extLst>
              <a:ext uri="{FF2B5EF4-FFF2-40B4-BE49-F238E27FC236}">
                <a16:creationId xmlns="" xmlns:a16="http://schemas.microsoft.com/office/drawing/2014/main" id="{F3603E26-6008-41EC-8BAA-E56D3CACEDC1}"/>
              </a:ext>
            </a:extLst>
          </p:cNvPr>
          <p:cNvSpPr>
            <a:spLocks noGrp="1"/>
          </p:cNvSpPr>
          <p:nvPr>
            <p:ph idx="1"/>
          </p:nvPr>
        </p:nvSpPr>
        <p:spPr/>
        <p:txBody>
          <a:bodyPr/>
          <a:lstStyle/>
          <a:p>
            <a:r>
              <a:rPr lang="en-US" dirty="0"/>
              <a:t>Fuels can be defined as substances which undergo combustion in the presence of air to produce a  large amount of heat that can be used economically for domestic and industrial purpose.</a:t>
            </a:r>
          </a:p>
          <a:p>
            <a:r>
              <a:rPr lang="en-US" dirty="0"/>
              <a:t>Examples, Wood, Coal, Kerosene, Petrol</a:t>
            </a:r>
            <a:endParaRPr lang="en-IN" dirty="0"/>
          </a:p>
        </p:txBody>
      </p:sp>
    </p:spTree>
    <p:extLst>
      <p:ext uri="{BB962C8B-B14F-4D97-AF65-F5344CB8AC3E}">
        <p14:creationId xmlns:p14="http://schemas.microsoft.com/office/powerpoint/2010/main" val="39157687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36DBF3-B806-4028-8B37-2B2AA07F9EC3}"/>
              </a:ext>
            </a:extLst>
          </p:cNvPr>
          <p:cNvSpPr>
            <a:spLocks noGrp="1"/>
          </p:cNvSpPr>
          <p:nvPr>
            <p:ph type="title"/>
          </p:nvPr>
        </p:nvSpPr>
        <p:spPr/>
        <p:txBody>
          <a:bodyPr/>
          <a:lstStyle/>
          <a:p>
            <a:r>
              <a:rPr lang="en-US" dirty="0"/>
              <a:t>Classification of chemical fuels</a:t>
            </a:r>
            <a:endParaRPr lang="en-IN" dirty="0"/>
          </a:p>
        </p:txBody>
      </p:sp>
      <p:sp>
        <p:nvSpPr>
          <p:cNvPr id="3" name="Content Placeholder 2">
            <a:extLst>
              <a:ext uri="{FF2B5EF4-FFF2-40B4-BE49-F238E27FC236}">
                <a16:creationId xmlns="" xmlns:a16="http://schemas.microsoft.com/office/drawing/2014/main" id="{D5EF08BD-555E-4231-95EB-BAA95EC8BDBC}"/>
              </a:ext>
            </a:extLst>
          </p:cNvPr>
          <p:cNvSpPr>
            <a:spLocks noGrp="1"/>
          </p:cNvSpPr>
          <p:nvPr>
            <p:ph idx="1"/>
          </p:nvPr>
        </p:nvSpPr>
        <p:spPr/>
        <p:txBody>
          <a:bodyPr/>
          <a:lstStyle/>
          <a:p>
            <a:pPr marL="457200" indent="-457200">
              <a:buAutoNum type="alphaUcParenR"/>
            </a:pPr>
            <a:r>
              <a:rPr lang="en-US" dirty="0"/>
              <a:t>Based on the  origin: </a:t>
            </a:r>
            <a:r>
              <a:rPr lang="en-US" dirty="0" err="1"/>
              <a:t>i</a:t>
            </a:r>
            <a:r>
              <a:rPr lang="en-US" dirty="0"/>
              <a:t>) Primary or natural fuels</a:t>
            </a:r>
          </a:p>
          <a:p>
            <a:pPr marL="0" indent="0">
              <a:buNone/>
            </a:pPr>
            <a:r>
              <a:rPr lang="en-US" dirty="0"/>
              <a:t>                                              ii) Secondary or artificial or derived fuels</a:t>
            </a:r>
          </a:p>
          <a:p>
            <a:pPr marL="0" indent="0">
              <a:buNone/>
            </a:pPr>
            <a:endParaRPr lang="en-US" dirty="0"/>
          </a:p>
          <a:p>
            <a:pPr marL="0" indent="0">
              <a:buNone/>
            </a:pPr>
            <a:r>
              <a:rPr lang="en-US" dirty="0"/>
              <a:t>B) Based on Physical State: </a:t>
            </a:r>
            <a:r>
              <a:rPr lang="en-US" dirty="0" err="1"/>
              <a:t>i</a:t>
            </a:r>
            <a:r>
              <a:rPr lang="en-US" dirty="0"/>
              <a:t>) Solid Fuels</a:t>
            </a:r>
          </a:p>
          <a:p>
            <a:pPr marL="0" indent="0">
              <a:buNone/>
            </a:pPr>
            <a:r>
              <a:rPr lang="en-US" dirty="0"/>
              <a:t>                                                 ii) Liquid Fuels</a:t>
            </a:r>
          </a:p>
          <a:p>
            <a:pPr marL="0" indent="0">
              <a:buNone/>
            </a:pPr>
            <a:r>
              <a:rPr lang="en-US" dirty="0"/>
              <a:t>                                                  iii) Gaseous Fuels</a:t>
            </a:r>
          </a:p>
          <a:p>
            <a:pPr marL="0" indent="0">
              <a:buNone/>
            </a:pPr>
            <a:endParaRPr lang="en-US" dirty="0"/>
          </a:p>
          <a:p>
            <a:pPr marL="0" indent="0">
              <a:buNone/>
            </a:pPr>
            <a:r>
              <a:rPr lang="en-US" dirty="0"/>
              <a:t>C) Based on Chemical Nature</a:t>
            </a:r>
          </a:p>
          <a:p>
            <a:pPr marL="514350" indent="-514350">
              <a:buAutoNum type="romanLcParenR"/>
            </a:pPr>
            <a:r>
              <a:rPr lang="en-US" dirty="0"/>
              <a:t>Organic </a:t>
            </a:r>
            <a:r>
              <a:rPr lang="en-US" dirty="0" err="1"/>
              <a:t>eg.</a:t>
            </a:r>
            <a:r>
              <a:rPr lang="en-US" dirty="0"/>
              <a:t> Vegetable fuel, coal</a:t>
            </a:r>
          </a:p>
          <a:p>
            <a:pPr marL="514350" indent="-514350">
              <a:buAutoNum type="romanLcParenR"/>
            </a:pPr>
            <a:r>
              <a:rPr lang="en-US" dirty="0"/>
              <a:t>Inorganic </a:t>
            </a:r>
            <a:r>
              <a:rPr lang="en-US" dirty="0" err="1"/>
              <a:t>eg.</a:t>
            </a:r>
            <a:r>
              <a:rPr lang="en-US" dirty="0"/>
              <a:t> Iron Pyrites</a:t>
            </a:r>
          </a:p>
          <a:p>
            <a:pPr marL="514350" indent="-514350">
              <a:buAutoNum type="romanLcParenR"/>
            </a:pPr>
            <a:r>
              <a:rPr lang="en-US" dirty="0"/>
              <a:t>Nuclear Fuels </a:t>
            </a:r>
            <a:r>
              <a:rPr lang="en-US" dirty="0" err="1"/>
              <a:t>eg.</a:t>
            </a:r>
            <a:r>
              <a:rPr lang="en-US" dirty="0"/>
              <a:t> Uranium oxide</a:t>
            </a:r>
            <a:endParaRPr lang="en-IN" dirty="0"/>
          </a:p>
        </p:txBody>
      </p:sp>
    </p:spTree>
    <p:extLst>
      <p:ext uri="{BB962C8B-B14F-4D97-AF65-F5344CB8AC3E}">
        <p14:creationId xmlns:p14="http://schemas.microsoft.com/office/powerpoint/2010/main" val="29066981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3BA81C-7FBA-43C6-B8D4-1321894A8191}"/>
              </a:ext>
            </a:extLst>
          </p:cNvPr>
          <p:cNvSpPr>
            <a:spLocks noGrp="1"/>
          </p:cNvSpPr>
          <p:nvPr>
            <p:ph type="title"/>
          </p:nvPr>
        </p:nvSpPr>
        <p:spPr/>
        <p:txBody>
          <a:bodyPr/>
          <a:lstStyle/>
          <a:p>
            <a:r>
              <a:rPr lang="en-US" b="1" dirty="0"/>
              <a:t>Characteristic Properties of Fuels</a:t>
            </a:r>
            <a:endParaRPr lang="en-IN" b="1" dirty="0"/>
          </a:p>
        </p:txBody>
      </p:sp>
      <p:sp>
        <p:nvSpPr>
          <p:cNvPr id="3" name="Content Placeholder 2">
            <a:extLst>
              <a:ext uri="{FF2B5EF4-FFF2-40B4-BE49-F238E27FC236}">
                <a16:creationId xmlns="" xmlns:a16="http://schemas.microsoft.com/office/drawing/2014/main" id="{6C2E4A7A-C695-4BB4-9B01-AAB93EC091BE}"/>
              </a:ext>
            </a:extLst>
          </p:cNvPr>
          <p:cNvSpPr>
            <a:spLocks noGrp="1"/>
          </p:cNvSpPr>
          <p:nvPr>
            <p:ph idx="1"/>
          </p:nvPr>
        </p:nvSpPr>
        <p:spPr>
          <a:xfrm>
            <a:off x="628650" y="1825624"/>
            <a:ext cx="8210550" cy="4879975"/>
          </a:xfrm>
        </p:spPr>
        <p:txBody>
          <a:bodyPr>
            <a:normAutofit fontScale="85000" lnSpcReduction="20000"/>
          </a:bodyPr>
          <a:lstStyle/>
          <a:p>
            <a:r>
              <a:rPr lang="en-US" dirty="0"/>
              <a:t>Fuels are characterized by testing certain physical and chemical properties.</a:t>
            </a:r>
          </a:p>
          <a:p>
            <a:pPr marL="514350" indent="-514350">
              <a:buAutoNum type="romanLcParenR"/>
            </a:pPr>
            <a:r>
              <a:rPr lang="en-US" dirty="0"/>
              <a:t>Calorific Value should be as high as possible.</a:t>
            </a:r>
          </a:p>
          <a:p>
            <a:pPr marL="514350" indent="-514350">
              <a:buAutoNum type="romanLcParenR"/>
            </a:pPr>
            <a:r>
              <a:rPr lang="en-US" dirty="0"/>
              <a:t>Ignition temperature-Moderate</a:t>
            </a:r>
          </a:p>
          <a:p>
            <a:pPr marL="514350" indent="-514350">
              <a:buAutoNum type="romanLcParenR"/>
            </a:pPr>
            <a:r>
              <a:rPr lang="en-US" dirty="0"/>
              <a:t>Flame temperature should be as high as possible.</a:t>
            </a:r>
          </a:p>
          <a:p>
            <a:pPr marL="514350" indent="-514350">
              <a:buAutoNum type="romanLcParenR"/>
            </a:pPr>
            <a:r>
              <a:rPr lang="en-US" dirty="0"/>
              <a:t>Flash and Fire point should be as high as possible.</a:t>
            </a:r>
          </a:p>
          <a:p>
            <a:pPr marL="514350" indent="-514350">
              <a:buAutoNum type="romanLcParenR"/>
            </a:pPr>
            <a:r>
              <a:rPr lang="en-US" dirty="0"/>
              <a:t>Aniline point should be low.</a:t>
            </a:r>
          </a:p>
          <a:p>
            <a:pPr marL="514350" indent="-514350">
              <a:buAutoNum type="romanLcParenR"/>
            </a:pPr>
            <a:r>
              <a:rPr lang="en-US" dirty="0"/>
              <a:t>Cloud and  Pour point should be as low as possible.</a:t>
            </a:r>
          </a:p>
          <a:p>
            <a:pPr marL="514350" indent="-514350">
              <a:buAutoNum type="romanLcParenR"/>
            </a:pPr>
            <a:r>
              <a:rPr lang="en-US" dirty="0"/>
              <a:t>Viscosity should be adequate.</a:t>
            </a:r>
          </a:p>
          <a:p>
            <a:pPr marL="514350" indent="-514350">
              <a:buAutoNum type="romanLcParenR"/>
            </a:pPr>
            <a:r>
              <a:rPr lang="en-US" dirty="0"/>
              <a:t>Coke number should be as high as possible.</a:t>
            </a:r>
          </a:p>
          <a:p>
            <a:pPr marL="514350" indent="-514350">
              <a:buAutoNum type="romanLcParenR"/>
            </a:pPr>
            <a:r>
              <a:rPr lang="en-US" dirty="0"/>
              <a:t>Moisture content-as low as possible.</a:t>
            </a:r>
          </a:p>
          <a:p>
            <a:pPr marL="514350" indent="-514350">
              <a:buAutoNum type="romanLcParenR"/>
            </a:pPr>
            <a:r>
              <a:rPr lang="en-US" dirty="0"/>
              <a:t>Volatile matter as low as possible.</a:t>
            </a:r>
          </a:p>
          <a:p>
            <a:pPr marL="514350" indent="-514350">
              <a:buAutoNum type="romanLcParenR"/>
            </a:pPr>
            <a:r>
              <a:rPr lang="en-US" dirty="0"/>
              <a:t>Ash content should be absent.</a:t>
            </a:r>
          </a:p>
          <a:p>
            <a:pPr marL="514350" indent="-514350">
              <a:buAutoNum type="romanLcParenR"/>
            </a:pPr>
            <a:r>
              <a:rPr lang="en-US" dirty="0"/>
              <a:t>Easy risk free transport should be possible.</a:t>
            </a:r>
          </a:p>
          <a:p>
            <a:pPr marL="514350" indent="-514350">
              <a:buAutoNum type="romanLcParenR"/>
            </a:pPr>
            <a:r>
              <a:rPr lang="en-US" dirty="0"/>
              <a:t>Storage space-ideally fuel should occupy small space.</a:t>
            </a:r>
          </a:p>
          <a:p>
            <a:pPr marL="514350" indent="-514350">
              <a:buAutoNum type="romanLcParenR"/>
            </a:pPr>
            <a:r>
              <a:rPr lang="en-US" dirty="0"/>
              <a:t>Air requirement- adequate</a:t>
            </a:r>
          </a:p>
          <a:p>
            <a:pPr marL="514350" indent="-514350">
              <a:buAutoNum type="romanLcParenR"/>
            </a:pPr>
            <a:r>
              <a:rPr lang="en-US" dirty="0"/>
              <a:t>Harmless products should be  produced on combustion.</a:t>
            </a:r>
          </a:p>
          <a:p>
            <a:pPr marL="0" indent="0">
              <a:buNone/>
            </a:pPr>
            <a:endParaRPr lang="en-IN" dirty="0"/>
          </a:p>
        </p:txBody>
      </p:sp>
    </p:spTree>
    <p:extLst>
      <p:ext uri="{BB962C8B-B14F-4D97-AF65-F5344CB8AC3E}">
        <p14:creationId xmlns:p14="http://schemas.microsoft.com/office/powerpoint/2010/main" val="18475489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DB37F3-23CB-4167-8785-B1E14AB61D52}"/>
              </a:ext>
            </a:extLst>
          </p:cNvPr>
          <p:cNvSpPr>
            <a:spLocks noGrp="1"/>
          </p:cNvSpPr>
          <p:nvPr>
            <p:ph type="title"/>
          </p:nvPr>
        </p:nvSpPr>
        <p:spPr/>
        <p:txBody>
          <a:bodyPr/>
          <a:lstStyle/>
          <a:p>
            <a:r>
              <a:rPr lang="en-US" dirty="0"/>
              <a:t>Calorific Value</a:t>
            </a:r>
            <a:endParaRPr lang="en-IN" dirty="0"/>
          </a:p>
        </p:txBody>
      </p:sp>
      <p:sp>
        <p:nvSpPr>
          <p:cNvPr id="3" name="Content Placeholder 2">
            <a:extLst>
              <a:ext uri="{FF2B5EF4-FFF2-40B4-BE49-F238E27FC236}">
                <a16:creationId xmlns="" xmlns:a16="http://schemas.microsoft.com/office/drawing/2014/main" id="{EA8BF88F-3DBC-418A-B264-A1AEC124B1B7}"/>
              </a:ext>
            </a:extLst>
          </p:cNvPr>
          <p:cNvSpPr>
            <a:spLocks noGrp="1"/>
          </p:cNvSpPr>
          <p:nvPr>
            <p:ph idx="1"/>
          </p:nvPr>
        </p:nvSpPr>
        <p:spPr/>
        <p:txBody>
          <a:bodyPr/>
          <a:lstStyle/>
          <a:p>
            <a:r>
              <a:rPr lang="en-US" dirty="0"/>
              <a:t>Calorific value is defined as the number of  parts of water which gets heated through 1°C by the heat evolved by the complete combustion of one unit weight  of fuel( unit volume of gaseous fuels) under the conditions such as </a:t>
            </a:r>
          </a:p>
          <a:p>
            <a:pPr marL="514350" indent="-514350">
              <a:buAutoNum type="romanLcParenR"/>
            </a:pPr>
            <a:r>
              <a:rPr lang="en-US" dirty="0"/>
              <a:t>Whole of heat evolved is absorbed by water.</a:t>
            </a:r>
          </a:p>
          <a:p>
            <a:pPr marL="514350" indent="-514350">
              <a:buAutoNum type="romanLcParenR"/>
            </a:pPr>
            <a:r>
              <a:rPr lang="en-US" dirty="0"/>
              <a:t>The products formed leave the system at atmospheric temperature and pressure.</a:t>
            </a:r>
          </a:p>
          <a:p>
            <a:pPr marL="0" indent="0">
              <a:buNone/>
            </a:pPr>
            <a:endParaRPr lang="en-US" dirty="0"/>
          </a:p>
          <a:p>
            <a:r>
              <a:rPr lang="en-US" dirty="0"/>
              <a:t>It is the most important property of fuel. </a:t>
            </a:r>
            <a:endParaRPr lang="en-IN" dirty="0"/>
          </a:p>
        </p:txBody>
      </p:sp>
    </p:spTree>
    <p:extLst>
      <p:ext uri="{BB962C8B-B14F-4D97-AF65-F5344CB8AC3E}">
        <p14:creationId xmlns:p14="http://schemas.microsoft.com/office/powerpoint/2010/main" val="18802497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75D9F3-E95F-4331-8B07-81008DE3E798}"/>
              </a:ext>
            </a:extLst>
          </p:cNvPr>
          <p:cNvSpPr>
            <a:spLocks noGrp="1"/>
          </p:cNvSpPr>
          <p:nvPr>
            <p:ph type="title"/>
          </p:nvPr>
        </p:nvSpPr>
        <p:spPr/>
        <p:txBody>
          <a:bodyPr/>
          <a:lstStyle/>
          <a:p>
            <a:r>
              <a:rPr lang="en-US" b="1" dirty="0"/>
              <a:t>Units of calorific value</a:t>
            </a:r>
            <a:endParaRPr lang="en-IN" b="1" dirty="0"/>
          </a:p>
        </p:txBody>
      </p:sp>
      <p:sp>
        <p:nvSpPr>
          <p:cNvPr id="3" name="Content Placeholder 2">
            <a:extLst>
              <a:ext uri="{FF2B5EF4-FFF2-40B4-BE49-F238E27FC236}">
                <a16:creationId xmlns="" xmlns:a16="http://schemas.microsoft.com/office/drawing/2014/main" id="{6EC4050A-BAC8-47ED-BBF4-BB69C3D26F36}"/>
              </a:ext>
            </a:extLst>
          </p:cNvPr>
          <p:cNvSpPr>
            <a:spLocks noGrp="1"/>
          </p:cNvSpPr>
          <p:nvPr>
            <p:ph idx="1"/>
          </p:nvPr>
        </p:nvSpPr>
        <p:spPr/>
        <p:txBody>
          <a:bodyPr>
            <a:normAutofit fontScale="92500" lnSpcReduction="20000"/>
          </a:bodyPr>
          <a:lstStyle/>
          <a:p>
            <a:pPr marL="457200" indent="-457200">
              <a:buAutoNum type="arabicParenR"/>
            </a:pPr>
            <a:r>
              <a:rPr lang="en-US" dirty="0"/>
              <a:t>B.T.U. (British Thermal Unit)</a:t>
            </a:r>
          </a:p>
          <a:p>
            <a:pPr marL="0" indent="0">
              <a:buNone/>
            </a:pPr>
            <a:r>
              <a:rPr lang="en-US" dirty="0"/>
              <a:t>A British thermal unit may be defined as the heat required to raise the temperature of one pound of water from 60°F to 61°F.</a:t>
            </a:r>
          </a:p>
          <a:p>
            <a:pPr marL="0" indent="0">
              <a:buNone/>
            </a:pPr>
            <a:endParaRPr lang="en-US" dirty="0"/>
          </a:p>
          <a:p>
            <a:pPr marL="0" indent="0">
              <a:buNone/>
            </a:pPr>
            <a:r>
              <a:rPr lang="en-US" dirty="0"/>
              <a:t>2) K.C.U. (Kilogram Centigrade Unit)</a:t>
            </a:r>
          </a:p>
          <a:p>
            <a:pPr marL="0" indent="0">
              <a:buNone/>
            </a:pPr>
            <a:r>
              <a:rPr lang="en-US" dirty="0"/>
              <a:t>The calorie, a unit of heat may be defined as, the heat required to raise the  temperature of one Kg of water from 15°C to 16°C.</a:t>
            </a:r>
          </a:p>
          <a:p>
            <a:pPr marL="0" indent="0">
              <a:buNone/>
            </a:pPr>
            <a:r>
              <a:rPr lang="en-US" dirty="0"/>
              <a:t>Correlation between BTU and KCU:</a:t>
            </a:r>
          </a:p>
          <a:p>
            <a:pPr marL="0" indent="0">
              <a:buNone/>
            </a:pPr>
            <a:r>
              <a:rPr lang="en-US" dirty="0"/>
              <a:t>1BTU  = 0.252KCal  =252Cal</a:t>
            </a:r>
          </a:p>
          <a:p>
            <a:pPr marL="0" indent="0">
              <a:buNone/>
            </a:pPr>
            <a:r>
              <a:rPr lang="en-US" dirty="0"/>
              <a:t>1KCal = 3.968 BTU</a:t>
            </a:r>
          </a:p>
          <a:p>
            <a:pPr marL="0" indent="0">
              <a:buNone/>
            </a:pPr>
            <a:endParaRPr lang="en-US" dirty="0"/>
          </a:p>
          <a:p>
            <a:pPr marL="0" indent="0">
              <a:buNone/>
            </a:pPr>
            <a:r>
              <a:rPr lang="en-US" dirty="0"/>
              <a:t>3) C.H.U. (Centigrade Heat Unit)</a:t>
            </a:r>
          </a:p>
          <a:p>
            <a:pPr marL="0" indent="0">
              <a:buNone/>
            </a:pPr>
            <a:r>
              <a:rPr lang="en-US" dirty="0"/>
              <a:t>The calorific value can also be expressed as centigrade heat unit (C.H.U.)., which is the amount of heat required to raise temperature of one pound of water through one degree centigrade.</a:t>
            </a:r>
            <a:endParaRPr lang="en-IN" dirty="0"/>
          </a:p>
        </p:txBody>
      </p:sp>
    </p:spTree>
    <p:extLst>
      <p:ext uri="{BB962C8B-B14F-4D97-AF65-F5344CB8AC3E}">
        <p14:creationId xmlns:p14="http://schemas.microsoft.com/office/powerpoint/2010/main" val="35355420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1EFCF7A-73D5-4A6D-AC70-951B82B7DD9F}"/>
              </a:ext>
            </a:extLst>
          </p:cNvPr>
          <p:cNvSpPr>
            <a:spLocks noGrp="1"/>
          </p:cNvSpPr>
          <p:nvPr>
            <p:ph idx="1"/>
          </p:nvPr>
        </p:nvSpPr>
        <p:spPr>
          <a:xfrm>
            <a:off x="628650" y="304800"/>
            <a:ext cx="7886700" cy="5872163"/>
          </a:xfrm>
        </p:spPr>
        <p:txBody>
          <a:bodyPr>
            <a:normAutofit lnSpcReduction="10000"/>
          </a:bodyPr>
          <a:lstStyle/>
          <a:p>
            <a:pPr marL="0" indent="0">
              <a:buNone/>
            </a:pPr>
            <a:r>
              <a:rPr lang="en-US" b="1" dirty="0"/>
              <a:t>1) High Calorific value (HCV) or Gross Calorific value (GCV):</a:t>
            </a:r>
          </a:p>
          <a:p>
            <a:pPr marL="0" indent="0">
              <a:buNone/>
            </a:pPr>
            <a:r>
              <a:rPr lang="en-US" dirty="0"/>
              <a:t>High calorific value may be defined as the total amount of heat produced when one unit of the fuel has been burnt completely and the  products of combustion have been cooled to 16°C or 60°F.</a:t>
            </a:r>
          </a:p>
          <a:p>
            <a:pPr marL="0" indent="0">
              <a:buNone/>
            </a:pPr>
            <a:endParaRPr lang="en-US" dirty="0"/>
          </a:p>
          <a:p>
            <a:pPr marL="0" indent="0">
              <a:buNone/>
            </a:pPr>
            <a:r>
              <a:rPr lang="en-US" b="1" dirty="0"/>
              <a:t>2) Low calorific value( LCV) or Net Calorific value (NCV)</a:t>
            </a:r>
          </a:p>
          <a:p>
            <a:pPr marL="0" indent="0">
              <a:buNone/>
            </a:pPr>
            <a:r>
              <a:rPr lang="en-US" dirty="0"/>
              <a:t>Low calorific value may be defined as the  net heat produced when unit mass or volume of fuel is completely burnt and  products are allowed to escape. </a:t>
            </a:r>
          </a:p>
          <a:p>
            <a:pPr marL="0" indent="0">
              <a:buNone/>
            </a:pPr>
            <a:endParaRPr lang="en-US" dirty="0"/>
          </a:p>
          <a:p>
            <a:pPr marL="0" indent="0">
              <a:buNone/>
            </a:pPr>
            <a:r>
              <a:rPr lang="en-US" dirty="0"/>
              <a:t>NCV or LCV  =  GCV (HCV) – Latent Heat of water formed</a:t>
            </a:r>
          </a:p>
          <a:p>
            <a:pPr marL="0" indent="0">
              <a:buNone/>
            </a:pPr>
            <a:r>
              <a:rPr lang="en-US" dirty="0"/>
              <a:t>                      =   GCV(HCV) – Mass of hydrogen x 9 x Latent  heat of steam</a:t>
            </a:r>
          </a:p>
          <a:p>
            <a:pPr marL="0" indent="0">
              <a:buNone/>
            </a:pPr>
            <a:r>
              <a:rPr lang="en-US" dirty="0"/>
              <a:t>                      =   GCV(HCV)  – 0.09 x %H  x 587</a:t>
            </a:r>
          </a:p>
          <a:p>
            <a:pPr marL="0" indent="0">
              <a:buNone/>
            </a:pPr>
            <a:endParaRPr lang="en-US" dirty="0"/>
          </a:p>
          <a:p>
            <a:pPr marL="0" indent="0">
              <a:buNone/>
            </a:pPr>
            <a:r>
              <a:rPr lang="en-US" dirty="0"/>
              <a:t>Because 1 part by weight of hydrogen produces 9 parts (1+8) by mass of water. </a:t>
            </a:r>
          </a:p>
          <a:p>
            <a:pPr marL="0" indent="0">
              <a:buNone/>
            </a:pPr>
            <a:endParaRPr lang="en-IN" dirty="0"/>
          </a:p>
        </p:txBody>
      </p:sp>
    </p:spTree>
    <p:extLst>
      <p:ext uri="{BB962C8B-B14F-4D97-AF65-F5344CB8AC3E}">
        <p14:creationId xmlns:p14="http://schemas.microsoft.com/office/powerpoint/2010/main" val="10051929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543800" cy="914400"/>
          </a:xfrm>
        </p:spPr>
        <p:txBody>
          <a:bodyPr/>
          <a:lstStyle/>
          <a:p>
            <a:r>
              <a:rPr lang="en-US" dirty="0"/>
              <a:t>Energy</a:t>
            </a:r>
          </a:p>
        </p:txBody>
      </p:sp>
      <p:sp>
        <p:nvSpPr>
          <p:cNvPr id="3" name="Content Placeholder 2"/>
          <p:cNvSpPr>
            <a:spLocks noGrp="1"/>
          </p:cNvSpPr>
          <p:nvPr>
            <p:ph idx="1"/>
          </p:nvPr>
        </p:nvSpPr>
        <p:spPr>
          <a:xfrm>
            <a:off x="381000" y="1676400"/>
            <a:ext cx="8458200" cy="4648200"/>
          </a:xfrm>
        </p:spPr>
        <p:txBody>
          <a:bodyPr/>
          <a:lstStyle/>
          <a:p>
            <a:pPr marL="137160" indent="0">
              <a:buNone/>
            </a:pPr>
            <a:r>
              <a:rPr lang="en-US" dirty="0"/>
              <a:t>The sun, directly or indirectly, is the source of all the energy available on Earth. Energy is essential to life and all living organisms. </a:t>
            </a:r>
          </a:p>
          <a:p>
            <a:pPr marL="137160" indent="0">
              <a:buNone/>
            </a:pPr>
            <a:r>
              <a:rPr lang="en-US" dirty="0"/>
              <a:t>Energy is a conserved quantity and the law of conservation of energy states that energy can neither be created nor destroyed but can only be converted from one form to another. The SI unit of energy is Joule.</a:t>
            </a:r>
          </a:p>
          <a:p>
            <a:endParaRPr lang="en-US" dirty="0"/>
          </a:p>
        </p:txBody>
      </p:sp>
    </p:spTree>
    <p:extLst>
      <p:ext uri="{BB962C8B-B14F-4D97-AF65-F5344CB8AC3E}">
        <p14:creationId xmlns:p14="http://schemas.microsoft.com/office/powerpoint/2010/main" val="36888314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3BF1EF-E616-4046-9B33-8C2040B8D926}"/>
              </a:ext>
            </a:extLst>
          </p:cNvPr>
          <p:cNvSpPr>
            <a:spLocks noGrp="1"/>
          </p:cNvSpPr>
          <p:nvPr>
            <p:ph type="title"/>
          </p:nvPr>
        </p:nvSpPr>
        <p:spPr>
          <a:xfrm>
            <a:off x="628650" y="365127"/>
            <a:ext cx="7886700" cy="854074"/>
          </a:xfrm>
        </p:spPr>
        <p:txBody>
          <a:bodyPr/>
          <a:lstStyle/>
          <a:p>
            <a:r>
              <a:rPr lang="en-US" dirty="0"/>
              <a:t>Dulong Formula</a:t>
            </a:r>
            <a:endParaRPr lang="en-IN" dirty="0"/>
          </a:p>
        </p:txBody>
      </p:sp>
      <p:sp>
        <p:nvSpPr>
          <p:cNvPr id="3" name="Content Placeholder 2">
            <a:extLst>
              <a:ext uri="{FF2B5EF4-FFF2-40B4-BE49-F238E27FC236}">
                <a16:creationId xmlns="" xmlns:a16="http://schemas.microsoft.com/office/drawing/2014/main" id="{E9E08CBA-825D-4F20-9DAE-673AA5BCD895}"/>
              </a:ext>
            </a:extLst>
          </p:cNvPr>
          <p:cNvSpPr>
            <a:spLocks noGrp="1"/>
          </p:cNvSpPr>
          <p:nvPr>
            <p:ph idx="1"/>
          </p:nvPr>
        </p:nvSpPr>
        <p:spPr>
          <a:xfrm>
            <a:off x="457200" y="1535111"/>
            <a:ext cx="8305800" cy="4957762"/>
          </a:xfrm>
        </p:spPr>
        <p:txBody>
          <a:bodyPr>
            <a:normAutofit fontScale="92500" lnSpcReduction="20000"/>
          </a:bodyPr>
          <a:lstStyle/>
          <a:p>
            <a:r>
              <a:rPr lang="en-US" dirty="0"/>
              <a:t>The calorific value of fuels is determined theoretically by Dulong formula or I.A. Davies formula.</a:t>
            </a:r>
          </a:p>
          <a:p>
            <a:r>
              <a:rPr lang="en-US" dirty="0"/>
              <a:t>It is expressed as  </a:t>
            </a:r>
          </a:p>
          <a:p>
            <a:pPr marL="0" indent="0">
              <a:buNone/>
            </a:pPr>
            <a:endParaRPr lang="en-US" dirty="0"/>
          </a:p>
          <a:p>
            <a:pPr marL="0" indent="0">
              <a:buNone/>
            </a:pPr>
            <a:r>
              <a:rPr lang="en-US" dirty="0"/>
              <a:t>Q  =  1/100 [ 8080 x C  + 34500 x (H – O/8)  + 2240 x S]</a:t>
            </a:r>
          </a:p>
          <a:p>
            <a:pPr marL="0" indent="0">
              <a:buNone/>
            </a:pPr>
            <a:r>
              <a:rPr lang="en-US" dirty="0"/>
              <a:t>Where, Q = Calorific value in KCU/Kg</a:t>
            </a:r>
          </a:p>
          <a:p>
            <a:pPr marL="0" indent="0">
              <a:buNone/>
            </a:pPr>
            <a:r>
              <a:rPr lang="en-US" dirty="0"/>
              <a:t>              C = % of carbon</a:t>
            </a:r>
          </a:p>
          <a:p>
            <a:pPr marL="0" indent="0">
              <a:buNone/>
            </a:pPr>
            <a:r>
              <a:rPr lang="en-US" dirty="0"/>
              <a:t>              H = % of hydrogen</a:t>
            </a:r>
          </a:p>
          <a:p>
            <a:pPr marL="0" indent="0">
              <a:buNone/>
            </a:pPr>
            <a:r>
              <a:rPr lang="en-US" dirty="0"/>
              <a:t>               O = % of oxygen</a:t>
            </a:r>
          </a:p>
          <a:p>
            <a:pPr marL="0" indent="0">
              <a:buNone/>
            </a:pPr>
            <a:r>
              <a:rPr lang="en-US" dirty="0"/>
              <a:t>              S = % of </a:t>
            </a:r>
            <a:r>
              <a:rPr lang="en-US" dirty="0" err="1"/>
              <a:t>sulphur</a:t>
            </a:r>
            <a:endParaRPr lang="en-US" dirty="0"/>
          </a:p>
          <a:p>
            <a:pPr marL="0" indent="0">
              <a:buNone/>
            </a:pPr>
            <a:r>
              <a:rPr lang="en-US" dirty="0"/>
              <a:t>Dulong formula for HCV &amp; LCV</a:t>
            </a:r>
          </a:p>
          <a:p>
            <a:pPr marL="0" indent="0">
              <a:buNone/>
            </a:pPr>
            <a:r>
              <a:rPr lang="en-US" dirty="0"/>
              <a:t>HCV = 1/100  [8080 x C  + 34500 x (H – O/8)  + 2240 x S]</a:t>
            </a:r>
          </a:p>
          <a:p>
            <a:pPr marL="0" indent="0">
              <a:buNone/>
            </a:pPr>
            <a:r>
              <a:rPr lang="en-US" dirty="0"/>
              <a:t>LCV  = HCV –[ 9/100 x %H x 587]</a:t>
            </a:r>
          </a:p>
          <a:p>
            <a:pPr marL="0" indent="0">
              <a:buNone/>
            </a:pPr>
            <a:endParaRPr lang="en-US" dirty="0"/>
          </a:p>
          <a:p>
            <a:pPr marL="0" indent="0">
              <a:buNone/>
            </a:pPr>
            <a:r>
              <a:rPr lang="en-US" dirty="0"/>
              <a:t>Experimentally calorific value of solid and liquid fuel is determined using Bomb Calorimeter.</a:t>
            </a:r>
          </a:p>
        </p:txBody>
      </p:sp>
    </p:spTree>
    <p:extLst>
      <p:ext uri="{BB962C8B-B14F-4D97-AF65-F5344CB8AC3E}">
        <p14:creationId xmlns:p14="http://schemas.microsoft.com/office/powerpoint/2010/main" val="18961017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66B4655-4414-4DA3-B2F6-5738FC6D69C3}"/>
              </a:ext>
            </a:extLst>
          </p:cNvPr>
          <p:cNvSpPr>
            <a:spLocks noGrp="1"/>
          </p:cNvSpPr>
          <p:nvPr>
            <p:ph idx="1"/>
          </p:nvPr>
        </p:nvSpPr>
        <p:spPr>
          <a:xfrm>
            <a:off x="628650" y="381000"/>
            <a:ext cx="7886700" cy="5795963"/>
          </a:xfrm>
        </p:spPr>
        <p:txBody>
          <a:bodyPr>
            <a:normAutofit fontScale="77500" lnSpcReduction="20000"/>
          </a:bodyPr>
          <a:lstStyle/>
          <a:p>
            <a:r>
              <a:rPr lang="en-US" dirty="0"/>
              <a:t>Numerical 1: A sample of coal contains C = 55%, O = 28%, H =7%, S = 0.7%, N =0.2%, Ash = 0.2%. Calculate the GCV and NCV.</a:t>
            </a:r>
          </a:p>
          <a:p>
            <a:pPr marL="0" indent="0">
              <a:buNone/>
            </a:pPr>
            <a:r>
              <a:rPr lang="en-US" dirty="0" err="1"/>
              <a:t>Soln</a:t>
            </a:r>
            <a:r>
              <a:rPr lang="en-US" dirty="0"/>
              <a:t>:</a:t>
            </a:r>
          </a:p>
          <a:p>
            <a:pPr marL="0" indent="0">
              <a:buNone/>
            </a:pPr>
            <a:r>
              <a:rPr lang="en-US" dirty="0"/>
              <a:t>GCV = 1/100[ 8080C + 34500(H-O/8) + 2240S]</a:t>
            </a:r>
          </a:p>
          <a:p>
            <a:pPr marL="0" indent="0">
              <a:buNone/>
            </a:pPr>
            <a:r>
              <a:rPr lang="en-US" dirty="0"/>
              <a:t>           = 1/100 [ 8080x55  + 34500(7-28/8) + 2240 x 0.7]</a:t>
            </a:r>
          </a:p>
          <a:p>
            <a:pPr marL="0" indent="0">
              <a:buNone/>
            </a:pPr>
            <a:r>
              <a:rPr lang="en-US" dirty="0"/>
              <a:t>           = 5667 Kcal/Kg</a:t>
            </a:r>
          </a:p>
          <a:p>
            <a:pPr marL="0" indent="0">
              <a:buNone/>
            </a:pPr>
            <a:endParaRPr lang="en-US" dirty="0"/>
          </a:p>
          <a:p>
            <a:pPr marL="0" indent="0">
              <a:buNone/>
            </a:pPr>
            <a:r>
              <a:rPr lang="en-US" dirty="0"/>
              <a:t>NCV = HCV – 0.09 x % H x 587</a:t>
            </a:r>
          </a:p>
          <a:p>
            <a:pPr marL="0" indent="0">
              <a:buNone/>
            </a:pPr>
            <a:r>
              <a:rPr lang="en-US" dirty="0"/>
              <a:t>         = 5667 – 0.09 x 7 x 587</a:t>
            </a:r>
          </a:p>
          <a:p>
            <a:pPr marL="0" indent="0">
              <a:buNone/>
            </a:pPr>
            <a:r>
              <a:rPr lang="en-US" dirty="0"/>
              <a:t>         = 5297.19Kcal/Kg</a:t>
            </a:r>
          </a:p>
          <a:p>
            <a:pPr marL="0" indent="0">
              <a:buNone/>
            </a:pPr>
            <a:endParaRPr lang="en-US" dirty="0"/>
          </a:p>
          <a:p>
            <a:pPr marL="0" indent="0">
              <a:buNone/>
            </a:pPr>
            <a:r>
              <a:rPr lang="en-US" dirty="0"/>
              <a:t>Numerical 2: A sample of coal has following composition C = 70%, O = 8%, H = 10%, N =3%, S = 2%, Ash = 7%. Calculate HCV and GCV.</a:t>
            </a:r>
          </a:p>
          <a:p>
            <a:pPr marL="0" indent="0">
              <a:buNone/>
            </a:pPr>
            <a:endParaRPr lang="en-US" dirty="0"/>
          </a:p>
          <a:p>
            <a:pPr marL="0" indent="0">
              <a:buNone/>
            </a:pPr>
            <a:r>
              <a:rPr lang="en-US" dirty="0"/>
              <a:t>Numerical 3: A sample of coal contains C = 61% , O = 32%, S = 0.5%, N = 0.2% and Ash = 0.3%. If NCV of coal is 5313.02KCal/Kg. Calculate % H and GCV.</a:t>
            </a:r>
          </a:p>
          <a:p>
            <a:pPr marL="0" indent="0">
              <a:buNone/>
            </a:pPr>
            <a:r>
              <a:rPr lang="en-US" dirty="0"/>
              <a:t>GCV =1/100[8080C + 34500(H-O/8) + 2240S]----</a:t>
            </a:r>
            <a:r>
              <a:rPr lang="en-US" dirty="0" err="1"/>
              <a:t>i</a:t>
            </a:r>
            <a:r>
              <a:rPr lang="en-US" dirty="0"/>
              <a:t>)</a:t>
            </a:r>
          </a:p>
          <a:p>
            <a:pPr marL="0" indent="0">
              <a:buNone/>
            </a:pPr>
            <a:r>
              <a:rPr lang="en-US" dirty="0"/>
              <a:t>NCV = GCV -0.09x%Hx587</a:t>
            </a:r>
          </a:p>
          <a:p>
            <a:pPr marL="0" indent="0">
              <a:buNone/>
            </a:pPr>
            <a:r>
              <a:rPr lang="en-US" dirty="0"/>
              <a:t>GCV = NCV + 0.09x%H x587-------ii)</a:t>
            </a:r>
          </a:p>
          <a:p>
            <a:pPr marL="0" indent="0">
              <a:buNone/>
            </a:pPr>
            <a:r>
              <a:rPr lang="en-US" dirty="0"/>
              <a:t>1/100[8080C + 34500(H-O/8) + 2240S) = NCV + 0.09x%Hx587</a:t>
            </a:r>
          </a:p>
          <a:p>
            <a:pPr marL="0" indent="0">
              <a:buNone/>
            </a:pPr>
            <a:r>
              <a:rPr lang="en-US" dirty="0"/>
              <a:t> </a:t>
            </a:r>
            <a:endParaRPr lang="en-IN" dirty="0"/>
          </a:p>
        </p:txBody>
      </p:sp>
    </p:spTree>
    <p:extLst>
      <p:ext uri="{BB962C8B-B14F-4D97-AF65-F5344CB8AC3E}">
        <p14:creationId xmlns:p14="http://schemas.microsoft.com/office/powerpoint/2010/main" val="21795633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a:t>Numerical 3: A sample of coal contains C = 61% , O = 32%, S = 0.5%, N = 0.2% and Ash = 0.3%. If NCV of coal is 5313.02KCal/Kg. Calculate % H and GCV.</a:t>
            </a:r>
          </a:p>
          <a:p>
            <a:pPr marL="0" indent="0">
              <a:buNone/>
            </a:pPr>
            <a:r>
              <a:rPr lang="en-US" dirty="0"/>
              <a:t>GCV =1/100[8080C + 34500(H-O/8) + 2240S]----</a:t>
            </a:r>
            <a:r>
              <a:rPr lang="en-US" dirty="0" err="1"/>
              <a:t>i</a:t>
            </a:r>
            <a:r>
              <a:rPr lang="en-US" dirty="0"/>
              <a:t>)</a:t>
            </a:r>
          </a:p>
          <a:p>
            <a:pPr marL="0" indent="0">
              <a:buNone/>
            </a:pPr>
            <a:r>
              <a:rPr lang="en-US" dirty="0"/>
              <a:t>NCV = GCV -0.09x%Hx587</a:t>
            </a:r>
          </a:p>
          <a:p>
            <a:pPr marL="0" indent="0">
              <a:buNone/>
            </a:pPr>
            <a:r>
              <a:rPr lang="en-US" dirty="0"/>
              <a:t>GCV = NCV + 0.09x%H x587-------ii)</a:t>
            </a:r>
          </a:p>
          <a:p>
            <a:pPr marL="0" indent="0">
              <a:buNone/>
            </a:pPr>
            <a:r>
              <a:rPr lang="en-US" dirty="0"/>
              <a:t>1/100[8080C + 34500(H-O/8) + 2240S) = NCV + 0.09x%Hx587</a:t>
            </a:r>
          </a:p>
          <a:p>
            <a:pPr marL="0" indent="0">
              <a:buNone/>
            </a:pPr>
            <a:r>
              <a:rPr lang="en-US" dirty="0"/>
              <a:t> </a:t>
            </a:r>
            <a:endParaRPr lang="en-IN" dirty="0"/>
          </a:p>
          <a:p>
            <a:endParaRPr lang="en-IN" dirty="0"/>
          </a:p>
        </p:txBody>
      </p:sp>
    </p:spTree>
    <p:extLst>
      <p:ext uri="{BB962C8B-B14F-4D97-AF65-F5344CB8AC3E}">
        <p14:creationId xmlns:p14="http://schemas.microsoft.com/office/powerpoint/2010/main" val="32635437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7886700" cy="4351338"/>
          </a:xfrm>
        </p:spPr>
        <p:txBody>
          <a:bodyPr>
            <a:normAutofit fontScale="92500" lnSpcReduction="10000"/>
          </a:bodyPr>
          <a:lstStyle/>
          <a:p>
            <a:pPr marL="0" indent="0">
              <a:buNone/>
            </a:pPr>
            <a:r>
              <a:rPr lang="en-US" dirty="0"/>
              <a:t>Numerical 3: A sample of coal contains C = </a:t>
            </a:r>
            <a:r>
              <a:rPr lang="en-US" dirty="0" smtClean="0"/>
              <a:t>70% </a:t>
            </a:r>
            <a:r>
              <a:rPr lang="en-US" dirty="0"/>
              <a:t>, O = </a:t>
            </a:r>
            <a:r>
              <a:rPr lang="en-US" dirty="0" smtClean="0"/>
              <a:t>25%, </a:t>
            </a:r>
            <a:r>
              <a:rPr lang="en-US" dirty="0"/>
              <a:t>S = </a:t>
            </a:r>
            <a:r>
              <a:rPr lang="en-US" dirty="0" smtClean="0"/>
              <a:t>1%, </a:t>
            </a:r>
            <a:r>
              <a:rPr lang="en-US" dirty="0"/>
              <a:t>N = </a:t>
            </a:r>
            <a:r>
              <a:rPr lang="en-US" dirty="0" smtClean="0"/>
              <a:t>1% </a:t>
            </a:r>
            <a:r>
              <a:rPr lang="en-US" dirty="0"/>
              <a:t>and Ash = </a:t>
            </a:r>
            <a:r>
              <a:rPr lang="en-US" dirty="0" smtClean="0"/>
              <a:t>0.5%. </a:t>
            </a:r>
            <a:r>
              <a:rPr lang="en-US" dirty="0"/>
              <a:t>If NCV of coal is </a:t>
            </a:r>
            <a:r>
              <a:rPr lang="en-US" dirty="0" smtClean="0"/>
              <a:t>5200KCal/Kg</a:t>
            </a:r>
            <a:r>
              <a:rPr lang="en-US" dirty="0"/>
              <a:t>. Calculate % H and GCV.</a:t>
            </a:r>
          </a:p>
          <a:p>
            <a:pPr marL="0" indent="0">
              <a:buNone/>
            </a:pPr>
            <a:r>
              <a:rPr lang="en-US" dirty="0">
                <a:solidFill>
                  <a:srgbClr val="C00000"/>
                </a:solidFill>
              </a:rPr>
              <a:t>GCV </a:t>
            </a:r>
            <a:r>
              <a:rPr lang="en-US" dirty="0" smtClean="0">
                <a:solidFill>
                  <a:srgbClr val="C00000"/>
                </a:solidFill>
              </a:rPr>
              <a:t>=80.80x70 </a:t>
            </a:r>
            <a:r>
              <a:rPr lang="en-US" dirty="0">
                <a:solidFill>
                  <a:srgbClr val="C00000"/>
                </a:solidFill>
              </a:rPr>
              <a:t>+ </a:t>
            </a:r>
            <a:r>
              <a:rPr lang="en-US" dirty="0" smtClean="0">
                <a:solidFill>
                  <a:srgbClr val="C00000"/>
                </a:solidFill>
              </a:rPr>
              <a:t>345(H-25/8</a:t>
            </a:r>
            <a:r>
              <a:rPr lang="en-US" dirty="0">
                <a:solidFill>
                  <a:srgbClr val="C00000"/>
                </a:solidFill>
              </a:rPr>
              <a:t>) + </a:t>
            </a:r>
            <a:r>
              <a:rPr lang="en-US" dirty="0" smtClean="0">
                <a:solidFill>
                  <a:srgbClr val="C00000"/>
                </a:solidFill>
              </a:rPr>
              <a:t>22.40x1]----</a:t>
            </a:r>
            <a:r>
              <a:rPr lang="en-US" dirty="0" err="1">
                <a:solidFill>
                  <a:srgbClr val="C00000"/>
                </a:solidFill>
              </a:rPr>
              <a:t>i</a:t>
            </a:r>
            <a:r>
              <a:rPr lang="en-US" dirty="0" smtClean="0">
                <a:solidFill>
                  <a:srgbClr val="C00000"/>
                </a:solidFill>
              </a:rPr>
              <a:t>)</a:t>
            </a:r>
          </a:p>
          <a:p>
            <a:pPr marL="0" indent="0">
              <a:buNone/>
            </a:pPr>
            <a:r>
              <a:rPr lang="en-US" dirty="0">
                <a:solidFill>
                  <a:srgbClr val="C00000"/>
                </a:solidFill>
              </a:rPr>
              <a:t> </a:t>
            </a:r>
            <a:r>
              <a:rPr lang="en-US" dirty="0" smtClean="0">
                <a:solidFill>
                  <a:srgbClr val="C00000"/>
                </a:solidFill>
              </a:rPr>
              <a:t>        =5656+345H-1078.125+22.4</a:t>
            </a:r>
          </a:p>
          <a:p>
            <a:pPr marL="0" indent="0">
              <a:buNone/>
            </a:pPr>
            <a:r>
              <a:rPr lang="en-US" dirty="0">
                <a:solidFill>
                  <a:srgbClr val="C00000"/>
                </a:solidFill>
              </a:rPr>
              <a:t> </a:t>
            </a:r>
            <a:r>
              <a:rPr lang="en-US" dirty="0" smtClean="0">
                <a:solidFill>
                  <a:srgbClr val="C00000"/>
                </a:solidFill>
              </a:rPr>
              <a:t>         = 4600+345H</a:t>
            </a:r>
            <a:endParaRPr lang="en-US" dirty="0">
              <a:solidFill>
                <a:srgbClr val="C00000"/>
              </a:solidFill>
            </a:endParaRPr>
          </a:p>
          <a:p>
            <a:pPr marL="0" indent="0">
              <a:buNone/>
            </a:pPr>
            <a:r>
              <a:rPr lang="en-US" dirty="0">
                <a:solidFill>
                  <a:srgbClr val="C00000"/>
                </a:solidFill>
              </a:rPr>
              <a:t>NCV = GCV </a:t>
            </a:r>
            <a:r>
              <a:rPr lang="en-US" dirty="0" smtClean="0">
                <a:solidFill>
                  <a:srgbClr val="C00000"/>
                </a:solidFill>
              </a:rPr>
              <a:t>- 0.09x%Hx587</a:t>
            </a:r>
            <a:endParaRPr lang="en-US" dirty="0">
              <a:solidFill>
                <a:srgbClr val="C00000"/>
              </a:solidFill>
            </a:endParaRPr>
          </a:p>
          <a:p>
            <a:pPr marL="0" indent="0">
              <a:buNone/>
            </a:pPr>
            <a:r>
              <a:rPr lang="en-US" dirty="0" smtClean="0">
                <a:solidFill>
                  <a:srgbClr val="C00000"/>
                </a:solidFill>
              </a:rPr>
              <a:t>GCV </a:t>
            </a:r>
            <a:r>
              <a:rPr lang="en-US" dirty="0">
                <a:solidFill>
                  <a:srgbClr val="C00000"/>
                </a:solidFill>
              </a:rPr>
              <a:t>= </a:t>
            </a:r>
            <a:r>
              <a:rPr lang="en-US" dirty="0" smtClean="0">
                <a:solidFill>
                  <a:srgbClr val="C00000"/>
                </a:solidFill>
              </a:rPr>
              <a:t>5200 + 0.09x%H x587</a:t>
            </a:r>
          </a:p>
          <a:p>
            <a:pPr marL="0" indent="0">
              <a:buNone/>
            </a:pPr>
            <a:r>
              <a:rPr lang="en-US" dirty="0">
                <a:solidFill>
                  <a:srgbClr val="C00000"/>
                </a:solidFill>
              </a:rPr>
              <a:t> </a:t>
            </a:r>
            <a:r>
              <a:rPr lang="en-US" dirty="0" smtClean="0">
                <a:solidFill>
                  <a:srgbClr val="C00000"/>
                </a:solidFill>
              </a:rPr>
              <a:t>        = 5200 + 52.83H-------</a:t>
            </a:r>
            <a:r>
              <a:rPr lang="en-US" dirty="0">
                <a:solidFill>
                  <a:srgbClr val="C00000"/>
                </a:solidFill>
              </a:rPr>
              <a:t>ii)</a:t>
            </a:r>
          </a:p>
          <a:p>
            <a:pPr marL="0" indent="0">
              <a:buNone/>
            </a:pPr>
            <a:r>
              <a:rPr lang="en-US" dirty="0" smtClean="0">
                <a:solidFill>
                  <a:srgbClr val="C00000"/>
                </a:solidFill>
              </a:rPr>
              <a:t> 4600.275+345H = 5200 + 52.83H</a:t>
            </a:r>
          </a:p>
          <a:p>
            <a:pPr marL="0" indent="0">
              <a:buNone/>
            </a:pPr>
            <a:r>
              <a:rPr lang="en-IN" dirty="0" smtClean="0">
                <a:solidFill>
                  <a:srgbClr val="C00000"/>
                </a:solidFill>
              </a:rPr>
              <a:t>345H- 52.83H = 5200-4600.275</a:t>
            </a:r>
          </a:p>
          <a:p>
            <a:pPr marL="0" indent="0">
              <a:buNone/>
            </a:pPr>
            <a:r>
              <a:rPr lang="en-IN" dirty="0" smtClean="0">
                <a:solidFill>
                  <a:srgbClr val="C00000"/>
                </a:solidFill>
              </a:rPr>
              <a:t>292.17H = 599.725</a:t>
            </a:r>
          </a:p>
          <a:p>
            <a:pPr marL="0" indent="0">
              <a:buNone/>
            </a:pPr>
            <a:r>
              <a:rPr lang="en-IN" dirty="0" smtClean="0">
                <a:solidFill>
                  <a:srgbClr val="C00000"/>
                </a:solidFill>
              </a:rPr>
              <a:t>H = 2.05%</a:t>
            </a:r>
          </a:p>
          <a:p>
            <a:pPr marL="0" indent="0">
              <a:buNone/>
            </a:pPr>
            <a:r>
              <a:rPr lang="en-IN" dirty="0" smtClean="0">
                <a:solidFill>
                  <a:srgbClr val="C00000"/>
                </a:solidFill>
              </a:rPr>
              <a:t>GCV= 5308.44Kcal/Kg</a:t>
            </a:r>
          </a:p>
        </p:txBody>
      </p:sp>
    </p:spTree>
    <p:extLst>
      <p:ext uri="{BB962C8B-B14F-4D97-AF65-F5344CB8AC3E}">
        <p14:creationId xmlns:p14="http://schemas.microsoft.com/office/powerpoint/2010/main" val="34780588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79DF9B-ABBF-4066-B55A-CB26B54D6EDC}"/>
              </a:ext>
            </a:extLst>
          </p:cNvPr>
          <p:cNvSpPr>
            <a:spLocks noGrp="1"/>
          </p:cNvSpPr>
          <p:nvPr>
            <p:ph type="title"/>
          </p:nvPr>
        </p:nvSpPr>
        <p:spPr/>
        <p:txBody>
          <a:bodyPr/>
          <a:lstStyle/>
          <a:p>
            <a:r>
              <a:rPr lang="en-US" dirty="0"/>
              <a:t>Coal</a:t>
            </a:r>
            <a:endParaRPr lang="en-IN" dirty="0"/>
          </a:p>
        </p:txBody>
      </p:sp>
      <p:sp>
        <p:nvSpPr>
          <p:cNvPr id="3" name="Content Placeholder 2">
            <a:extLst>
              <a:ext uri="{FF2B5EF4-FFF2-40B4-BE49-F238E27FC236}">
                <a16:creationId xmlns="" xmlns:a16="http://schemas.microsoft.com/office/drawing/2014/main" id="{9A9EA80B-CF42-49A6-BF33-61D43E479BE0}"/>
              </a:ext>
            </a:extLst>
          </p:cNvPr>
          <p:cNvSpPr>
            <a:spLocks noGrp="1"/>
          </p:cNvSpPr>
          <p:nvPr>
            <p:ph idx="1"/>
          </p:nvPr>
        </p:nvSpPr>
        <p:spPr/>
        <p:txBody>
          <a:bodyPr/>
          <a:lstStyle/>
          <a:p>
            <a:pPr marL="0" indent="0">
              <a:buNone/>
            </a:pPr>
            <a:r>
              <a:rPr lang="en-US" dirty="0"/>
              <a:t>Purpose of Analysis of Coal</a:t>
            </a:r>
          </a:p>
          <a:p>
            <a:r>
              <a:rPr lang="en-US" dirty="0"/>
              <a:t>To decide price of coal</a:t>
            </a:r>
          </a:p>
          <a:p>
            <a:r>
              <a:rPr lang="en-US" dirty="0"/>
              <a:t>To determine quality</a:t>
            </a:r>
          </a:p>
          <a:p>
            <a:r>
              <a:rPr lang="en-US" dirty="0"/>
              <a:t>To specify use of coal for a particular purpose.</a:t>
            </a:r>
          </a:p>
          <a:p>
            <a:r>
              <a:rPr lang="en-US" dirty="0"/>
              <a:t>To calculate theoretical calorific value of coal.</a:t>
            </a:r>
          </a:p>
          <a:p>
            <a:r>
              <a:rPr lang="en-US" dirty="0"/>
              <a:t>To calculate air requirement for complete combustion of coal and design the furnace fire box suitably.</a:t>
            </a:r>
          </a:p>
          <a:p>
            <a:pPr marL="0" indent="0">
              <a:buNone/>
            </a:pPr>
            <a:endParaRPr lang="en-IN" dirty="0"/>
          </a:p>
        </p:txBody>
      </p:sp>
    </p:spTree>
    <p:extLst>
      <p:ext uri="{BB962C8B-B14F-4D97-AF65-F5344CB8AC3E}">
        <p14:creationId xmlns:p14="http://schemas.microsoft.com/office/powerpoint/2010/main" val="24570922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8632AEE-0733-4C17-B510-DC5DBAD93D5A}"/>
              </a:ext>
            </a:extLst>
          </p:cNvPr>
          <p:cNvSpPr>
            <a:spLocks noGrp="1"/>
          </p:cNvSpPr>
          <p:nvPr>
            <p:ph idx="1"/>
          </p:nvPr>
        </p:nvSpPr>
        <p:spPr>
          <a:xfrm>
            <a:off x="628650" y="533400"/>
            <a:ext cx="7886700" cy="5643563"/>
          </a:xfrm>
        </p:spPr>
        <p:txBody>
          <a:bodyPr/>
          <a:lstStyle/>
          <a:p>
            <a:r>
              <a:rPr lang="en-US" dirty="0"/>
              <a:t>Types of Analysis of Coal</a:t>
            </a:r>
          </a:p>
          <a:p>
            <a:endParaRPr lang="en-US" dirty="0"/>
          </a:p>
          <a:p>
            <a:pPr marL="457200" indent="-457200">
              <a:buAutoNum type="alphaUcParenR"/>
            </a:pPr>
            <a:r>
              <a:rPr lang="en-US" dirty="0"/>
              <a:t>Proximate Analysis</a:t>
            </a:r>
          </a:p>
          <a:p>
            <a:pPr marL="514350" indent="-514350">
              <a:buAutoNum type="romanLcParenR"/>
            </a:pPr>
            <a:r>
              <a:rPr lang="en-US" dirty="0"/>
              <a:t>% Moisture</a:t>
            </a:r>
          </a:p>
          <a:p>
            <a:pPr marL="514350" indent="-514350">
              <a:buAutoNum type="romanLcParenR"/>
            </a:pPr>
            <a:r>
              <a:rPr lang="en-US" dirty="0"/>
              <a:t>% Volatile Matter</a:t>
            </a:r>
          </a:p>
          <a:p>
            <a:pPr marL="514350" indent="-514350">
              <a:buAutoNum type="romanLcParenR"/>
            </a:pPr>
            <a:r>
              <a:rPr lang="en-US" dirty="0"/>
              <a:t>% Ash</a:t>
            </a:r>
          </a:p>
          <a:p>
            <a:pPr marL="514350" indent="-514350">
              <a:buAutoNum type="romanLcParenR"/>
            </a:pPr>
            <a:r>
              <a:rPr lang="en-US" dirty="0"/>
              <a:t>Fixed Carbon</a:t>
            </a:r>
          </a:p>
          <a:p>
            <a:pPr marL="514350" indent="-514350">
              <a:buAutoNum type="romanLcParenR"/>
            </a:pPr>
            <a:endParaRPr lang="en-US" dirty="0"/>
          </a:p>
          <a:p>
            <a:pPr marL="0" indent="0">
              <a:buNone/>
            </a:pPr>
            <a:r>
              <a:rPr lang="en-US" dirty="0"/>
              <a:t>B) Ultimate Analysis</a:t>
            </a:r>
          </a:p>
          <a:p>
            <a:pPr marL="514350" indent="-514350">
              <a:buAutoNum type="romanLcParenR"/>
            </a:pPr>
            <a:r>
              <a:rPr lang="en-US" dirty="0"/>
              <a:t>% Carbon and % Hydrogen</a:t>
            </a:r>
          </a:p>
          <a:p>
            <a:pPr marL="514350" indent="-514350">
              <a:buAutoNum type="romanLcParenR"/>
            </a:pPr>
            <a:r>
              <a:rPr lang="en-US" dirty="0"/>
              <a:t>% Nitrogen</a:t>
            </a:r>
          </a:p>
          <a:p>
            <a:pPr marL="514350" indent="-514350">
              <a:buAutoNum type="romanLcParenR"/>
            </a:pPr>
            <a:r>
              <a:rPr lang="en-US" dirty="0"/>
              <a:t>% Sulphur</a:t>
            </a:r>
          </a:p>
          <a:p>
            <a:pPr marL="514350" indent="-514350">
              <a:buAutoNum type="romanLcParenR"/>
            </a:pPr>
            <a:r>
              <a:rPr lang="en-US" dirty="0"/>
              <a:t>% Ash</a:t>
            </a:r>
          </a:p>
        </p:txBody>
      </p:sp>
    </p:spTree>
    <p:extLst>
      <p:ext uri="{BB962C8B-B14F-4D97-AF65-F5344CB8AC3E}">
        <p14:creationId xmlns:p14="http://schemas.microsoft.com/office/powerpoint/2010/main" val="27695982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8DDBFF-D5C4-45A7-951A-77E940760BA8}"/>
              </a:ext>
            </a:extLst>
          </p:cNvPr>
          <p:cNvSpPr>
            <a:spLocks noGrp="1"/>
          </p:cNvSpPr>
          <p:nvPr>
            <p:ph type="title"/>
          </p:nvPr>
        </p:nvSpPr>
        <p:spPr/>
        <p:txBody>
          <a:bodyPr/>
          <a:lstStyle/>
          <a:p>
            <a:r>
              <a:rPr lang="en-US" dirty="0"/>
              <a:t>Proximate Analysis of Coal</a:t>
            </a:r>
            <a:endParaRPr lang="en-IN" dirty="0"/>
          </a:p>
        </p:txBody>
      </p:sp>
      <p:sp>
        <p:nvSpPr>
          <p:cNvPr id="3" name="Content Placeholder 2">
            <a:extLst>
              <a:ext uri="{FF2B5EF4-FFF2-40B4-BE49-F238E27FC236}">
                <a16:creationId xmlns="" xmlns:a16="http://schemas.microsoft.com/office/drawing/2014/main" id="{CC8B84B2-4E6B-40CA-B797-A201C7814A53}"/>
              </a:ext>
            </a:extLst>
          </p:cNvPr>
          <p:cNvSpPr>
            <a:spLocks noGrp="1"/>
          </p:cNvSpPr>
          <p:nvPr>
            <p:ph idx="1"/>
          </p:nvPr>
        </p:nvSpPr>
        <p:spPr/>
        <p:txBody>
          <a:bodyPr/>
          <a:lstStyle/>
          <a:p>
            <a:pPr marL="0" indent="0">
              <a:buNone/>
            </a:pPr>
            <a:r>
              <a:rPr lang="en-US" dirty="0"/>
              <a:t>Proximate analysis is the study or analysis of coal sample in which </a:t>
            </a:r>
          </a:p>
          <a:p>
            <a:pPr marL="457200" indent="-457200">
              <a:buAutoNum type="alphaLcParenR"/>
            </a:pPr>
            <a:r>
              <a:rPr lang="en-US" dirty="0"/>
              <a:t>% Moisture b) % VM  c) % Ash  d) % Fixed Carbon are found out.</a:t>
            </a:r>
          </a:p>
          <a:p>
            <a:pPr marL="457200" indent="-457200">
              <a:buAutoNum type="alphaLcParenR"/>
            </a:pPr>
            <a:endParaRPr lang="en-US" dirty="0"/>
          </a:p>
          <a:p>
            <a:pPr marL="0" indent="0">
              <a:buNone/>
            </a:pPr>
            <a:r>
              <a:rPr lang="en-US" dirty="0"/>
              <a:t>a) % Moisture</a:t>
            </a:r>
          </a:p>
          <a:p>
            <a:pPr marL="0" indent="0">
              <a:buNone/>
            </a:pPr>
            <a:r>
              <a:rPr lang="en-US" dirty="0"/>
              <a:t>A known weight of powdered and air dried coal sample is taken in a crucible and it is places in an oven for 1hr at 110°C. Then the coal is cooled in a desiccator and weighed out. If the initial weight of the coal is W </a:t>
            </a:r>
            <a:r>
              <a:rPr lang="en-US" dirty="0" err="1"/>
              <a:t>gms</a:t>
            </a:r>
            <a:r>
              <a:rPr lang="en-US" dirty="0"/>
              <a:t> and final weight is W1 </a:t>
            </a:r>
            <a:r>
              <a:rPr lang="en-US" dirty="0" err="1"/>
              <a:t>gms</a:t>
            </a:r>
            <a:r>
              <a:rPr lang="en-US" dirty="0"/>
              <a:t>.</a:t>
            </a:r>
          </a:p>
          <a:p>
            <a:pPr marL="0" indent="0">
              <a:buNone/>
            </a:pPr>
            <a:r>
              <a:rPr lang="en-US" dirty="0"/>
              <a:t>Then the loss in weight (W-W1) corresponds to moisture in coal.</a:t>
            </a:r>
          </a:p>
          <a:p>
            <a:pPr marL="0" indent="0">
              <a:buNone/>
            </a:pPr>
            <a:r>
              <a:rPr lang="en-US" dirty="0"/>
              <a:t>% Moisture = </a:t>
            </a:r>
            <a:r>
              <a:rPr lang="en-US" u="sng" dirty="0"/>
              <a:t>Loss in weight x 100       </a:t>
            </a:r>
            <a:r>
              <a:rPr lang="en-US" dirty="0"/>
              <a:t> =</a:t>
            </a:r>
            <a:r>
              <a:rPr lang="en-US" u="sng" dirty="0"/>
              <a:t> (W-W1) x 100</a:t>
            </a:r>
          </a:p>
          <a:p>
            <a:pPr marL="0" indent="0">
              <a:buNone/>
            </a:pPr>
            <a:r>
              <a:rPr lang="en-US" dirty="0"/>
              <a:t>                          Weight of coal sample                W</a:t>
            </a:r>
          </a:p>
          <a:p>
            <a:pPr marL="0" indent="0">
              <a:buNone/>
            </a:pPr>
            <a:endParaRPr lang="en-IN" dirty="0"/>
          </a:p>
        </p:txBody>
      </p:sp>
    </p:spTree>
    <p:extLst>
      <p:ext uri="{BB962C8B-B14F-4D97-AF65-F5344CB8AC3E}">
        <p14:creationId xmlns:p14="http://schemas.microsoft.com/office/powerpoint/2010/main" val="5092563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8B271AF-D58E-4C70-ABAD-8E8BABF2E195}"/>
              </a:ext>
            </a:extLst>
          </p:cNvPr>
          <p:cNvSpPr>
            <a:spLocks noGrp="1"/>
          </p:cNvSpPr>
          <p:nvPr>
            <p:ph idx="1"/>
          </p:nvPr>
        </p:nvSpPr>
        <p:spPr>
          <a:xfrm>
            <a:off x="628650" y="762000"/>
            <a:ext cx="7886700" cy="5414963"/>
          </a:xfrm>
        </p:spPr>
        <p:txBody>
          <a:bodyPr>
            <a:normAutofit fontScale="85000" lnSpcReduction="20000"/>
          </a:bodyPr>
          <a:lstStyle/>
          <a:p>
            <a:pPr marL="0" indent="0">
              <a:buNone/>
            </a:pPr>
            <a:r>
              <a:rPr lang="en-US" dirty="0"/>
              <a:t>b) % Volatile Matter</a:t>
            </a:r>
          </a:p>
          <a:p>
            <a:pPr marL="0" indent="0">
              <a:buNone/>
            </a:pPr>
            <a:r>
              <a:rPr lang="en-US" dirty="0"/>
              <a:t>Moisture free coal left in the crucible in first experiment W1 is covered with a lid loosely. Then it is heated at 925°C in a muffle furnace for 7min.</a:t>
            </a:r>
          </a:p>
          <a:p>
            <a:pPr marL="0" indent="0">
              <a:buNone/>
            </a:pPr>
            <a:r>
              <a:rPr lang="en-US" dirty="0"/>
              <a:t>The crucible is taken out and cooled in a desiccator. Then it is weighed (W2 </a:t>
            </a:r>
            <a:r>
              <a:rPr lang="en-US" dirty="0" err="1"/>
              <a:t>gms</a:t>
            </a:r>
            <a:r>
              <a:rPr lang="en-US" dirty="0"/>
              <a:t>) .</a:t>
            </a:r>
          </a:p>
          <a:p>
            <a:pPr marL="0" indent="0">
              <a:buNone/>
            </a:pPr>
            <a:endParaRPr lang="en-US" dirty="0"/>
          </a:p>
          <a:p>
            <a:pPr marL="0" indent="0">
              <a:buNone/>
            </a:pPr>
            <a:r>
              <a:rPr lang="en-US" dirty="0"/>
              <a:t>% Volatile matter = </a:t>
            </a:r>
            <a:r>
              <a:rPr lang="en-US" u="sng" dirty="0"/>
              <a:t>weight of volatile matter x 100</a:t>
            </a:r>
            <a:r>
              <a:rPr lang="en-US" dirty="0"/>
              <a:t>  = </a:t>
            </a:r>
            <a:r>
              <a:rPr lang="en-US" u="sng" dirty="0"/>
              <a:t>(W1-W2) x100</a:t>
            </a:r>
          </a:p>
          <a:p>
            <a:pPr marL="0" indent="0">
              <a:buNone/>
            </a:pPr>
            <a:r>
              <a:rPr lang="en-US" dirty="0"/>
              <a:t>                                        Weight of coal sample                         W</a:t>
            </a:r>
          </a:p>
          <a:p>
            <a:pPr marL="0" indent="0">
              <a:buNone/>
            </a:pPr>
            <a:endParaRPr lang="en-US" dirty="0"/>
          </a:p>
          <a:p>
            <a:pPr marL="0" indent="0">
              <a:buNone/>
            </a:pPr>
            <a:r>
              <a:rPr lang="en-US" dirty="0"/>
              <a:t>c) % Ash</a:t>
            </a:r>
          </a:p>
          <a:p>
            <a:pPr marL="0" indent="0">
              <a:buNone/>
            </a:pPr>
            <a:r>
              <a:rPr lang="en-US" dirty="0"/>
              <a:t>The residual coal in the above experiments is heated and burnt in an open crucible at above 750°C for half hour.</a:t>
            </a:r>
          </a:p>
          <a:p>
            <a:pPr marL="0" indent="0">
              <a:buNone/>
            </a:pPr>
            <a:r>
              <a:rPr lang="en-US" dirty="0"/>
              <a:t>The coal gets burnt. The ash left in crucible is cooled in a desiccator and weighed W3 </a:t>
            </a:r>
            <a:r>
              <a:rPr lang="en-US" dirty="0" err="1"/>
              <a:t>gms</a:t>
            </a:r>
            <a:r>
              <a:rPr lang="en-US" dirty="0"/>
              <a:t>.</a:t>
            </a:r>
          </a:p>
          <a:p>
            <a:pPr marL="0" indent="0">
              <a:buNone/>
            </a:pPr>
            <a:r>
              <a:rPr lang="en-US" dirty="0"/>
              <a:t>% Ash =  </a:t>
            </a:r>
            <a:r>
              <a:rPr lang="en-US" u="sng" dirty="0"/>
              <a:t>weight of ash x 100 </a:t>
            </a:r>
            <a:r>
              <a:rPr lang="en-US" dirty="0"/>
              <a:t>  = </a:t>
            </a:r>
            <a:r>
              <a:rPr lang="en-US" u="sng" dirty="0"/>
              <a:t>W3 x 100</a:t>
            </a:r>
          </a:p>
          <a:p>
            <a:pPr marL="0" indent="0">
              <a:buNone/>
            </a:pPr>
            <a:r>
              <a:rPr lang="en-US" dirty="0"/>
              <a:t>                   Weight of coal                   W</a:t>
            </a:r>
          </a:p>
          <a:p>
            <a:pPr marL="0" indent="0">
              <a:buNone/>
            </a:pPr>
            <a:endParaRPr lang="en-US" dirty="0"/>
          </a:p>
          <a:p>
            <a:pPr marL="0" indent="0">
              <a:buNone/>
            </a:pPr>
            <a:r>
              <a:rPr lang="en-US" dirty="0"/>
              <a:t>d) % Fixed Carbon:</a:t>
            </a:r>
          </a:p>
          <a:p>
            <a:pPr marL="0" indent="0">
              <a:buNone/>
            </a:pPr>
            <a:r>
              <a:rPr lang="en-US" dirty="0"/>
              <a:t>It is found by calculations</a:t>
            </a:r>
          </a:p>
          <a:p>
            <a:pPr marL="0" indent="0">
              <a:buNone/>
            </a:pPr>
            <a:r>
              <a:rPr lang="en-US" dirty="0"/>
              <a:t>%FC = 100-[% moisture + % VM + % Ash)</a:t>
            </a:r>
            <a:endParaRPr lang="en-IN" dirty="0"/>
          </a:p>
        </p:txBody>
      </p:sp>
    </p:spTree>
    <p:extLst>
      <p:ext uri="{BB962C8B-B14F-4D97-AF65-F5344CB8AC3E}">
        <p14:creationId xmlns:p14="http://schemas.microsoft.com/office/powerpoint/2010/main" val="23394535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207077C-4C8A-45F8-B43B-B9FFE2E5F02B}"/>
              </a:ext>
            </a:extLst>
          </p:cNvPr>
          <p:cNvSpPr>
            <a:spLocks noGrp="1"/>
          </p:cNvSpPr>
          <p:nvPr>
            <p:ph idx="1"/>
          </p:nvPr>
        </p:nvSpPr>
        <p:spPr>
          <a:xfrm>
            <a:off x="628650" y="304800"/>
            <a:ext cx="8134350" cy="6400800"/>
          </a:xfrm>
        </p:spPr>
        <p:txBody>
          <a:bodyPr>
            <a:normAutofit fontScale="70000" lnSpcReduction="20000"/>
          </a:bodyPr>
          <a:lstStyle/>
          <a:p>
            <a:pPr marL="0" indent="0">
              <a:buNone/>
            </a:pPr>
            <a:r>
              <a:rPr lang="en-US" b="1" dirty="0"/>
              <a:t>Significance or Importance of proximate analysis</a:t>
            </a:r>
          </a:p>
          <a:p>
            <a:pPr marL="457200" indent="-457200">
              <a:buAutoNum type="alphaLcParenR"/>
            </a:pPr>
            <a:r>
              <a:rPr lang="en-US" dirty="0"/>
              <a:t>Moisture</a:t>
            </a:r>
          </a:p>
          <a:p>
            <a:pPr marL="0" indent="0">
              <a:buNone/>
            </a:pPr>
            <a:r>
              <a:rPr lang="en-US" dirty="0"/>
              <a:t>It decreases calorific value of coal largely as it does not burn and takes away heat in the form of latent heat.</a:t>
            </a:r>
          </a:p>
          <a:p>
            <a:pPr marL="0" indent="0">
              <a:buNone/>
            </a:pPr>
            <a:r>
              <a:rPr lang="en-US" dirty="0"/>
              <a:t>It increases ignition point of coal.</a:t>
            </a:r>
          </a:p>
          <a:p>
            <a:pPr marL="0" indent="0">
              <a:buNone/>
            </a:pPr>
            <a:r>
              <a:rPr lang="en-US" dirty="0"/>
              <a:t>Hence a coal with lower moisture % is better quality. </a:t>
            </a:r>
          </a:p>
          <a:p>
            <a:pPr marL="0" indent="0">
              <a:buNone/>
            </a:pPr>
            <a:endParaRPr lang="en-US" dirty="0"/>
          </a:p>
          <a:p>
            <a:pPr marL="0" indent="0">
              <a:buNone/>
            </a:pPr>
            <a:r>
              <a:rPr lang="en-US" dirty="0"/>
              <a:t>b) Volatile matter</a:t>
            </a:r>
          </a:p>
          <a:p>
            <a:pPr marL="0" indent="0">
              <a:buNone/>
            </a:pPr>
            <a:r>
              <a:rPr lang="en-US" dirty="0"/>
              <a:t>It decreases calorific value of coal.</a:t>
            </a:r>
          </a:p>
          <a:p>
            <a:pPr marL="0" indent="0">
              <a:buNone/>
            </a:pPr>
            <a:r>
              <a:rPr lang="en-US" dirty="0"/>
              <a:t>It elongates flame and decreases flame temperature.</a:t>
            </a:r>
          </a:p>
          <a:p>
            <a:pPr marL="0" indent="0">
              <a:buNone/>
            </a:pPr>
            <a:r>
              <a:rPr lang="en-US" dirty="0"/>
              <a:t>It form smoke and pollute air.</a:t>
            </a:r>
          </a:p>
          <a:p>
            <a:pPr marL="0" indent="0">
              <a:buNone/>
            </a:pPr>
            <a:r>
              <a:rPr lang="en-US" dirty="0"/>
              <a:t>However the coals containing 15-25% of VM on carbonization gives coke oven gas which is source of various organic aromatic chemicals.</a:t>
            </a:r>
          </a:p>
          <a:p>
            <a:pPr marL="0" indent="0">
              <a:buNone/>
            </a:pPr>
            <a:r>
              <a:rPr lang="en-US" dirty="0"/>
              <a:t>Such coal have good </a:t>
            </a:r>
            <a:r>
              <a:rPr lang="en-US" dirty="0" err="1"/>
              <a:t>coaking</a:t>
            </a:r>
            <a:r>
              <a:rPr lang="en-US" dirty="0"/>
              <a:t> property and coke can be obtained from the coals.</a:t>
            </a:r>
          </a:p>
          <a:p>
            <a:pPr marL="0" indent="0">
              <a:buNone/>
            </a:pPr>
            <a:r>
              <a:rPr lang="en-US" dirty="0"/>
              <a:t>Overall regarding burning of coal the coal with lesser VM is better quality coal.</a:t>
            </a:r>
          </a:p>
          <a:p>
            <a:pPr marL="0" indent="0">
              <a:buNone/>
            </a:pPr>
            <a:endParaRPr lang="en-US" dirty="0"/>
          </a:p>
          <a:p>
            <a:pPr marL="0" indent="0">
              <a:buNone/>
            </a:pPr>
            <a:r>
              <a:rPr lang="en-US" dirty="0"/>
              <a:t>c) Ash</a:t>
            </a:r>
          </a:p>
          <a:p>
            <a:pPr marL="0" indent="0">
              <a:buNone/>
            </a:pPr>
            <a:r>
              <a:rPr lang="en-US" dirty="0"/>
              <a:t>It reduces calorific value of coal as ash is non-burning part in coal.</a:t>
            </a:r>
          </a:p>
          <a:p>
            <a:pPr marL="0" indent="0">
              <a:buNone/>
            </a:pPr>
            <a:r>
              <a:rPr lang="en-US" dirty="0"/>
              <a:t>Ash disposal is a problem.</a:t>
            </a:r>
          </a:p>
          <a:p>
            <a:pPr marL="0" indent="0">
              <a:buNone/>
            </a:pPr>
            <a:r>
              <a:rPr lang="en-US" dirty="0"/>
              <a:t>Ash fuses to form clinker at high temperature obstructing the air supply of coal burning furnace.</a:t>
            </a:r>
          </a:p>
          <a:p>
            <a:pPr marL="0" indent="0">
              <a:buNone/>
            </a:pPr>
            <a:r>
              <a:rPr lang="en-US" dirty="0"/>
              <a:t>Hence lesser the % ash better is the quality of coal.</a:t>
            </a:r>
          </a:p>
          <a:p>
            <a:pPr marL="0" indent="0">
              <a:buNone/>
            </a:pPr>
            <a:endParaRPr lang="en-US" dirty="0"/>
          </a:p>
          <a:p>
            <a:pPr marL="0" indent="0">
              <a:buNone/>
            </a:pPr>
            <a:r>
              <a:rPr lang="en-US" dirty="0"/>
              <a:t>d) Fixed carbon</a:t>
            </a:r>
          </a:p>
          <a:p>
            <a:pPr marL="0" indent="0">
              <a:buNone/>
            </a:pPr>
            <a:r>
              <a:rPr lang="en-US" dirty="0"/>
              <a:t>Carbon is the burning part in coal and higher the fixed carbon higher is calorific value.</a:t>
            </a:r>
          </a:p>
          <a:p>
            <a:pPr marL="0" indent="0">
              <a:buNone/>
            </a:pPr>
            <a:r>
              <a:rPr lang="en-US" dirty="0"/>
              <a:t>Hence a  good quality coal contains high fixed carbon percentage.</a:t>
            </a:r>
            <a:endParaRPr lang="en-IN" dirty="0"/>
          </a:p>
        </p:txBody>
      </p:sp>
    </p:spTree>
    <p:extLst>
      <p:ext uri="{BB962C8B-B14F-4D97-AF65-F5344CB8AC3E}">
        <p14:creationId xmlns:p14="http://schemas.microsoft.com/office/powerpoint/2010/main" val="26609683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E51CF41-5C8A-466D-97D8-057E1D6BD6E5}"/>
              </a:ext>
            </a:extLst>
          </p:cNvPr>
          <p:cNvSpPr>
            <a:spLocks noGrp="1"/>
          </p:cNvSpPr>
          <p:nvPr>
            <p:ph idx="1"/>
          </p:nvPr>
        </p:nvSpPr>
        <p:spPr>
          <a:xfrm>
            <a:off x="628650" y="304800"/>
            <a:ext cx="7886700" cy="5872163"/>
          </a:xfrm>
        </p:spPr>
        <p:txBody>
          <a:bodyPr>
            <a:normAutofit lnSpcReduction="10000"/>
          </a:bodyPr>
          <a:lstStyle/>
          <a:p>
            <a:pPr marL="0" indent="0">
              <a:buNone/>
            </a:pPr>
            <a:r>
              <a:rPr lang="en-US" b="1" dirty="0"/>
              <a:t>Numerical 1: </a:t>
            </a:r>
            <a:r>
              <a:rPr lang="en-US" dirty="0"/>
              <a:t>A sample of coal was </a:t>
            </a:r>
            <a:r>
              <a:rPr lang="en-US" dirty="0" err="1"/>
              <a:t>analysed</a:t>
            </a:r>
            <a:r>
              <a:rPr lang="en-US" dirty="0"/>
              <a:t> for content of moisture, volatile matter &amp; ash. From the following data, calculate the percentage of the above quantities.</a:t>
            </a:r>
          </a:p>
          <a:p>
            <a:pPr marL="0" indent="0">
              <a:buNone/>
            </a:pPr>
            <a:r>
              <a:rPr lang="en-US" dirty="0" err="1"/>
              <a:t>i</a:t>
            </a:r>
            <a:r>
              <a:rPr lang="en-US" dirty="0"/>
              <a:t>) weight of coal taken = 2.5g</a:t>
            </a:r>
          </a:p>
          <a:p>
            <a:pPr marL="0" indent="0">
              <a:buNone/>
            </a:pPr>
            <a:r>
              <a:rPr lang="en-US" dirty="0"/>
              <a:t>ii) weight of coal after heating </a:t>
            </a:r>
            <a:r>
              <a:rPr lang="en-US" dirty="0" err="1"/>
              <a:t>ar</a:t>
            </a:r>
            <a:r>
              <a:rPr lang="en-US" dirty="0"/>
              <a:t> 110°C = 2.365g</a:t>
            </a:r>
          </a:p>
          <a:p>
            <a:pPr marL="0" indent="0">
              <a:buNone/>
            </a:pPr>
            <a:r>
              <a:rPr lang="en-US" dirty="0"/>
              <a:t>iii) weight of coal after heating at covered crucible at 950°C = 1.165g</a:t>
            </a:r>
          </a:p>
          <a:p>
            <a:pPr marL="0" indent="0">
              <a:buNone/>
            </a:pPr>
            <a:r>
              <a:rPr lang="en-US" dirty="0"/>
              <a:t>iv) constant weight obtained at the end of the experiment = 0.460g</a:t>
            </a:r>
          </a:p>
          <a:p>
            <a:pPr marL="0" indent="0">
              <a:buNone/>
            </a:pPr>
            <a:r>
              <a:rPr lang="en-IN" b="1" dirty="0" err="1"/>
              <a:t>Soln</a:t>
            </a:r>
            <a:r>
              <a:rPr lang="en-IN" b="1" dirty="0"/>
              <a:t>:</a:t>
            </a:r>
          </a:p>
          <a:p>
            <a:pPr marL="457200" indent="-457200">
              <a:buAutoNum type="alphaLcParenR"/>
            </a:pPr>
            <a:r>
              <a:rPr lang="en-IN" dirty="0"/>
              <a:t>% Moisture = (</a:t>
            </a:r>
            <a:r>
              <a:rPr lang="en-IN" u="sng" dirty="0"/>
              <a:t>W-W1) x 100  </a:t>
            </a:r>
            <a:r>
              <a:rPr lang="en-IN" dirty="0"/>
              <a:t> = </a:t>
            </a:r>
            <a:r>
              <a:rPr lang="en-IN" u="sng" dirty="0"/>
              <a:t> ( 2.5-2.365 )x 100 </a:t>
            </a:r>
            <a:r>
              <a:rPr lang="en-IN" dirty="0"/>
              <a:t> =5.4%</a:t>
            </a:r>
          </a:p>
          <a:p>
            <a:pPr marL="0" indent="0">
              <a:buNone/>
            </a:pPr>
            <a:r>
              <a:rPr lang="en-IN" dirty="0"/>
              <a:t>                                        W                           2.5 </a:t>
            </a:r>
          </a:p>
          <a:p>
            <a:pPr marL="0" indent="0">
              <a:buNone/>
            </a:pPr>
            <a:r>
              <a:rPr lang="en-IN" dirty="0"/>
              <a:t>b) % volatile Matter = (</a:t>
            </a:r>
            <a:r>
              <a:rPr lang="en-IN" u="sng" dirty="0"/>
              <a:t>W1-W2)x 100</a:t>
            </a:r>
            <a:r>
              <a:rPr lang="en-IN" dirty="0"/>
              <a:t>  =  </a:t>
            </a:r>
            <a:r>
              <a:rPr lang="en-IN" u="sng" dirty="0"/>
              <a:t>(2.365-1.165) x 100</a:t>
            </a:r>
            <a:r>
              <a:rPr lang="en-IN" dirty="0"/>
              <a:t>  = 48%</a:t>
            </a:r>
          </a:p>
          <a:p>
            <a:pPr marL="0" indent="0">
              <a:buNone/>
            </a:pPr>
            <a:r>
              <a:rPr lang="en-IN" dirty="0"/>
              <a:t>                                                 W                               2.5</a:t>
            </a:r>
          </a:p>
          <a:p>
            <a:pPr marL="0" indent="0">
              <a:buNone/>
            </a:pPr>
            <a:r>
              <a:rPr lang="en-IN" dirty="0"/>
              <a:t>c) % Ash  =  </a:t>
            </a:r>
            <a:r>
              <a:rPr lang="en-IN" u="sng" dirty="0"/>
              <a:t>W3 x 100  </a:t>
            </a:r>
            <a:r>
              <a:rPr lang="en-IN" dirty="0"/>
              <a:t>= </a:t>
            </a:r>
            <a:r>
              <a:rPr lang="en-IN" u="sng" dirty="0"/>
              <a:t>0.460 x 100   </a:t>
            </a:r>
            <a:r>
              <a:rPr lang="en-IN" dirty="0"/>
              <a:t>= 18.4%</a:t>
            </a:r>
          </a:p>
          <a:p>
            <a:pPr marL="0" indent="0">
              <a:buNone/>
            </a:pPr>
            <a:r>
              <a:rPr lang="en-IN" dirty="0"/>
              <a:t>                             W                   2.5</a:t>
            </a:r>
          </a:p>
          <a:p>
            <a:pPr marL="0" indent="0">
              <a:buNone/>
            </a:pPr>
            <a:r>
              <a:rPr lang="en-IN" dirty="0"/>
              <a:t>d) % Fixed Carbon  = 100 – [% moisture + % VM + % Ash]</a:t>
            </a:r>
          </a:p>
          <a:p>
            <a:pPr marL="0" indent="0">
              <a:buNone/>
            </a:pPr>
            <a:r>
              <a:rPr lang="en-IN" dirty="0"/>
              <a:t>                                   =  100 – [5.4 + 48+ 18.4] = 28.2%</a:t>
            </a:r>
          </a:p>
        </p:txBody>
      </p:sp>
    </p:spTree>
    <p:extLst>
      <p:ext uri="{BB962C8B-B14F-4D97-AF65-F5344CB8AC3E}">
        <p14:creationId xmlns:p14="http://schemas.microsoft.com/office/powerpoint/2010/main" val="42006519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76200"/>
            <a:ext cx="7543800" cy="914400"/>
          </a:xfrm>
        </p:spPr>
        <p:txBody>
          <a:bodyPr/>
          <a:lstStyle/>
          <a:p>
            <a:r>
              <a:rPr lang="en-US" dirty="0"/>
              <a:t>Types of Energy</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143000"/>
            <a:ext cx="807720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64259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3B8A7A-6618-49D6-842D-AEF9A145ED98}"/>
              </a:ext>
            </a:extLst>
          </p:cNvPr>
          <p:cNvSpPr>
            <a:spLocks noGrp="1"/>
          </p:cNvSpPr>
          <p:nvPr>
            <p:ph type="title"/>
          </p:nvPr>
        </p:nvSpPr>
        <p:spPr>
          <a:xfrm>
            <a:off x="628650" y="29309"/>
            <a:ext cx="7886700" cy="656492"/>
          </a:xfrm>
        </p:spPr>
        <p:txBody>
          <a:bodyPr/>
          <a:lstStyle/>
          <a:p>
            <a:r>
              <a:rPr lang="en-US" dirty="0"/>
              <a:t>Ultimate Analysis</a:t>
            </a:r>
            <a:endParaRPr lang="en-IN" dirty="0"/>
          </a:p>
        </p:txBody>
      </p:sp>
      <p:sp>
        <p:nvSpPr>
          <p:cNvPr id="7" name="Content Placeholder 6">
            <a:extLst>
              <a:ext uri="{FF2B5EF4-FFF2-40B4-BE49-F238E27FC236}">
                <a16:creationId xmlns="" xmlns:a16="http://schemas.microsoft.com/office/drawing/2014/main" id="{C94D419E-581C-494C-AD1B-8BB8CE3D3CD1}"/>
              </a:ext>
            </a:extLst>
          </p:cNvPr>
          <p:cNvSpPr>
            <a:spLocks noGrp="1"/>
          </p:cNvSpPr>
          <p:nvPr>
            <p:ph idx="1"/>
          </p:nvPr>
        </p:nvSpPr>
        <p:spPr>
          <a:xfrm>
            <a:off x="628650" y="838200"/>
            <a:ext cx="7886700" cy="4351338"/>
          </a:xfrm>
        </p:spPr>
        <p:txBody>
          <a:bodyPr>
            <a:normAutofit/>
          </a:bodyPr>
          <a:lstStyle/>
          <a:p>
            <a:pPr marL="0" indent="0" algn="l">
              <a:buNone/>
            </a:pPr>
            <a:r>
              <a:rPr lang="en-IN" sz="1800" b="1" i="0" u="none" strike="noStrike" baseline="0" dirty="0">
                <a:latin typeface="TimesNewRomanPS-BoldMT"/>
              </a:rPr>
              <a:t>1) Carbon and 2) hydrogen</a:t>
            </a:r>
            <a:r>
              <a:rPr lang="en-IN" sz="1800" b="0" i="0" u="none" strike="noStrike" baseline="0" dirty="0">
                <a:latin typeface="TimesNewRomanPSMT"/>
              </a:rPr>
              <a:t>:</a:t>
            </a:r>
          </a:p>
          <a:p>
            <a:pPr algn="l"/>
            <a:r>
              <a:rPr lang="en-US" sz="1800" b="0" i="0" u="none" strike="noStrike" baseline="0" dirty="0">
                <a:latin typeface="TimesNewRomanPSMT"/>
              </a:rPr>
              <a:t>About 1-2 g of accurately weighed coal sample is burnt in a current of oxygen in a combustion apparatus. C and H of the coal are converted into CO2 and H2O respectively. The gaseous products of combustion are absorbed respectively in KOH and CaCl2 tubes of known weights.</a:t>
            </a:r>
            <a:endParaRPr lang="en-US" sz="1800" dirty="0">
              <a:latin typeface="TimesNewRomanPSMT"/>
            </a:endParaRPr>
          </a:p>
          <a:p>
            <a:pPr algn="l"/>
            <a:r>
              <a:rPr lang="en-US" sz="1800" b="0" i="0" u="none" strike="noStrike" baseline="0" dirty="0">
                <a:latin typeface="TimesNewRomanPSMT"/>
              </a:rPr>
              <a:t>The increase in weights of these are then determined.</a:t>
            </a:r>
          </a:p>
          <a:p>
            <a:pPr algn="l"/>
            <a:r>
              <a:rPr lang="en-IN" sz="1800" b="0" i="0" u="none" strike="noStrike" baseline="0" dirty="0">
                <a:latin typeface="TimesNewRomanPSMT"/>
              </a:rPr>
              <a:t>C + O2 -----&gt;CO2</a:t>
            </a:r>
          </a:p>
          <a:p>
            <a:pPr algn="l"/>
            <a:r>
              <a:rPr lang="en-IN" sz="1800" b="0" i="0" u="none" strike="noStrike" baseline="0" dirty="0">
                <a:latin typeface="TimesNewRomanPSMT"/>
              </a:rPr>
              <a:t>2H2 + O2-----&gt; 2H2O</a:t>
            </a:r>
          </a:p>
          <a:p>
            <a:pPr algn="l"/>
            <a:r>
              <a:rPr lang="en-IN" sz="1800" b="0" i="0" u="none" strike="noStrike" baseline="0" dirty="0">
                <a:latin typeface="TimesNewRomanPSMT"/>
              </a:rPr>
              <a:t>KOH + CO2-----&gt; K2CO3 + H2O</a:t>
            </a:r>
          </a:p>
          <a:p>
            <a:pPr algn="l"/>
            <a:r>
              <a:rPr lang="pt-BR" sz="1800" b="0" i="0" u="none" strike="noStrike" baseline="0" dirty="0">
                <a:latin typeface="TimesNewRomanPSMT"/>
              </a:rPr>
              <a:t>CaCl2 + 7 H2O-----&gt; CaCl</a:t>
            </a:r>
            <a:r>
              <a:rPr lang="pt-BR" sz="1800" b="0" i="0" u="none" strike="noStrike" baseline="-25000" dirty="0">
                <a:latin typeface="TimesNewRomanPSMT"/>
              </a:rPr>
              <a:t>2</a:t>
            </a:r>
            <a:r>
              <a:rPr lang="pt-BR" sz="1800" b="0" i="0" u="none" strike="noStrike" baseline="0" dirty="0">
                <a:latin typeface="TimesNewRomanPSMT"/>
              </a:rPr>
              <a:t>.7 H2O</a:t>
            </a:r>
          </a:p>
          <a:p>
            <a:pPr marL="0" indent="0" algn="l">
              <a:buNone/>
            </a:pPr>
            <a:endParaRPr lang="en-US" sz="1800" b="0" i="0" u="none" strike="noStrike" baseline="0" dirty="0">
              <a:latin typeface="TimesNewRomanPSMT"/>
            </a:endParaRPr>
          </a:p>
        </p:txBody>
      </p:sp>
      <p:pic>
        <p:nvPicPr>
          <p:cNvPr id="9" name="Picture 8">
            <a:extLst>
              <a:ext uri="{FF2B5EF4-FFF2-40B4-BE49-F238E27FC236}">
                <a16:creationId xmlns="" xmlns:a16="http://schemas.microsoft.com/office/drawing/2014/main" id="{DC99B365-F28E-4CF9-AA7B-B9AFE69A8720}"/>
              </a:ext>
            </a:extLst>
          </p:cNvPr>
          <p:cNvPicPr>
            <a:picLocks noChangeAspect="1"/>
          </p:cNvPicPr>
          <p:nvPr/>
        </p:nvPicPr>
        <p:blipFill>
          <a:blip r:embed="rId2">
            <a:lum bright="-27000" contrast="60000"/>
          </a:blip>
          <a:stretch>
            <a:fillRect/>
          </a:stretch>
        </p:blipFill>
        <p:spPr>
          <a:xfrm>
            <a:off x="228600" y="4476000"/>
            <a:ext cx="8686800" cy="2319866"/>
          </a:xfrm>
          <a:prstGeom prst="rect">
            <a:avLst/>
          </a:prstGeom>
        </p:spPr>
      </p:pic>
    </p:spTree>
    <p:extLst>
      <p:ext uri="{BB962C8B-B14F-4D97-AF65-F5344CB8AC3E}">
        <p14:creationId xmlns:p14="http://schemas.microsoft.com/office/powerpoint/2010/main" val="20987223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0A28CD8-4F67-47D6-A283-BBC295E2C937}"/>
              </a:ext>
            </a:extLst>
          </p:cNvPr>
          <p:cNvSpPr>
            <a:spLocks noGrp="1"/>
          </p:cNvSpPr>
          <p:nvPr>
            <p:ph idx="1"/>
          </p:nvPr>
        </p:nvSpPr>
        <p:spPr/>
        <p:txBody>
          <a:bodyPr/>
          <a:lstStyle/>
          <a:p>
            <a:pPr marL="0" indent="0" algn="l">
              <a:buNone/>
            </a:pPr>
            <a:r>
              <a:rPr lang="en-US" sz="1800" b="1" dirty="0">
                <a:latin typeface="TimesNewRomanPS-BoldMT"/>
              </a:rPr>
              <a:t>3</a:t>
            </a:r>
            <a:r>
              <a:rPr lang="en-US" sz="1800" b="1" i="0" u="none" strike="noStrike" baseline="0" dirty="0">
                <a:latin typeface="TimesNewRomanPS-BoldMT"/>
              </a:rPr>
              <a:t>) Nitrogen by </a:t>
            </a:r>
            <a:r>
              <a:rPr lang="en-US" sz="1800" b="1" i="0" u="none" strike="noStrike" baseline="0" dirty="0" err="1">
                <a:latin typeface="TimesNewRomanPS-BoldMT"/>
              </a:rPr>
              <a:t>Kjeldahl’s</a:t>
            </a:r>
            <a:r>
              <a:rPr lang="en-US" sz="1800" b="1" i="0" u="none" strike="noStrike" baseline="0" dirty="0">
                <a:latin typeface="TimesNewRomanPS-BoldMT"/>
              </a:rPr>
              <a:t> Method: </a:t>
            </a:r>
            <a:r>
              <a:rPr lang="en-US" sz="1800" b="0" i="0" u="none" strike="noStrike" baseline="0" dirty="0">
                <a:latin typeface="TimesNewRomanPSMT"/>
              </a:rPr>
              <a:t>About 1 g of accurately weighed powdered 'coal is heated with concentrated H2SO4 along-with K2SO4(catalyst) in a long-necked flask(called </a:t>
            </a:r>
            <a:r>
              <a:rPr lang="en-US" sz="1800" b="0" i="0" u="none" strike="noStrike" baseline="0" dirty="0" err="1">
                <a:latin typeface="TimesNewRomanPSMT"/>
              </a:rPr>
              <a:t>Kjeldahl’s</a:t>
            </a:r>
            <a:r>
              <a:rPr lang="en-US" sz="1800" dirty="0">
                <a:latin typeface="TimesNewRomanPSMT"/>
              </a:rPr>
              <a:t> </a:t>
            </a:r>
            <a:r>
              <a:rPr lang="en-US" sz="1800" b="0" i="0" u="none" strike="noStrike" baseline="0" dirty="0">
                <a:latin typeface="TimesNewRomanPSMT"/>
              </a:rPr>
              <a:t>flask). After the solution becomes clear, it is treated with excess of KOH and the liberated ammonia is distilled over and absorbed in a known volume of standard acid solution. The unused acid is then determined by back titration with standard KOH solution. From the volume of acid used by ammonia liberated, the percentage of N in coal is calculated as:</a:t>
            </a:r>
          </a:p>
          <a:p>
            <a:pPr marL="0" indent="0" algn="l">
              <a:buNone/>
            </a:pPr>
            <a:endParaRPr lang="en-IN" dirty="0"/>
          </a:p>
        </p:txBody>
      </p:sp>
      <p:pic>
        <p:nvPicPr>
          <p:cNvPr id="5" name="Picture 4">
            <a:extLst>
              <a:ext uri="{FF2B5EF4-FFF2-40B4-BE49-F238E27FC236}">
                <a16:creationId xmlns="" xmlns:a16="http://schemas.microsoft.com/office/drawing/2014/main" id="{4CED369B-A4C9-407C-972A-E9CA32BF84A8}"/>
              </a:ext>
            </a:extLst>
          </p:cNvPr>
          <p:cNvPicPr>
            <a:picLocks noChangeAspect="1"/>
          </p:cNvPicPr>
          <p:nvPr/>
        </p:nvPicPr>
        <p:blipFill>
          <a:blip r:embed="rId2"/>
          <a:stretch>
            <a:fillRect/>
          </a:stretch>
        </p:blipFill>
        <p:spPr>
          <a:xfrm>
            <a:off x="2133600" y="209530"/>
            <a:ext cx="4267200" cy="1466870"/>
          </a:xfrm>
          <a:prstGeom prst="rect">
            <a:avLst/>
          </a:prstGeom>
        </p:spPr>
      </p:pic>
      <p:pic>
        <p:nvPicPr>
          <p:cNvPr id="6" name="Content Placeholder 4">
            <a:extLst>
              <a:ext uri="{FF2B5EF4-FFF2-40B4-BE49-F238E27FC236}">
                <a16:creationId xmlns="" xmlns:a16="http://schemas.microsoft.com/office/drawing/2014/main" id="{D70981F2-D5B6-4CE9-A8F9-1470D65ED917}"/>
              </a:ext>
            </a:extLst>
          </p:cNvPr>
          <p:cNvPicPr>
            <a:picLocks noChangeAspect="1"/>
          </p:cNvPicPr>
          <p:nvPr/>
        </p:nvPicPr>
        <p:blipFill>
          <a:blip r:embed="rId3"/>
          <a:stretch>
            <a:fillRect/>
          </a:stretch>
        </p:blipFill>
        <p:spPr>
          <a:xfrm>
            <a:off x="533400" y="3686216"/>
            <a:ext cx="7831567" cy="3168267"/>
          </a:xfrm>
          <a:prstGeom prst="rect">
            <a:avLst/>
          </a:prstGeom>
        </p:spPr>
      </p:pic>
    </p:spTree>
    <p:extLst>
      <p:ext uri="{BB962C8B-B14F-4D97-AF65-F5344CB8AC3E}">
        <p14:creationId xmlns:p14="http://schemas.microsoft.com/office/powerpoint/2010/main" val="37815456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 xmlns:a16="http://schemas.microsoft.com/office/drawing/2014/main" id="{66ACF057-0E3A-4CCA-8CC1-EA66B1A77622}"/>
              </a:ext>
            </a:extLst>
          </p:cNvPr>
          <p:cNvPicPr>
            <a:picLocks noGrp="1" noChangeAspect="1"/>
          </p:cNvPicPr>
          <p:nvPr>
            <p:ph idx="1"/>
          </p:nvPr>
        </p:nvPicPr>
        <p:blipFill>
          <a:blip r:embed="rId2">
            <a:lum bright="-33000" contrast="54000"/>
          </a:blip>
          <a:stretch>
            <a:fillRect/>
          </a:stretch>
        </p:blipFill>
        <p:spPr>
          <a:xfrm>
            <a:off x="628650" y="762000"/>
            <a:ext cx="7886700" cy="4802423"/>
          </a:xfrm>
          <a:effectLst>
            <a:glow>
              <a:schemeClr val="accent1">
                <a:alpha val="50000"/>
              </a:schemeClr>
            </a:glow>
          </a:effectLst>
        </p:spPr>
      </p:pic>
    </p:spTree>
    <p:extLst>
      <p:ext uri="{BB962C8B-B14F-4D97-AF65-F5344CB8AC3E}">
        <p14:creationId xmlns:p14="http://schemas.microsoft.com/office/powerpoint/2010/main" val="38436034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76A6D106-0D7B-4EF6-818C-45BFF60346B0}"/>
              </a:ext>
            </a:extLst>
          </p:cNvPr>
          <p:cNvPicPr>
            <a:picLocks noGrp="1" noChangeAspect="1"/>
          </p:cNvPicPr>
          <p:nvPr>
            <p:ph idx="1"/>
          </p:nvPr>
        </p:nvPicPr>
        <p:blipFill>
          <a:blip r:embed="rId2">
            <a:lum bright="-45000" contrast="72000"/>
          </a:blip>
          <a:stretch>
            <a:fillRect/>
          </a:stretch>
        </p:blipFill>
        <p:spPr>
          <a:xfrm>
            <a:off x="609856" y="914400"/>
            <a:ext cx="7886700" cy="1852457"/>
          </a:xfrm>
        </p:spPr>
      </p:pic>
      <p:pic>
        <p:nvPicPr>
          <p:cNvPr id="7" name="Picture 6">
            <a:extLst>
              <a:ext uri="{FF2B5EF4-FFF2-40B4-BE49-F238E27FC236}">
                <a16:creationId xmlns="" xmlns:a16="http://schemas.microsoft.com/office/drawing/2014/main" id="{D9FC2B9F-A058-4776-98CF-2F440872E2E0}"/>
              </a:ext>
            </a:extLst>
          </p:cNvPr>
          <p:cNvPicPr>
            <a:picLocks noChangeAspect="1"/>
          </p:cNvPicPr>
          <p:nvPr/>
        </p:nvPicPr>
        <p:blipFill>
          <a:blip r:embed="rId3">
            <a:lum bright="-44000" contrast="66000"/>
          </a:blip>
          <a:stretch>
            <a:fillRect/>
          </a:stretch>
        </p:blipFill>
        <p:spPr>
          <a:xfrm>
            <a:off x="616927" y="2667000"/>
            <a:ext cx="7899167" cy="3866918"/>
          </a:xfrm>
          <a:prstGeom prst="rect">
            <a:avLst/>
          </a:prstGeom>
        </p:spPr>
      </p:pic>
    </p:spTree>
    <p:extLst>
      <p:ext uri="{BB962C8B-B14F-4D97-AF65-F5344CB8AC3E}">
        <p14:creationId xmlns:p14="http://schemas.microsoft.com/office/powerpoint/2010/main" val="27866947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8FF1107-1C79-467B-8AE5-2CBDB96E7A6E}"/>
              </a:ext>
            </a:extLst>
          </p:cNvPr>
          <p:cNvSpPr>
            <a:spLocks noGrp="1"/>
          </p:cNvSpPr>
          <p:nvPr>
            <p:ph idx="1"/>
          </p:nvPr>
        </p:nvSpPr>
        <p:spPr>
          <a:xfrm>
            <a:off x="-76200" y="838200"/>
            <a:ext cx="8991600" cy="5791200"/>
          </a:xfrm>
        </p:spPr>
        <p:txBody>
          <a:bodyPr>
            <a:normAutofit fontScale="77500" lnSpcReduction="20000"/>
          </a:bodyPr>
          <a:lstStyle/>
          <a:p>
            <a:pPr marL="0" indent="0">
              <a:buNone/>
            </a:pPr>
            <a:r>
              <a:rPr lang="en-US" dirty="0" smtClean="0"/>
              <a:t>Numerical </a:t>
            </a:r>
            <a:r>
              <a:rPr lang="en-US" dirty="0"/>
              <a:t>1: 0.2g of Coal Sample is accurately weighed and is burnt in a combustion apparatus. The gaseous products of combustion are absorbed in potash bulb and calcium chloride tubes of known weights. The increase in weight of potash bulb and CaCl2 tube are 0.66g and 0.08g respectively. Calculate the % C and % H in coal sample.</a:t>
            </a:r>
          </a:p>
          <a:p>
            <a:pPr marL="0" indent="0">
              <a:buNone/>
            </a:pPr>
            <a:endParaRPr lang="en-US" dirty="0"/>
          </a:p>
          <a:p>
            <a:pPr marL="0" indent="0">
              <a:buNone/>
            </a:pPr>
            <a:r>
              <a:rPr lang="en-US" dirty="0"/>
              <a:t>Numerical 2: 3g of coal was heated in </a:t>
            </a:r>
            <a:r>
              <a:rPr lang="en-US" dirty="0" err="1"/>
              <a:t>Kjeldahls</a:t>
            </a:r>
            <a:r>
              <a:rPr lang="en-US" dirty="0"/>
              <a:t> flask and NH3 gas evolved was absorbed in 40mL of 0.5N </a:t>
            </a:r>
            <a:r>
              <a:rPr lang="en-US" dirty="0" err="1" smtClean="0"/>
              <a:t>HCl</a:t>
            </a:r>
            <a:r>
              <a:rPr lang="en-US" dirty="0" smtClean="0"/>
              <a:t>. </a:t>
            </a:r>
            <a:r>
              <a:rPr lang="en-US" dirty="0"/>
              <a:t>After absorption the excess acid required 18.5mL of 0.5N KOH for exact neutralization. 2.3g of coal sample in quantitative analysis gave 0.35g BaSO4. Calculate % of N and S in coal sample. </a:t>
            </a:r>
          </a:p>
          <a:p>
            <a:pPr marL="0" indent="0">
              <a:buNone/>
            </a:pPr>
            <a:r>
              <a:rPr lang="en-US" dirty="0" err="1"/>
              <a:t>Soln</a:t>
            </a:r>
            <a:r>
              <a:rPr lang="en-US" dirty="0"/>
              <a:t>: Volume of NH3 consumed by 0.5N </a:t>
            </a:r>
            <a:r>
              <a:rPr lang="en-US" dirty="0" err="1" smtClean="0"/>
              <a:t>HCl</a:t>
            </a:r>
            <a:r>
              <a:rPr lang="en-US" dirty="0" smtClean="0"/>
              <a:t> </a:t>
            </a:r>
            <a:r>
              <a:rPr lang="en-US" dirty="0"/>
              <a:t>is in terms of 0.5N KOH</a:t>
            </a:r>
          </a:p>
          <a:p>
            <a:pPr marL="0" indent="0">
              <a:buNone/>
            </a:pPr>
            <a:endParaRPr lang="en-US" dirty="0"/>
          </a:p>
          <a:p>
            <a:pPr marL="0" indent="0">
              <a:buNone/>
            </a:pPr>
            <a:r>
              <a:rPr lang="en-US" dirty="0"/>
              <a:t>40ml of 0.5N </a:t>
            </a:r>
            <a:r>
              <a:rPr lang="en-US" dirty="0" err="1" smtClean="0"/>
              <a:t>HCl</a:t>
            </a:r>
            <a:r>
              <a:rPr lang="en-US" dirty="0" smtClean="0"/>
              <a:t>  </a:t>
            </a:r>
            <a:r>
              <a:rPr lang="en-US" dirty="0"/>
              <a:t>= 40mL of 0.5N KOH---assumed---V1___blank</a:t>
            </a:r>
          </a:p>
          <a:p>
            <a:pPr marL="0" indent="0">
              <a:buNone/>
            </a:pPr>
            <a:r>
              <a:rPr lang="en-US" dirty="0"/>
              <a:t>Unreacted acid = 18.5ml of 0.5N KOH----V2____back titration</a:t>
            </a:r>
          </a:p>
          <a:p>
            <a:pPr marL="0" indent="0">
              <a:buNone/>
            </a:pPr>
            <a:r>
              <a:rPr lang="en-US" dirty="0"/>
              <a:t>Vol of acid reacted with absorbed NH3 in term of 0.5N KOH = 40 – 18.5ml = 21.5mL</a:t>
            </a:r>
          </a:p>
          <a:p>
            <a:pPr marL="0" indent="0">
              <a:buNone/>
            </a:pPr>
            <a:r>
              <a:rPr lang="en-US" dirty="0"/>
              <a:t>% N = </a:t>
            </a:r>
            <a:r>
              <a:rPr lang="en-US" u="sng" dirty="0"/>
              <a:t>volume of acid consumed(V1-V2) x N KOH x 1.4 </a:t>
            </a:r>
          </a:p>
          <a:p>
            <a:pPr marL="0" indent="0">
              <a:buNone/>
            </a:pPr>
            <a:r>
              <a:rPr lang="en-IN" dirty="0"/>
              <a:t>                   weight of coal sample</a:t>
            </a:r>
          </a:p>
          <a:p>
            <a:pPr marL="0" indent="0">
              <a:buNone/>
            </a:pPr>
            <a:endParaRPr lang="en-IN" dirty="0"/>
          </a:p>
          <a:p>
            <a:pPr marL="0" indent="0">
              <a:buNone/>
            </a:pPr>
            <a:r>
              <a:rPr lang="en-IN" dirty="0"/>
              <a:t>% S  =</a:t>
            </a:r>
            <a:r>
              <a:rPr lang="en-IN" u="sng" dirty="0"/>
              <a:t>   </a:t>
            </a:r>
            <a:r>
              <a:rPr lang="en-IN" u="sng" dirty="0" err="1"/>
              <a:t>Wt</a:t>
            </a:r>
            <a:r>
              <a:rPr lang="en-IN" u="sng" dirty="0"/>
              <a:t> of BaSO4 formed x 32x 100</a:t>
            </a:r>
          </a:p>
          <a:p>
            <a:pPr marL="0" indent="0">
              <a:buNone/>
            </a:pPr>
            <a:r>
              <a:rPr lang="en-IN" dirty="0"/>
              <a:t>                    </a:t>
            </a:r>
            <a:r>
              <a:rPr lang="en-IN" dirty="0" err="1"/>
              <a:t>wt</a:t>
            </a:r>
            <a:r>
              <a:rPr lang="en-IN" dirty="0"/>
              <a:t> of coal sample x 233 </a:t>
            </a:r>
          </a:p>
          <a:p>
            <a:pPr marL="0" indent="0">
              <a:buNone/>
            </a:pPr>
            <a:r>
              <a:rPr lang="en-US" dirty="0"/>
              <a:t>Numerical 3: 2.5 g of coal was heated in </a:t>
            </a:r>
            <a:r>
              <a:rPr lang="en-US" dirty="0" err="1"/>
              <a:t>Kjeldahls</a:t>
            </a:r>
            <a:r>
              <a:rPr lang="en-US" dirty="0"/>
              <a:t> flask and NH3 gas evolved was absorbed in 40mL of 0.5 N </a:t>
            </a:r>
            <a:r>
              <a:rPr lang="en-US" dirty="0" err="1" smtClean="0"/>
              <a:t>HCl</a:t>
            </a:r>
            <a:r>
              <a:rPr lang="en-US" dirty="0" smtClean="0"/>
              <a:t>. </a:t>
            </a:r>
            <a:r>
              <a:rPr lang="en-US" dirty="0"/>
              <a:t>After absorption the excess acid required 8.5mL of 0.25N KOH for exact neutralization. </a:t>
            </a:r>
          </a:p>
          <a:p>
            <a:pPr marL="0" indent="0">
              <a:buNone/>
            </a:pPr>
            <a:r>
              <a:rPr lang="en-US" dirty="0" err="1"/>
              <a:t>Soln</a:t>
            </a:r>
            <a:r>
              <a:rPr lang="en-US" dirty="0"/>
              <a:t>:</a:t>
            </a:r>
          </a:p>
          <a:p>
            <a:pPr marL="0" indent="0">
              <a:buNone/>
            </a:pPr>
            <a:r>
              <a:rPr lang="en-US" dirty="0"/>
              <a:t>Blank titration = 40mL of 0.5N </a:t>
            </a:r>
            <a:r>
              <a:rPr lang="en-US" dirty="0" err="1" smtClean="0"/>
              <a:t>HCl</a:t>
            </a:r>
            <a:r>
              <a:rPr lang="en-US" dirty="0" smtClean="0"/>
              <a:t> </a:t>
            </a:r>
            <a:r>
              <a:rPr lang="en-US" dirty="0"/>
              <a:t>= 40mL of 0.5N KOH</a:t>
            </a:r>
          </a:p>
          <a:p>
            <a:pPr marL="0" indent="0">
              <a:buNone/>
            </a:pPr>
            <a:r>
              <a:rPr lang="en-US" dirty="0"/>
              <a:t>Back titration = 8.5mL of 0.25N KOH  =  __4.25__ml of 0.5N KOH----n1v1=n2v2</a:t>
            </a:r>
            <a:endParaRPr lang="en-IN" dirty="0"/>
          </a:p>
          <a:p>
            <a:pPr marL="0" indent="0">
              <a:buNone/>
            </a:pPr>
            <a:endParaRPr lang="en-IN" dirty="0"/>
          </a:p>
        </p:txBody>
      </p:sp>
    </p:spTree>
    <p:extLst>
      <p:ext uri="{BB962C8B-B14F-4D97-AF65-F5344CB8AC3E}">
        <p14:creationId xmlns:p14="http://schemas.microsoft.com/office/powerpoint/2010/main" val="16233315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97A9B55A-57F0-4CCE-914B-D169896075BC}"/>
              </a:ext>
            </a:extLst>
          </p:cNvPr>
          <p:cNvPicPr>
            <a:picLocks noChangeAspect="1"/>
          </p:cNvPicPr>
          <p:nvPr/>
        </p:nvPicPr>
        <p:blipFill>
          <a:blip r:embed="rId2">
            <a:lum bright="-27000" contrast="54000"/>
          </a:blip>
          <a:stretch>
            <a:fillRect/>
          </a:stretch>
        </p:blipFill>
        <p:spPr>
          <a:xfrm>
            <a:off x="0" y="1329069"/>
            <a:ext cx="9144000" cy="4199861"/>
          </a:xfrm>
          <a:prstGeom prst="rect">
            <a:avLst/>
          </a:prstGeom>
        </p:spPr>
      </p:pic>
    </p:spTree>
    <p:extLst>
      <p:ext uri="{BB962C8B-B14F-4D97-AF65-F5344CB8AC3E}">
        <p14:creationId xmlns:p14="http://schemas.microsoft.com/office/powerpoint/2010/main" val="10453958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latin typeface="Algerian" pitchFamily="82" charset="0"/>
              </a:rPr>
              <a:t>SECONDARY BATTERIES</a:t>
            </a:r>
            <a:endParaRPr lang="en-US" sz="4800" dirty="0">
              <a:latin typeface="Algerian" pitchFamily="82" charset="0"/>
            </a:endParaRPr>
          </a:p>
        </p:txBody>
      </p:sp>
    </p:spTree>
    <p:extLst>
      <p:ext uri="{BB962C8B-B14F-4D97-AF65-F5344CB8AC3E}">
        <p14:creationId xmlns:p14="http://schemas.microsoft.com/office/powerpoint/2010/main" val="2772347992"/>
      </p:ext>
    </p:extLst>
  </p:cSld>
  <p:clrMapOvr>
    <a:masterClrMapping/>
  </p:clrMapOvr>
  <p:transition>
    <p:randomBar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Algerian" pitchFamily="82" charset="0"/>
              </a:rPr>
              <a:t>INTRODUCTION</a:t>
            </a:r>
            <a:endParaRPr lang="en-US" sz="4400" dirty="0">
              <a:latin typeface="Algerian" pitchFamily="82" charset="0"/>
            </a:endParaRPr>
          </a:p>
        </p:txBody>
      </p:sp>
      <p:sp>
        <p:nvSpPr>
          <p:cNvPr id="3" name="Content Placeholder 2"/>
          <p:cNvSpPr>
            <a:spLocks noGrp="1"/>
          </p:cNvSpPr>
          <p:nvPr>
            <p:ph idx="1"/>
          </p:nvPr>
        </p:nvSpPr>
        <p:spPr/>
        <p:txBody>
          <a:bodyPr>
            <a:normAutofit/>
          </a:bodyPr>
          <a:lstStyle/>
          <a:p>
            <a:r>
              <a:rPr lang="en-US" sz="2400" dirty="0" smtClean="0">
                <a:latin typeface="Bell MT" pitchFamily="18" charset="0"/>
              </a:rPr>
              <a:t>Rechargeable batteries (also known as secondary cells) are batteries that potentially consist of reversible cell reactions that allow them to recharge, or regain their cell potential, through the work done by passing currents of electricity.</a:t>
            </a:r>
          </a:p>
          <a:p>
            <a:pPr>
              <a:buNone/>
            </a:pPr>
            <a:r>
              <a:rPr lang="en-US" sz="2200" dirty="0" smtClean="0">
                <a:latin typeface="Bell MT" pitchFamily="18" charset="0"/>
              </a:rPr>
              <a:t/>
            </a:r>
            <a:br>
              <a:rPr lang="en-US" sz="2200" dirty="0" smtClean="0">
                <a:latin typeface="Bell MT" pitchFamily="18" charset="0"/>
              </a:rPr>
            </a:br>
            <a:endParaRPr lang="en-US" sz="2200" dirty="0">
              <a:latin typeface="Bell MT" pitchFamily="18" charset="0"/>
            </a:endParaRPr>
          </a:p>
        </p:txBody>
      </p:sp>
    </p:spTree>
    <p:extLst>
      <p:ext uri="{BB962C8B-B14F-4D97-AF65-F5344CB8AC3E}">
        <p14:creationId xmlns:p14="http://schemas.microsoft.com/office/powerpoint/2010/main" val="1166915486"/>
      </p:ext>
    </p:extLst>
  </p:cSld>
  <p:clrMapOvr>
    <a:masterClrMapping/>
  </p:clrMapOvr>
  <p:transition>
    <p:blinds/>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Algerian" pitchFamily="82" charset="0"/>
              </a:rPr>
              <a:t>working</a:t>
            </a:r>
            <a:endParaRPr lang="en-US" sz="4400" dirty="0">
              <a:latin typeface="Algerian" pitchFamily="82" charset="0"/>
            </a:endParaRPr>
          </a:p>
        </p:txBody>
      </p:sp>
      <p:sp>
        <p:nvSpPr>
          <p:cNvPr id="3" name="Content Placeholder 2"/>
          <p:cNvSpPr>
            <a:spLocks noGrp="1"/>
          </p:cNvSpPr>
          <p:nvPr>
            <p:ph idx="1"/>
          </p:nvPr>
        </p:nvSpPr>
        <p:spPr/>
        <p:txBody>
          <a:bodyPr>
            <a:normAutofit/>
          </a:bodyPr>
          <a:lstStyle/>
          <a:p>
            <a:r>
              <a:rPr lang="en-US" sz="2400" dirty="0" smtClean="0">
                <a:latin typeface="Bell MT" pitchFamily="18" charset="0"/>
              </a:rPr>
              <a:t>Rechargeable (or secondary) batteries contain active materials that can be regenerated by charging. All batteries have positive and negative terminals, marked (+) and (-) respectively, and two corresponding electrodes.  The electrodes must not touch each other, and are separated by the electrolyte, which facilitates the flow of electric charge between the electrodes.  A collector conducts the charge to the battery's exterior and through the load.</a:t>
            </a:r>
          </a:p>
          <a:p>
            <a:pPr>
              <a:buNone/>
            </a:pPr>
            <a:endParaRPr lang="en-US" sz="2400" dirty="0">
              <a:latin typeface="Bell MT" pitchFamily="18" charset="0"/>
            </a:endParaRPr>
          </a:p>
        </p:txBody>
      </p:sp>
    </p:spTree>
    <p:extLst>
      <p:ext uri="{BB962C8B-B14F-4D97-AF65-F5344CB8AC3E}">
        <p14:creationId xmlns:p14="http://schemas.microsoft.com/office/powerpoint/2010/main" val="2154348731"/>
      </p:ext>
    </p:extLst>
  </p:cSld>
  <p:clrMapOvr>
    <a:masterClrMapping/>
  </p:clrMapOvr>
  <p:transition>
    <p:blinds/>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fontAlgn="base"/>
            <a:r>
              <a:rPr lang="en-US" sz="2400" dirty="0" smtClean="0">
                <a:latin typeface="Bell MT" pitchFamily="18" charset="0"/>
              </a:rPr>
              <a:t>When a battery is inserted into an electrical device, the device completes the circuit between the two terminals and triggers electrochemical reactions within the battery.  The anode undergoes an oxidation reaction with the electrolyte and releases electrons, while the cathode undergoes a reduction reaction and absorbs the free electrons.  The product of these two reactions is electricity, which is channeled out of the battery and into the device. </a:t>
            </a:r>
          </a:p>
          <a:p>
            <a:pPr fontAlgn="base">
              <a:buNone/>
            </a:pPr>
            <a:r>
              <a:rPr lang="en-US" sz="2400" dirty="0" smtClean="0">
                <a:latin typeface="Bell MT" pitchFamily="18" charset="0"/>
              </a:rPr>
              <a:t> </a:t>
            </a:r>
          </a:p>
          <a:p>
            <a:endParaRPr lang="en-US" dirty="0">
              <a:latin typeface="Bell MT" pitchFamily="18" charset="0"/>
            </a:endParaRPr>
          </a:p>
        </p:txBody>
      </p:sp>
    </p:spTree>
    <p:extLst>
      <p:ext uri="{BB962C8B-B14F-4D97-AF65-F5344CB8AC3E}">
        <p14:creationId xmlns:p14="http://schemas.microsoft.com/office/powerpoint/2010/main" val="3754002198"/>
      </p:ext>
    </p:extLst>
  </p:cSld>
  <p:clrMapOvr>
    <a:masterClrMapping/>
  </p:clrMapOvr>
  <p:transition>
    <p:blinds/>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228600"/>
            <a:ext cx="7543800" cy="914400"/>
          </a:xfrm>
        </p:spPr>
        <p:txBody>
          <a:bodyPr/>
          <a:lstStyle/>
          <a:p>
            <a:r>
              <a:rPr lang="en-US" dirty="0"/>
              <a:t>Classification of Energy</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524000"/>
            <a:ext cx="7543800" cy="4167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67267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r>
              <a:rPr lang="en-US" sz="2400" dirty="0" smtClean="0">
                <a:latin typeface="Bell MT" pitchFamily="18" charset="0"/>
              </a:rPr>
              <a:t>When a secondary battery is recharged, its electrodes undergo an opposite process to the discharging action described above.  As the battery charger passes electricity through the battery, its cathode is oxidized and produces electrons which are then absorbed by the anode.  When the battery is fully charged, it can be connected to a load and discharged again.</a:t>
            </a:r>
          </a:p>
          <a:p>
            <a:pPr fontAlgn="base">
              <a:buNone/>
            </a:pPr>
            <a:r>
              <a:rPr lang="en-US" dirty="0" smtClean="0">
                <a:latin typeface="Bell MT" pitchFamily="18" charset="0"/>
              </a:rPr>
              <a:t> </a:t>
            </a:r>
          </a:p>
          <a:p>
            <a:endParaRPr lang="en-US" dirty="0">
              <a:latin typeface="Bell MT" pitchFamily="18" charset="0"/>
            </a:endParaRPr>
          </a:p>
        </p:txBody>
      </p:sp>
    </p:spTree>
    <p:extLst>
      <p:ext uri="{BB962C8B-B14F-4D97-AF65-F5344CB8AC3E}">
        <p14:creationId xmlns:p14="http://schemas.microsoft.com/office/powerpoint/2010/main" val="2792250763"/>
      </p:ext>
    </p:extLst>
  </p:cSld>
  <p:clrMapOvr>
    <a:masterClrMapping/>
  </p:clrMapOvr>
  <p:transition>
    <p:blinds/>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Algerian" pitchFamily="82" charset="0"/>
              </a:rPr>
              <a:t>Working(charging)</a:t>
            </a:r>
            <a:endParaRPr lang="en-US" sz="4400" dirty="0">
              <a:latin typeface="Algerian" pitchFamily="82" charset="0"/>
            </a:endParaRPr>
          </a:p>
        </p:txBody>
      </p:sp>
      <p:pic>
        <p:nvPicPr>
          <p:cNvPr id="4" name="Content Placeholder 3" descr="Image result for secondary batteries"/>
          <p:cNvPicPr>
            <a:picLocks noGrp="1"/>
          </p:cNvPicPr>
          <p:nvPr>
            <p:ph idx="1"/>
          </p:nvPr>
        </p:nvPicPr>
        <p:blipFill>
          <a:blip r:embed="rId2"/>
          <a:srcRect/>
          <a:stretch>
            <a:fillRect/>
          </a:stretch>
        </p:blipFill>
        <p:spPr bwMode="auto">
          <a:xfrm>
            <a:off x="1219200" y="2057400"/>
            <a:ext cx="5257800" cy="4419600"/>
          </a:xfrm>
          <a:prstGeom prst="rect">
            <a:avLst/>
          </a:prstGeom>
          <a:noFill/>
          <a:ln w="9525">
            <a:noFill/>
            <a:miter lim="800000"/>
            <a:headEnd/>
            <a:tailEnd/>
          </a:ln>
        </p:spPr>
      </p:pic>
    </p:spTree>
    <p:extLst>
      <p:ext uri="{BB962C8B-B14F-4D97-AF65-F5344CB8AC3E}">
        <p14:creationId xmlns:p14="http://schemas.microsoft.com/office/powerpoint/2010/main" val="1673254178"/>
      </p:ext>
    </p:extLst>
  </p:cSld>
  <p:clrMapOvr>
    <a:masterClrMapping/>
  </p:clrMapOvr>
  <p:transition>
    <p:blinds/>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89227" y="2996951"/>
            <a:ext cx="4176463" cy="1077218"/>
          </a:xfrm>
          <a:prstGeom prst="rect">
            <a:avLst/>
          </a:prstGeom>
          <a:gradFill flip="none" rotWithShape="1">
            <a:gsLst>
              <a:gs pos="0">
                <a:schemeClr val="accent6">
                  <a:lumMod val="75000"/>
                  <a:tint val="66000"/>
                  <a:satMod val="160000"/>
                </a:schemeClr>
              </a:gs>
              <a:gs pos="50000">
                <a:schemeClr val="accent6">
                  <a:lumMod val="75000"/>
                  <a:tint val="44500"/>
                  <a:satMod val="160000"/>
                </a:schemeClr>
              </a:gs>
              <a:gs pos="100000">
                <a:schemeClr val="accent6">
                  <a:lumMod val="75000"/>
                  <a:tint val="23500"/>
                  <a:satMod val="160000"/>
                </a:schemeClr>
              </a:gs>
            </a:gsLst>
            <a:lin ang="5400000" scaled="1"/>
            <a:tileRect/>
          </a:gradFill>
        </p:spPr>
        <p:txBody>
          <a:bodyPr wrap="square" lIns="91440" tIns="45720" rIns="91440" bIns="45720">
            <a:spAutoFit/>
          </a:bodyPr>
          <a:lstStyle/>
          <a:p>
            <a:pPr algn="ctr"/>
            <a:r>
              <a:rPr lang="en-IN" sz="32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itchFamily="34" charset="0"/>
                <a:cs typeface="Arial" pitchFamily="34" charset="0"/>
              </a:rPr>
              <a:t>Types Of Secondary Batteries</a:t>
            </a:r>
            <a:endParaRPr lang="en-IN" sz="32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0" name="Oval Callout 9"/>
          <p:cNvSpPr/>
          <p:nvPr/>
        </p:nvSpPr>
        <p:spPr>
          <a:xfrm>
            <a:off x="4583835" y="1402177"/>
            <a:ext cx="2880320" cy="1223896"/>
          </a:xfrm>
          <a:prstGeom prst="wedgeEllipseCallout">
            <a:avLst>
              <a:gd name="adj1" fmla="val -31415"/>
              <a:gd name="adj2" fmla="val 80289"/>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5123895" y="1515299"/>
            <a:ext cx="1800200" cy="954107"/>
          </a:xfrm>
          <a:prstGeom prst="rect">
            <a:avLst/>
          </a:prstGeom>
          <a:noFill/>
        </p:spPr>
        <p:txBody>
          <a:bodyPr wrap="square" lIns="91440" tIns="45720" rIns="91440" bIns="45720">
            <a:spAutoFit/>
          </a:bodyPr>
          <a:lstStyle/>
          <a:p>
            <a:pPr algn="ctr"/>
            <a:r>
              <a:rPr lang="en-IN" sz="2800" dirty="0"/>
              <a:t> </a:t>
            </a:r>
            <a:r>
              <a:rPr lang="en-IN" sz="2800" dirty="0">
                <a:solidFill>
                  <a:schemeClr val="bg1"/>
                </a:solidFill>
                <a:latin typeface="Berlin Sans FB" pitchFamily="34" charset="0"/>
              </a:rPr>
              <a:t>lead–acid battery</a:t>
            </a:r>
            <a:endParaRPr lang="en-US" sz="2800"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latin typeface="Berlin Sans FB" pitchFamily="34" charset="0"/>
            </a:endParaRPr>
          </a:p>
        </p:txBody>
      </p:sp>
      <p:sp>
        <p:nvSpPr>
          <p:cNvPr id="17" name="Oval Callout 16"/>
          <p:cNvSpPr/>
          <p:nvPr/>
        </p:nvSpPr>
        <p:spPr>
          <a:xfrm>
            <a:off x="179512" y="2870212"/>
            <a:ext cx="2664296" cy="2019565"/>
          </a:xfrm>
          <a:prstGeom prst="wedgeEllipseCallout">
            <a:avLst>
              <a:gd name="adj1" fmla="val 76808"/>
              <a:gd name="adj2" fmla="val -23550"/>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Callout 17"/>
          <p:cNvSpPr/>
          <p:nvPr/>
        </p:nvSpPr>
        <p:spPr>
          <a:xfrm rot="10800000">
            <a:off x="2266121" y="5332351"/>
            <a:ext cx="2571932" cy="1304434"/>
          </a:xfrm>
          <a:prstGeom prst="wedgeEllipseCallout">
            <a:avLst>
              <a:gd name="adj1" fmla="val -17030"/>
              <a:gd name="adj2" fmla="val 142938"/>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p:cNvSpPr/>
          <p:nvPr/>
        </p:nvSpPr>
        <p:spPr>
          <a:xfrm>
            <a:off x="669723" y="3073895"/>
            <a:ext cx="1692477" cy="1200329"/>
          </a:xfrm>
          <a:prstGeom prst="rect">
            <a:avLst/>
          </a:prstGeom>
          <a:noFill/>
        </p:spPr>
        <p:txBody>
          <a:bodyPr wrap="square" lIns="91440" tIns="45720" rIns="91440" bIns="45720">
            <a:spAutoFit/>
          </a:bodyPr>
          <a:lstStyle/>
          <a:p>
            <a:pPr algn="ctr"/>
            <a:r>
              <a:rPr lang="en-IN" sz="2400" dirty="0" smtClean="0">
                <a:solidFill>
                  <a:schemeClr val="bg1"/>
                </a:solidFill>
                <a:latin typeface="Berlin Sans FB Demi" pitchFamily="34" charset="0"/>
              </a:rPr>
              <a:t>nickel–</a:t>
            </a:r>
            <a:r>
              <a:rPr lang="en-IN" sz="2400" dirty="0" err="1" smtClean="0">
                <a:solidFill>
                  <a:schemeClr val="bg1"/>
                </a:solidFill>
                <a:latin typeface="Berlin Sans FB Demi" pitchFamily="34" charset="0"/>
              </a:rPr>
              <a:t>cadimium</a:t>
            </a:r>
            <a:r>
              <a:rPr lang="en-IN" sz="2400" dirty="0" smtClean="0">
                <a:solidFill>
                  <a:schemeClr val="bg1"/>
                </a:solidFill>
                <a:latin typeface="Berlin Sans FB Demi" pitchFamily="34" charset="0"/>
              </a:rPr>
              <a:t> battery</a:t>
            </a:r>
            <a:endParaRPr lang="en-US" sz="2400"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latin typeface="Berlin Sans FB Demi" pitchFamily="34" charset="0"/>
            </a:endParaRPr>
          </a:p>
        </p:txBody>
      </p:sp>
      <p:sp>
        <p:nvSpPr>
          <p:cNvPr id="23" name="Rectangle 22"/>
          <p:cNvSpPr/>
          <p:nvPr/>
        </p:nvSpPr>
        <p:spPr>
          <a:xfrm>
            <a:off x="2216243" y="5085184"/>
            <a:ext cx="2674933" cy="1354217"/>
          </a:xfrm>
          <a:prstGeom prst="rect">
            <a:avLst/>
          </a:prstGeom>
          <a:noFill/>
        </p:spPr>
        <p:txBody>
          <a:bodyPr wrap="square" lIns="91440" tIns="45720" rIns="91440" bIns="45720">
            <a:spAutoFit/>
          </a:bodyPr>
          <a:lstStyle/>
          <a:p>
            <a:pPr algn="ctr"/>
            <a:r>
              <a:rPr lang="en-IN" sz="5400" dirty="0"/>
              <a:t> </a:t>
            </a:r>
            <a:r>
              <a:rPr lang="en-IN" sz="2800" dirty="0">
                <a:solidFill>
                  <a:schemeClr val="bg1"/>
                </a:solidFill>
                <a:latin typeface="Berlin Sans FB" pitchFamily="34" charset="0"/>
              </a:rPr>
              <a:t>lithium-ion battery</a:t>
            </a:r>
            <a:endParaRPr lang="en-US" sz="2800"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latin typeface="Berlin Sans FB" pitchFamily="34" charset="0"/>
            </a:endParaRPr>
          </a:p>
        </p:txBody>
      </p:sp>
    </p:spTree>
    <p:extLst>
      <p:ext uri="{BB962C8B-B14F-4D97-AF65-F5344CB8AC3E}">
        <p14:creationId xmlns:p14="http://schemas.microsoft.com/office/powerpoint/2010/main" val="159016319"/>
      </p:ext>
    </p:extLst>
  </p:cSld>
  <p:clrMapOvr>
    <a:masterClrMapping/>
  </p:clrMapOvr>
  <p:transition spd="slow">
    <p:randomBar dir="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1674" y="2010832"/>
            <a:ext cx="5111752" cy="1515533"/>
          </a:xfrm>
        </p:spPr>
        <p:txBody>
          <a:bodyPr>
            <a:noAutofit/>
          </a:bodyPr>
          <a:lstStyle/>
          <a:p>
            <a:r>
              <a:rPr lang="en-US" sz="4400" dirty="0" smtClean="0">
                <a:solidFill>
                  <a:schemeClr val="bg2">
                    <a:lumMod val="50000"/>
                  </a:schemeClr>
                </a:solidFill>
                <a:latin typeface="Algerian" pitchFamily="82" charset="0"/>
              </a:rPr>
              <a:t>1.Lead acid Batteries</a:t>
            </a:r>
            <a:endParaRPr lang="en-US" sz="4400" dirty="0">
              <a:solidFill>
                <a:schemeClr val="bg2">
                  <a:lumMod val="50000"/>
                </a:schemeClr>
              </a:solidFill>
              <a:latin typeface="Algerian" pitchFamily="82" charset="0"/>
            </a:endParaRPr>
          </a:p>
        </p:txBody>
      </p:sp>
    </p:spTree>
    <p:extLst>
      <p:ext uri="{BB962C8B-B14F-4D97-AF65-F5344CB8AC3E}">
        <p14:creationId xmlns:p14="http://schemas.microsoft.com/office/powerpoint/2010/main" val="106452924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504885"/>
            <a:ext cx="5029200" cy="4524315"/>
          </a:xfrm>
          <a:prstGeom prst="rect">
            <a:avLst/>
          </a:prstGeom>
        </p:spPr>
        <p:txBody>
          <a:bodyPr wrap="square">
            <a:spAutoFit/>
          </a:bodyPr>
          <a:lstStyle/>
          <a:p>
            <a:pPr algn="just"/>
            <a:r>
              <a:rPr lang="en-US" dirty="0">
                <a:hlinkClick r:id="rId2" tooltip="Chemistry of a Lead Acid Battery"/>
              </a:rPr>
              <a:t>1</a:t>
            </a:r>
            <a:r>
              <a:rPr lang="en-US" dirty="0"/>
              <a:t> </a:t>
            </a:r>
            <a:r>
              <a:rPr lang="en-US" b="1" dirty="0"/>
              <a:t>Chemistry of a Lead Acid Battery</a:t>
            </a:r>
            <a:r>
              <a:rPr lang="en-US" dirty="0"/>
              <a:t/>
            </a:r>
            <a:br>
              <a:rPr lang="en-US" dirty="0"/>
            </a:br>
            <a:endParaRPr lang="en-US" dirty="0"/>
          </a:p>
          <a:p>
            <a:pPr algn="just"/>
            <a:r>
              <a:rPr lang="en-US" dirty="0">
                <a:hlinkClick r:id="rId3" tooltip="Composition of a Lead Acid Battery"/>
              </a:rPr>
              <a:t>2</a:t>
            </a:r>
            <a:r>
              <a:rPr lang="en-US" dirty="0"/>
              <a:t> </a:t>
            </a:r>
            <a:r>
              <a:rPr lang="en-US" b="1" dirty="0"/>
              <a:t>Composition of a Lead Acid Battery</a:t>
            </a:r>
            <a:r>
              <a:rPr lang="en-US" dirty="0"/>
              <a:t/>
            </a:r>
            <a:br>
              <a:rPr lang="en-US" dirty="0"/>
            </a:br>
            <a:r>
              <a:rPr lang="en-US" dirty="0"/>
              <a:t>Positive Plate: Lead Oxide (</a:t>
            </a:r>
            <a:r>
              <a:rPr lang="en-US" dirty="0" err="1"/>
              <a:t>PbO</a:t>
            </a:r>
            <a:r>
              <a:rPr lang="en-US" dirty="0" smtClean="0"/>
              <a:t>)</a:t>
            </a:r>
          </a:p>
          <a:p>
            <a:pPr algn="just"/>
            <a:r>
              <a:rPr lang="en-US" dirty="0" smtClean="0"/>
              <a:t>Negative </a:t>
            </a:r>
            <a:r>
              <a:rPr lang="en-US" dirty="0"/>
              <a:t>Plate: Lead (</a:t>
            </a:r>
            <a:r>
              <a:rPr lang="en-US" dirty="0" err="1"/>
              <a:t>Pb</a:t>
            </a:r>
            <a:r>
              <a:rPr lang="en-US" dirty="0" smtClean="0"/>
              <a:t>)</a:t>
            </a:r>
          </a:p>
          <a:p>
            <a:pPr algn="just"/>
            <a:r>
              <a:rPr lang="en-US" dirty="0" smtClean="0"/>
              <a:t>Electrolyte</a:t>
            </a:r>
            <a:r>
              <a:rPr lang="en-US" dirty="0"/>
              <a:t>: </a:t>
            </a:r>
            <a:r>
              <a:rPr lang="en-US" dirty="0" err="1"/>
              <a:t>sulphuric</a:t>
            </a:r>
            <a:r>
              <a:rPr lang="en-US" dirty="0"/>
              <a:t> acid (H2SO4</a:t>
            </a:r>
            <a:r>
              <a:rPr lang="en-US" dirty="0" smtClean="0"/>
              <a:t>)</a:t>
            </a:r>
          </a:p>
          <a:p>
            <a:pPr algn="just"/>
            <a:endParaRPr lang="en-US" dirty="0"/>
          </a:p>
          <a:p>
            <a:pPr algn="just"/>
            <a:r>
              <a:rPr lang="en-US" dirty="0">
                <a:hlinkClick r:id="rId4" tooltip="Review of Acid Terminology"/>
              </a:rPr>
              <a:t>3</a:t>
            </a:r>
            <a:r>
              <a:rPr lang="en-US" dirty="0"/>
              <a:t> </a:t>
            </a:r>
            <a:r>
              <a:rPr lang="en-US" b="1" dirty="0"/>
              <a:t>Review of Acid Terminology</a:t>
            </a:r>
            <a:r>
              <a:rPr lang="en-US" dirty="0"/>
              <a:t/>
            </a:r>
            <a:br>
              <a:rPr lang="en-US" dirty="0"/>
            </a:br>
            <a:r>
              <a:rPr lang="en-US" dirty="0"/>
              <a:t>Strong vs. Weak </a:t>
            </a:r>
            <a:r>
              <a:rPr lang="en-US" dirty="0" smtClean="0"/>
              <a:t>Acids</a:t>
            </a:r>
          </a:p>
          <a:p>
            <a:pPr algn="just"/>
            <a:r>
              <a:rPr lang="en-US" dirty="0" smtClean="0"/>
              <a:t>Strong </a:t>
            </a:r>
            <a:r>
              <a:rPr lang="en-US" dirty="0"/>
              <a:t>acids completely ionize in </a:t>
            </a:r>
            <a:r>
              <a:rPr lang="en-US" dirty="0" smtClean="0"/>
              <a:t>water</a:t>
            </a:r>
          </a:p>
          <a:p>
            <a:pPr algn="just"/>
            <a:r>
              <a:rPr lang="en-US" dirty="0" smtClean="0"/>
              <a:t>EX</a:t>
            </a:r>
            <a:r>
              <a:rPr lang="en-US" dirty="0"/>
              <a:t>: HCl </a:t>
            </a:r>
            <a:r>
              <a:rPr lang="en-US" dirty="0" smtClean="0">
                <a:sym typeface="Wingdings" panose="05000000000000000000" pitchFamily="2" charset="2"/>
              </a:rPr>
              <a:t></a:t>
            </a:r>
            <a:r>
              <a:rPr lang="en-US" dirty="0" smtClean="0"/>
              <a:t> </a:t>
            </a:r>
            <a:r>
              <a:rPr lang="en-US" dirty="0"/>
              <a:t>H+ + Cl- (HCl + H2O </a:t>
            </a:r>
            <a:r>
              <a:rPr lang="en-US" dirty="0" smtClean="0">
                <a:sym typeface="Wingdings" panose="05000000000000000000" pitchFamily="2" charset="2"/>
              </a:rPr>
              <a:t></a:t>
            </a:r>
            <a:r>
              <a:rPr lang="en-US" dirty="0" smtClean="0"/>
              <a:t> </a:t>
            </a:r>
            <a:r>
              <a:rPr lang="en-US" dirty="0"/>
              <a:t>H3O+ + </a:t>
            </a:r>
            <a:r>
              <a:rPr lang="en-US" dirty="0" smtClean="0"/>
              <a:t>Cl-)</a:t>
            </a:r>
          </a:p>
          <a:p>
            <a:pPr algn="just"/>
            <a:r>
              <a:rPr lang="en-US" dirty="0" smtClean="0"/>
              <a:t>Weak </a:t>
            </a:r>
            <a:r>
              <a:rPr lang="en-US" dirty="0"/>
              <a:t>acids partially ionize in </a:t>
            </a:r>
            <a:r>
              <a:rPr lang="en-US" dirty="0" smtClean="0"/>
              <a:t>water</a:t>
            </a:r>
          </a:p>
          <a:p>
            <a:pPr algn="just"/>
            <a:r>
              <a:rPr lang="en-US" dirty="0" smtClean="0"/>
              <a:t>EX</a:t>
            </a:r>
            <a:r>
              <a:rPr lang="en-US" dirty="0"/>
              <a:t>: HC2H3O2 ⇌ H+ + C2H3O2- </a:t>
            </a:r>
            <a:endParaRPr lang="en-US" dirty="0" smtClean="0"/>
          </a:p>
          <a:p>
            <a:pPr algn="just"/>
            <a:r>
              <a:rPr lang="en-US" dirty="0" smtClean="0"/>
              <a:t>(</a:t>
            </a:r>
            <a:r>
              <a:rPr lang="en-US" dirty="0"/>
              <a:t>note ⇌ versus </a:t>
            </a:r>
            <a:r>
              <a:rPr lang="en-US" dirty="0" smtClean="0"/>
              <a:t>) </a:t>
            </a:r>
            <a:r>
              <a:rPr lang="en-US" dirty="0" err="1" smtClean="0"/>
              <a:t>Monoprotic</a:t>
            </a:r>
            <a:r>
              <a:rPr lang="en-US" dirty="0" smtClean="0"/>
              <a:t> </a:t>
            </a:r>
            <a:r>
              <a:rPr lang="en-US" dirty="0"/>
              <a:t>vs. Diprotic </a:t>
            </a:r>
            <a:r>
              <a:rPr lang="en-US" dirty="0" smtClean="0"/>
              <a:t>Acids</a:t>
            </a:r>
          </a:p>
          <a:p>
            <a:pPr algn="just"/>
            <a:r>
              <a:rPr lang="en-US" dirty="0" err="1" smtClean="0"/>
              <a:t>Monoprotic</a:t>
            </a:r>
            <a:r>
              <a:rPr lang="en-US" dirty="0" smtClean="0"/>
              <a:t> </a:t>
            </a:r>
            <a:r>
              <a:rPr lang="en-US" dirty="0"/>
              <a:t>acid has one H+ (EX: </a:t>
            </a:r>
            <a:r>
              <a:rPr lang="en-US" dirty="0" smtClean="0"/>
              <a:t>HCl)</a:t>
            </a:r>
          </a:p>
          <a:p>
            <a:pPr algn="just"/>
            <a:r>
              <a:rPr lang="en-US" dirty="0" smtClean="0"/>
              <a:t>Diprotic </a:t>
            </a:r>
            <a:r>
              <a:rPr lang="en-US" dirty="0"/>
              <a:t>acid has two H+ (EX: H2SO4</a:t>
            </a:r>
            <a:r>
              <a:rPr lang="en-US" dirty="0" smtClean="0"/>
              <a:t>)          </a:t>
            </a:r>
            <a:endParaRPr lang="en-US" dirty="0"/>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800" y="3057525"/>
            <a:ext cx="3733800" cy="357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99418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837486"/>
            <a:ext cx="7467600" cy="4801314"/>
          </a:xfrm>
          <a:prstGeom prst="rect">
            <a:avLst/>
          </a:prstGeom>
        </p:spPr>
        <p:txBody>
          <a:bodyPr wrap="square">
            <a:spAutoFit/>
          </a:bodyPr>
          <a:lstStyle/>
          <a:p>
            <a:r>
              <a:rPr lang="en-US" dirty="0">
                <a:hlinkClick r:id="rId2" tooltip="The Electrolyte: H2SO4 H2SO4 is classified as a strong acid (completely ionizes) but that is not exactly true."/>
              </a:rPr>
              <a:t>4</a:t>
            </a:r>
            <a:r>
              <a:rPr lang="en-US" dirty="0"/>
              <a:t> The Electrolyte: </a:t>
            </a:r>
            <a:r>
              <a:rPr lang="en-US" dirty="0" smtClean="0"/>
              <a:t>H2SO4</a:t>
            </a:r>
          </a:p>
          <a:p>
            <a:r>
              <a:rPr lang="en-US" dirty="0" smtClean="0"/>
              <a:t>H2SO4 </a:t>
            </a:r>
            <a:r>
              <a:rPr lang="en-US" dirty="0"/>
              <a:t>is classified as a strong acid (completely ionizes) but that is not exactly </a:t>
            </a:r>
            <a:r>
              <a:rPr lang="en-US" dirty="0" smtClean="0"/>
              <a:t>true. The </a:t>
            </a:r>
            <a:r>
              <a:rPr lang="en-US" dirty="0"/>
              <a:t>first ionization of H2SO4 is complete and occurs instantly when in </a:t>
            </a:r>
            <a:r>
              <a:rPr lang="en-US" dirty="0" smtClean="0"/>
              <a:t>water.</a:t>
            </a:r>
          </a:p>
          <a:p>
            <a:r>
              <a:rPr lang="en-US" dirty="0" smtClean="0"/>
              <a:t>EX</a:t>
            </a:r>
            <a:r>
              <a:rPr lang="en-US" dirty="0"/>
              <a:t>: H2SO4 </a:t>
            </a:r>
            <a:r>
              <a:rPr lang="en-US" dirty="0" smtClean="0">
                <a:sym typeface="Wingdings" panose="05000000000000000000" pitchFamily="2" charset="2"/>
              </a:rPr>
              <a:t></a:t>
            </a:r>
            <a:r>
              <a:rPr lang="en-US" dirty="0" smtClean="0"/>
              <a:t> </a:t>
            </a:r>
            <a:r>
              <a:rPr lang="en-US" dirty="0"/>
              <a:t>H+ + </a:t>
            </a:r>
            <a:r>
              <a:rPr lang="en-US" dirty="0" smtClean="0"/>
              <a:t>HSO4-</a:t>
            </a:r>
          </a:p>
          <a:p>
            <a:r>
              <a:rPr lang="en-US" dirty="0" smtClean="0"/>
              <a:t>But</a:t>
            </a:r>
            <a:r>
              <a:rPr lang="en-US" dirty="0"/>
              <a:t>! The second ionization is extremely </a:t>
            </a:r>
            <a:r>
              <a:rPr lang="en-US" dirty="0" smtClean="0"/>
              <a:t>partial.</a:t>
            </a:r>
          </a:p>
          <a:p>
            <a:r>
              <a:rPr lang="en-US" dirty="0" smtClean="0"/>
              <a:t>EX</a:t>
            </a:r>
            <a:r>
              <a:rPr lang="en-US" dirty="0"/>
              <a:t>: HSO4- ⇌ H+ + SO4-2 (</a:t>
            </a:r>
            <a:r>
              <a:rPr lang="en-US" dirty="0" err="1"/>
              <a:t>Ka</a:t>
            </a:r>
            <a:r>
              <a:rPr lang="en-US" dirty="0"/>
              <a:t> = 0.012</a:t>
            </a:r>
            <a:r>
              <a:rPr lang="en-US" dirty="0" smtClean="0"/>
              <a:t>!)</a:t>
            </a:r>
          </a:p>
          <a:p>
            <a:r>
              <a:rPr lang="en-US" dirty="0" smtClean="0"/>
              <a:t>This </a:t>
            </a:r>
            <a:r>
              <a:rPr lang="en-US" dirty="0"/>
              <a:t>is very important in understanding the chemistry of a lead acid battery!</a:t>
            </a:r>
            <a:br>
              <a:rPr lang="en-US" dirty="0"/>
            </a:br>
            <a:endParaRPr lang="en-US" dirty="0"/>
          </a:p>
          <a:p>
            <a:r>
              <a:rPr lang="en-US" dirty="0">
                <a:hlinkClick r:id="rId3" tooltip="for understanding In general, is sulfuric acid considered a strong or weak acid Strong. Why is sulfuric acid considered to be strong"/>
              </a:rPr>
              <a:t>5</a:t>
            </a:r>
            <a:r>
              <a:rPr lang="en-US" dirty="0"/>
              <a:t> for </a:t>
            </a:r>
            <a:r>
              <a:rPr lang="en-US" dirty="0" smtClean="0"/>
              <a:t>understanding</a:t>
            </a:r>
          </a:p>
          <a:p>
            <a:r>
              <a:rPr lang="en-US" dirty="0" smtClean="0"/>
              <a:t>In </a:t>
            </a:r>
            <a:r>
              <a:rPr lang="en-US" dirty="0"/>
              <a:t>general, is sulfuric acid considered a strong or weak acid</a:t>
            </a:r>
            <a:r>
              <a:rPr lang="en-US" dirty="0" smtClean="0"/>
              <a:t>?</a:t>
            </a:r>
          </a:p>
          <a:p>
            <a:r>
              <a:rPr lang="en-US" dirty="0" smtClean="0"/>
              <a:t>Strong- Why </a:t>
            </a:r>
            <a:r>
              <a:rPr lang="en-US" dirty="0"/>
              <a:t>is sulfuric acid considered to be strong</a:t>
            </a:r>
            <a:r>
              <a:rPr lang="en-US" dirty="0" smtClean="0"/>
              <a:t>?</a:t>
            </a:r>
          </a:p>
          <a:p>
            <a:r>
              <a:rPr lang="en-US" dirty="0" smtClean="0"/>
              <a:t>It </a:t>
            </a:r>
            <a:r>
              <a:rPr lang="en-US" dirty="0"/>
              <a:t>completely </a:t>
            </a:r>
            <a:r>
              <a:rPr lang="en-US" dirty="0" smtClean="0"/>
              <a:t>ionizes</a:t>
            </a:r>
          </a:p>
          <a:p>
            <a:r>
              <a:rPr lang="en-US" dirty="0" smtClean="0"/>
              <a:t>What </a:t>
            </a:r>
            <a:r>
              <a:rPr lang="en-US" dirty="0"/>
              <a:t>ion related to sulfuric acid is weak</a:t>
            </a:r>
            <a:r>
              <a:rPr lang="en-US" dirty="0" smtClean="0"/>
              <a:t>?</a:t>
            </a:r>
          </a:p>
          <a:p>
            <a:r>
              <a:rPr lang="en-US" dirty="0" smtClean="0"/>
              <a:t>HSO4̶- Why </a:t>
            </a:r>
            <a:r>
              <a:rPr lang="en-US" dirty="0"/>
              <a:t>is the bisulfate ion, HSO4̶ considered weak</a:t>
            </a:r>
            <a:r>
              <a:rPr lang="en-US" dirty="0" smtClean="0"/>
              <a:t>?</a:t>
            </a:r>
          </a:p>
          <a:p>
            <a:r>
              <a:rPr lang="en-US" dirty="0" smtClean="0"/>
              <a:t>It </a:t>
            </a:r>
            <a:r>
              <a:rPr lang="en-US" dirty="0"/>
              <a:t>partially ionizes</a:t>
            </a:r>
          </a:p>
        </p:txBody>
      </p:sp>
    </p:spTree>
    <p:extLst>
      <p:ext uri="{BB962C8B-B14F-4D97-AF65-F5344CB8AC3E}">
        <p14:creationId xmlns:p14="http://schemas.microsoft.com/office/powerpoint/2010/main" val="27739075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289679"/>
            <a:ext cx="7391400" cy="5632311"/>
          </a:xfrm>
          <a:prstGeom prst="rect">
            <a:avLst/>
          </a:prstGeom>
        </p:spPr>
        <p:txBody>
          <a:bodyPr wrap="square">
            <a:spAutoFit/>
          </a:bodyPr>
          <a:lstStyle/>
          <a:p>
            <a:r>
              <a:rPr lang="en-US" dirty="0">
                <a:hlinkClick r:id="rId2" tooltip="Lead Acid Batteries are rechargable"/>
              </a:rPr>
              <a:t>6</a:t>
            </a:r>
            <a:r>
              <a:rPr lang="en-US" dirty="0"/>
              <a:t> </a:t>
            </a:r>
            <a:r>
              <a:rPr lang="en-US" b="1" dirty="0"/>
              <a:t>Lead Acid Batteries are </a:t>
            </a:r>
            <a:r>
              <a:rPr lang="en-US" b="1" dirty="0" err="1"/>
              <a:t>rechargable</a:t>
            </a:r>
            <a:r>
              <a:rPr lang="en-US" dirty="0"/>
              <a:t/>
            </a:r>
            <a:br>
              <a:rPr lang="en-US" dirty="0"/>
            </a:br>
            <a:r>
              <a:rPr lang="en-US" dirty="0"/>
              <a:t>This leads to two different sets of redox </a:t>
            </a:r>
            <a:r>
              <a:rPr lang="en-US" dirty="0" smtClean="0"/>
              <a:t>reactions.</a:t>
            </a:r>
          </a:p>
          <a:p>
            <a:r>
              <a:rPr lang="en-US" dirty="0" smtClean="0"/>
              <a:t>The </a:t>
            </a:r>
            <a:r>
              <a:rPr lang="en-US" dirty="0"/>
              <a:t>discharging </a:t>
            </a:r>
            <a:r>
              <a:rPr lang="en-US" dirty="0" smtClean="0"/>
              <a:t>phase. The </a:t>
            </a:r>
            <a:r>
              <a:rPr lang="en-US" dirty="0"/>
              <a:t>charging </a:t>
            </a:r>
            <a:r>
              <a:rPr lang="en-US" dirty="0" smtClean="0"/>
              <a:t>phase.</a:t>
            </a:r>
            <a:r>
              <a:rPr lang="en-US" dirty="0"/>
              <a:t/>
            </a:r>
            <a:br>
              <a:rPr lang="en-US" dirty="0"/>
            </a:br>
            <a:endParaRPr lang="en-US" dirty="0"/>
          </a:p>
          <a:p>
            <a:r>
              <a:rPr lang="en-US" dirty="0">
                <a:hlinkClick r:id="rId3" tooltip="Chemistry of Discharge Phase"/>
              </a:rPr>
              <a:t>7</a:t>
            </a:r>
            <a:r>
              <a:rPr lang="en-US" dirty="0"/>
              <a:t> </a:t>
            </a:r>
            <a:r>
              <a:rPr lang="en-US" b="1" dirty="0"/>
              <a:t>Chemistry of Discharge Phase</a:t>
            </a:r>
            <a:r>
              <a:rPr lang="en-US" dirty="0"/>
              <a:t/>
            </a:r>
            <a:br>
              <a:rPr lang="en-US" dirty="0"/>
            </a:br>
            <a:r>
              <a:rPr lang="en-US" dirty="0"/>
              <a:t>Negative plate reaction (oxidation</a:t>
            </a:r>
            <a:r>
              <a:rPr lang="en-US" dirty="0" smtClean="0"/>
              <a:t>):</a:t>
            </a:r>
          </a:p>
          <a:p>
            <a:r>
              <a:rPr lang="en-US" dirty="0" err="1" smtClean="0"/>
              <a:t>Pb</a:t>
            </a:r>
            <a:r>
              <a:rPr lang="en-US" dirty="0" smtClean="0"/>
              <a:t> </a:t>
            </a:r>
            <a:r>
              <a:rPr lang="en-US" dirty="0"/>
              <a:t>+ HSO4̶ </a:t>
            </a:r>
            <a:r>
              <a:rPr lang="en-US" dirty="0" smtClean="0"/>
              <a:t> </a:t>
            </a:r>
            <a:r>
              <a:rPr lang="en-US" dirty="0" smtClean="0">
                <a:sym typeface="Wingdings" panose="05000000000000000000" pitchFamily="2" charset="2"/>
              </a:rPr>
              <a:t></a:t>
            </a:r>
            <a:r>
              <a:rPr lang="en-US" dirty="0" smtClean="0"/>
              <a:t> </a:t>
            </a:r>
            <a:r>
              <a:rPr lang="en-US" dirty="0"/>
              <a:t>PbSO4 + H e</a:t>
            </a:r>
            <a:r>
              <a:rPr lang="en-US" dirty="0" smtClean="0"/>
              <a:t>̶</a:t>
            </a:r>
          </a:p>
          <a:p>
            <a:endParaRPr lang="en-US" dirty="0" smtClean="0"/>
          </a:p>
          <a:p>
            <a:r>
              <a:rPr lang="en-US" dirty="0" smtClean="0"/>
              <a:t>Positive </a:t>
            </a:r>
            <a:r>
              <a:rPr lang="en-US" dirty="0"/>
              <a:t>plate reaction (reduction</a:t>
            </a:r>
            <a:r>
              <a:rPr lang="en-US" dirty="0" smtClean="0"/>
              <a:t>):</a:t>
            </a:r>
          </a:p>
          <a:p>
            <a:r>
              <a:rPr lang="en-US" dirty="0" smtClean="0"/>
              <a:t>PbO2 </a:t>
            </a:r>
            <a:r>
              <a:rPr lang="en-US" dirty="0"/>
              <a:t>+ HSO4̶ + 3H+ + 2e- </a:t>
            </a:r>
            <a:r>
              <a:rPr lang="en-US" dirty="0" smtClean="0">
                <a:sym typeface="Wingdings" panose="05000000000000000000" pitchFamily="2" charset="2"/>
              </a:rPr>
              <a:t></a:t>
            </a:r>
            <a:r>
              <a:rPr lang="en-US" dirty="0" smtClean="0"/>
              <a:t> </a:t>
            </a:r>
            <a:r>
              <a:rPr lang="en-US" dirty="0"/>
              <a:t>PbSO4 + </a:t>
            </a:r>
            <a:r>
              <a:rPr lang="en-US" dirty="0" smtClean="0"/>
              <a:t>2H2O</a:t>
            </a:r>
          </a:p>
          <a:p>
            <a:endParaRPr lang="en-US" dirty="0" smtClean="0"/>
          </a:p>
          <a:p>
            <a:r>
              <a:rPr lang="en-US" dirty="0" smtClean="0"/>
              <a:t>Overall </a:t>
            </a:r>
            <a:r>
              <a:rPr lang="en-US" dirty="0"/>
              <a:t>discharge redox reaction</a:t>
            </a:r>
            <a:r>
              <a:rPr lang="en-US" dirty="0" smtClean="0"/>
              <a:t>:</a:t>
            </a:r>
          </a:p>
          <a:p>
            <a:r>
              <a:rPr lang="en-US" dirty="0" err="1" smtClean="0"/>
              <a:t>Pb</a:t>
            </a:r>
            <a:r>
              <a:rPr lang="en-US" dirty="0" smtClean="0"/>
              <a:t> </a:t>
            </a:r>
            <a:r>
              <a:rPr lang="en-US" dirty="0"/>
              <a:t>+ PbO2 + 2 HSO4̶ + 2H+ </a:t>
            </a:r>
            <a:r>
              <a:rPr lang="en-US" dirty="0" smtClean="0">
                <a:sym typeface="Wingdings" panose="05000000000000000000" pitchFamily="2" charset="2"/>
              </a:rPr>
              <a:t></a:t>
            </a:r>
            <a:r>
              <a:rPr lang="en-US" dirty="0" smtClean="0"/>
              <a:t> </a:t>
            </a:r>
            <a:r>
              <a:rPr lang="en-US" dirty="0"/>
              <a:t>2 PbSO4 + </a:t>
            </a:r>
            <a:r>
              <a:rPr lang="en-US" dirty="0" smtClean="0"/>
              <a:t>2H2O</a:t>
            </a:r>
          </a:p>
          <a:p>
            <a:endParaRPr lang="en-US" dirty="0" smtClean="0"/>
          </a:p>
          <a:p>
            <a:r>
              <a:rPr lang="en-US" dirty="0" smtClean="0"/>
              <a:t>or…</a:t>
            </a:r>
            <a:r>
              <a:rPr lang="en-US" dirty="0" err="1" smtClean="0"/>
              <a:t>Pb</a:t>
            </a:r>
            <a:r>
              <a:rPr lang="en-US" dirty="0" smtClean="0"/>
              <a:t> </a:t>
            </a:r>
            <a:r>
              <a:rPr lang="en-US" dirty="0"/>
              <a:t>+ PbO2 + 2 H2SO4 </a:t>
            </a:r>
            <a:r>
              <a:rPr lang="en-US" dirty="0" smtClean="0">
                <a:sym typeface="Wingdings" panose="05000000000000000000" pitchFamily="2" charset="2"/>
              </a:rPr>
              <a:t></a:t>
            </a:r>
            <a:r>
              <a:rPr lang="en-US" dirty="0" smtClean="0"/>
              <a:t> </a:t>
            </a:r>
            <a:r>
              <a:rPr lang="en-US" dirty="0"/>
              <a:t>2 PbSO4 + </a:t>
            </a:r>
            <a:r>
              <a:rPr lang="en-US" dirty="0" smtClean="0"/>
              <a:t>2H2O</a:t>
            </a:r>
          </a:p>
          <a:p>
            <a:endParaRPr lang="en-US" dirty="0" smtClean="0"/>
          </a:p>
          <a:p>
            <a:r>
              <a:rPr lang="en-US" dirty="0" smtClean="0"/>
              <a:t>Note</a:t>
            </a:r>
            <a:r>
              <a:rPr lang="en-US" dirty="0"/>
              <a:t>: states are removed for </a:t>
            </a:r>
            <a:r>
              <a:rPr lang="en-US" dirty="0" smtClean="0"/>
              <a:t>simplicity</a:t>
            </a:r>
          </a:p>
          <a:p>
            <a:r>
              <a:rPr lang="en-US" dirty="0" err="1" smtClean="0"/>
              <a:t>Pb</a:t>
            </a:r>
            <a:r>
              <a:rPr lang="en-US" dirty="0"/>
              <a:t>, PbO2, and PbSO4 are always </a:t>
            </a:r>
            <a:r>
              <a:rPr lang="en-US" dirty="0" smtClean="0"/>
              <a:t>solids</a:t>
            </a:r>
          </a:p>
          <a:p>
            <a:r>
              <a:rPr lang="en-US" dirty="0" smtClean="0"/>
              <a:t>HSO4-</a:t>
            </a:r>
            <a:r>
              <a:rPr lang="en-US" dirty="0"/>
              <a:t>, H+, and H2SO4 are always </a:t>
            </a:r>
            <a:r>
              <a:rPr lang="en-US" dirty="0" smtClean="0"/>
              <a:t>aqueous</a:t>
            </a:r>
          </a:p>
          <a:p>
            <a:r>
              <a:rPr lang="en-US" dirty="0" smtClean="0"/>
              <a:t>H2O </a:t>
            </a:r>
            <a:r>
              <a:rPr lang="en-US" dirty="0"/>
              <a:t>is always a liquid</a:t>
            </a:r>
          </a:p>
        </p:txBody>
      </p:sp>
    </p:spTree>
    <p:extLst>
      <p:ext uri="{BB962C8B-B14F-4D97-AF65-F5344CB8AC3E}">
        <p14:creationId xmlns:p14="http://schemas.microsoft.com/office/powerpoint/2010/main" val="35230664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381000"/>
            <a:ext cx="7620000" cy="6186309"/>
          </a:xfrm>
          <a:prstGeom prst="rect">
            <a:avLst/>
          </a:prstGeom>
        </p:spPr>
        <p:txBody>
          <a:bodyPr wrap="square">
            <a:spAutoFit/>
          </a:bodyPr>
          <a:lstStyle/>
          <a:p>
            <a:r>
              <a:rPr lang="en-US" dirty="0">
                <a:hlinkClick r:id="rId2" tooltip="The flow of electrons = ELECTRICITY!"/>
              </a:rPr>
              <a:t>8</a:t>
            </a:r>
            <a:r>
              <a:rPr lang="en-US" dirty="0"/>
              <a:t> </a:t>
            </a:r>
            <a:r>
              <a:rPr lang="en-US" b="1" dirty="0"/>
              <a:t>The flow of electrons = ELECTRICITY!</a:t>
            </a:r>
            <a:r>
              <a:rPr lang="en-US" dirty="0"/>
              <a:t/>
            </a:r>
            <a:br>
              <a:rPr lang="en-US" dirty="0"/>
            </a:br>
            <a:endParaRPr lang="en-US" dirty="0"/>
          </a:p>
          <a:p>
            <a:r>
              <a:rPr lang="en-US" dirty="0">
                <a:hlinkClick r:id="rId3" tooltip="Chemistry of Charge Phase"/>
              </a:rPr>
              <a:t>9</a:t>
            </a:r>
            <a:r>
              <a:rPr lang="en-US" dirty="0"/>
              <a:t> </a:t>
            </a:r>
            <a:r>
              <a:rPr lang="en-US" b="1" dirty="0"/>
              <a:t>Chemistry of Charge Phase</a:t>
            </a:r>
            <a:r>
              <a:rPr lang="en-US" dirty="0"/>
              <a:t/>
            </a:r>
            <a:br>
              <a:rPr lang="en-US" dirty="0"/>
            </a:br>
            <a:r>
              <a:rPr lang="en-US" dirty="0"/>
              <a:t>Negative plate reaction (reduction</a:t>
            </a:r>
            <a:r>
              <a:rPr lang="en-US" dirty="0" smtClean="0"/>
              <a:t>):</a:t>
            </a:r>
          </a:p>
          <a:p>
            <a:r>
              <a:rPr lang="en-US" dirty="0" smtClean="0"/>
              <a:t>PbSO4 </a:t>
            </a:r>
            <a:r>
              <a:rPr lang="en-US" dirty="0"/>
              <a:t>+ H e- </a:t>
            </a:r>
            <a:r>
              <a:rPr lang="en-US" dirty="0" smtClean="0">
                <a:sym typeface="Wingdings" panose="05000000000000000000" pitchFamily="2" charset="2"/>
              </a:rPr>
              <a:t></a:t>
            </a:r>
            <a:r>
              <a:rPr lang="en-US" dirty="0" smtClean="0"/>
              <a:t> </a:t>
            </a:r>
            <a:r>
              <a:rPr lang="en-US" dirty="0" err="1"/>
              <a:t>Pb</a:t>
            </a:r>
            <a:r>
              <a:rPr lang="en-US" dirty="0"/>
              <a:t> + HSO4</a:t>
            </a:r>
            <a:r>
              <a:rPr lang="en-US" dirty="0" smtClean="0"/>
              <a:t>̶</a:t>
            </a:r>
          </a:p>
          <a:p>
            <a:endParaRPr lang="en-US" dirty="0"/>
          </a:p>
          <a:p>
            <a:r>
              <a:rPr lang="en-US" dirty="0" smtClean="0"/>
              <a:t>Positive </a:t>
            </a:r>
            <a:r>
              <a:rPr lang="en-US" dirty="0"/>
              <a:t>plate reaction (oxidation</a:t>
            </a:r>
            <a:r>
              <a:rPr lang="en-US" dirty="0" smtClean="0"/>
              <a:t>):</a:t>
            </a:r>
          </a:p>
          <a:p>
            <a:r>
              <a:rPr lang="en-US" dirty="0" smtClean="0"/>
              <a:t>PbSO4 </a:t>
            </a:r>
            <a:r>
              <a:rPr lang="en-US" dirty="0"/>
              <a:t>+ 2H2O </a:t>
            </a:r>
            <a:r>
              <a:rPr lang="en-US" dirty="0" smtClean="0">
                <a:sym typeface="Wingdings" panose="05000000000000000000" pitchFamily="2" charset="2"/>
              </a:rPr>
              <a:t></a:t>
            </a:r>
            <a:r>
              <a:rPr lang="en-US" dirty="0" smtClean="0"/>
              <a:t> </a:t>
            </a:r>
            <a:r>
              <a:rPr lang="en-US" dirty="0"/>
              <a:t>PbO2 + HSO4̶ H+ + </a:t>
            </a:r>
            <a:r>
              <a:rPr lang="en-US" dirty="0" smtClean="0"/>
              <a:t>2e-</a:t>
            </a:r>
          </a:p>
          <a:p>
            <a:endParaRPr lang="en-US" dirty="0"/>
          </a:p>
          <a:p>
            <a:r>
              <a:rPr lang="en-US" dirty="0" smtClean="0"/>
              <a:t>Overall </a:t>
            </a:r>
            <a:r>
              <a:rPr lang="en-US" dirty="0"/>
              <a:t>charge redox reaction</a:t>
            </a:r>
            <a:r>
              <a:rPr lang="en-US" dirty="0" smtClean="0"/>
              <a:t>:</a:t>
            </a:r>
          </a:p>
          <a:p>
            <a:r>
              <a:rPr lang="en-US" dirty="0" smtClean="0"/>
              <a:t>2 </a:t>
            </a:r>
            <a:r>
              <a:rPr lang="en-US" dirty="0"/>
              <a:t>PbSO4 + 2H2O </a:t>
            </a:r>
            <a:r>
              <a:rPr lang="en-US" dirty="0" smtClean="0">
                <a:sym typeface="Wingdings" panose="05000000000000000000" pitchFamily="2" charset="2"/>
              </a:rPr>
              <a:t></a:t>
            </a:r>
            <a:r>
              <a:rPr lang="en-US" dirty="0" smtClean="0"/>
              <a:t> </a:t>
            </a:r>
            <a:r>
              <a:rPr lang="en-US" dirty="0" err="1"/>
              <a:t>Pb</a:t>
            </a:r>
            <a:r>
              <a:rPr lang="en-US" dirty="0"/>
              <a:t> + PbO2 + 2 HSO4̶ + 2H</a:t>
            </a:r>
            <a:r>
              <a:rPr lang="en-US" dirty="0" smtClean="0"/>
              <a:t>+</a:t>
            </a:r>
          </a:p>
          <a:p>
            <a:r>
              <a:rPr lang="en-US" dirty="0" smtClean="0"/>
              <a:t>or…2 </a:t>
            </a:r>
            <a:r>
              <a:rPr lang="en-US" dirty="0"/>
              <a:t>PbSO4 + 2H2O </a:t>
            </a:r>
            <a:r>
              <a:rPr lang="en-US" dirty="0" smtClean="0">
                <a:sym typeface="Wingdings" panose="05000000000000000000" pitchFamily="2" charset="2"/>
              </a:rPr>
              <a:t></a:t>
            </a:r>
            <a:r>
              <a:rPr lang="en-US" dirty="0" smtClean="0"/>
              <a:t> </a:t>
            </a:r>
            <a:r>
              <a:rPr lang="en-US" dirty="0" err="1"/>
              <a:t>Pb</a:t>
            </a:r>
            <a:r>
              <a:rPr lang="en-US" dirty="0"/>
              <a:t> + PbO2 + 2 H2SO4</a:t>
            </a:r>
            <a:br>
              <a:rPr lang="en-US" dirty="0"/>
            </a:br>
            <a:endParaRPr lang="en-US" dirty="0"/>
          </a:p>
          <a:p>
            <a:r>
              <a:rPr lang="en-US" dirty="0">
                <a:hlinkClick r:id="rId4" tooltip="for understanding What metal is always at the negative plate Pb"/>
              </a:rPr>
              <a:t>10</a:t>
            </a:r>
            <a:r>
              <a:rPr lang="en-US" dirty="0"/>
              <a:t> </a:t>
            </a:r>
            <a:r>
              <a:rPr lang="en-US" b="1" dirty="0"/>
              <a:t>for understanding </a:t>
            </a:r>
            <a:endParaRPr lang="en-US" b="1" dirty="0" smtClean="0"/>
          </a:p>
          <a:p>
            <a:r>
              <a:rPr lang="en-US" b="1" dirty="0" smtClean="0"/>
              <a:t>What </a:t>
            </a:r>
            <a:r>
              <a:rPr lang="en-US" b="1" dirty="0"/>
              <a:t>metal is always at the negative plate? </a:t>
            </a:r>
            <a:r>
              <a:rPr lang="en-US" b="1" dirty="0" smtClean="0"/>
              <a:t> </a:t>
            </a:r>
            <a:r>
              <a:rPr lang="en-US" b="1" dirty="0" err="1" smtClean="0"/>
              <a:t>Pb</a:t>
            </a:r>
            <a:endParaRPr lang="en-US" b="1" dirty="0" smtClean="0"/>
          </a:p>
          <a:p>
            <a:r>
              <a:rPr lang="en-US" dirty="0"/>
              <a:t/>
            </a:r>
            <a:br>
              <a:rPr lang="en-US" dirty="0"/>
            </a:br>
            <a:r>
              <a:rPr lang="en-US" dirty="0"/>
              <a:t>What compound is always at the positive plate</a:t>
            </a:r>
            <a:r>
              <a:rPr lang="en-US" dirty="0" smtClean="0"/>
              <a:t>? PbO2</a:t>
            </a:r>
          </a:p>
          <a:p>
            <a:endParaRPr lang="en-US" dirty="0"/>
          </a:p>
          <a:p>
            <a:r>
              <a:rPr lang="en-US" dirty="0" smtClean="0"/>
              <a:t>What </a:t>
            </a:r>
            <a:r>
              <a:rPr lang="en-US" dirty="0"/>
              <a:t>is the electrolyte in a battery</a:t>
            </a:r>
            <a:r>
              <a:rPr lang="en-US" dirty="0" smtClean="0"/>
              <a:t>? H2SO4 </a:t>
            </a:r>
            <a:r>
              <a:rPr lang="en-US" dirty="0"/>
              <a:t>or HSO4</a:t>
            </a:r>
            <a:r>
              <a:rPr lang="en-US" dirty="0" smtClean="0"/>
              <a:t>̶</a:t>
            </a:r>
          </a:p>
          <a:p>
            <a:endParaRPr lang="en-US" dirty="0"/>
          </a:p>
          <a:p>
            <a:r>
              <a:rPr lang="en-US" dirty="0" smtClean="0"/>
              <a:t>What </a:t>
            </a:r>
            <a:r>
              <a:rPr lang="en-US" dirty="0"/>
              <a:t>compound is the “waste” product of discharge and has to be removed in the charging process? (think</a:t>
            </a:r>
            <a:r>
              <a:rPr lang="en-US" dirty="0" smtClean="0"/>
              <a:t>!) PbSO4</a:t>
            </a:r>
            <a:endParaRPr lang="en-US" dirty="0"/>
          </a:p>
        </p:txBody>
      </p:sp>
    </p:spTree>
    <p:extLst>
      <p:ext uri="{BB962C8B-B14F-4D97-AF65-F5344CB8AC3E}">
        <p14:creationId xmlns:p14="http://schemas.microsoft.com/office/powerpoint/2010/main" val="14663601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8764" y="3289280"/>
            <a:ext cx="7162800" cy="3416320"/>
          </a:xfrm>
          <a:prstGeom prst="rect">
            <a:avLst/>
          </a:prstGeom>
        </p:spPr>
        <p:txBody>
          <a:bodyPr wrap="square">
            <a:spAutoFit/>
          </a:bodyPr>
          <a:lstStyle/>
          <a:p>
            <a:r>
              <a:rPr lang="en-US" dirty="0">
                <a:hlinkClick r:id="rId2" tooltip="Why do batteries die Dead Battery New Battery"/>
              </a:rPr>
              <a:t>11</a:t>
            </a:r>
            <a:r>
              <a:rPr lang="en-US" dirty="0"/>
              <a:t> </a:t>
            </a:r>
            <a:r>
              <a:rPr lang="en-US" b="1" dirty="0"/>
              <a:t>Why do batteries “die”? </a:t>
            </a:r>
            <a:endParaRPr lang="en-US" b="1" dirty="0" smtClean="0"/>
          </a:p>
          <a:p>
            <a:r>
              <a:rPr lang="en-US" b="1" dirty="0" smtClean="0"/>
              <a:t>Dead </a:t>
            </a:r>
            <a:r>
              <a:rPr lang="en-US" b="1" dirty="0"/>
              <a:t>Battery </a:t>
            </a:r>
            <a:endParaRPr lang="en-US" b="1" dirty="0" smtClean="0"/>
          </a:p>
          <a:p>
            <a:r>
              <a:rPr lang="en-US" b="1" dirty="0" smtClean="0"/>
              <a:t>New </a:t>
            </a:r>
            <a:r>
              <a:rPr lang="en-US" b="1" dirty="0"/>
              <a:t>Battery</a:t>
            </a:r>
            <a:r>
              <a:rPr lang="en-US" dirty="0"/>
              <a:t/>
            </a:r>
            <a:br>
              <a:rPr lang="en-US" dirty="0"/>
            </a:br>
            <a:r>
              <a:rPr lang="en-US" dirty="0"/>
              <a:t>When the battery discharges solid PbSO4 is formed</a:t>
            </a:r>
            <a:r>
              <a:rPr lang="en-US" dirty="0" smtClean="0"/>
              <a:t>.</a:t>
            </a:r>
          </a:p>
          <a:p>
            <a:r>
              <a:rPr lang="en-US" dirty="0" smtClean="0"/>
              <a:t>In </a:t>
            </a:r>
            <a:r>
              <a:rPr lang="en-US" dirty="0"/>
              <a:t>a new battery, the PbSO4 is in a spongy form which can easily be converted back to </a:t>
            </a:r>
            <a:r>
              <a:rPr lang="en-US" dirty="0" err="1"/>
              <a:t>Pb</a:t>
            </a:r>
            <a:r>
              <a:rPr lang="en-US" dirty="0"/>
              <a:t> and PbO2</a:t>
            </a:r>
            <a:r>
              <a:rPr lang="en-US" dirty="0" smtClean="0"/>
              <a:t>.</a:t>
            </a:r>
          </a:p>
          <a:p>
            <a:r>
              <a:rPr lang="en-US" dirty="0" smtClean="0"/>
              <a:t>Over </a:t>
            </a:r>
            <a:r>
              <a:rPr lang="en-US" dirty="0"/>
              <a:t>time the PbSO4 will tend to crystallize</a:t>
            </a:r>
            <a:r>
              <a:rPr lang="en-US" dirty="0" smtClean="0"/>
              <a:t>.</a:t>
            </a:r>
          </a:p>
          <a:p>
            <a:r>
              <a:rPr lang="en-US" dirty="0" smtClean="0"/>
              <a:t>The </a:t>
            </a:r>
            <a:r>
              <a:rPr lang="en-US" dirty="0"/>
              <a:t>crystallized PbSO4 cannot be converted back to </a:t>
            </a:r>
            <a:r>
              <a:rPr lang="en-US" dirty="0" err="1"/>
              <a:t>Pb</a:t>
            </a:r>
            <a:r>
              <a:rPr lang="en-US" dirty="0"/>
              <a:t> and PbO2 so there is not only less reactant material but it also coats the surface of the </a:t>
            </a:r>
            <a:r>
              <a:rPr lang="en-US" dirty="0" err="1"/>
              <a:t>Pb</a:t>
            </a:r>
            <a:r>
              <a:rPr lang="en-US" dirty="0"/>
              <a:t> and PbO2</a:t>
            </a:r>
            <a:r>
              <a:rPr lang="en-US" dirty="0" smtClean="0"/>
              <a:t>.</a:t>
            </a:r>
          </a:p>
          <a:p>
            <a:r>
              <a:rPr lang="en-US" dirty="0" smtClean="0"/>
              <a:t>New Battery</a:t>
            </a:r>
          </a:p>
          <a:p>
            <a:r>
              <a:rPr lang="en-US" dirty="0" smtClean="0"/>
              <a:t>Dead </a:t>
            </a:r>
            <a:r>
              <a:rPr lang="en-US" dirty="0"/>
              <a:t>Battery</a:t>
            </a:r>
          </a:p>
        </p:txBody>
      </p:sp>
      <p:sp>
        <p:nvSpPr>
          <p:cNvPr id="6" name="Rectangle 3"/>
          <p:cNvSpPr>
            <a:spLocks noChangeArrowheads="1"/>
          </p:cNvSpPr>
          <p:nvPr/>
        </p:nvSpPr>
        <p:spPr bwMode="auto">
          <a:xfrm>
            <a:off x="843786" y="392668"/>
            <a:ext cx="677621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charset="0"/>
                <a:cs typeface="Arial" charset="0"/>
              </a:defRPr>
            </a:lvl1pPr>
            <a:lvl2pPr fontAlgn="base">
              <a:spcBef>
                <a:spcPct val="0"/>
              </a:spcBef>
              <a:spcAft>
                <a:spcPct val="0"/>
              </a:spcAft>
              <a:defRPr>
                <a:solidFill>
                  <a:schemeClr val="tx1"/>
                </a:solidFill>
                <a:latin typeface="Arial" charset="0"/>
                <a:cs typeface="Arial" charset="0"/>
              </a:defRPr>
            </a:lvl2pPr>
            <a:lvl3pPr fontAlgn="base">
              <a:spcBef>
                <a:spcPct val="0"/>
              </a:spcBef>
              <a:spcAft>
                <a:spcPct val="0"/>
              </a:spcAft>
              <a:defRPr>
                <a:solidFill>
                  <a:schemeClr val="tx1"/>
                </a:solidFill>
                <a:latin typeface="Arial" charset="0"/>
                <a:cs typeface="Arial" charset="0"/>
              </a:defRPr>
            </a:lvl3pPr>
            <a:lvl4pPr fontAlgn="base">
              <a:spcBef>
                <a:spcPct val="0"/>
              </a:spcBef>
              <a:spcAft>
                <a:spcPct val="0"/>
              </a:spcAft>
              <a:defRPr>
                <a:solidFill>
                  <a:schemeClr val="tx1"/>
                </a:solidFill>
                <a:latin typeface="Arial" charset="0"/>
                <a:cs typeface="Arial" charset="0"/>
              </a:defRPr>
            </a:lvl4pPr>
            <a:lvl5pPr fontAlgn="base">
              <a:spcBef>
                <a:spcPct val="0"/>
              </a:spcBef>
              <a:spcAft>
                <a:spcPct val="0"/>
              </a:spcAft>
              <a:defRPr>
                <a:solidFill>
                  <a:schemeClr val="tx1"/>
                </a:solidFill>
                <a:latin typeface="Arial" charset="0"/>
                <a:cs typeface="Arial" charset="0"/>
              </a:defRPr>
            </a:lvl5pPr>
            <a:lvl6pPr fontAlgn="base">
              <a:spcBef>
                <a:spcPct val="0"/>
              </a:spcBef>
              <a:spcAft>
                <a:spcPct val="0"/>
              </a:spcAft>
              <a:defRPr>
                <a:solidFill>
                  <a:schemeClr val="tx1"/>
                </a:solidFill>
                <a:latin typeface="Arial" charset="0"/>
                <a:cs typeface="Arial" charset="0"/>
              </a:defRPr>
            </a:lvl6pPr>
            <a:lvl7pPr fontAlgn="base">
              <a:spcBef>
                <a:spcPct val="0"/>
              </a:spcBef>
              <a:spcAft>
                <a:spcPct val="0"/>
              </a:spcAft>
              <a:defRPr>
                <a:solidFill>
                  <a:schemeClr val="tx1"/>
                </a:solidFill>
                <a:latin typeface="Arial" charset="0"/>
                <a:cs typeface="Arial" charset="0"/>
              </a:defRPr>
            </a:lvl7pPr>
            <a:lvl8pPr fontAlgn="base">
              <a:spcBef>
                <a:spcPct val="0"/>
              </a:spcBef>
              <a:spcAft>
                <a:spcPct val="0"/>
              </a:spcAft>
              <a:defRPr>
                <a:solidFill>
                  <a:schemeClr val="tx1"/>
                </a:solidFill>
                <a:latin typeface="Arial" charset="0"/>
                <a:cs typeface="Arial" charset="0"/>
              </a:defRPr>
            </a:lvl8pPr>
            <a:lvl9pPr fontAlgn="base">
              <a:spcBef>
                <a:spcPct val="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666666"/>
                </a:solidFill>
                <a:effectLst/>
              </a:rPr>
              <a:t>The combi</a:t>
            </a:r>
            <a:r>
              <a:rPr lang="en-US" dirty="0" smtClean="0"/>
              <a:t>ned </a:t>
            </a:r>
            <a:r>
              <a:rPr lang="en-US" dirty="0"/>
              <a:t>equation for both the processes is represented as</a:t>
            </a:r>
            <a:endParaRPr kumimoji="0" lang="en-US" altLang="en-US" b="0" i="0" u="none" strike="noStrike" cap="none" normalizeH="0" baseline="0" dirty="0" smtClean="0">
              <a:ln>
                <a:noFill/>
              </a:ln>
              <a:solidFill>
                <a:schemeClr val="tx1"/>
              </a:solidFill>
              <a:effectLst/>
            </a:endParaRPr>
          </a:p>
        </p:txBody>
      </p:sp>
      <p:pic>
        <p:nvPicPr>
          <p:cNvPr id="2052" name="Picture 4" descr="Discharge and Recharge Process"/>
          <p:cNvPicPr>
            <a:picLocks noChangeAspect="1" noChangeArrowheads="1"/>
          </p:cNvPicPr>
          <p:nvPr/>
        </p:nvPicPr>
        <p:blipFill rotWithShape="1">
          <a:blip r:embed="rId3">
            <a:extLst>
              <a:ext uri="{28A0092B-C50C-407E-A947-70E740481C1C}">
                <a14:useLocalDpi xmlns:a14="http://schemas.microsoft.com/office/drawing/2010/main" val="0"/>
              </a:ext>
            </a:extLst>
          </a:blip>
          <a:srcRect b="14739"/>
          <a:stretch/>
        </p:blipFill>
        <p:spPr bwMode="auto">
          <a:xfrm>
            <a:off x="3938017" y="914400"/>
            <a:ext cx="3681983" cy="3270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46755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08886"/>
            <a:ext cx="7620000" cy="3970318"/>
          </a:xfrm>
          <a:prstGeom prst="rect">
            <a:avLst/>
          </a:prstGeom>
        </p:spPr>
        <p:txBody>
          <a:bodyPr wrap="square">
            <a:spAutoFit/>
          </a:bodyPr>
          <a:lstStyle/>
          <a:p>
            <a:pPr algn="just" fontAlgn="base"/>
            <a:r>
              <a:rPr lang="en-US" b="1" dirty="0"/>
              <a:t>Life</a:t>
            </a:r>
          </a:p>
          <a:p>
            <a:pPr algn="just" fontAlgn="base"/>
            <a:r>
              <a:rPr lang="en-US" dirty="0"/>
              <a:t>The optimum functional temperature for lead acid battery is 25</a:t>
            </a:r>
            <a:r>
              <a:rPr lang="en-US" baseline="30000" dirty="0"/>
              <a:t>0</a:t>
            </a:r>
            <a:r>
              <a:rPr lang="en-US" dirty="0"/>
              <a:t>C which means 77</a:t>
            </a:r>
            <a:r>
              <a:rPr lang="en-US" baseline="30000" dirty="0"/>
              <a:t>0</a:t>
            </a:r>
            <a:r>
              <a:rPr lang="en-US" dirty="0"/>
              <a:t>F. The increase in the range of temperature shortens longevity. A per the rule, for </a:t>
            </a:r>
            <a:r>
              <a:rPr lang="en-US"/>
              <a:t>every </a:t>
            </a:r>
            <a:r>
              <a:rPr lang="en-US" smtClean="0"/>
              <a:t>80oC </a:t>
            </a:r>
            <a:r>
              <a:rPr lang="en-US" dirty="0"/>
              <a:t>increase in temperature, it reduces the half-life of the battery. While a value regulated battery that functions at 25</a:t>
            </a:r>
            <a:r>
              <a:rPr lang="en-US" baseline="30000" dirty="0"/>
              <a:t>0</a:t>
            </a:r>
            <a:r>
              <a:rPr lang="en-US" dirty="0"/>
              <a:t>C  has a </a:t>
            </a:r>
            <a:r>
              <a:rPr lang="en-US" b="1" dirty="0"/>
              <a:t>lead acid battery life</a:t>
            </a:r>
            <a:r>
              <a:rPr lang="en-US" dirty="0"/>
              <a:t> of 10 years. And when this is operated at 33</a:t>
            </a:r>
            <a:r>
              <a:rPr lang="en-US" baseline="30000" dirty="0"/>
              <a:t>0</a:t>
            </a:r>
            <a:r>
              <a:rPr lang="en-US" dirty="0"/>
              <a:t>C, it has a life period of 5 years only.</a:t>
            </a:r>
          </a:p>
          <a:p>
            <a:pPr algn="just" fontAlgn="base"/>
            <a:endParaRPr lang="en-US" b="1" dirty="0" smtClean="0"/>
          </a:p>
          <a:p>
            <a:pPr algn="just" fontAlgn="base"/>
            <a:r>
              <a:rPr lang="en-US" b="1" dirty="0" smtClean="0"/>
              <a:t>Lead </a:t>
            </a:r>
            <a:r>
              <a:rPr lang="en-US" b="1" dirty="0"/>
              <a:t>Acid Battery Applications</a:t>
            </a:r>
          </a:p>
          <a:p>
            <a:pPr algn="just" fontAlgn="base"/>
            <a:r>
              <a:rPr lang="en-US" dirty="0"/>
              <a:t>These are employed in emergency lightening to provide power for sump pumps.</a:t>
            </a:r>
          </a:p>
          <a:p>
            <a:pPr algn="just" fontAlgn="base"/>
            <a:r>
              <a:rPr lang="en-US" dirty="0"/>
              <a:t>Used in electric motors</a:t>
            </a:r>
          </a:p>
          <a:p>
            <a:pPr algn="just" fontAlgn="base"/>
            <a:r>
              <a:rPr lang="en-US" dirty="0"/>
              <a:t>Submarines</a:t>
            </a:r>
          </a:p>
          <a:p>
            <a:pPr algn="just" fontAlgn="base"/>
            <a:r>
              <a:rPr lang="en-US" dirty="0"/>
              <a:t>Nuclear </a:t>
            </a:r>
            <a:r>
              <a:rPr lang="en-US" dirty="0" smtClean="0"/>
              <a:t>submarines</a:t>
            </a:r>
            <a:endParaRPr lang="en-US" dirty="0"/>
          </a:p>
        </p:txBody>
      </p:sp>
    </p:spTree>
    <p:extLst>
      <p:ext uri="{BB962C8B-B14F-4D97-AF65-F5344CB8AC3E}">
        <p14:creationId xmlns:p14="http://schemas.microsoft.com/office/powerpoint/2010/main" val="1937754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152400"/>
            <a:ext cx="8534400" cy="914400"/>
          </a:xfrm>
        </p:spPr>
        <p:txBody>
          <a:bodyPr>
            <a:normAutofit fontScale="90000"/>
          </a:bodyPr>
          <a:lstStyle/>
          <a:p>
            <a:r>
              <a:rPr lang="en-US" dirty="0"/>
              <a:t>Distinction: Conventional (non-renewable) and nonconventional energy (renewable) sources. </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1547812"/>
            <a:ext cx="6858000" cy="44541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descr="Differentiate between renewable and non - renewable natural resources.">
            <a:extLst>
              <a:ext uri="{FF2B5EF4-FFF2-40B4-BE49-F238E27FC236}">
                <a16:creationId xmlns="" xmlns:a16="http://schemas.microsoft.com/office/drawing/2014/main" id="{E686BFBC-98EB-47B9-B59E-95688831FC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 y="1066800"/>
            <a:ext cx="8560396" cy="563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78484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INTRODUCTION</a:t>
            </a:r>
            <a:endParaRPr lang="en-IN" dirty="0"/>
          </a:p>
        </p:txBody>
      </p:sp>
      <p:sp>
        <p:nvSpPr>
          <p:cNvPr id="3" name="Content Placeholder 2"/>
          <p:cNvSpPr>
            <a:spLocks noGrp="1"/>
          </p:cNvSpPr>
          <p:nvPr>
            <p:ph idx="1"/>
          </p:nvPr>
        </p:nvSpPr>
        <p:spPr/>
        <p:txBody>
          <a:bodyPr>
            <a:normAutofit/>
          </a:bodyPr>
          <a:lstStyle/>
          <a:p>
            <a:r>
              <a:rPr lang="en-IN" sz="1800" dirty="0" smtClean="0"/>
              <a:t>The nickel–cadmium battery is a type of rechargeable battery using nickel oxide hydroxide and metallic cadmium as electrodes. Ni-Cd batteries are made in a wide range of sizes and capacities.</a:t>
            </a:r>
          </a:p>
          <a:p>
            <a:r>
              <a:rPr lang="en-IN" sz="1800" u="sng" dirty="0" smtClean="0"/>
              <a:t>Nickel</a:t>
            </a:r>
            <a:r>
              <a:rPr lang="en-IN" sz="1800" dirty="0" smtClean="0"/>
              <a:t>(hydroxide)–</a:t>
            </a:r>
            <a:r>
              <a:rPr lang="en-IN" sz="1800" u="sng" dirty="0" smtClean="0"/>
              <a:t>cadmium</a:t>
            </a:r>
            <a:r>
              <a:rPr lang="en-IN" sz="1800" dirty="0" smtClean="0"/>
              <a:t> systems are the most common small rechargeable battery type for portable appliances. The sealed cells are equipped with “jelly roll” electrodes, which allow high current to be delivered in an efficient way. These batteries are capable of delivering exceptionally high currents, can be rapidly recharged hundreds of times, and are tolerant of abuse such as over discharging or overcharging.</a:t>
            </a:r>
          </a:p>
          <a:p>
            <a:r>
              <a:rPr lang="en-IN" sz="1800" dirty="0" smtClean="0"/>
              <a:t>It produces a voltage of about 1.4 V</a:t>
            </a:r>
          </a:p>
        </p:txBody>
      </p:sp>
      <p:pic>
        <p:nvPicPr>
          <p:cNvPr id="11269" name="Picture 5" descr="C:\Users\Lenovo\Desktop\nicd-structure.png"/>
          <p:cNvPicPr>
            <a:picLocks noChangeAspect="1" noChangeArrowheads="1"/>
          </p:cNvPicPr>
          <p:nvPr/>
        </p:nvPicPr>
        <p:blipFill>
          <a:blip r:embed="rId2"/>
          <a:srcRect/>
          <a:stretch>
            <a:fillRect/>
          </a:stretch>
        </p:blipFill>
        <p:spPr bwMode="auto">
          <a:xfrm>
            <a:off x="4572000" y="4357694"/>
            <a:ext cx="3643337" cy="2214578"/>
          </a:xfrm>
          <a:prstGeom prst="rect">
            <a:avLst/>
          </a:prstGeom>
          <a:noFill/>
        </p:spPr>
      </p:pic>
      <p:sp>
        <p:nvSpPr>
          <p:cNvPr id="5" name="Title 1"/>
          <p:cNvSpPr txBox="1">
            <a:spLocks/>
          </p:cNvSpPr>
          <p:nvPr/>
        </p:nvSpPr>
        <p:spPr>
          <a:xfrm>
            <a:off x="533400" y="228600"/>
            <a:ext cx="7851648" cy="1828800"/>
          </a:xfrm>
          <a:prstGeom prst="rect">
            <a:avLst/>
          </a:prstGeom>
        </p:spPr>
        <p:txBody>
          <a:bodyPr>
            <a:normAutofit fontScale="97500"/>
          </a:bodyPr>
          <a:lst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a:lstStyle>
          <a:p>
            <a:pPr algn="ctr"/>
            <a:r>
              <a:rPr lang="en-IN" dirty="0" smtClean="0"/>
              <a:t>2. NICKEL-CADMIUM BATTERY</a:t>
            </a:r>
            <a:endParaRPr lang="en-IN" dirty="0"/>
          </a:p>
        </p:txBody>
      </p:sp>
    </p:spTree>
    <p:extLst>
      <p:ext uri="{BB962C8B-B14F-4D97-AF65-F5344CB8AC3E}">
        <p14:creationId xmlns:p14="http://schemas.microsoft.com/office/powerpoint/2010/main" val="317900970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smtClean="0"/>
              <a:t>INVENTIONS AND SCOPE</a:t>
            </a:r>
            <a:endParaRPr lang="en-IN" dirty="0"/>
          </a:p>
        </p:txBody>
      </p:sp>
      <p:sp>
        <p:nvSpPr>
          <p:cNvPr id="3" name="Content Placeholder 2"/>
          <p:cNvSpPr>
            <a:spLocks noGrp="1"/>
          </p:cNvSpPr>
          <p:nvPr>
            <p:ph idx="1"/>
          </p:nvPr>
        </p:nvSpPr>
        <p:spPr/>
        <p:txBody>
          <a:bodyPr>
            <a:noAutofit/>
          </a:bodyPr>
          <a:lstStyle/>
          <a:p>
            <a:r>
              <a:rPr lang="en-IN" sz="2000" dirty="0" smtClean="0"/>
              <a:t>Nickel-cadmium (</a:t>
            </a:r>
            <a:r>
              <a:rPr lang="en-IN" sz="2000" dirty="0" err="1" smtClean="0"/>
              <a:t>NiCd</a:t>
            </a:r>
            <a:r>
              <a:rPr lang="en-IN" sz="2000" dirty="0" smtClean="0"/>
              <a:t>)</a:t>
            </a:r>
          </a:p>
          <a:p>
            <a:r>
              <a:rPr lang="en-IN" sz="2000" dirty="0" smtClean="0"/>
              <a:t>Invented by </a:t>
            </a:r>
            <a:r>
              <a:rPr lang="en-IN" sz="2000" dirty="0" err="1" smtClean="0"/>
              <a:t>Waldemar</a:t>
            </a:r>
            <a:r>
              <a:rPr lang="en-IN" sz="2000" dirty="0" smtClean="0"/>
              <a:t> </a:t>
            </a:r>
            <a:r>
              <a:rPr lang="en-IN" sz="2000" dirty="0" err="1" smtClean="0"/>
              <a:t>Jungner</a:t>
            </a:r>
            <a:r>
              <a:rPr lang="en-IN" sz="2000" dirty="0" smtClean="0"/>
              <a:t> in 1899. Developments were slow, but in 1932, advancements were made to deposit the active materials inside a porous nickel-plated electrode. Further improvements occurred in 1947 by absorbing the gases generated during charge, which led to the modern sealed </a:t>
            </a:r>
            <a:r>
              <a:rPr lang="en-IN" sz="2000" dirty="0" err="1" smtClean="0"/>
              <a:t>NiCd</a:t>
            </a:r>
            <a:r>
              <a:rPr lang="en-IN" sz="2000" dirty="0" smtClean="0"/>
              <a:t> battery.</a:t>
            </a:r>
          </a:p>
          <a:p>
            <a:r>
              <a:rPr lang="en-IN" sz="2000" dirty="0" smtClean="0"/>
              <a:t>For many years, </a:t>
            </a:r>
            <a:r>
              <a:rPr lang="en-IN" sz="2000" dirty="0" err="1" smtClean="0"/>
              <a:t>NiCd</a:t>
            </a:r>
            <a:r>
              <a:rPr lang="en-IN" sz="2000" dirty="0" smtClean="0"/>
              <a:t> was the preferred battery choice for two-way radios, emergency medical equipment, professional video cameras and power tools. In the late 1980s, the ultra-high capacity </a:t>
            </a:r>
            <a:r>
              <a:rPr lang="en-IN" sz="2000" dirty="0" err="1" smtClean="0"/>
              <a:t>NiCd</a:t>
            </a:r>
            <a:r>
              <a:rPr lang="en-IN" sz="2000" dirty="0" smtClean="0"/>
              <a:t> rocked the world with capacities that were up to 60 percent higher than the standard </a:t>
            </a:r>
            <a:r>
              <a:rPr lang="en-IN" sz="2000" dirty="0" err="1" smtClean="0"/>
              <a:t>NiCd</a:t>
            </a:r>
            <a:r>
              <a:rPr lang="en-IN" sz="2000" dirty="0" smtClean="0"/>
              <a:t>.</a:t>
            </a:r>
          </a:p>
          <a:p>
            <a:r>
              <a:rPr lang="en-IN" sz="2000" dirty="0" smtClean="0"/>
              <a:t>Since the disposal of battery is hazardous to environment alternative cells are being used such as paper battery</a:t>
            </a:r>
            <a:endParaRPr lang="en-IN" sz="2000" dirty="0"/>
          </a:p>
        </p:txBody>
      </p:sp>
    </p:spTree>
    <p:extLst>
      <p:ext uri="{BB962C8B-B14F-4D97-AF65-F5344CB8AC3E}">
        <p14:creationId xmlns:p14="http://schemas.microsoft.com/office/powerpoint/2010/main" val="8981935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RECENT TRENDS</a:t>
            </a:r>
            <a:endParaRPr lang="en-IN" dirty="0"/>
          </a:p>
        </p:txBody>
      </p:sp>
      <p:sp>
        <p:nvSpPr>
          <p:cNvPr id="3" name="Content Placeholder 2"/>
          <p:cNvSpPr>
            <a:spLocks noGrp="1"/>
          </p:cNvSpPr>
          <p:nvPr>
            <p:ph idx="1"/>
          </p:nvPr>
        </p:nvSpPr>
        <p:spPr/>
        <p:txBody>
          <a:bodyPr>
            <a:normAutofit fontScale="85000" lnSpcReduction="20000"/>
          </a:bodyPr>
          <a:lstStyle/>
          <a:p>
            <a:pPr>
              <a:buNone/>
            </a:pPr>
            <a:r>
              <a:rPr lang="en-IN" dirty="0" smtClean="0"/>
              <a:t>The primary trade-off with Ni–</a:t>
            </a:r>
            <a:r>
              <a:rPr lang="en-IN" dirty="0" err="1" smtClean="0"/>
              <a:t>Cd</a:t>
            </a:r>
            <a:r>
              <a:rPr lang="en-IN" dirty="0" smtClean="0"/>
              <a:t> batteries is their higher cost and the use of cadmium. This heavy metal is an environmental hazard, and is highly toxic to all higher forms of  batteries.</a:t>
            </a:r>
          </a:p>
          <a:p>
            <a:pPr>
              <a:buNone/>
            </a:pPr>
            <a:r>
              <a:rPr lang="en-IN" dirty="0" smtClean="0"/>
              <a:t>Recently, nickel–metal hydride and lithium-</a:t>
            </a:r>
            <a:r>
              <a:rPr lang="en-IN" dirty="0" err="1" smtClean="0"/>
              <a:t>ionbatteries</a:t>
            </a:r>
            <a:r>
              <a:rPr lang="en-IN" dirty="0" smtClean="0"/>
              <a:t> have become commercially available and cheaper, the former type now </a:t>
            </a:r>
            <a:r>
              <a:rPr lang="en-IN" dirty="0" err="1" smtClean="0"/>
              <a:t>rivaling</a:t>
            </a:r>
            <a:r>
              <a:rPr lang="en-IN" dirty="0" smtClean="0"/>
              <a:t> Ni–</a:t>
            </a:r>
            <a:r>
              <a:rPr lang="en-IN" dirty="0" err="1" smtClean="0"/>
              <a:t>Cd</a:t>
            </a:r>
            <a:r>
              <a:rPr lang="en-IN" dirty="0" smtClean="0"/>
              <a:t> batteries in cost..</a:t>
            </a:r>
          </a:p>
          <a:p>
            <a:pPr>
              <a:buNone/>
            </a:pPr>
            <a:r>
              <a:rPr lang="en-IN" dirty="0" smtClean="0"/>
              <a:t>The batteries are more difficult to damage than other batteries, tolerating deep discharge for long periods. </a:t>
            </a:r>
          </a:p>
          <a:p>
            <a:pPr>
              <a:buNone/>
            </a:pPr>
            <a:r>
              <a:rPr lang="en-IN" dirty="0" smtClean="0"/>
              <a:t>Ni–</a:t>
            </a:r>
            <a:r>
              <a:rPr lang="en-IN" dirty="0" err="1" smtClean="0"/>
              <a:t>Cd</a:t>
            </a:r>
            <a:r>
              <a:rPr lang="en-IN" dirty="0" smtClean="0"/>
              <a:t> batteries typically last longer, in terms of number of charge/discharge cycles, than other rechargeable batteries such as lead/acid batteries.</a:t>
            </a:r>
          </a:p>
          <a:p>
            <a:pPr>
              <a:buNone/>
            </a:pPr>
            <a:r>
              <a:rPr lang="en-IN" dirty="0" smtClean="0"/>
              <a:t>Compared to lead–acid batteries, Ni–</a:t>
            </a:r>
            <a:r>
              <a:rPr lang="en-IN" dirty="0" err="1" smtClean="0"/>
              <a:t>Cd</a:t>
            </a:r>
            <a:r>
              <a:rPr lang="en-IN" dirty="0" smtClean="0"/>
              <a:t> batteries have a much higher energy density.</a:t>
            </a:r>
          </a:p>
          <a:p>
            <a:pPr>
              <a:buNone/>
            </a:pPr>
            <a:r>
              <a:rPr lang="en-IN" dirty="0" smtClean="0"/>
              <a:t> In consumer applications, Ni–</a:t>
            </a:r>
            <a:r>
              <a:rPr lang="en-IN" dirty="0" err="1" smtClean="0"/>
              <a:t>Cd</a:t>
            </a:r>
            <a:r>
              <a:rPr lang="en-IN" dirty="0" smtClean="0"/>
              <a:t> batteries compete directly with alkaline batteries. A Ni–</a:t>
            </a:r>
            <a:r>
              <a:rPr lang="en-IN" dirty="0" err="1" smtClean="0"/>
              <a:t>Cd</a:t>
            </a:r>
            <a:r>
              <a:rPr lang="en-IN" dirty="0" smtClean="0"/>
              <a:t> cell has a lower capacity than that of an equivalent alkaline cell, and costs more. </a:t>
            </a:r>
          </a:p>
          <a:p>
            <a:pPr>
              <a:buNone/>
            </a:pPr>
            <a:r>
              <a:rPr lang="en-IN" dirty="0" smtClean="0"/>
              <a:t>The capacity of a Ni–</a:t>
            </a:r>
            <a:r>
              <a:rPr lang="en-IN" dirty="0" err="1" smtClean="0"/>
              <a:t>Cd</a:t>
            </a:r>
            <a:r>
              <a:rPr lang="en-IN" dirty="0" smtClean="0"/>
              <a:t> battery is not significantly affected by very high discharge currents.</a:t>
            </a:r>
          </a:p>
          <a:p>
            <a:endParaRPr lang="en-IN" dirty="0"/>
          </a:p>
        </p:txBody>
      </p:sp>
    </p:spTree>
    <p:extLst>
      <p:ext uri="{BB962C8B-B14F-4D97-AF65-F5344CB8AC3E}">
        <p14:creationId xmlns:p14="http://schemas.microsoft.com/office/powerpoint/2010/main" val="23863234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smtClean="0"/>
              <a:t>CELL REPRESENTATION AND</a:t>
            </a:r>
            <a:br>
              <a:rPr lang="en-IN" dirty="0" smtClean="0"/>
            </a:br>
            <a:r>
              <a:rPr lang="en-IN" dirty="0" smtClean="0"/>
              <a:t> CELL REACTION</a:t>
            </a:r>
            <a:endParaRPr lang="en-IN" dirty="0"/>
          </a:p>
        </p:txBody>
      </p:sp>
      <p:sp>
        <p:nvSpPr>
          <p:cNvPr id="3" name="Content Placeholder 2"/>
          <p:cNvSpPr>
            <a:spLocks noGrp="1"/>
          </p:cNvSpPr>
          <p:nvPr>
            <p:ph idx="1"/>
          </p:nvPr>
        </p:nvSpPr>
        <p:spPr/>
        <p:txBody>
          <a:bodyPr>
            <a:normAutofit/>
          </a:bodyPr>
          <a:lstStyle/>
          <a:p>
            <a:pPr algn="ctr">
              <a:buNone/>
            </a:pPr>
            <a:r>
              <a:rPr lang="en-IN" dirty="0" smtClean="0"/>
              <a:t>A typical Ni-Cd battery is represented as </a:t>
            </a:r>
          </a:p>
          <a:p>
            <a:pPr algn="ctr">
              <a:buNone/>
            </a:pPr>
            <a:r>
              <a:rPr lang="en-IN" dirty="0" smtClean="0"/>
              <a:t>Cd| Cd(OH)2|| NiO(OH)| Ni(OH)2</a:t>
            </a:r>
          </a:p>
          <a:p>
            <a:pPr>
              <a:buNone/>
            </a:pPr>
            <a:r>
              <a:rPr lang="en-IN" dirty="0" smtClean="0"/>
              <a:t> Cell reaction while discharging</a:t>
            </a:r>
          </a:p>
          <a:p>
            <a:pPr>
              <a:buNone/>
            </a:pPr>
            <a:r>
              <a:rPr lang="en-IN" dirty="0" smtClean="0"/>
              <a:t>At Anode: oxidation of Cd metal</a:t>
            </a:r>
          </a:p>
          <a:p>
            <a:pPr>
              <a:buNone/>
            </a:pPr>
            <a:r>
              <a:rPr lang="en-IN" dirty="0" smtClean="0"/>
              <a:t>Cd + 2OH</a:t>
            </a:r>
            <a:r>
              <a:rPr lang="en-IN" baseline="60000" dirty="0" smtClean="0"/>
              <a:t>_</a:t>
            </a:r>
            <a:r>
              <a:rPr lang="en-IN" dirty="0" smtClean="0"/>
              <a:t>            Cd(OH)</a:t>
            </a:r>
            <a:r>
              <a:rPr lang="en-IN" baseline="-25000" dirty="0" smtClean="0"/>
              <a:t>2</a:t>
            </a:r>
            <a:r>
              <a:rPr lang="en-IN" dirty="0" smtClean="0"/>
              <a:t>  + 2e</a:t>
            </a:r>
            <a:r>
              <a:rPr lang="en-IN" baseline="30000" dirty="0" smtClean="0"/>
              <a:t>-</a:t>
            </a:r>
            <a:r>
              <a:rPr lang="en-IN" dirty="0" smtClean="0"/>
              <a:t>  </a:t>
            </a:r>
          </a:p>
          <a:p>
            <a:pPr>
              <a:buNone/>
            </a:pPr>
            <a:r>
              <a:rPr lang="en-IN" dirty="0" smtClean="0"/>
              <a:t>At cathode: reduction of NiO(OH)</a:t>
            </a:r>
          </a:p>
          <a:p>
            <a:pPr>
              <a:buNone/>
            </a:pPr>
            <a:r>
              <a:rPr lang="en-IN" dirty="0" smtClean="0"/>
              <a:t>2NiO(OH) + 2H</a:t>
            </a:r>
            <a:r>
              <a:rPr lang="en-IN" baseline="-25000" dirty="0" smtClean="0"/>
              <a:t>2</a:t>
            </a:r>
            <a:r>
              <a:rPr lang="en-IN" dirty="0" smtClean="0"/>
              <a:t>O + 2e</a:t>
            </a:r>
            <a:r>
              <a:rPr lang="en-IN" baseline="30000" dirty="0" smtClean="0"/>
              <a:t>-                  </a:t>
            </a:r>
            <a:r>
              <a:rPr lang="en-IN" dirty="0" smtClean="0"/>
              <a:t> 2Ni(OH)</a:t>
            </a:r>
            <a:r>
              <a:rPr lang="en-IN" baseline="-25000" dirty="0" smtClean="0"/>
              <a:t>2</a:t>
            </a:r>
            <a:r>
              <a:rPr lang="en-IN" dirty="0" smtClean="0"/>
              <a:t> + 2OH</a:t>
            </a:r>
            <a:r>
              <a:rPr lang="en-IN" baseline="44000" dirty="0" smtClean="0"/>
              <a:t>-   </a:t>
            </a:r>
            <a:endParaRPr lang="en-IN" baseline="30000" dirty="0" smtClean="0"/>
          </a:p>
          <a:p>
            <a:pPr algn="ctr">
              <a:buNone/>
            </a:pPr>
            <a:r>
              <a:rPr lang="en-IN" dirty="0" smtClean="0"/>
              <a:t>  Net Cell reaction:      </a:t>
            </a:r>
          </a:p>
          <a:p>
            <a:pPr>
              <a:buNone/>
            </a:pPr>
            <a:r>
              <a:rPr lang="en-IN" dirty="0" smtClean="0"/>
              <a:t> 2NiO(OH) + 2H</a:t>
            </a:r>
            <a:r>
              <a:rPr lang="en-IN" baseline="-25000" dirty="0" smtClean="0"/>
              <a:t>2</a:t>
            </a:r>
            <a:r>
              <a:rPr lang="en-IN" dirty="0" smtClean="0"/>
              <a:t>O + Cd                 2Ni(OH)</a:t>
            </a:r>
            <a:r>
              <a:rPr lang="en-IN" baseline="-25000" dirty="0" smtClean="0"/>
              <a:t>2</a:t>
            </a:r>
            <a:r>
              <a:rPr lang="en-IN" dirty="0" smtClean="0"/>
              <a:t> + Cd(OH)</a:t>
            </a:r>
            <a:r>
              <a:rPr lang="en-IN" baseline="-25000" dirty="0" smtClean="0"/>
              <a:t>2</a:t>
            </a:r>
            <a:r>
              <a:rPr lang="en-IN" dirty="0" smtClean="0"/>
              <a:t> </a:t>
            </a:r>
          </a:p>
        </p:txBody>
      </p:sp>
      <p:cxnSp>
        <p:nvCxnSpPr>
          <p:cNvPr id="5" name="Straight Arrow Connector 4"/>
          <p:cNvCxnSpPr/>
          <p:nvPr/>
        </p:nvCxnSpPr>
        <p:spPr>
          <a:xfrm>
            <a:off x="2071670" y="4071942"/>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071934" y="5072074"/>
            <a:ext cx="78581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214810" y="6000768"/>
            <a:ext cx="100013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7" name="Picture 6" descr="23.jpg"/>
          <p:cNvPicPr>
            <a:picLocks noChangeAspect="1"/>
          </p:cNvPicPr>
          <p:nvPr/>
        </p:nvPicPr>
        <p:blipFill>
          <a:blip r:embed="rId2" cstate="print"/>
          <a:stretch>
            <a:fillRect/>
          </a:stretch>
        </p:blipFill>
        <p:spPr>
          <a:xfrm>
            <a:off x="5638800" y="2622539"/>
            <a:ext cx="2714644" cy="1568461"/>
          </a:xfrm>
          <a:prstGeom prst="rect">
            <a:avLst/>
          </a:prstGeom>
        </p:spPr>
      </p:pic>
    </p:spTree>
    <p:extLst>
      <p:ext uri="{BB962C8B-B14F-4D97-AF65-F5344CB8AC3E}">
        <p14:creationId xmlns:p14="http://schemas.microsoft.com/office/powerpoint/2010/main" val="407087071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ADVANTAGES</a:t>
            </a:r>
            <a:endParaRPr lang="en-IN" dirty="0"/>
          </a:p>
        </p:txBody>
      </p:sp>
      <p:sp>
        <p:nvSpPr>
          <p:cNvPr id="3" name="Content Placeholder 2"/>
          <p:cNvSpPr>
            <a:spLocks noGrp="1"/>
          </p:cNvSpPr>
          <p:nvPr>
            <p:ph idx="1"/>
          </p:nvPr>
        </p:nvSpPr>
        <p:spPr/>
        <p:txBody>
          <a:bodyPr/>
          <a:lstStyle/>
          <a:p>
            <a:r>
              <a:rPr lang="en-IN" dirty="0" smtClean="0"/>
              <a:t>Fast and simple charging process</a:t>
            </a:r>
          </a:p>
          <a:p>
            <a:r>
              <a:rPr lang="en-IN" dirty="0" smtClean="0"/>
              <a:t>It is compact and lighter than traditional batteries</a:t>
            </a:r>
          </a:p>
          <a:p>
            <a:r>
              <a:rPr lang="en-IN" dirty="0" smtClean="0"/>
              <a:t>It has a longer life than lead storage batteries</a:t>
            </a:r>
          </a:p>
          <a:p>
            <a:r>
              <a:rPr lang="en-IN" dirty="0" smtClean="0"/>
              <a:t>Available in a wide range of sizes and performance options</a:t>
            </a:r>
          </a:p>
          <a:p>
            <a:r>
              <a:rPr lang="en-IN" dirty="0" smtClean="0"/>
              <a:t>Good low-temperature performance</a:t>
            </a:r>
          </a:p>
          <a:p>
            <a:r>
              <a:rPr lang="en-IN" dirty="0" smtClean="0"/>
              <a:t>Only battery that can be ultra-fast charged with little stress</a:t>
            </a:r>
          </a:p>
          <a:p>
            <a:endParaRPr lang="en-IN" dirty="0"/>
          </a:p>
        </p:txBody>
      </p:sp>
    </p:spTree>
    <p:extLst>
      <p:ext uri="{BB962C8B-B14F-4D97-AF65-F5344CB8AC3E}">
        <p14:creationId xmlns:p14="http://schemas.microsoft.com/office/powerpoint/2010/main" val="38913381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LIMITATIONS</a:t>
            </a:r>
            <a:endParaRPr lang="en-IN" dirty="0"/>
          </a:p>
        </p:txBody>
      </p:sp>
      <p:sp>
        <p:nvSpPr>
          <p:cNvPr id="3" name="Content Placeholder 2"/>
          <p:cNvSpPr>
            <a:spLocks noGrp="1"/>
          </p:cNvSpPr>
          <p:nvPr>
            <p:ph idx="1"/>
          </p:nvPr>
        </p:nvSpPr>
        <p:spPr/>
        <p:txBody>
          <a:bodyPr/>
          <a:lstStyle/>
          <a:p>
            <a:r>
              <a:rPr lang="en-IN" dirty="0" smtClean="0"/>
              <a:t>It is rather more expensive than a lead storage battery</a:t>
            </a:r>
          </a:p>
          <a:p>
            <a:r>
              <a:rPr lang="en-IN" dirty="0" smtClean="0"/>
              <a:t>It has a lower energy density value</a:t>
            </a:r>
          </a:p>
          <a:p>
            <a:r>
              <a:rPr lang="en-IN" dirty="0" smtClean="0"/>
              <a:t>Cadmium is a toxic metal. Cannot be disposed of in landfills</a:t>
            </a:r>
          </a:p>
          <a:p>
            <a:r>
              <a:rPr lang="en-IN" dirty="0" smtClean="0"/>
              <a:t>Memory effect; needs periodic full discharges</a:t>
            </a:r>
          </a:p>
          <a:p>
            <a:r>
              <a:rPr lang="en-IN" dirty="0" smtClean="0"/>
              <a:t>High self-discharge; needs recharging after storage</a:t>
            </a:r>
          </a:p>
          <a:p>
            <a:endParaRPr lang="en-IN" dirty="0" smtClean="0"/>
          </a:p>
          <a:p>
            <a:pPr>
              <a:buNone/>
            </a:pPr>
            <a:endParaRPr lang="en-IN" dirty="0"/>
          </a:p>
        </p:txBody>
      </p:sp>
    </p:spTree>
    <p:extLst>
      <p:ext uri="{BB962C8B-B14F-4D97-AF65-F5344CB8AC3E}">
        <p14:creationId xmlns:p14="http://schemas.microsoft.com/office/powerpoint/2010/main" val="33990535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smtClean="0"/>
              <a:t>APPLICATIONS</a:t>
            </a:r>
            <a:endParaRPr lang="en-IN" dirty="0"/>
          </a:p>
        </p:txBody>
      </p:sp>
      <p:sp>
        <p:nvSpPr>
          <p:cNvPr id="3" name="Content Placeholder 2"/>
          <p:cNvSpPr>
            <a:spLocks noGrp="1"/>
          </p:cNvSpPr>
          <p:nvPr>
            <p:ph idx="1"/>
          </p:nvPr>
        </p:nvSpPr>
        <p:spPr/>
        <p:txBody>
          <a:bodyPr/>
          <a:lstStyle/>
          <a:p>
            <a:r>
              <a:rPr lang="en-IN" dirty="0" smtClean="0"/>
              <a:t>Ni-</a:t>
            </a:r>
            <a:r>
              <a:rPr lang="en-IN" dirty="0" err="1" smtClean="0"/>
              <a:t>Cd</a:t>
            </a:r>
            <a:r>
              <a:rPr lang="en-IN" dirty="0" smtClean="0"/>
              <a:t> cells are popularly used in many appliances because they are available in variety of sizes and </a:t>
            </a:r>
            <a:r>
              <a:rPr lang="en-IN" dirty="0" err="1" smtClean="0"/>
              <a:t>capaciities</a:t>
            </a:r>
            <a:r>
              <a:rPr lang="en-IN" dirty="0" smtClean="0"/>
              <a:t>.</a:t>
            </a:r>
          </a:p>
          <a:p>
            <a:r>
              <a:rPr lang="en-IN" dirty="0" smtClean="0"/>
              <a:t>Few examples are:</a:t>
            </a:r>
          </a:p>
          <a:p>
            <a:pPr>
              <a:buFont typeface="Wingdings" pitchFamily="2" charset="2"/>
              <a:buChar char="v"/>
            </a:pPr>
            <a:r>
              <a:rPr lang="en-IN" dirty="0" smtClean="0"/>
              <a:t>Calculators </a:t>
            </a:r>
          </a:p>
          <a:p>
            <a:pPr>
              <a:buFont typeface="Wingdings" pitchFamily="2" charset="2"/>
              <a:buChar char="v"/>
            </a:pPr>
            <a:r>
              <a:rPr lang="en-IN" dirty="0" smtClean="0"/>
              <a:t>Electronic flash units</a:t>
            </a:r>
          </a:p>
          <a:p>
            <a:pPr>
              <a:buFont typeface="Wingdings" pitchFamily="2" charset="2"/>
              <a:buChar char="v"/>
            </a:pPr>
            <a:r>
              <a:rPr lang="en-IN" dirty="0" smtClean="0"/>
              <a:t>Transistors</a:t>
            </a:r>
          </a:p>
          <a:p>
            <a:pPr>
              <a:buFont typeface="Wingdings" pitchFamily="2" charset="2"/>
              <a:buChar char="v"/>
            </a:pPr>
            <a:r>
              <a:rPr lang="en-IN" dirty="0" smtClean="0"/>
              <a:t>Cordless appliances</a:t>
            </a:r>
          </a:p>
          <a:p>
            <a:endParaRPr lang="en-IN" dirty="0" smtClean="0"/>
          </a:p>
        </p:txBody>
      </p:sp>
      <p:pic>
        <p:nvPicPr>
          <p:cNvPr id="8" name="Picture 2" descr="C:\Users\Lenovo\Desktop\download.jpg"/>
          <p:cNvPicPr>
            <a:picLocks noChangeAspect="1" noChangeArrowheads="1"/>
          </p:cNvPicPr>
          <p:nvPr/>
        </p:nvPicPr>
        <p:blipFill>
          <a:blip r:embed="rId2"/>
          <a:srcRect/>
          <a:stretch>
            <a:fillRect/>
          </a:stretch>
        </p:blipFill>
        <p:spPr bwMode="auto">
          <a:xfrm>
            <a:off x="4357686" y="3143248"/>
            <a:ext cx="1651381" cy="1400967"/>
          </a:xfrm>
          <a:prstGeom prst="rect">
            <a:avLst/>
          </a:prstGeom>
          <a:noFill/>
        </p:spPr>
      </p:pic>
      <p:pic>
        <p:nvPicPr>
          <p:cNvPr id="9" name="Picture 3" descr="C:\Users\Lenovo\Desktop\download (1).jpg"/>
          <p:cNvPicPr>
            <a:picLocks noChangeAspect="1" noChangeArrowheads="1"/>
          </p:cNvPicPr>
          <p:nvPr/>
        </p:nvPicPr>
        <p:blipFill>
          <a:blip r:embed="rId3"/>
          <a:srcRect/>
          <a:stretch>
            <a:fillRect/>
          </a:stretch>
        </p:blipFill>
        <p:spPr bwMode="auto">
          <a:xfrm>
            <a:off x="6500827" y="3000373"/>
            <a:ext cx="1714512" cy="1714512"/>
          </a:xfrm>
          <a:prstGeom prst="rect">
            <a:avLst/>
          </a:prstGeom>
          <a:noFill/>
        </p:spPr>
      </p:pic>
      <p:pic>
        <p:nvPicPr>
          <p:cNvPr id="25606" name="Picture 6" descr="C:\Users\Lenovo\Desktop\download (2).jpg"/>
          <p:cNvPicPr>
            <a:picLocks noChangeAspect="1" noChangeArrowheads="1"/>
          </p:cNvPicPr>
          <p:nvPr/>
        </p:nvPicPr>
        <p:blipFill>
          <a:blip r:embed="rId4"/>
          <a:srcRect/>
          <a:stretch>
            <a:fillRect/>
          </a:stretch>
        </p:blipFill>
        <p:spPr bwMode="auto">
          <a:xfrm>
            <a:off x="4714876" y="5000636"/>
            <a:ext cx="1285884" cy="1469582"/>
          </a:xfrm>
          <a:prstGeom prst="rect">
            <a:avLst/>
          </a:prstGeom>
          <a:noFill/>
        </p:spPr>
      </p:pic>
      <p:pic>
        <p:nvPicPr>
          <p:cNvPr id="25607" name="Picture 7" descr="C:\Users\Lenovo\Desktop\41hFgLSJWKL._AC_SS350_.jpg"/>
          <p:cNvPicPr>
            <a:picLocks noChangeAspect="1" noChangeArrowheads="1"/>
          </p:cNvPicPr>
          <p:nvPr/>
        </p:nvPicPr>
        <p:blipFill>
          <a:blip r:embed="rId5"/>
          <a:srcRect/>
          <a:stretch>
            <a:fillRect/>
          </a:stretch>
        </p:blipFill>
        <p:spPr bwMode="auto">
          <a:xfrm>
            <a:off x="6715140" y="5143512"/>
            <a:ext cx="1238247" cy="1238247"/>
          </a:xfrm>
          <a:prstGeom prst="rect">
            <a:avLst/>
          </a:prstGeom>
          <a:noFill/>
        </p:spPr>
      </p:pic>
    </p:spTree>
    <p:extLst>
      <p:ext uri="{BB962C8B-B14F-4D97-AF65-F5344CB8AC3E}">
        <p14:creationId xmlns:p14="http://schemas.microsoft.com/office/powerpoint/2010/main" val="39440972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29000" y="1981200"/>
            <a:ext cx="5111752" cy="1515533"/>
          </a:xfrm>
        </p:spPr>
        <p:txBody>
          <a:bodyPr>
            <a:noAutofit/>
          </a:bodyPr>
          <a:lstStyle/>
          <a:p>
            <a:r>
              <a:rPr lang="en-US" sz="4400" dirty="0" smtClean="0">
                <a:solidFill>
                  <a:schemeClr val="bg2">
                    <a:lumMod val="50000"/>
                  </a:schemeClr>
                </a:solidFill>
                <a:latin typeface="Algerian" pitchFamily="82" charset="0"/>
              </a:rPr>
              <a:t>3. RECHARGEABLE LITHIUM   Batteries</a:t>
            </a:r>
            <a:endParaRPr lang="en-US" sz="4400" dirty="0">
              <a:solidFill>
                <a:schemeClr val="bg2">
                  <a:lumMod val="50000"/>
                </a:schemeClr>
              </a:solidFill>
              <a:latin typeface="Algerian" pitchFamily="82" charset="0"/>
            </a:endParaRPr>
          </a:p>
        </p:txBody>
      </p:sp>
    </p:spTree>
    <p:extLst>
      <p:ext uri="{BB962C8B-B14F-4D97-AF65-F5344CB8AC3E}">
        <p14:creationId xmlns:p14="http://schemas.microsoft.com/office/powerpoint/2010/main" val="32524651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Title 1048646"/>
          <p:cNvSpPr>
            <a:spLocks noGrp="1"/>
          </p:cNvSpPr>
          <p:nvPr>
            <p:ph type="title"/>
          </p:nvPr>
        </p:nvSpPr>
        <p:spPr>
          <a:xfrm>
            <a:off x="457200" y="228600"/>
            <a:ext cx="7239000" cy="899160"/>
          </a:xfrm>
        </p:spPr>
        <p:txBody>
          <a:bodyPr>
            <a:normAutofit/>
          </a:bodyPr>
          <a:lstStyle/>
          <a:p>
            <a:pPr algn="ctr"/>
            <a:r>
              <a:rPr lang="en-US" sz="4000" dirty="0" smtClean="0">
                <a:latin typeface="Algerian" pitchFamily="82" charset="0"/>
              </a:rPr>
              <a:t>DESCRIPTION</a:t>
            </a:r>
            <a:endParaRPr lang="en-US" sz="4000" dirty="0">
              <a:latin typeface="Algerian" pitchFamily="82" charset="0"/>
            </a:endParaRPr>
          </a:p>
        </p:txBody>
      </p:sp>
      <p:sp>
        <p:nvSpPr>
          <p:cNvPr id="1048648" name="Content Placeholder 1048647"/>
          <p:cNvSpPr>
            <a:spLocks noGrp="1"/>
          </p:cNvSpPr>
          <p:nvPr>
            <p:ph idx="1"/>
          </p:nvPr>
        </p:nvSpPr>
        <p:spPr>
          <a:xfrm>
            <a:off x="674809" y="1564664"/>
            <a:ext cx="7886700" cy="4351338"/>
          </a:xfrm>
        </p:spPr>
        <p:txBody>
          <a:bodyPr>
            <a:normAutofit lnSpcReduction="10000"/>
          </a:bodyPr>
          <a:lstStyle/>
          <a:p>
            <a:endParaRPr lang="en-US" dirty="0" smtClean="0"/>
          </a:p>
          <a:p>
            <a:endParaRPr lang="en-US" dirty="0" smtClean="0"/>
          </a:p>
          <a:p>
            <a:pPr marL="0" indent="0">
              <a:buNone/>
            </a:pPr>
            <a:endParaRPr lang="en-US" dirty="0"/>
          </a:p>
          <a:p>
            <a:endParaRPr lang="en-US" dirty="0" smtClean="0"/>
          </a:p>
          <a:p>
            <a:endParaRPr lang="en-US" dirty="0"/>
          </a:p>
          <a:p>
            <a:r>
              <a:rPr lang="en-US" sz="2400" dirty="0" smtClean="0">
                <a:latin typeface="Adobe Caslon Pro" pitchFamily="18" charset="0"/>
              </a:rPr>
              <a:t>A</a:t>
            </a:r>
            <a:r>
              <a:rPr lang="en-US" sz="2400" dirty="0">
                <a:latin typeface="Adobe Caslon Pro" pitchFamily="18" charset="0"/>
              </a:rPr>
              <a:t> lithium-ion battery or Li-ion battery (abbreviated as LIB) is a type of rechargeable battery in which lithium ions move from the negative electrode to the positive electrode during discharge and back when charging.</a:t>
            </a:r>
          </a:p>
          <a:p>
            <a:r>
              <a:rPr lang="en-US" sz="2400" dirty="0">
                <a:latin typeface="Adobe Caslon Pro" pitchFamily="18" charset="0"/>
              </a:rPr>
              <a:t>The electrolyte, which allows for ionic movement, and the two electrodes are the constituent components of a lithium-ion battery cell.</a:t>
            </a:r>
          </a:p>
          <a:p>
            <a:endParaRPr lang="en-US" dirty="0"/>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647" y="1421788"/>
            <a:ext cx="284651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0157" y="1421787"/>
            <a:ext cx="2711053"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1210" y="1421786"/>
            <a:ext cx="214312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054252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Algerian" pitchFamily="82" charset="0"/>
              </a:rPr>
              <a:t>Electrolytes</a:t>
            </a:r>
            <a:endParaRPr lang="en-US" sz="4000" dirty="0">
              <a:latin typeface="Algerian" pitchFamily="82" charset="0"/>
            </a:endParaRPr>
          </a:p>
        </p:txBody>
      </p:sp>
      <p:sp>
        <p:nvSpPr>
          <p:cNvPr id="3" name="Content Placeholder 2"/>
          <p:cNvSpPr>
            <a:spLocks noGrp="1"/>
          </p:cNvSpPr>
          <p:nvPr>
            <p:ph idx="1"/>
          </p:nvPr>
        </p:nvSpPr>
        <p:spPr/>
        <p:txBody>
          <a:bodyPr>
            <a:normAutofit/>
          </a:bodyPr>
          <a:lstStyle/>
          <a:p>
            <a:r>
              <a:rPr lang="en-US" sz="2200" dirty="0" smtClean="0">
                <a:latin typeface="Adobe Caslon Pro" pitchFamily="18" charset="0"/>
              </a:rPr>
              <a:t>Role-</a:t>
            </a:r>
          </a:p>
          <a:p>
            <a:pPr marL="514350" indent="-514350">
              <a:buFont typeface="+mj-lt"/>
              <a:buAutoNum type="arabicPeriod"/>
            </a:pPr>
            <a:r>
              <a:rPr lang="en-US" sz="2200" dirty="0" smtClean="0">
                <a:latin typeface="Adobe Caslon Pro" pitchFamily="18" charset="0"/>
              </a:rPr>
              <a:t>Ion conduction between cathode and anode.</a:t>
            </a:r>
          </a:p>
          <a:p>
            <a:pPr marL="514350" indent="-514350">
              <a:buFont typeface="+mj-lt"/>
              <a:buAutoNum type="arabicPeriod"/>
            </a:pPr>
            <a:r>
              <a:rPr lang="en-US" sz="2200" dirty="0" smtClean="0">
                <a:latin typeface="Adobe Caslon Pro" pitchFamily="18" charset="0"/>
              </a:rPr>
              <a:t>They are generally, Lithium salts dissolved in organic solvent.</a:t>
            </a:r>
          </a:p>
          <a:p>
            <a:r>
              <a:rPr lang="en-US" sz="2200" dirty="0" smtClean="0">
                <a:latin typeface="Adobe Caslon Pro" pitchFamily="18" charset="0"/>
              </a:rPr>
              <a:t>Commercial electrolytes:            in </a:t>
            </a:r>
            <a:r>
              <a:rPr lang="en-US" sz="2200" dirty="0">
                <a:latin typeface="Adobe Caslon Pro" pitchFamily="18" charset="0"/>
              </a:rPr>
              <a:t>C</a:t>
            </a:r>
            <a:r>
              <a:rPr lang="en-US" sz="2200" dirty="0" smtClean="0">
                <a:latin typeface="Adobe Caslon Pro" pitchFamily="18" charset="0"/>
              </a:rPr>
              <a:t>arbonate solvent.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6324" y="3088663"/>
            <a:ext cx="6858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6324" y="4249614"/>
            <a:ext cx="2581275"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74635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152400"/>
            <a:ext cx="7543800" cy="914400"/>
          </a:xfrm>
        </p:spPr>
        <p:txBody>
          <a:bodyPr/>
          <a:lstStyle/>
          <a:p>
            <a:r>
              <a:rPr lang="en-US" dirty="0"/>
              <a:t>Solar Energy</a:t>
            </a:r>
          </a:p>
        </p:txBody>
      </p:sp>
      <p:sp>
        <p:nvSpPr>
          <p:cNvPr id="2" name="Content Placeholder 1"/>
          <p:cNvSpPr>
            <a:spLocks noGrp="1"/>
          </p:cNvSpPr>
          <p:nvPr>
            <p:ph idx="1"/>
          </p:nvPr>
        </p:nvSpPr>
        <p:spPr>
          <a:xfrm>
            <a:off x="304800" y="990600"/>
            <a:ext cx="8534400" cy="5715000"/>
          </a:xfrm>
        </p:spPr>
        <p:txBody>
          <a:bodyPr>
            <a:normAutofit fontScale="85000" lnSpcReduction="20000"/>
          </a:bodyPr>
          <a:lstStyle/>
          <a:p>
            <a:pPr marL="0" indent="0" algn="l">
              <a:buNone/>
            </a:pPr>
            <a:r>
              <a:rPr lang="en-US" sz="1800" b="0" i="0" u="none" strike="noStrike" baseline="0" dirty="0">
                <a:latin typeface="TimesNewRomanPSMT"/>
              </a:rPr>
              <a:t>The electromagnetic radiation from sun is commonly known as solar energy. These radiations are</a:t>
            </a:r>
          </a:p>
          <a:p>
            <a:pPr marL="0" indent="0" algn="l">
              <a:buNone/>
            </a:pPr>
            <a:r>
              <a:rPr lang="en-US" sz="1800" b="0" i="0" u="none" strike="noStrike" baseline="0" dirty="0">
                <a:latin typeface="TimesNewRomanPSMT"/>
              </a:rPr>
              <a:t>resulted from thermo nuclear fusion reaction on the surface of sun. All the radiation from the sun is not</a:t>
            </a:r>
          </a:p>
          <a:p>
            <a:pPr marL="0" indent="0" algn="l">
              <a:buNone/>
            </a:pPr>
            <a:r>
              <a:rPr lang="en-US" sz="1800" b="0" i="0" u="none" strike="noStrike" baseline="0" dirty="0">
                <a:latin typeface="TimesNewRomanPSMT"/>
              </a:rPr>
              <a:t>in the same wavelength range. Almost 92% lie in the range of 315 nm to 1400nm. The estimated</a:t>
            </a:r>
          </a:p>
          <a:p>
            <a:pPr marL="0" indent="0" algn="l">
              <a:buNone/>
            </a:pPr>
            <a:r>
              <a:rPr lang="en-US" sz="1800" b="0" i="0" u="none" strike="noStrike" baseline="0" dirty="0">
                <a:latin typeface="TimesNewRomanPSMT"/>
              </a:rPr>
              <a:t>amount of solar flux reaching the atmosphere of earth is approximately 1400W/m2min.and that of heat</a:t>
            </a:r>
          </a:p>
          <a:p>
            <a:pPr marL="0" indent="0" algn="l">
              <a:buNone/>
            </a:pPr>
            <a:r>
              <a:rPr lang="en-US" sz="1800" b="0" i="0" u="none" strike="noStrike" baseline="0" dirty="0">
                <a:latin typeface="TimesNewRomanPSMT"/>
              </a:rPr>
              <a:t>equivalent is 2.68 X 10</a:t>
            </a:r>
            <a:r>
              <a:rPr lang="en-US" sz="1800" b="0" i="0" u="none" strike="noStrike" baseline="30000" dirty="0">
                <a:latin typeface="TimesNewRomanPSMT"/>
              </a:rPr>
              <a:t>24</a:t>
            </a:r>
            <a:r>
              <a:rPr lang="en-US" sz="1800" b="0" i="0" u="none" strike="noStrike" baseline="0" dirty="0">
                <a:latin typeface="TimesNewRomanPSMT"/>
              </a:rPr>
              <a:t> J/Year. The eco system of earth utilizes about 0.2-0.5 % of total amount of</a:t>
            </a:r>
          </a:p>
          <a:p>
            <a:pPr marL="0" indent="0" algn="l">
              <a:buNone/>
            </a:pPr>
            <a:r>
              <a:rPr lang="en-US" sz="1800" b="0" i="0" u="none" strike="noStrike" baseline="0" dirty="0">
                <a:latin typeface="TimesNewRomanPSMT"/>
              </a:rPr>
              <a:t>solar energy received. It indicates clearly that large amount solar energy get wasted, which otherwise</a:t>
            </a:r>
          </a:p>
          <a:p>
            <a:pPr marL="0" indent="0" algn="l">
              <a:buNone/>
            </a:pPr>
            <a:r>
              <a:rPr lang="en-US" sz="1800" b="0" i="0" u="none" strike="noStrike" baseline="0" dirty="0">
                <a:latin typeface="TimesNewRomanPSMT"/>
              </a:rPr>
              <a:t>can be immense use for satisfying needs of humans.</a:t>
            </a:r>
          </a:p>
          <a:p>
            <a:pPr marL="0" indent="0" algn="l">
              <a:buNone/>
            </a:pPr>
            <a:r>
              <a:rPr lang="en-IN" sz="1800" b="0" i="0" u="none" strike="noStrike" baseline="0" dirty="0">
                <a:latin typeface="TimesNewRomanPSMT"/>
              </a:rPr>
              <a:t>Advantage of solar energy:</a:t>
            </a:r>
          </a:p>
          <a:p>
            <a:pPr marL="0" indent="0" algn="l">
              <a:buNone/>
            </a:pPr>
            <a:r>
              <a:rPr lang="en-US" sz="1800" b="0" i="0" u="none" strike="noStrike" baseline="0" dirty="0">
                <a:latin typeface="TimesNewRomanPSMT"/>
              </a:rPr>
              <a:t>1. It is non-polluting and non-depleting source of energy.</a:t>
            </a:r>
          </a:p>
          <a:p>
            <a:pPr marL="0" indent="0" algn="l">
              <a:buNone/>
            </a:pPr>
            <a:r>
              <a:rPr lang="en-US" sz="1800" b="0" i="0" u="none" strike="noStrike" baseline="0" dirty="0">
                <a:latin typeface="TimesNewRomanPSMT"/>
              </a:rPr>
              <a:t>2. It is renewable source of energy.</a:t>
            </a:r>
          </a:p>
          <a:p>
            <a:pPr marL="0" indent="0" algn="l">
              <a:buNone/>
            </a:pPr>
            <a:r>
              <a:rPr lang="en-US" sz="1800" b="0" i="0" u="none" strike="noStrike" baseline="0" dirty="0">
                <a:latin typeface="TimesNewRomanPSMT"/>
              </a:rPr>
              <a:t>3. It is available abundantly.</a:t>
            </a:r>
          </a:p>
          <a:p>
            <a:pPr marL="0" indent="0" algn="l">
              <a:buNone/>
            </a:pPr>
            <a:r>
              <a:rPr lang="en-US" sz="1800" b="0" i="0" u="none" strike="noStrike" baseline="0" dirty="0">
                <a:latin typeface="TimesNewRomanPSMT"/>
              </a:rPr>
              <a:t>In spite of these advantages, the use of solar energy in large scale is still not in practice, due to</a:t>
            </a:r>
          </a:p>
          <a:p>
            <a:pPr marL="0" indent="0" algn="l">
              <a:buNone/>
            </a:pPr>
            <a:r>
              <a:rPr lang="en-IN" sz="1800" b="0" i="0" u="none" strike="noStrike" baseline="0" dirty="0">
                <a:latin typeface="TimesNewRomanPSMT"/>
              </a:rPr>
              <a:t>following reasons,</a:t>
            </a:r>
          </a:p>
          <a:p>
            <a:pPr marL="0" indent="0" algn="l">
              <a:buNone/>
            </a:pPr>
            <a:r>
              <a:rPr lang="en-US" sz="1800" b="0" i="0" u="none" strike="noStrike" baseline="0" dirty="0">
                <a:latin typeface="TimesNewRomanPSMT"/>
              </a:rPr>
              <a:t>1. Non availability of intense light in all areas throughout year</a:t>
            </a:r>
          </a:p>
          <a:p>
            <a:pPr marL="0" indent="0" algn="l">
              <a:buNone/>
            </a:pPr>
            <a:r>
              <a:rPr lang="en-US" sz="1800" b="0" i="0" u="none" strike="noStrike" baseline="0" dirty="0">
                <a:latin typeface="TimesNewRomanPSMT"/>
              </a:rPr>
              <a:t>2. Difficulties faced in economic collection and conversion of solar energy into other forms of</a:t>
            </a:r>
          </a:p>
          <a:p>
            <a:pPr marL="0" indent="0" algn="l">
              <a:buNone/>
            </a:pPr>
            <a:r>
              <a:rPr lang="en-IN" sz="1800" b="0" i="0" u="none" strike="noStrike" baseline="0" dirty="0">
                <a:latin typeface="TimesNewRomanPSMT"/>
              </a:rPr>
              <a:t>energy such as electricity.</a:t>
            </a:r>
          </a:p>
          <a:p>
            <a:pPr marL="0" indent="0" algn="l">
              <a:buNone/>
            </a:pPr>
            <a:r>
              <a:rPr lang="en-US" sz="1800" b="0" i="0" u="none" strike="noStrike" baseline="0" dirty="0">
                <a:latin typeface="TimesNewRomanPSMT"/>
              </a:rPr>
              <a:t>The solar energy has been successfully used in following purpose</a:t>
            </a:r>
          </a:p>
          <a:p>
            <a:pPr marL="0" indent="0" algn="l">
              <a:buNone/>
            </a:pPr>
            <a:r>
              <a:rPr lang="en-US" sz="1800" b="0" i="0" u="none" strike="noStrike" baseline="0" dirty="0" err="1">
                <a:latin typeface="TimesNewRomanPSMT"/>
              </a:rPr>
              <a:t>i</a:t>
            </a:r>
            <a:r>
              <a:rPr lang="en-US" sz="1800" b="0" i="0" u="none" strike="noStrike" baseline="0" dirty="0">
                <a:latin typeface="TimesNewRomanPSMT"/>
              </a:rPr>
              <a:t>) Heating: Used for water and space heating in colder countries.</a:t>
            </a:r>
          </a:p>
          <a:p>
            <a:pPr marL="0" indent="0" algn="l">
              <a:buNone/>
            </a:pPr>
            <a:r>
              <a:rPr lang="en-US" sz="1800" b="0" i="0" u="none" strike="noStrike" baseline="0" dirty="0">
                <a:latin typeface="TimesNewRomanPSMT"/>
              </a:rPr>
              <a:t>ii) Electricity: Using solar energy electric energy can be generated.</a:t>
            </a:r>
            <a:endParaRPr lang="en-US" dirty="0"/>
          </a:p>
        </p:txBody>
      </p:sp>
    </p:spTree>
    <p:extLst>
      <p:ext uri="{BB962C8B-B14F-4D97-AF65-F5344CB8AC3E}">
        <p14:creationId xmlns:p14="http://schemas.microsoft.com/office/powerpoint/2010/main" val="42439674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Algerian" pitchFamily="82" charset="0"/>
              </a:rPr>
              <a:t>Anode Materials</a:t>
            </a:r>
            <a:endParaRPr lang="en-US" sz="4000" dirty="0">
              <a:latin typeface="Algerian" pitchFamily="82" charset="0"/>
            </a:endParaRPr>
          </a:p>
        </p:txBody>
      </p:sp>
      <p:sp>
        <p:nvSpPr>
          <p:cNvPr id="3" name="Content Placeholder 2"/>
          <p:cNvSpPr>
            <a:spLocks noGrp="1"/>
          </p:cNvSpPr>
          <p:nvPr>
            <p:ph idx="1"/>
          </p:nvPr>
        </p:nvSpPr>
        <p:spPr/>
        <p:txBody>
          <a:bodyPr>
            <a:normAutofit/>
          </a:bodyPr>
          <a:lstStyle/>
          <a:p>
            <a:r>
              <a:rPr lang="en-US" sz="2400" dirty="0" smtClean="0">
                <a:latin typeface="Adobe Caslon Pro" pitchFamily="18" charset="0"/>
              </a:rPr>
              <a:t>Requirements:</a:t>
            </a:r>
          </a:p>
          <a:p>
            <a:pPr marL="514350" indent="-514350">
              <a:buFont typeface="+mj-lt"/>
              <a:buAutoNum type="arabicPeriod"/>
            </a:pPr>
            <a:r>
              <a:rPr lang="en-US" sz="2400" dirty="0" smtClean="0">
                <a:latin typeface="Adobe Caslon Pro" pitchFamily="18" charset="0"/>
              </a:rPr>
              <a:t>Large </a:t>
            </a:r>
            <a:r>
              <a:rPr lang="en-US" sz="2400" dirty="0" err="1" smtClean="0">
                <a:latin typeface="Adobe Caslon Pro" pitchFamily="18" charset="0"/>
              </a:rPr>
              <a:t>capabilites</a:t>
            </a:r>
            <a:r>
              <a:rPr lang="en-US" sz="2400" dirty="0" smtClean="0">
                <a:latin typeface="Adobe Caslon Pro" pitchFamily="18" charset="0"/>
              </a:rPr>
              <a:t> of adsorption.</a:t>
            </a:r>
          </a:p>
          <a:p>
            <a:pPr marL="514350" indent="-514350">
              <a:buFont typeface="+mj-lt"/>
              <a:buAutoNum type="arabicPeriod"/>
            </a:pPr>
            <a:r>
              <a:rPr lang="en-US" sz="2400" dirty="0" smtClean="0">
                <a:latin typeface="Adobe Caslon Pro" pitchFamily="18" charset="0"/>
              </a:rPr>
              <a:t>High </a:t>
            </a:r>
            <a:r>
              <a:rPr lang="en-US" sz="2400" dirty="0" err="1" smtClean="0">
                <a:latin typeface="Adobe Caslon Pro" pitchFamily="18" charset="0"/>
              </a:rPr>
              <a:t>efficency</a:t>
            </a:r>
            <a:r>
              <a:rPr lang="en-US" sz="2400" dirty="0" smtClean="0">
                <a:latin typeface="Adobe Caslon Pro" pitchFamily="18" charset="0"/>
              </a:rPr>
              <a:t> of charge/discharge.</a:t>
            </a:r>
          </a:p>
          <a:p>
            <a:pPr marL="514350" indent="-514350">
              <a:buFont typeface="+mj-lt"/>
              <a:buAutoNum type="arabicPeriod"/>
            </a:pPr>
            <a:r>
              <a:rPr lang="en-US" sz="2400" dirty="0" smtClean="0">
                <a:latin typeface="Adobe Caslon Pro" pitchFamily="18" charset="0"/>
              </a:rPr>
              <a:t>Low reactivity against electrolyte.</a:t>
            </a:r>
          </a:p>
          <a:p>
            <a:pPr marL="514350" indent="-514350">
              <a:buFont typeface="+mj-lt"/>
              <a:buAutoNum type="arabicPeriod"/>
            </a:pPr>
            <a:r>
              <a:rPr lang="en-US" sz="2400" dirty="0" smtClean="0">
                <a:latin typeface="Adobe Caslon Pro" pitchFamily="18" charset="0"/>
              </a:rPr>
              <a:t>Fast reaction rate.</a:t>
            </a:r>
          </a:p>
          <a:p>
            <a:pPr marL="514350" indent="-514350">
              <a:buFont typeface="+mj-lt"/>
              <a:buAutoNum type="arabicPeriod"/>
            </a:pPr>
            <a:r>
              <a:rPr lang="en-US" sz="2400" dirty="0" smtClean="0">
                <a:latin typeface="Adobe Caslon Pro" pitchFamily="18" charset="0"/>
              </a:rPr>
              <a:t>Low cost</a:t>
            </a:r>
          </a:p>
          <a:p>
            <a:pPr marL="514350" indent="-514350">
              <a:buFont typeface="+mj-lt"/>
              <a:buAutoNum type="arabicPeriod"/>
            </a:pPr>
            <a:r>
              <a:rPr lang="en-US" sz="2400" dirty="0" smtClean="0">
                <a:latin typeface="Adobe Caslon Pro" pitchFamily="18" charset="0"/>
              </a:rPr>
              <a:t>Environment friendly</a:t>
            </a:r>
          </a:p>
          <a:p>
            <a:r>
              <a:rPr lang="en-US" sz="2400" dirty="0" smtClean="0">
                <a:latin typeface="Adobe Caslon Pro" pitchFamily="18" charset="0"/>
              </a:rPr>
              <a:t>Commercial anode materials:</a:t>
            </a:r>
          </a:p>
          <a:p>
            <a:pPr marL="0" indent="0">
              <a:buNone/>
            </a:pPr>
            <a:r>
              <a:rPr lang="en-US" sz="2400" dirty="0" smtClean="0">
                <a:latin typeface="Adobe Caslon Pro" pitchFamily="18" charset="0"/>
              </a:rPr>
              <a:t>   Hard Carbon, Graphite</a:t>
            </a:r>
            <a:endParaRPr lang="en-US" sz="2400" dirty="0">
              <a:latin typeface="Adobe Caslon Pro" pitchFamily="18" charset="0"/>
            </a:endParaRPr>
          </a:p>
        </p:txBody>
      </p:sp>
    </p:spTree>
    <p:extLst>
      <p:ext uri="{BB962C8B-B14F-4D97-AF65-F5344CB8AC3E}">
        <p14:creationId xmlns:p14="http://schemas.microsoft.com/office/powerpoint/2010/main" val="324163047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Algerian" pitchFamily="82" charset="0"/>
              </a:rPr>
              <a:t>Cathode Materials</a:t>
            </a:r>
            <a:endParaRPr lang="en-US" sz="4000" dirty="0">
              <a:latin typeface="Algerian" pitchFamily="82" charset="0"/>
            </a:endParaRPr>
          </a:p>
        </p:txBody>
      </p:sp>
      <p:sp>
        <p:nvSpPr>
          <p:cNvPr id="3" name="Content Placeholder 2"/>
          <p:cNvSpPr>
            <a:spLocks noGrp="1"/>
          </p:cNvSpPr>
          <p:nvPr>
            <p:ph idx="1"/>
          </p:nvPr>
        </p:nvSpPr>
        <p:spPr>
          <a:xfrm>
            <a:off x="505191" y="1684948"/>
            <a:ext cx="7886700" cy="4351338"/>
          </a:xfrm>
        </p:spPr>
        <p:txBody>
          <a:bodyPr>
            <a:normAutofit/>
          </a:bodyPr>
          <a:lstStyle/>
          <a:p>
            <a:r>
              <a:rPr lang="en-US" sz="2400" dirty="0" smtClean="0">
                <a:latin typeface="Adobe Caslon Pro" pitchFamily="18" charset="0"/>
              </a:rPr>
              <a:t>Requirements:</a:t>
            </a:r>
          </a:p>
          <a:p>
            <a:pPr marL="514350" indent="-514350">
              <a:buFont typeface="+mj-lt"/>
              <a:buAutoNum type="arabicPeriod"/>
            </a:pPr>
            <a:r>
              <a:rPr lang="en-US" sz="2400" dirty="0" smtClean="0">
                <a:latin typeface="Adobe Caslon Pro" pitchFamily="18" charset="0"/>
              </a:rPr>
              <a:t>A high discharge voltage</a:t>
            </a:r>
          </a:p>
          <a:p>
            <a:pPr marL="514350" indent="-514350">
              <a:buFont typeface="+mj-lt"/>
              <a:buAutoNum type="arabicPeriod"/>
            </a:pPr>
            <a:r>
              <a:rPr lang="en-US" sz="2400" dirty="0" smtClean="0">
                <a:latin typeface="Adobe Caslon Pro" pitchFamily="18" charset="0"/>
              </a:rPr>
              <a:t>A high energy capacity</a:t>
            </a:r>
          </a:p>
          <a:p>
            <a:pPr marL="514350" indent="-514350">
              <a:buFont typeface="+mj-lt"/>
              <a:buAutoNum type="arabicPeriod"/>
            </a:pPr>
            <a:r>
              <a:rPr lang="en-US" sz="2400" dirty="0" smtClean="0">
                <a:latin typeface="Adobe Caslon Pro" pitchFamily="18" charset="0"/>
              </a:rPr>
              <a:t>A high power density</a:t>
            </a:r>
          </a:p>
          <a:p>
            <a:pPr marL="514350" indent="-514350">
              <a:buFont typeface="+mj-lt"/>
              <a:buAutoNum type="arabicPeriod"/>
            </a:pPr>
            <a:r>
              <a:rPr lang="en-US" sz="2400" dirty="0" smtClean="0">
                <a:latin typeface="Adobe Caslon Pro" pitchFamily="18" charset="0"/>
              </a:rPr>
              <a:t>Light weight</a:t>
            </a:r>
          </a:p>
          <a:p>
            <a:pPr marL="514350" indent="-514350">
              <a:buFont typeface="+mj-lt"/>
              <a:buAutoNum type="arabicPeriod"/>
            </a:pPr>
            <a:r>
              <a:rPr lang="en-US" sz="2400" dirty="0" smtClean="0">
                <a:latin typeface="Adobe Caslon Pro" pitchFamily="18" charset="0"/>
              </a:rPr>
              <a:t>Low self discharge</a:t>
            </a:r>
          </a:p>
          <a:p>
            <a:pPr marL="514350" indent="-514350">
              <a:buFont typeface="+mj-lt"/>
              <a:buAutoNum type="arabicPeriod"/>
            </a:pPr>
            <a:r>
              <a:rPr lang="en-US" sz="2400" dirty="0">
                <a:latin typeface="Adobe Caslon Pro" pitchFamily="18" charset="0"/>
              </a:rPr>
              <a:t>Environment </a:t>
            </a:r>
            <a:r>
              <a:rPr lang="en-US" sz="2400" dirty="0" smtClean="0">
                <a:latin typeface="Adobe Caslon Pro" pitchFamily="18" charset="0"/>
              </a:rPr>
              <a:t>friendly</a:t>
            </a:r>
          </a:p>
          <a:p>
            <a:r>
              <a:rPr lang="en-US" sz="2400" dirty="0">
                <a:latin typeface="Adobe Caslon Pro" pitchFamily="18" charset="0"/>
              </a:rPr>
              <a:t>Commercial </a:t>
            </a:r>
            <a:r>
              <a:rPr lang="en-US" sz="2400" dirty="0" smtClean="0">
                <a:latin typeface="Adobe Caslon Pro" pitchFamily="18" charset="0"/>
              </a:rPr>
              <a:t>cathode </a:t>
            </a:r>
            <a:r>
              <a:rPr lang="en-US" sz="2400" dirty="0">
                <a:latin typeface="Adobe Caslon Pro" pitchFamily="18" charset="0"/>
              </a:rPr>
              <a:t>materials:</a:t>
            </a:r>
          </a:p>
          <a:p>
            <a:pPr marL="0" indent="0">
              <a:buNone/>
            </a:pPr>
            <a:r>
              <a:rPr lang="en-US" sz="2400" dirty="0" smtClean="0">
                <a:latin typeface="Adobe Caslon Pro" pitchFamily="18" charset="0"/>
              </a:rPr>
              <a:t>LiCoO2, LiFePO4 etc.</a:t>
            </a:r>
          </a:p>
          <a:p>
            <a:pPr marL="514350" indent="-514350">
              <a:buFont typeface="+mj-lt"/>
              <a:buAutoNum type="arabicPeriod"/>
            </a:pPr>
            <a:endParaRPr lang="en-US" dirty="0" smtClean="0"/>
          </a:p>
          <a:p>
            <a:pPr marL="514350" indent="-514350">
              <a:buFont typeface="+mj-lt"/>
              <a:buAutoNum type="arabicPeriod"/>
            </a:pPr>
            <a:endParaRPr lang="en-US" dirty="0"/>
          </a:p>
        </p:txBody>
      </p:sp>
    </p:spTree>
    <p:extLst>
      <p:ext uri="{BB962C8B-B14F-4D97-AF65-F5344CB8AC3E}">
        <p14:creationId xmlns:p14="http://schemas.microsoft.com/office/powerpoint/2010/main" val="30173686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Algerian" pitchFamily="82" charset="0"/>
              </a:rPr>
              <a:t>Chemical Reactions</a:t>
            </a:r>
            <a:endParaRPr lang="en-US" sz="4000" dirty="0">
              <a:latin typeface="Algerian" pitchFamily="82" charset="0"/>
            </a:endParaRPr>
          </a:p>
        </p:txBody>
      </p:sp>
      <p:sp>
        <p:nvSpPr>
          <p:cNvPr id="3" name="Content Placeholder 2"/>
          <p:cNvSpPr>
            <a:spLocks noGrp="1"/>
          </p:cNvSpPr>
          <p:nvPr>
            <p:ph idx="1"/>
          </p:nvPr>
        </p:nvSpPr>
        <p:spPr/>
        <p:txBody>
          <a:bodyPr>
            <a:normAutofit/>
          </a:bodyPr>
          <a:lstStyle/>
          <a:p>
            <a:r>
              <a:rPr lang="en-US" sz="2200" dirty="0">
                <a:latin typeface="Adobe Caslon Pro" pitchFamily="18" charset="0"/>
              </a:rPr>
              <a:t>Main essential components...</a:t>
            </a:r>
          </a:p>
          <a:p>
            <a:r>
              <a:rPr lang="en-US" sz="2200" dirty="0">
                <a:latin typeface="Adobe Caslon Pro" pitchFamily="18" charset="0"/>
              </a:rPr>
              <a:t>Anode: Graphite [carbon] - C(s)</a:t>
            </a:r>
          </a:p>
          <a:p>
            <a:r>
              <a:rPr lang="en-US" sz="2200" dirty="0">
                <a:latin typeface="Adobe Caslon Pro" pitchFamily="18" charset="0"/>
              </a:rPr>
              <a:t>Cathode: Lithium Cobalt Oxide - LiCoO2</a:t>
            </a:r>
          </a:p>
          <a:p>
            <a:r>
              <a:rPr lang="en-US" sz="2200" dirty="0">
                <a:latin typeface="Adobe Caslon Pro" pitchFamily="18" charset="0"/>
              </a:rPr>
              <a:t>Electrolyte: Typically a combination of lithium salts - LiPF6, LiBF4, or LiClO4, in an organic solvent, such as either. </a:t>
            </a:r>
          </a:p>
          <a:p>
            <a:r>
              <a:rPr lang="en-US" sz="2200" dirty="0">
                <a:latin typeface="Adobe Caslon Pro" pitchFamily="18" charset="0"/>
              </a:rPr>
              <a:t>Separator: The separator is a very thin sheet of micro perforated plastic. - </a:t>
            </a:r>
            <a:r>
              <a:rPr lang="en-US" sz="2200" dirty="0" smtClean="0">
                <a:latin typeface="Adobe Caslon Pro" pitchFamily="18" charset="0"/>
              </a:rPr>
              <a:t>CH2=</a:t>
            </a:r>
            <a:r>
              <a:rPr lang="en-US" sz="2200" dirty="0" err="1" smtClean="0">
                <a:latin typeface="Adobe Caslon Pro" pitchFamily="18" charset="0"/>
              </a:rPr>
              <a:t>CHCl</a:t>
            </a:r>
            <a:endParaRPr lang="en-US" sz="2200" dirty="0" smtClean="0">
              <a:latin typeface="Adobe Caslon Pro" pitchFamily="18" charset="0"/>
            </a:endParaRPr>
          </a:p>
          <a:p>
            <a:endParaRPr lang="en-US" dirty="0"/>
          </a:p>
          <a:p>
            <a:endParaRPr lang="en-US" dirty="0"/>
          </a:p>
        </p:txBody>
      </p:sp>
    </p:spTree>
    <p:extLst>
      <p:ext uri="{BB962C8B-B14F-4D97-AF65-F5344CB8AC3E}">
        <p14:creationId xmlns:p14="http://schemas.microsoft.com/office/powerpoint/2010/main" val="209694524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4000" dirty="0" smtClean="0">
                <a:latin typeface="Algerian" pitchFamily="82" charset="0"/>
              </a:rPr>
              <a:t>Reactions while charging</a:t>
            </a:r>
            <a:endParaRPr lang="en-US" sz="4000" dirty="0">
              <a:latin typeface="Algerian" pitchFamily="82" charset="0"/>
            </a:endParaRPr>
          </a:p>
        </p:txBody>
      </p:sp>
      <p:sp>
        <p:nvSpPr>
          <p:cNvPr id="1048654" name="Content Placeholder 1048653"/>
          <p:cNvSpPr>
            <a:spLocks noGrp="1"/>
          </p:cNvSpPr>
          <p:nvPr>
            <p:ph idx="1"/>
          </p:nvPr>
        </p:nvSpPr>
        <p:spPr/>
        <p:txBody>
          <a:bodyPr/>
          <a:lstStyle/>
          <a:p>
            <a:r>
              <a:rPr lang="en-US" dirty="0">
                <a:latin typeface="Adobe Caslon Pro" pitchFamily="18" charset="0"/>
              </a:rPr>
              <a:t> </a:t>
            </a:r>
            <a:r>
              <a:rPr lang="en-US" sz="2200" dirty="0">
                <a:latin typeface="Adobe Caslon Pro" pitchFamily="18" charset="0"/>
              </a:rPr>
              <a:t>On charge the positive electrode, cathode, material is oxidized, Li+ ions are de-intercalated from the layered lithium </a:t>
            </a:r>
            <a:r>
              <a:rPr lang="en-US" sz="2200" dirty="0" smtClean="0">
                <a:latin typeface="Adobe Caslon Pro" pitchFamily="18" charset="0"/>
              </a:rPr>
              <a:t>LiCoO2</a:t>
            </a:r>
            <a:r>
              <a:rPr lang="en-US" sz="2200" dirty="0">
                <a:latin typeface="Adobe Caslon Pro" pitchFamily="18" charset="0"/>
              </a:rPr>
              <a:t>, pass across the electrolyte and are intercalated between the graphite layers in graphite by an electrochemical reduction reaction proceeding at the negative electrode</a:t>
            </a:r>
            <a:r>
              <a:rPr lang="en-US" sz="2200" dirty="0" smtClean="0">
                <a:latin typeface="Adobe Caslon Pro" pitchFamily="18" charset="0"/>
              </a:rPr>
              <a:t>.</a:t>
            </a:r>
          </a:p>
          <a:p>
            <a:endParaRPr lang="en-US" dirty="0" smtClean="0">
              <a:latin typeface="Adobe Caslon Pro" pitchFamily="18" charset="0"/>
            </a:endParaRPr>
          </a:p>
          <a:p>
            <a:endParaRPr 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9933" y="3842972"/>
            <a:ext cx="4086225"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93325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Algerian" pitchFamily="82" charset="0"/>
              </a:rPr>
              <a:t>Reactions while discharging  </a:t>
            </a:r>
            <a:endParaRPr lang="en-US" sz="4000" dirty="0">
              <a:latin typeface="Algerian" pitchFamily="82" charset="0"/>
            </a:endParaRPr>
          </a:p>
        </p:txBody>
      </p:sp>
      <p:sp>
        <p:nvSpPr>
          <p:cNvPr id="3" name="Content Placeholder 2"/>
          <p:cNvSpPr>
            <a:spLocks noGrp="1"/>
          </p:cNvSpPr>
          <p:nvPr>
            <p:ph idx="1"/>
          </p:nvPr>
        </p:nvSpPr>
        <p:spPr>
          <a:xfrm>
            <a:off x="628650" y="1884240"/>
            <a:ext cx="7886700" cy="4351338"/>
          </a:xfrm>
        </p:spPr>
        <p:txBody>
          <a:bodyPr>
            <a:normAutofit/>
          </a:bodyPr>
          <a:lstStyle/>
          <a:p>
            <a:r>
              <a:rPr lang="en-US" sz="2200" dirty="0">
                <a:latin typeface="Adobe Caslon Pro" pitchFamily="18" charset="0"/>
              </a:rPr>
              <a:t>When the cell is discharged, an oxidation reaction occurs at the negative electrode, Li+ ions are de-intercalated from the anode and migrate across the electrolyte to be re-intercalated into the cathode material, due to charge balance the equivalent number of electrons travel through the external circuit.  A simultaneous electrochemical reduction reaction proceeds at the positive electrode and accepts electrons from the external circuit, Li+ ions from the electrolyte, to reform the starting material. A change from electronic current to ionic current occurs at the electrode/electrolyte interface</a:t>
            </a:r>
            <a:r>
              <a:rPr lang="en-US" sz="2200" dirty="0" smtClean="0">
                <a:latin typeface="Adobe Caslon Pro" pitchFamily="18" charset="0"/>
              </a:rPr>
              <a:t>.</a:t>
            </a:r>
          </a:p>
          <a:p>
            <a:pPr marL="0" indent="0">
              <a:buNone/>
            </a:pPr>
            <a:endParaRPr lang="en-US" sz="2200" dirty="0">
              <a:latin typeface="Adobe Caslon Pro"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4893062"/>
            <a:ext cx="3759787" cy="1947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828846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9879" y="4657963"/>
            <a:ext cx="6236676" cy="1308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472" y="1059224"/>
            <a:ext cx="4426560" cy="2586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94032" y="1059223"/>
            <a:ext cx="3240466" cy="2586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173924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Algerian" pitchFamily="82" charset="0"/>
              </a:rPr>
              <a:t>Applications</a:t>
            </a:r>
          </a:p>
        </p:txBody>
      </p:sp>
      <p:sp>
        <p:nvSpPr>
          <p:cNvPr id="3" name="Content Placeholder 2"/>
          <p:cNvSpPr>
            <a:spLocks noGrp="1"/>
          </p:cNvSpPr>
          <p:nvPr>
            <p:ph idx="1"/>
          </p:nvPr>
        </p:nvSpPr>
        <p:spPr/>
        <p:txBody>
          <a:bodyPr>
            <a:normAutofit/>
          </a:bodyPr>
          <a:lstStyle/>
          <a:p>
            <a:r>
              <a:rPr lang="en-US" sz="2400" dirty="0">
                <a:latin typeface="Adobe Caslon Pro" pitchFamily="18" charset="0"/>
              </a:rPr>
              <a:t>Emergency Power Backup Or UPS </a:t>
            </a:r>
          </a:p>
          <a:p>
            <a:r>
              <a:rPr lang="en-US" sz="2400" dirty="0">
                <a:latin typeface="Adobe Caslon Pro" pitchFamily="18" charset="0"/>
              </a:rPr>
              <a:t>Dependable Electric And Recreational Vehicle Power</a:t>
            </a:r>
          </a:p>
          <a:p>
            <a:r>
              <a:rPr lang="en-US" sz="2400" dirty="0">
                <a:latin typeface="Adobe Caslon Pro" pitchFamily="18" charset="0"/>
              </a:rPr>
              <a:t>Solar Power Storage</a:t>
            </a:r>
          </a:p>
          <a:p>
            <a:r>
              <a:rPr lang="en-US" sz="2400" dirty="0">
                <a:latin typeface="Adobe Caslon Pro" pitchFamily="18" charset="0"/>
              </a:rPr>
              <a:t>Reliable And Lightweight Marine Performance</a:t>
            </a:r>
          </a:p>
          <a:p>
            <a:r>
              <a:rPr lang="en-US" sz="2400" dirty="0">
                <a:latin typeface="Adobe Caslon Pro" pitchFamily="18" charset="0"/>
              </a:rPr>
              <a:t>Solar Power Storage</a:t>
            </a:r>
          </a:p>
          <a:p>
            <a:r>
              <a:rPr lang="en-US" sz="2400" dirty="0">
                <a:latin typeface="Adobe Caslon Pro" pitchFamily="18" charset="0"/>
              </a:rPr>
              <a:t>Surveillance Or Alarm Systems In Remote Locations</a:t>
            </a:r>
          </a:p>
          <a:p>
            <a:r>
              <a:rPr lang="en-US" sz="2400" dirty="0">
                <a:latin typeface="Adobe Caslon Pro" pitchFamily="18" charset="0"/>
              </a:rPr>
              <a:t>Personal Freedom With Mobility Equipment</a:t>
            </a:r>
          </a:p>
          <a:p>
            <a:r>
              <a:rPr lang="en-US" sz="2400" dirty="0">
                <a:latin typeface="Adobe Caslon Pro" pitchFamily="18" charset="0"/>
              </a:rPr>
              <a:t>Portable Power Packs That Eliminate Downtime</a:t>
            </a:r>
          </a:p>
          <a:p>
            <a:endParaRPr lang="en-US" sz="2400" dirty="0">
              <a:latin typeface="Adobe Caslon Pro" pitchFamily="18" charset="0"/>
            </a:endParaRPr>
          </a:p>
        </p:txBody>
      </p:sp>
    </p:spTree>
    <p:extLst>
      <p:ext uri="{BB962C8B-B14F-4D97-AF65-F5344CB8AC3E}">
        <p14:creationId xmlns:p14="http://schemas.microsoft.com/office/powerpoint/2010/main" val="163366771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1262" y="490054"/>
            <a:ext cx="6284956" cy="5711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737644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E8B774-CA50-4F5F-ACF5-A8BC548494CB}"/>
              </a:ext>
            </a:extLst>
          </p:cNvPr>
          <p:cNvSpPr>
            <a:spLocks noGrp="1"/>
          </p:cNvSpPr>
          <p:nvPr>
            <p:ph type="ctrTitle"/>
          </p:nvPr>
        </p:nvSpPr>
        <p:spPr/>
        <p:txBody>
          <a:bodyPr/>
          <a:lstStyle/>
          <a:p>
            <a:r>
              <a:rPr lang="en-US" dirty="0"/>
              <a:t>Waste to energy conversion </a:t>
            </a:r>
          </a:p>
        </p:txBody>
      </p:sp>
      <p:sp>
        <p:nvSpPr>
          <p:cNvPr id="3" name="Subtitle 2">
            <a:extLst>
              <a:ext uri="{FF2B5EF4-FFF2-40B4-BE49-F238E27FC236}">
                <a16:creationId xmlns="" xmlns:a16="http://schemas.microsoft.com/office/drawing/2014/main" id="{CD6F8D78-1FEB-446C-97A1-F60E2392C4B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766445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FF4BF8-2E4E-440D-90B6-F15085998A84}"/>
              </a:ext>
            </a:extLst>
          </p:cNvPr>
          <p:cNvSpPr>
            <a:spLocks noGrp="1"/>
          </p:cNvSpPr>
          <p:nvPr>
            <p:ph type="title"/>
          </p:nvPr>
        </p:nvSpPr>
        <p:spPr/>
        <p:txBody>
          <a:bodyPr/>
          <a:lstStyle/>
          <a:p>
            <a:r>
              <a:rPr lang="en-US" dirty="0"/>
              <a:t>Waste to Energy</a:t>
            </a:r>
          </a:p>
        </p:txBody>
      </p:sp>
      <p:sp>
        <p:nvSpPr>
          <p:cNvPr id="3" name="Content Placeholder 2">
            <a:extLst>
              <a:ext uri="{FF2B5EF4-FFF2-40B4-BE49-F238E27FC236}">
                <a16:creationId xmlns="" xmlns:a16="http://schemas.microsoft.com/office/drawing/2014/main" id="{056F72C1-A790-4644-B66E-8CCA681F945C}"/>
              </a:ext>
            </a:extLst>
          </p:cNvPr>
          <p:cNvSpPr>
            <a:spLocks noGrp="1"/>
          </p:cNvSpPr>
          <p:nvPr>
            <p:ph idx="1"/>
          </p:nvPr>
        </p:nvSpPr>
        <p:spPr>
          <a:xfrm>
            <a:off x="685346" y="1732450"/>
            <a:ext cx="5191433" cy="4058751"/>
          </a:xfrm>
        </p:spPr>
        <p:txBody>
          <a:bodyPr>
            <a:normAutofit fontScale="92500"/>
          </a:bodyPr>
          <a:lstStyle/>
          <a:p>
            <a:r>
              <a:rPr lang="en-US" b="0" i="0" dirty="0">
                <a:solidFill>
                  <a:schemeClr val="tx1"/>
                </a:solidFill>
                <a:effectLst/>
                <a:latin typeface="Gotham-Book"/>
              </a:rPr>
              <a:t>The increasing industrialization, urbanization and changes in the pattern of life give rise to generation of increasing quantities of wastes. </a:t>
            </a:r>
          </a:p>
          <a:p>
            <a:r>
              <a:rPr lang="en-US" dirty="0">
                <a:solidFill>
                  <a:schemeClr val="tx1"/>
                </a:solidFill>
                <a:effectLst/>
                <a:latin typeface="Gotham-Book"/>
              </a:rPr>
              <a:t>S</a:t>
            </a:r>
            <a:r>
              <a:rPr lang="en-US" dirty="0">
                <a:solidFill>
                  <a:schemeClr val="tx1"/>
                </a:solidFill>
              </a:rPr>
              <a:t>carcity of fossil fuels particularly petroleum crude is forcing us to develop some clean technology for the utilization of the fossil fuels as well as to utilize renewal resources. </a:t>
            </a:r>
          </a:p>
          <a:p>
            <a:r>
              <a:rPr lang="en-US" b="0" i="0" dirty="0">
                <a:solidFill>
                  <a:schemeClr val="tx1"/>
                </a:solidFill>
                <a:effectLst/>
                <a:latin typeface="Gotham-Book"/>
              </a:rPr>
              <a:t>In recent years, technologies have been developed that not only help in generating substantial quantity of decentralized energy but also in reducing the quantity of waste for its safe disposal.</a:t>
            </a:r>
            <a:endParaRPr lang="en-US" dirty="0"/>
          </a:p>
          <a:p>
            <a:endParaRPr lang="en-US" dirty="0"/>
          </a:p>
        </p:txBody>
      </p:sp>
      <p:pic>
        <p:nvPicPr>
          <p:cNvPr id="4" name="Picture 3">
            <a:extLst>
              <a:ext uri="{FF2B5EF4-FFF2-40B4-BE49-F238E27FC236}">
                <a16:creationId xmlns="" xmlns:a16="http://schemas.microsoft.com/office/drawing/2014/main" id="{D33D8EAC-3F9B-4125-92B4-C41613D37B0A}"/>
              </a:ext>
            </a:extLst>
          </p:cNvPr>
          <p:cNvPicPr>
            <a:picLocks noChangeAspect="1"/>
          </p:cNvPicPr>
          <p:nvPr/>
        </p:nvPicPr>
        <p:blipFill>
          <a:blip r:embed="rId2"/>
          <a:stretch>
            <a:fillRect/>
          </a:stretch>
        </p:blipFill>
        <p:spPr>
          <a:xfrm>
            <a:off x="6025093" y="56271"/>
            <a:ext cx="2664619" cy="3474720"/>
          </a:xfrm>
          <a:prstGeom prst="rect">
            <a:avLst/>
          </a:prstGeom>
        </p:spPr>
      </p:pic>
    </p:spTree>
    <p:extLst>
      <p:ext uri="{BB962C8B-B14F-4D97-AF65-F5344CB8AC3E}">
        <p14:creationId xmlns:p14="http://schemas.microsoft.com/office/powerpoint/2010/main" val="2857688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152400"/>
            <a:ext cx="7543800" cy="914400"/>
          </a:xfrm>
        </p:spPr>
        <p:txBody>
          <a:bodyPr/>
          <a:lstStyle/>
          <a:p>
            <a:r>
              <a:rPr lang="en-US" sz="3600" dirty="0"/>
              <a:t>Advantages and Disadvantages</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295401"/>
            <a:ext cx="8077200" cy="4952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88047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B77763-E984-4F92-8851-42FC4EDDA43F}"/>
              </a:ext>
            </a:extLst>
          </p:cNvPr>
          <p:cNvSpPr>
            <a:spLocks noGrp="1"/>
          </p:cNvSpPr>
          <p:nvPr>
            <p:ph type="title"/>
          </p:nvPr>
        </p:nvSpPr>
        <p:spPr/>
        <p:txBody>
          <a:bodyPr/>
          <a:lstStyle/>
          <a:p>
            <a:r>
              <a:rPr lang="en-US" dirty="0"/>
              <a:t>Types of waste</a:t>
            </a:r>
          </a:p>
        </p:txBody>
      </p:sp>
      <p:sp>
        <p:nvSpPr>
          <p:cNvPr id="3" name="Content Placeholder 2">
            <a:extLst>
              <a:ext uri="{FF2B5EF4-FFF2-40B4-BE49-F238E27FC236}">
                <a16:creationId xmlns="" xmlns:a16="http://schemas.microsoft.com/office/drawing/2014/main" id="{ACAC7244-FEC2-47D4-839E-4E6501F0796E}"/>
              </a:ext>
            </a:extLst>
          </p:cNvPr>
          <p:cNvSpPr>
            <a:spLocks noGrp="1"/>
          </p:cNvSpPr>
          <p:nvPr>
            <p:ph idx="1"/>
          </p:nvPr>
        </p:nvSpPr>
        <p:spPr/>
        <p:txBody>
          <a:bodyPr/>
          <a:lstStyle/>
          <a:p>
            <a:r>
              <a:rPr lang="en-US" dirty="0"/>
              <a:t>There are different types of waste which are generated from our daily or industrial activities such as organic waste, e-waste, hazardous waste, inert waste etc.</a:t>
            </a:r>
          </a:p>
          <a:p>
            <a:r>
              <a:rPr lang="en-US" dirty="0"/>
              <a:t> Organic waste refers to waste which degrades or broken down by microorganisms over time. All organic wastes are essentially carbon based compounds. </a:t>
            </a:r>
          </a:p>
          <a:p>
            <a:r>
              <a:rPr lang="en-US" dirty="0"/>
              <a:t>Organic waste has significant portion in overall waste generation in industrial/urban/ agricultural sector and therefore it can be used for energy generation.</a:t>
            </a:r>
          </a:p>
        </p:txBody>
      </p:sp>
    </p:spTree>
    <p:extLst>
      <p:ext uri="{BB962C8B-B14F-4D97-AF65-F5344CB8AC3E}">
        <p14:creationId xmlns:p14="http://schemas.microsoft.com/office/powerpoint/2010/main" val="22764333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AA8D24-151B-4761-AC6B-D3C92408B3B8}"/>
              </a:ext>
            </a:extLst>
          </p:cNvPr>
          <p:cNvSpPr>
            <a:spLocks noGrp="1"/>
          </p:cNvSpPr>
          <p:nvPr>
            <p:ph type="title"/>
          </p:nvPr>
        </p:nvSpPr>
        <p:spPr/>
        <p:txBody>
          <a:bodyPr/>
          <a:lstStyle/>
          <a:p>
            <a:endParaRPr lang="en-US"/>
          </a:p>
        </p:txBody>
      </p:sp>
      <p:pic>
        <p:nvPicPr>
          <p:cNvPr id="4" name="Content Placeholder 3">
            <a:extLst>
              <a:ext uri="{FF2B5EF4-FFF2-40B4-BE49-F238E27FC236}">
                <a16:creationId xmlns="" xmlns:a16="http://schemas.microsoft.com/office/drawing/2014/main" id="{C9F8B085-0BD6-4AF2-8E46-9517752B81B7}"/>
              </a:ext>
            </a:extLst>
          </p:cNvPr>
          <p:cNvPicPr>
            <a:picLocks noGrp="1" noChangeAspect="1"/>
          </p:cNvPicPr>
          <p:nvPr>
            <p:ph idx="1"/>
          </p:nvPr>
        </p:nvPicPr>
        <p:blipFill>
          <a:blip r:embed="rId2"/>
          <a:stretch>
            <a:fillRect/>
          </a:stretch>
        </p:blipFill>
        <p:spPr>
          <a:xfrm>
            <a:off x="284871" y="609601"/>
            <a:ext cx="8377310" cy="5763065"/>
          </a:xfrm>
          <a:prstGeom prst="rect">
            <a:avLst/>
          </a:prstGeom>
        </p:spPr>
      </p:pic>
    </p:spTree>
    <p:extLst>
      <p:ext uri="{BB962C8B-B14F-4D97-AF65-F5344CB8AC3E}">
        <p14:creationId xmlns:p14="http://schemas.microsoft.com/office/powerpoint/2010/main" val="21830652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D0ECED-B864-4E8D-AE3F-581CA07340BF}"/>
              </a:ext>
            </a:extLst>
          </p:cNvPr>
          <p:cNvSpPr>
            <a:spLocks noGrp="1"/>
          </p:cNvSpPr>
          <p:nvPr>
            <p:ph type="title"/>
          </p:nvPr>
        </p:nvSpPr>
        <p:spPr/>
        <p:txBody>
          <a:bodyPr>
            <a:normAutofit/>
          </a:bodyPr>
          <a:lstStyle/>
          <a:p>
            <a:r>
              <a:rPr lang="en-US" dirty="0"/>
              <a:t>Important Parameters of different types of waste</a:t>
            </a:r>
          </a:p>
        </p:txBody>
      </p:sp>
      <p:graphicFrame>
        <p:nvGraphicFramePr>
          <p:cNvPr id="4" name="Table 4">
            <a:extLst>
              <a:ext uri="{FF2B5EF4-FFF2-40B4-BE49-F238E27FC236}">
                <a16:creationId xmlns="" xmlns:a16="http://schemas.microsoft.com/office/drawing/2014/main" id="{1CFCC4C7-9A01-48BA-B717-50EE31BEEF1B}"/>
              </a:ext>
            </a:extLst>
          </p:cNvPr>
          <p:cNvGraphicFramePr>
            <a:graphicFrameLocks noGrp="1"/>
          </p:cNvGraphicFramePr>
          <p:nvPr>
            <p:ph idx="1"/>
            <p:extLst>
              <p:ext uri="{D42A27DB-BD31-4B8C-83A1-F6EECF244321}">
                <p14:modId xmlns:p14="http://schemas.microsoft.com/office/powerpoint/2010/main" val="3933548772"/>
              </p:ext>
            </p:extLst>
          </p:nvPr>
        </p:nvGraphicFramePr>
        <p:xfrm>
          <a:off x="685800" y="1731963"/>
          <a:ext cx="7944729" cy="4893921"/>
        </p:xfrm>
        <a:graphic>
          <a:graphicData uri="http://schemas.openxmlformats.org/drawingml/2006/table">
            <a:tbl>
              <a:tblPr firstRow="1" bandRow="1">
                <a:tableStyleId>{18603FDC-E32A-4AB5-989C-0864C3EAD2B8}</a:tableStyleId>
              </a:tblPr>
              <a:tblGrid>
                <a:gridCol w="2648243">
                  <a:extLst>
                    <a:ext uri="{9D8B030D-6E8A-4147-A177-3AD203B41FA5}">
                      <a16:colId xmlns="" xmlns:a16="http://schemas.microsoft.com/office/drawing/2014/main" val="1287644423"/>
                    </a:ext>
                  </a:extLst>
                </a:gridCol>
                <a:gridCol w="2648243">
                  <a:extLst>
                    <a:ext uri="{9D8B030D-6E8A-4147-A177-3AD203B41FA5}">
                      <a16:colId xmlns="" xmlns:a16="http://schemas.microsoft.com/office/drawing/2014/main" val="2992780487"/>
                    </a:ext>
                  </a:extLst>
                </a:gridCol>
                <a:gridCol w="2648243">
                  <a:extLst>
                    <a:ext uri="{9D8B030D-6E8A-4147-A177-3AD203B41FA5}">
                      <a16:colId xmlns="" xmlns:a16="http://schemas.microsoft.com/office/drawing/2014/main" val="2529726593"/>
                    </a:ext>
                  </a:extLst>
                </a:gridCol>
              </a:tblGrid>
              <a:tr h="752740">
                <a:tc>
                  <a:txBody>
                    <a:bodyPr/>
                    <a:lstStyle/>
                    <a:p>
                      <a:r>
                        <a:rPr lang="en-US" dirty="0"/>
                        <a:t>Solid  Waste</a:t>
                      </a:r>
                    </a:p>
                  </a:txBody>
                  <a:tcPr marL="68580" marR="68580"/>
                </a:tc>
                <a:tc>
                  <a:txBody>
                    <a:bodyPr/>
                    <a:lstStyle/>
                    <a:p>
                      <a:r>
                        <a:rPr lang="en-US" dirty="0"/>
                        <a:t>Waste Water</a:t>
                      </a:r>
                    </a:p>
                  </a:txBody>
                  <a:tcPr marL="68580" marR="68580"/>
                </a:tc>
                <a:tc>
                  <a:txBody>
                    <a:bodyPr/>
                    <a:lstStyle/>
                    <a:p>
                      <a:r>
                        <a:rPr lang="en-US" dirty="0"/>
                        <a:t>Waste Gas</a:t>
                      </a:r>
                    </a:p>
                  </a:txBody>
                  <a:tcPr marL="68580" marR="68580"/>
                </a:tc>
                <a:extLst>
                  <a:ext uri="{0D108BD9-81ED-4DB2-BD59-A6C34878D82A}">
                    <a16:rowId xmlns="" xmlns:a16="http://schemas.microsoft.com/office/drawing/2014/main" val="72251177"/>
                  </a:ext>
                </a:extLst>
              </a:tr>
              <a:tr h="752740">
                <a:tc>
                  <a:txBody>
                    <a:bodyPr/>
                    <a:lstStyle/>
                    <a:p>
                      <a:r>
                        <a:rPr lang="en-US" dirty="0">
                          <a:solidFill>
                            <a:srgbClr val="FF0000"/>
                          </a:solidFill>
                        </a:rPr>
                        <a:t>Elemental Composition C, H, N, O &amp; S</a:t>
                      </a:r>
                    </a:p>
                  </a:txBody>
                  <a:tcPr marL="68580" marR="68580"/>
                </a:tc>
                <a:tc>
                  <a:txBody>
                    <a:bodyPr/>
                    <a:lstStyle/>
                    <a:p>
                      <a:r>
                        <a:rPr lang="en-US" dirty="0">
                          <a:solidFill>
                            <a:srgbClr val="FF0000"/>
                          </a:solidFill>
                        </a:rPr>
                        <a:t>BOD  &amp;  TOC</a:t>
                      </a:r>
                    </a:p>
                  </a:txBody>
                  <a:tcPr marL="68580" marR="68580"/>
                </a:tc>
                <a:tc>
                  <a:txBody>
                    <a:bodyPr/>
                    <a:lstStyle/>
                    <a:p>
                      <a:r>
                        <a:rPr lang="en-US" dirty="0"/>
                        <a:t>Particulate Matter</a:t>
                      </a:r>
                    </a:p>
                  </a:txBody>
                  <a:tcPr marL="68580" marR="68580"/>
                </a:tc>
                <a:extLst>
                  <a:ext uri="{0D108BD9-81ED-4DB2-BD59-A6C34878D82A}">
                    <a16:rowId xmlns="" xmlns:a16="http://schemas.microsoft.com/office/drawing/2014/main" val="3134849755"/>
                  </a:ext>
                </a:extLst>
              </a:tr>
              <a:tr h="752740">
                <a:tc>
                  <a:txBody>
                    <a:bodyPr/>
                    <a:lstStyle/>
                    <a:p>
                      <a:r>
                        <a:rPr lang="en-US" dirty="0"/>
                        <a:t>Moisture, Volatile &amp; Ash content</a:t>
                      </a:r>
                    </a:p>
                  </a:txBody>
                  <a:tcPr marL="68580" marR="68580"/>
                </a:tc>
                <a:tc>
                  <a:txBody>
                    <a:bodyPr/>
                    <a:lstStyle/>
                    <a:p>
                      <a:r>
                        <a:rPr lang="en-US" dirty="0"/>
                        <a:t>pH,</a:t>
                      </a:r>
                    </a:p>
                  </a:txBody>
                  <a:tcPr marL="68580" marR="68580"/>
                </a:tc>
                <a:tc>
                  <a:txBody>
                    <a:bodyPr/>
                    <a:lstStyle/>
                    <a:p>
                      <a:r>
                        <a:rPr lang="en-US" dirty="0" err="1"/>
                        <a:t>Nox</a:t>
                      </a:r>
                      <a:r>
                        <a:rPr lang="en-US" dirty="0"/>
                        <a:t>, Sox and CO</a:t>
                      </a:r>
                    </a:p>
                  </a:txBody>
                  <a:tcPr marL="68580" marR="68580"/>
                </a:tc>
                <a:extLst>
                  <a:ext uri="{0D108BD9-81ED-4DB2-BD59-A6C34878D82A}">
                    <a16:rowId xmlns="" xmlns:a16="http://schemas.microsoft.com/office/drawing/2014/main" val="725802812"/>
                  </a:ext>
                </a:extLst>
              </a:tr>
              <a:tr h="752740">
                <a:tc>
                  <a:txBody>
                    <a:bodyPr/>
                    <a:lstStyle/>
                    <a:p>
                      <a:r>
                        <a:rPr lang="en-US" dirty="0"/>
                        <a:t>Bulk Density, </a:t>
                      </a:r>
                    </a:p>
                  </a:txBody>
                  <a:tcPr marL="68580" marR="68580"/>
                </a:tc>
                <a:tc>
                  <a:txBody>
                    <a:bodyPr/>
                    <a:lstStyle/>
                    <a:p>
                      <a:r>
                        <a:rPr lang="en-US" dirty="0"/>
                        <a:t>TDS and TSS</a:t>
                      </a:r>
                    </a:p>
                  </a:txBody>
                  <a:tcPr marL="68580" marR="68580"/>
                </a:tc>
                <a:tc>
                  <a:txBody>
                    <a:bodyPr/>
                    <a:lstStyle/>
                    <a:p>
                      <a:r>
                        <a:rPr lang="en-US" dirty="0"/>
                        <a:t>Heavy metal ions</a:t>
                      </a:r>
                    </a:p>
                  </a:txBody>
                  <a:tcPr marL="68580" marR="68580"/>
                </a:tc>
                <a:extLst>
                  <a:ext uri="{0D108BD9-81ED-4DB2-BD59-A6C34878D82A}">
                    <a16:rowId xmlns="" xmlns:a16="http://schemas.microsoft.com/office/drawing/2014/main" val="3306635258"/>
                  </a:ext>
                </a:extLst>
              </a:tr>
              <a:tr h="752740">
                <a:tc>
                  <a:txBody>
                    <a:bodyPr/>
                    <a:lstStyle/>
                    <a:p>
                      <a:r>
                        <a:rPr lang="en-US" dirty="0"/>
                        <a:t>Heating Value</a:t>
                      </a:r>
                    </a:p>
                  </a:txBody>
                  <a:tcPr marL="68580" marR="68580"/>
                </a:tc>
                <a:tc>
                  <a:txBody>
                    <a:bodyPr/>
                    <a:lstStyle/>
                    <a:p>
                      <a:r>
                        <a:rPr lang="en-US" dirty="0"/>
                        <a:t>Cations and anions</a:t>
                      </a:r>
                    </a:p>
                  </a:txBody>
                  <a:tcPr marL="68580" marR="68580"/>
                </a:tc>
                <a:tc>
                  <a:txBody>
                    <a:bodyPr/>
                    <a:lstStyle/>
                    <a:p>
                      <a:r>
                        <a:rPr lang="en-US" dirty="0">
                          <a:solidFill>
                            <a:srgbClr val="FF0000"/>
                          </a:solidFill>
                        </a:rPr>
                        <a:t>Hydrocarbon and other fuel</a:t>
                      </a:r>
                    </a:p>
                  </a:txBody>
                  <a:tcPr marL="68580" marR="68580"/>
                </a:tc>
                <a:extLst>
                  <a:ext uri="{0D108BD9-81ED-4DB2-BD59-A6C34878D82A}">
                    <a16:rowId xmlns="" xmlns:a16="http://schemas.microsoft.com/office/drawing/2014/main" val="2454732580"/>
                  </a:ext>
                </a:extLst>
              </a:tr>
              <a:tr h="1130221">
                <a:tc gridSpan="3">
                  <a:txBody>
                    <a:bodyPr/>
                    <a:lstStyle/>
                    <a:p>
                      <a:r>
                        <a:rPr lang="en-US" dirty="0">
                          <a:highlight>
                            <a:srgbClr val="00FFFF"/>
                          </a:highlight>
                        </a:rPr>
                        <a:t>Hence the factors like Carbon content of solid waste , BOD and sludge content of liquid fuels and</a:t>
                      </a:r>
                    </a:p>
                    <a:p>
                      <a:r>
                        <a:rPr lang="en-US" dirty="0">
                          <a:highlight>
                            <a:srgbClr val="00FFFF"/>
                          </a:highlight>
                        </a:rPr>
                        <a:t> Combustible gas content of gaseous waste are important parameters for converting waste in to energy.</a:t>
                      </a:r>
                    </a:p>
                  </a:txBody>
                  <a:tcPr marL="68580" marR="68580"/>
                </a:tc>
                <a:tc hMerge="1">
                  <a:txBody>
                    <a:bodyPr/>
                    <a:lstStyle/>
                    <a:p>
                      <a:endParaRPr lang="en-US" dirty="0"/>
                    </a:p>
                  </a:txBody>
                  <a:tcPr/>
                </a:tc>
                <a:tc hMerge="1">
                  <a:txBody>
                    <a:bodyPr/>
                    <a:lstStyle/>
                    <a:p>
                      <a:endParaRPr lang="en-US" dirty="0"/>
                    </a:p>
                  </a:txBody>
                  <a:tcPr/>
                </a:tc>
                <a:extLst>
                  <a:ext uri="{0D108BD9-81ED-4DB2-BD59-A6C34878D82A}">
                    <a16:rowId xmlns="" xmlns:a16="http://schemas.microsoft.com/office/drawing/2014/main" val="198826907"/>
                  </a:ext>
                </a:extLst>
              </a:tr>
            </a:tbl>
          </a:graphicData>
        </a:graphic>
      </p:graphicFrame>
    </p:spTree>
    <p:extLst>
      <p:ext uri="{BB962C8B-B14F-4D97-AF65-F5344CB8AC3E}">
        <p14:creationId xmlns:p14="http://schemas.microsoft.com/office/powerpoint/2010/main" val="3091709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D0E527-D37F-4735-A118-0CE42C47916A}"/>
              </a:ext>
            </a:extLst>
          </p:cNvPr>
          <p:cNvSpPr>
            <a:spLocks noGrp="1"/>
          </p:cNvSpPr>
          <p:nvPr>
            <p:ph type="title"/>
          </p:nvPr>
        </p:nvSpPr>
        <p:spPr/>
        <p:txBody>
          <a:bodyPr/>
          <a:lstStyle/>
          <a:p>
            <a:r>
              <a:rPr lang="en-US" dirty="0"/>
              <a:t>Composition of Municipal Waste</a:t>
            </a:r>
          </a:p>
        </p:txBody>
      </p:sp>
      <p:graphicFrame>
        <p:nvGraphicFramePr>
          <p:cNvPr id="6" name="Content Placeholder 5">
            <a:extLst>
              <a:ext uri="{FF2B5EF4-FFF2-40B4-BE49-F238E27FC236}">
                <a16:creationId xmlns="" xmlns:a16="http://schemas.microsoft.com/office/drawing/2014/main" id="{C01A0A53-E796-4D2D-B9D1-FF750B07775C}"/>
              </a:ext>
            </a:extLst>
          </p:cNvPr>
          <p:cNvGraphicFramePr>
            <a:graphicFrameLocks noGrp="1"/>
          </p:cNvGraphicFramePr>
          <p:nvPr>
            <p:ph idx="1"/>
            <p:extLst>
              <p:ext uri="{D42A27DB-BD31-4B8C-83A1-F6EECF244321}">
                <p14:modId xmlns:p14="http://schemas.microsoft.com/office/powerpoint/2010/main" val="1095784613"/>
              </p:ext>
            </p:extLst>
          </p:nvPr>
        </p:nvGraphicFramePr>
        <p:xfrm>
          <a:off x="685347" y="1731963"/>
          <a:ext cx="7860323" cy="464070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1488319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508EEB-50A1-4F60-8C7B-A68F3995C0EC}"/>
              </a:ext>
            </a:extLst>
          </p:cNvPr>
          <p:cNvSpPr>
            <a:spLocks noGrp="1"/>
          </p:cNvSpPr>
          <p:nvPr>
            <p:ph type="title"/>
          </p:nvPr>
        </p:nvSpPr>
        <p:spPr/>
        <p:txBody>
          <a:bodyPr/>
          <a:lstStyle/>
          <a:p>
            <a:r>
              <a:rPr lang="en-US" dirty="0"/>
              <a:t>Need for energy production from waste</a:t>
            </a:r>
          </a:p>
        </p:txBody>
      </p:sp>
      <p:sp>
        <p:nvSpPr>
          <p:cNvPr id="3" name="Content Placeholder 2">
            <a:extLst>
              <a:ext uri="{FF2B5EF4-FFF2-40B4-BE49-F238E27FC236}">
                <a16:creationId xmlns="" xmlns:a16="http://schemas.microsoft.com/office/drawing/2014/main" id="{0C3C57E9-48C1-4900-88C9-815C6854FE01}"/>
              </a:ext>
            </a:extLst>
          </p:cNvPr>
          <p:cNvSpPr>
            <a:spLocks noGrp="1"/>
          </p:cNvSpPr>
          <p:nvPr>
            <p:ph idx="1"/>
          </p:nvPr>
        </p:nvSpPr>
        <p:spPr/>
        <p:txBody>
          <a:bodyPr/>
          <a:lstStyle/>
          <a:p>
            <a:r>
              <a:rPr lang="en-US" dirty="0"/>
              <a:t>Waste to energy conversion gives the following advantages</a:t>
            </a:r>
          </a:p>
          <a:p>
            <a:r>
              <a:rPr lang="en-US" dirty="0"/>
              <a:t>1) It meets some energy demand, on the other way it gives some a systematic solid waste management system.</a:t>
            </a:r>
          </a:p>
          <a:p>
            <a:r>
              <a:rPr lang="en-US" dirty="0"/>
              <a:t>2) It helps us to achieve the sustainability goal of the society, </a:t>
            </a:r>
          </a:p>
          <a:p>
            <a:r>
              <a:rPr lang="en-US" dirty="0"/>
              <a:t>3) Decrease in production of green house gases </a:t>
            </a:r>
          </a:p>
          <a:p>
            <a:r>
              <a:rPr lang="en-US" dirty="0"/>
              <a:t>4) Reduction of dependance on fossils fuels</a:t>
            </a:r>
          </a:p>
          <a:p>
            <a:r>
              <a:rPr lang="en-US" dirty="0"/>
              <a:t>5) Waste to energy technology converts municipal waste into electric, heat and fuels</a:t>
            </a:r>
          </a:p>
          <a:p>
            <a:r>
              <a:rPr lang="en-US" dirty="0"/>
              <a:t>6) Reduction of waste going to land fills</a:t>
            </a:r>
          </a:p>
        </p:txBody>
      </p:sp>
    </p:spTree>
    <p:extLst>
      <p:ext uri="{BB962C8B-B14F-4D97-AF65-F5344CB8AC3E}">
        <p14:creationId xmlns:p14="http://schemas.microsoft.com/office/powerpoint/2010/main" val="22408125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4C1A12-0C48-4CE2-B717-E3A82A66F2FB}"/>
              </a:ext>
            </a:extLst>
          </p:cNvPr>
          <p:cNvSpPr>
            <a:spLocks noGrp="1"/>
          </p:cNvSpPr>
          <p:nvPr>
            <p:ph type="title"/>
          </p:nvPr>
        </p:nvSpPr>
        <p:spPr/>
        <p:txBody>
          <a:bodyPr/>
          <a:lstStyle/>
          <a:p>
            <a:r>
              <a:rPr lang="en-US" dirty="0"/>
              <a:t>Methods of production of energy from waste</a:t>
            </a:r>
          </a:p>
        </p:txBody>
      </p:sp>
      <p:sp>
        <p:nvSpPr>
          <p:cNvPr id="3" name="Content Placeholder 2">
            <a:extLst>
              <a:ext uri="{FF2B5EF4-FFF2-40B4-BE49-F238E27FC236}">
                <a16:creationId xmlns="" xmlns:a16="http://schemas.microsoft.com/office/drawing/2014/main" id="{F5FC8E50-F73D-4FDC-AB9A-0FE2992C341C}"/>
              </a:ext>
            </a:extLst>
          </p:cNvPr>
          <p:cNvSpPr>
            <a:spLocks noGrp="1"/>
          </p:cNvSpPr>
          <p:nvPr>
            <p:ph idx="1"/>
          </p:nvPr>
        </p:nvSpPr>
        <p:spPr/>
        <p:txBody>
          <a:bodyPr>
            <a:normAutofit lnSpcReduction="10000"/>
          </a:bodyPr>
          <a:lstStyle/>
          <a:p>
            <a:r>
              <a:rPr lang="en-US" dirty="0"/>
              <a:t>1. Incineration: incineration is a waste treatment process that involves the combustion of organic substances content in waste materials </a:t>
            </a:r>
          </a:p>
          <a:p>
            <a:r>
              <a:rPr lang="en-US" dirty="0"/>
              <a:t>2. Gasification: gasification is a process that converts carbonaceous feedstocks into combustible gasses including H</a:t>
            </a:r>
            <a:r>
              <a:rPr lang="en-US" baseline="-25000" dirty="0"/>
              <a:t>2</a:t>
            </a:r>
            <a:r>
              <a:rPr lang="en-US" dirty="0"/>
              <a:t> and CO mainly carbon monoxide and hydrogen dioxide gas.</a:t>
            </a:r>
          </a:p>
          <a:p>
            <a:r>
              <a:rPr lang="en-US" dirty="0"/>
              <a:t>3. Pyrolysis: pyro means fire, lysis means cutting. So, this is the process that is thermal decomposition process which decomposes carbonaceous material by the application of heat in absence of oxygen.</a:t>
            </a:r>
          </a:p>
          <a:p>
            <a:r>
              <a:rPr lang="en-US" dirty="0"/>
              <a:t>4. Anerobic Digestion: </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a:solidFill>
                  <a:schemeClr val="tx1"/>
                </a:solidFill>
                <a:effectLst/>
                <a:cs typeface="Times New Roman" panose="02020603050405020304" pitchFamily="18" charset="0"/>
              </a:rPr>
              <a:t>In an oxygen-free tank, this material is broken down to biogas and fertilizer</a:t>
            </a:r>
            <a:r>
              <a:rPr lang="en-US" b="0" i="0" dirty="0">
                <a:solidFill>
                  <a:srgbClr val="293845"/>
                </a:solidFill>
                <a:effectLst/>
              </a:rPr>
              <a:t>.</a:t>
            </a:r>
            <a:endParaRPr lang="en-US" dirty="0"/>
          </a:p>
          <a:p>
            <a:r>
              <a:rPr lang="en-US" dirty="0"/>
              <a:t> In incineration we used excess amount of oxygen in gasification we use controlled amount of oxygen and in pyrolysis we use no oxygen theoretically.</a:t>
            </a:r>
          </a:p>
          <a:p>
            <a:pPr marL="36900" indent="0">
              <a:buNone/>
            </a:pPr>
            <a:endParaRPr lang="en-US" dirty="0"/>
          </a:p>
        </p:txBody>
      </p:sp>
    </p:spTree>
    <p:extLst>
      <p:ext uri="{BB962C8B-B14F-4D97-AF65-F5344CB8AC3E}">
        <p14:creationId xmlns:p14="http://schemas.microsoft.com/office/powerpoint/2010/main" val="7837670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E-waste</a:t>
            </a:r>
            <a:endParaRPr lang="en-IN" dirty="0"/>
          </a:p>
        </p:txBody>
      </p:sp>
      <p:sp>
        <p:nvSpPr>
          <p:cNvPr id="3" name="Content Placeholder 2"/>
          <p:cNvSpPr>
            <a:spLocks noGrp="1"/>
          </p:cNvSpPr>
          <p:nvPr>
            <p:ph idx="1"/>
          </p:nvPr>
        </p:nvSpPr>
        <p:spPr/>
        <p:txBody>
          <a:bodyPr/>
          <a:lstStyle/>
          <a:p>
            <a:r>
              <a:rPr lang="en-IN" dirty="0" smtClean="0"/>
              <a:t>Electronic waste or E-waste describes the discarded electrical or electronic devices.</a:t>
            </a:r>
          </a:p>
          <a:p>
            <a:endParaRPr lang="en-IN" dirty="0"/>
          </a:p>
          <a:p>
            <a:r>
              <a:rPr lang="en-IN" dirty="0" smtClean="0"/>
              <a:t>Sources of e-waste</a:t>
            </a:r>
          </a:p>
          <a:p>
            <a:r>
              <a:rPr lang="en-IN" dirty="0" smtClean="0"/>
              <a:t>Waste produced due to data generating &amp; processing devices like computers, monitors, </a:t>
            </a:r>
            <a:r>
              <a:rPr lang="en-IN" dirty="0" err="1" smtClean="0"/>
              <a:t>speakers,keyboards</a:t>
            </a:r>
            <a:r>
              <a:rPr lang="en-IN" dirty="0" smtClean="0"/>
              <a:t>, printers etc.</a:t>
            </a:r>
          </a:p>
          <a:p>
            <a:r>
              <a:rPr lang="en-IN" dirty="0" smtClean="0"/>
              <a:t>Electronic devices used in TV, DVDs and CDs.</a:t>
            </a:r>
          </a:p>
          <a:p>
            <a:r>
              <a:rPr lang="en-IN" dirty="0" smtClean="0"/>
              <a:t>Equipment's used in communication  like phones, landlines phones, mobiles etc.</a:t>
            </a:r>
          </a:p>
          <a:p>
            <a:r>
              <a:rPr lang="en-IN" dirty="0" smtClean="0"/>
              <a:t>Household equipment like </a:t>
            </a:r>
            <a:r>
              <a:rPr lang="en-IN" dirty="0" err="1" smtClean="0"/>
              <a:t>vacum</a:t>
            </a:r>
            <a:r>
              <a:rPr lang="en-IN" dirty="0" smtClean="0"/>
              <a:t> cleaner, microwave ovens, washing machines, air conditioners </a:t>
            </a:r>
            <a:r>
              <a:rPr lang="en-IN" dirty="0" err="1" smtClean="0"/>
              <a:t>etc</a:t>
            </a:r>
            <a:endParaRPr lang="en-IN" dirty="0" smtClean="0"/>
          </a:p>
          <a:p>
            <a:endParaRPr lang="en-IN" dirty="0" smtClean="0"/>
          </a:p>
          <a:p>
            <a:endParaRPr lang="en-IN" dirty="0"/>
          </a:p>
        </p:txBody>
      </p:sp>
    </p:spTree>
    <p:extLst>
      <p:ext uri="{BB962C8B-B14F-4D97-AF65-F5344CB8AC3E}">
        <p14:creationId xmlns:p14="http://schemas.microsoft.com/office/powerpoint/2010/main" val="30490785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Effect of e-waste on environment	</a:t>
            </a:r>
            <a:endParaRPr lang="en-IN" dirty="0"/>
          </a:p>
        </p:txBody>
      </p:sp>
      <p:sp>
        <p:nvSpPr>
          <p:cNvPr id="3" name="Content Placeholder 2"/>
          <p:cNvSpPr>
            <a:spLocks noGrp="1"/>
          </p:cNvSpPr>
          <p:nvPr>
            <p:ph idx="1"/>
          </p:nvPr>
        </p:nvSpPr>
        <p:spPr/>
        <p:txBody>
          <a:bodyPr/>
          <a:lstStyle/>
          <a:p>
            <a:r>
              <a:rPr lang="en-IN" dirty="0" smtClean="0"/>
              <a:t>Emission from e-waste create environmental damage</a:t>
            </a:r>
          </a:p>
          <a:p>
            <a:r>
              <a:rPr lang="en-IN" dirty="0" smtClean="0"/>
              <a:t>Toxic chemicals from e-waste enter into soil-crop-food pathway.</a:t>
            </a:r>
          </a:p>
          <a:p>
            <a:r>
              <a:rPr lang="en-IN" dirty="0" smtClean="0"/>
              <a:t>They are non-biodegradable causing pollution of soil</a:t>
            </a:r>
          </a:p>
          <a:p>
            <a:r>
              <a:rPr lang="en-IN" dirty="0" smtClean="0"/>
              <a:t>E-waste dumping yards causes pollution and health hazards.</a:t>
            </a:r>
          </a:p>
          <a:p>
            <a:r>
              <a:rPr lang="en-IN" dirty="0" smtClean="0"/>
              <a:t>It cause health hazards due to lead, mercury, cadmium poisoning </a:t>
            </a:r>
          </a:p>
          <a:p>
            <a:pPr marL="0" indent="0">
              <a:buNone/>
            </a:pPr>
            <a:endParaRPr lang="en-IN" dirty="0"/>
          </a:p>
        </p:txBody>
      </p:sp>
    </p:spTree>
    <p:extLst>
      <p:ext uri="{BB962C8B-B14F-4D97-AF65-F5344CB8AC3E}">
        <p14:creationId xmlns:p14="http://schemas.microsoft.com/office/powerpoint/2010/main" val="400922488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a:t>
            </a:r>
            <a:r>
              <a:rPr lang="en-IN" dirty="0" err="1" smtClean="0"/>
              <a:t>wate</a:t>
            </a:r>
            <a:r>
              <a:rPr lang="en-IN" dirty="0" smtClean="0"/>
              <a:t> management </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Common methods</a:t>
            </a:r>
          </a:p>
          <a:p>
            <a:r>
              <a:rPr lang="en-IN" dirty="0" smtClean="0"/>
              <a:t>Landfill disposal</a:t>
            </a:r>
          </a:p>
          <a:p>
            <a:r>
              <a:rPr lang="en-IN" dirty="0" smtClean="0"/>
              <a:t>Incineration</a:t>
            </a:r>
          </a:p>
          <a:p>
            <a:r>
              <a:rPr lang="en-IN" dirty="0" smtClean="0"/>
              <a:t>Acid treatment</a:t>
            </a:r>
          </a:p>
          <a:p>
            <a:endParaRPr lang="en-IN" dirty="0"/>
          </a:p>
          <a:p>
            <a:r>
              <a:rPr lang="en-IN" dirty="0" smtClean="0"/>
              <a:t>Advanced method</a:t>
            </a:r>
          </a:p>
          <a:p>
            <a:r>
              <a:rPr lang="en-IN" dirty="0" smtClean="0"/>
              <a:t>Recycling</a:t>
            </a:r>
          </a:p>
          <a:p>
            <a:r>
              <a:rPr lang="en-IN" dirty="0" smtClean="0"/>
              <a:t>It involves </a:t>
            </a:r>
          </a:p>
          <a:p>
            <a:r>
              <a:rPr lang="en-IN" dirty="0" smtClean="0"/>
              <a:t>Disassembling-carefully separating various components</a:t>
            </a:r>
          </a:p>
          <a:p>
            <a:r>
              <a:rPr lang="en-IN" dirty="0" smtClean="0"/>
              <a:t>Upgrading-involves mechanical or chemical or metallurgical methods to recover the metals</a:t>
            </a:r>
          </a:p>
          <a:p>
            <a:r>
              <a:rPr lang="en-IN" dirty="0" smtClean="0"/>
              <a:t>Glass, plastic, metals can be recovered and then mixed with other ingredients to produced many valuable recycled products. </a:t>
            </a:r>
          </a:p>
          <a:p>
            <a:endParaRPr lang="en-IN" dirty="0" smtClean="0"/>
          </a:p>
          <a:p>
            <a:endParaRPr lang="en-IN" dirty="0"/>
          </a:p>
        </p:txBody>
      </p:sp>
    </p:spTree>
    <p:extLst>
      <p:ext uri="{BB962C8B-B14F-4D97-AF65-F5344CB8AC3E}">
        <p14:creationId xmlns:p14="http://schemas.microsoft.com/office/powerpoint/2010/main" val="64055855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Thank you</a:t>
            </a:r>
            <a:endParaRPr lang="en-IN" dirty="0"/>
          </a:p>
        </p:txBody>
      </p:sp>
    </p:spTree>
    <p:extLst>
      <p:ext uri="{BB962C8B-B14F-4D97-AF65-F5344CB8AC3E}">
        <p14:creationId xmlns:p14="http://schemas.microsoft.com/office/powerpoint/2010/main" val="214961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304800"/>
            <a:ext cx="7543800" cy="914400"/>
          </a:xfrm>
        </p:spPr>
        <p:txBody>
          <a:bodyPr/>
          <a:lstStyle/>
          <a:p>
            <a:r>
              <a:rPr lang="en-US" dirty="0"/>
              <a:t>Solar Water Heater</a:t>
            </a:r>
          </a:p>
        </p:txBody>
      </p:sp>
      <p:pic>
        <p:nvPicPr>
          <p:cNvPr id="5123"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524001"/>
            <a:ext cx="7543800"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09733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0F7EF90-911C-4B12-BAC4-67C4B2B10C37}"/>
              </a:ext>
            </a:extLst>
          </p:cNvPr>
          <p:cNvSpPr>
            <a:spLocks noGrp="1"/>
          </p:cNvSpPr>
          <p:nvPr>
            <p:ph idx="1"/>
          </p:nvPr>
        </p:nvSpPr>
        <p:spPr>
          <a:xfrm>
            <a:off x="628650" y="381000"/>
            <a:ext cx="8210550" cy="6477000"/>
          </a:xfrm>
        </p:spPr>
        <p:txBody>
          <a:bodyPr>
            <a:normAutofit fontScale="77500" lnSpcReduction="20000"/>
          </a:bodyPr>
          <a:lstStyle/>
          <a:p>
            <a:pPr marL="0" indent="0" algn="l">
              <a:buNone/>
            </a:pPr>
            <a:r>
              <a:rPr lang="en-IN" sz="1800" b="1" i="0" u="none" strike="noStrike" baseline="0" dirty="0">
                <a:latin typeface="TimesNewRomanPS-BoldMT"/>
              </a:rPr>
              <a:t>Flat Plate Collector:</a:t>
            </a:r>
          </a:p>
          <a:p>
            <a:pPr marL="0" indent="0" algn="l">
              <a:buNone/>
            </a:pPr>
            <a:r>
              <a:rPr lang="en-US" sz="1800" b="0" i="0" u="none" strike="noStrike" baseline="0" dirty="0">
                <a:latin typeface="TimesNewRomanPSMT"/>
              </a:rPr>
              <a:t>The device works on the principle of black body in which heat absorbing capacity and tendency of a black surface is utilized to achieve benefits for human.</a:t>
            </a:r>
          </a:p>
          <a:p>
            <a:pPr marL="0" indent="0" algn="l">
              <a:buNone/>
            </a:pPr>
            <a:endParaRPr lang="en-US" sz="1800" dirty="0">
              <a:latin typeface="TimesNewRomanPSMT"/>
            </a:endParaRPr>
          </a:p>
          <a:p>
            <a:pPr marL="0" indent="0" algn="l">
              <a:buNone/>
            </a:pPr>
            <a:endParaRPr lang="en-US" sz="1800" b="0" i="0" u="none" strike="noStrike" baseline="0" dirty="0">
              <a:latin typeface="TimesNewRomanPSMT"/>
            </a:endParaRPr>
          </a:p>
          <a:p>
            <a:pPr marL="0" indent="0" algn="l">
              <a:buNone/>
            </a:pPr>
            <a:endParaRPr lang="en-US" sz="1800" dirty="0">
              <a:latin typeface="TimesNewRomanPSMT"/>
            </a:endParaRPr>
          </a:p>
          <a:p>
            <a:pPr marL="0" indent="0" algn="l">
              <a:buNone/>
            </a:pPr>
            <a:endParaRPr lang="en-US" sz="1800" b="0" i="0" u="none" strike="noStrike" baseline="0" dirty="0">
              <a:latin typeface="TimesNewRomanPSMT"/>
            </a:endParaRPr>
          </a:p>
          <a:p>
            <a:pPr marL="0" indent="0" algn="l">
              <a:buNone/>
            </a:pPr>
            <a:endParaRPr lang="en-US" sz="1800" dirty="0">
              <a:latin typeface="TimesNewRomanPSMT"/>
            </a:endParaRPr>
          </a:p>
          <a:p>
            <a:pPr marL="0" indent="0" algn="l">
              <a:buNone/>
            </a:pPr>
            <a:endParaRPr lang="en-US" sz="1800" b="0" i="0" u="none" strike="noStrike" baseline="0" dirty="0">
              <a:latin typeface="TimesNewRomanPSMT"/>
            </a:endParaRPr>
          </a:p>
          <a:p>
            <a:pPr marL="0" indent="0" algn="l">
              <a:buNone/>
            </a:pPr>
            <a:endParaRPr lang="en-US" sz="1800" dirty="0">
              <a:latin typeface="TimesNewRomanPSMT"/>
            </a:endParaRPr>
          </a:p>
          <a:p>
            <a:pPr marL="0" indent="0" algn="l">
              <a:buNone/>
            </a:pPr>
            <a:endParaRPr lang="en-US" sz="1800" b="0" i="0" u="none" strike="noStrike" baseline="0" dirty="0">
              <a:latin typeface="TimesNewRomanPSMT"/>
            </a:endParaRPr>
          </a:p>
          <a:p>
            <a:pPr marL="0" indent="0" algn="l">
              <a:buNone/>
            </a:pPr>
            <a:endParaRPr lang="en-US" sz="1800" dirty="0">
              <a:latin typeface="TimesNewRomanPSMT"/>
            </a:endParaRPr>
          </a:p>
          <a:p>
            <a:pPr marL="0" indent="0" algn="l">
              <a:buNone/>
            </a:pPr>
            <a:endParaRPr lang="en-US" sz="1800" b="0" i="0" u="none" strike="noStrike" baseline="0" dirty="0">
              <a:latin typeface="TimesNewRomanPSMT"/>
            </a:endParaRPr>
          </a:p>
          <a:p>
            <a:pPr marL="0" indent="0" algn="l">
              <a:buNone/>
            </a:pPr>
            <a:r>
              <a:rPr lang="en-IN" sz="1800" b="1" i="0" u="none" strike="noStrike" baseline="0" dirty="0">
                <a:latin typeface="TimesNewRomanPS-BoldMT"/>
              </a:rPr>
              <a:t>Construction:</a:t>
            </a:r>
          </a:p>
          <a:p>
            <a:pPr marL="0" indent="0" algn="l">
              <a:buNone/>
            </a:pPr>
            <a:r>
              <a:rPr lang="en-US" sz="1800" b="0" i="0" u="none" strike="noStrike" baseline="0" dirty="0">
                <a:latin typeface="TimesNewRomanPSMT"/>
              </a:rPr>
              <a:t>These are the main components of a typical flat-plate solar collector:</a:t>
            </a:r>
          </a:p>
          <a:p>
            <a:pPr marL="0" indent="0" algn="l">
              <a:buNone/>
            </a:pPr>
            <a:r>
              <a:rPr lang="en-US" sz="1800" b="0" i="0" u="none" strike="noStrike" baseline="0" dirty="0">
                <a:latin typeface="SymbolMT"/>
              </a:rPr>
              <a:t> </a:t>
            </a:r>
            <a:r>
              <a:rPr lang="en-US" sz="1800" b="0" i="0" u="none" strike="noStrike" baseline="0" dirty="0">
                <a:latin typeface="TimesNewRomanPSMT"/>
              </a:rPr>
              <a:t>Black surface - absorbent of the incident solar energy</a:t>
            </a:r>
          </a:p>
          <a:p>
            <a:pPr marL="0" indent="0" algn="l">
              <a:buNone/>
            </a:pPr>
            <a:r>
              <a:rPr lang="en-US" sz="1800" b="0" i="0" u="none" strike="noStrike" baseline="0" dirty="0">
                <a:latin typeface="SymbolMT"/>
              </a:rPr>
              <a:t> </a:t>
            </a:r>
            <a:r>
              <a:rPr lang="en-US" sz="1800" b="0" i="0" u="none" strike="noStrike" baseline="0" dirty="0">
                <a:latin typeface="TimesNewRomanPSMT"/>
              </a:rPr>
              <a:t>Glazing cover - a transparent layer that transmits radiation to the absorber, but prevents radiative</a:t>
            </a:r>
          </a:p>
          <a:p>
            <a:pPr marL="0" indent="0" algn="l">
              <a:buNone/>
            </a:pPr>
            <a:r>
              <a:rPr lang="en-US" sz="1800" b="0" i="0" u="none" strike="noStrike" baseline="0" dirty="0">
                <a:latin typeface="TimesNewRomanPSMT"/>
              </a:rPr>
              <a:t>and convective heat loss from the surface</a:t>
            </a:r>
          </a:p>
          <a:p>
            <a:pPr marL="0" indent="0" algn="l">
              <a:buNone/>
            </a:pPr>
            <a:r>
              <a:rPr lang="en-US" sz="1800" b="0" i="0" u="none" strike="noStrike" baseline="0" dirty="0">
                <a:latin typeface="SymbolMT"/>
              </a:rPr>
              <a:t> </a:t>
            </a:r>
            <a:r>
              <a:rPr lang="en-US" sz="1800" b="0" i="0" u="none" strike="noStrike" baseline="0" dirty="0">
                <a:latin typeface="TimesNewRomanPSMT"/>
              </a:rPr>
              <a:t>Tubes containing heating fluid to transfer the heat from the collector</a:t>
            </a:r>
          </a:p>
          <a:p>
            <a:pPr marL="0" indent="0" algn="l">
              <a:buNone/>
            </a:pPr>
            <a:r>
              <a:rPr lang="en-US" sz="1800" b="0" i="0" u="none" strike="noStrike" baseline="0" dirty="0">
                <a:latin typeface="SymbolMT"/>
              </a:rPr>
              <a:t> </a:t>
            </a:r>
            <a:r>
              <a:rPr lang="en-US" sz="1800" b="0" i="0" u="none" strike="noStrike" baseline="0" dirty="0">
                <a:latin typeface="TimesNewRomanPSMT"/>
              </a:rPr>
              <a:t>Support structure to protect the components and hold them in place</a:t>
            </a:r>
          </a:p>
          <a:p>
            <a:pPr marL="0" indent="0" algn="l">
              <a:buNone/>
            </a:pPr>
            <a:r>
              <a:rPr lang="en-US" sz="1800" b="0" i="0" u="none" strike="noStrike" baseline="0" dirty="0">
                <a:latin typeface="SymbolMT"/>
              </a:rPr>
              <a:t> </a:t>
            </a:r>
            <a:r>
              <a:rPr lang="en-US" sz="1800" b="0" i="0" u="none" strike="noStrike" baseline="0" dirty="0">
                <a:latin typeface="TimesNewRomanPSMT"/>
              </a:rPr>
              <a:t>Insulation covering sides and bottom of the collector to reduce heat losses</a:t>
            </a:r>
          </a:p>
          <a:p>
            <a:pPr marL="0" indent="0" algn="l">
              <a:buNone/>
            </a:pPr>
            <a:r>
              <a:rPr lang="en-IN" sz="1800" b="1" i="0" u="none" strike="noStrike" baseline="0" dirty="0">
                <a:latin typeface="TimesNewRomanPS-BoldMT"/>
              </a:rPr>
              <a:t>Application</a:t>
            </a:r>
          </a:p>
          <a:p>
            <a:pPr marL="0" indent="0" algn="l">
              <a:buNone/>
            </a:pPr>
            <a:r>
              <a:rPr lang="en-US" sz="1800" b="0" i="0" u="none" strike="noStrike" baseline="0" dirty="0">
                <a:latin typeface="TimesNewRomanPSMT"/>
              </a:rPr>
              <a:t>Some advantages of the flat-plate collectors are that they </a:t>
            </a:r>
            <a:r>
              <a:rPr lang="en-US" sz="1800" b="0" i="0" u="none" strike="noStrike" baseline="0" dirty="0" err="1">
                <a:latin typeface="TimesNewRomanPSMT"/>
              </a:rPr>
              <a:t>are:Easy</a:t>
            </a:r>
            <a:r>
              <a:rPr lang="en-US" sz="1800" b="0" i="0" u="none" strike="noStrike" baseline="0" dirty="0">
                <a:latin typeface="TimesNewRomanPSMT"/>
              </a:rPr>
              <a:t> to manufacture</a:t>
            </a:r>
          </a:p>
          <a:p>
            <a:pPr marL="0" indent="0" algn="l">
              <a:buNone/>
            </a:pPr>
            <a:r>
              <a:rPr lang="en-US" sz="1800" b="0" i="0" u="none" strike="noStrike" baseline="0" dirty="0">
                <a:latin typeface="SymbolMT"/>
              </a:rPr>
              <a:t> </a:t>
            </a:r>
            <a:r>
              <a:rPr lang="en-US" sz="1800" b="0" i="0" u="none" strike="noStrike" baseline="0" dirty="0">
                <a:latin typeface="TimesNewRomanPSMT"/>
              </a:rPr>
              <a:t>Low cost, Collect both beam and diffuse radiation</a:t>
            </a:r>
          </a:p>
          <a:p>
            <a:pPr marL="0" indent="0" algn="l">
              <a:buNone/>
            </a:pPr>
            <a:r>
              <a:rPr lang="en-US" sz="1800" b="0" i="0" u="none" strike="noStrike" baseline="0" dirty="0">
                <a:latin typeface="SymbolMT"/>
              </a:rPr>
              <a:t> </a:t>
            </a:r>
            <a:r>
              <a:rPr lang="en-US" sz="1800" b="0" i="0" u="none" strike="noStrike" baseline="0" dirty="0">
                <a:latin typeface="TimesNewRomanPSMT"/>
              </a:rPr>
              <a:t>Permanently fixed (no sophisticated positioning or tracking equipment is required)</a:t>
            </a:r>
          </a:p>
          <a:p>
            <a:pPr marL="0" indent="0" algn="l">
              <a:buNone/>
            </a:pPr>
            <a:r>
              <a:rPr lang="en-IN" sz="1800" b="0" i="0" u="none" strike="noStrike" baseline="0" dirty="0">
                <a:latin typeface="SymbolMT"/>
              </a:rPr>
              <a:t> </a:t>
            </a:r>
            <a:r>
              <a:rPr lang="en-IN" sz="1800" b="0" i="0" u="none" strike="noStrike" baseline="0" dirty="0">
                <a:latin typeface="TimesNewRomanPSMT"/>
              </a:rPr>
              <a:t>Little maintenance</a:t>
            </a:r>
          </a:p>
          <a:p>
            <a:pPr marL="0" indent="0" algn="l">
              <a:buNone/>
            </a:pPr>
            <a:endParaRPr lang="en-US" sz="1800" b="0" i="0" u="none" strike="noStrike" baseline="0" dirty="0">
              <a:latin typeface="TimesNewRomanPSMT"/>
            </a:endParaRPr>
          </a:p>
          <a:p>
            <a:pPr marL="0" indent="0" algn="l">
              <a:buNone/>
            </a:pPr>
            <a:endParaRPr lang="en-IN" dirty="0"/>
          </a:p>
        </p:txBody>
      </p:sp>
      <p:pic>
        <p:nvPicPr>
          <p:cNvPr id="9" name="Picture 8">
            <a:extLst>
              <a:ext uri="{FF2B5EF4-FFF2-40B4-BE49-F238E27FC236}">
                <a16:creationId xmlns="" xmlns:a16="http://schemas.microsoft.com/office/drawing/2014/main" id="{36C9A911-370D-4F78-A011-79D182148327}"/>
              </a:ext>
            </a:extLst>
          </p:cNvPr>
          <p:cNvPicPr>
            <a:picLocks noChangeAspect="1"/>
          </p:cNvPicPr>
          <p:nvPr/>
        </p:nvPicPr>
        <p:blipFill>
          <a:blip r:embed="rId2"/>
          <a:stretch>
            <a:fillRect/>
          </a:stretch>
        </p:blipFill>
        <p:spPr>
          <a:xfrm>
            <a:off x="2514600" y="990600"/>
            <a:ext cx="5257800" cy="2825717"/>
          </a:xfrm>
          <a:prstGeom prst="rect">
            <a:avLst/>
          </a:prstGeom>
        </p:spPr>
      </p:pic>
    </p:spTree>
    <p:extLst>
      <p:ext uri="{BB962C8B-B14F-4D97-AF65-F5344CB8AC3E}">
        <p14:creationId xmlns:p14="http://schemas.microsoft.com/office/powerpoint/2010/main" val="4465191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39254</TotalTime>
  <Words>4552</Words>
  <Application>Microsoft Office PowerPoint</Application>
  <PresentationFormat>On-screen Show (4:3)</PresentationFormat>
  <Paragraphs>564</Paragraphs>
  <Slides>79</Slides>
  <Notes>1</Notes>
  <HiddenSlides>0</HiddenSlides>
  <MMClips>0</MMClips>
  <ScaleCrop>false</ScaleCrop>
  <HeadingPairs>
    <vt:vector size="4" baseType="variant">
      <vt:variant>
        <vt:lpstr>Theme</vt:lpstr>
      </vt:variant>
      <vt:variant>
        <vt:i4>1</vt:i4>
      </vt:variant>
      <vt:variant>
        <vt:lpstr>Slide Titles</vt:lpstr>
      </vt:variant>
      <vt:variant>
        <vt:i4>79</vt:i4>
      </vt:variant>
    </vt:vector>
  </HeadingPairs>
  <TitlesOfParts>
    <vt:vector size="80" baseType="lpstr">
      <vt:lpstr>Office Theme</vt:lpstr>
      <vt:lpstr>ENERGY</vt:lpstr>
      <vt:lpstr>Energy</vt:lpstr>
      <vt:lpstr>Types of Energy</vt:lpstr>
      <vt:lpstr>Classification of Energy</vt:lpstr>
      <vt:lpstr>Distinction: Conventional (non-renewable) and nonconventional energy (renewable) sources. </vt:lpstr>
      <vt:lpstr>Solar Energy</vt:lpstr>
      <vt:lpstr>Advantages and Disadvantages</vt:lpstr>
      <vt:lpstr>Solar Water Heater</vt:lpstr>
      <vt:lpstr>PowerPoint Presentation</vt:lpstr>
      <vt:lpstr>PHOTO VOTAIC CELL (SOLAR CELL) A conventional solar cell structure is shown in figure:</vt:lpstr>
      <vt:lpstr>PowerPoint Presentation</vt:lpstr>
      <vt:lpstr>Advantages &amp; Disadvantages</vt:lpstr>
      <vt:lpstr>Fuel cells</vt:lpstr>
      <vt:lpstr>Fuels</vt:lpstr>
      <vt:lpstr>Classification of chemical fuels</vt:lpstr>
      <vt:lpstr>Characteristic Properties of Fuels</vt:lpstr>
      <vt:lpstr>Calorific Value</vt:lpstr>
      <vt:lpstr>Units of calorific value</vt:lpstr>
      <vt:lpstr>PowerPoint Presentation</vt:lpstr>
      <vt:lpstr>Dulong Formula</vt:lpstr>
      <vt:lpstr>PowerPoint Presentation</vt:lpstr>
      <vt:lpstr>PowerPoint Presentation</vt:lpstr>
      <vt:lpstr>PowerPoint Presentation</vt:lpstr>
      <vt:lpstr>Coal</vt:lpstr>
      <vt:lpstr>PowerPoint Presentation</vt:lpstr>
      <vt:lpstr>Proximate Analysis of Coal</vt:lpstr>
      <vt:lpstr>PowerPoint Presentation</vt:lpstr>
      <vt:lpstr>PowerPoint Presentation</vt:lpstr>
      <vt:lpstr>PowerPoint Presentation</vt:lpstr>
      <vt:lpstr>Ultimate Analysis</vt:lpstr>
      <vt:lpstr>PowerPoint Presentation</vt:lpstr>
      <vt:lpstr>PowerPoint Presentation</vt:lpstr>
      <vt:lpstr>PowerPoint Presentation</vt:lpstr>
      <vt:lpstr>PowerPoint Presentation</vt:lpstr>
      <vt:lpstr>PowerPoint Presentation</vt:lpstr>
      <vt:lpstr>SECONDARY BATTERIES</vt:lpstr>
      <vt:lpstr>INTRODUCTION</vt:lpstr>
      <vt:lpstr>working</vt:lpstr>
      <vt:lpstr>PowerPoint Presentation</vt:lpstr>
      <vt:lpstr>PowerPoint Presentation</vt:lpstr>
      <vt:lpstr>Working(charging)</vt:lpstr>
      <vt:lpstr>PowerPoint Presentation</vt:lpstr>
      <vt:lpstr>1.Lead acid Batteries</vt:lpstr>
      <vt:lpstr>PowerPoint Presentation</vt:lpstr>
      <vt:lpstr>PowerPoint Presentation</vt:lpstr>
      <vt:lpstr>PowerPoint Presentation</vt:lpstr>
      <vt:lpstr>PowerPoint Presentation</vt:lpstr>
      <vt:lpstr>PowerPoint Presentation</vt:lpstr>
      <vt:lpstr>PowerPoint Presentation</vt:lpstr>
      <vt:lpstr>INTRODUCTION</vt:lpstr>
      <vt:lpstr>INVENTIONS AND SCOPE</vt:lpstr>
      <vt:lpstr>RECENT TRENDS</vt:lpstr>
      <vt:lpstr>CELL REPRESENTATION AND  CELL REACTION</vt:lpstr>
      <vt:lpstr>ADVANTAGES</vt:lpstr>
      <vt:lpstr>LIMITATIONS</vt:lpstr>
      <vt:lpstr>APPLICATIONS</vt:lpstr>
      <vt:lpstr>3. RECHARGEABLE LITHIUM   Batteries</vt:lpstr>
      <vt:lpstr>DESCRIPTION</vt:lpstr>
      <vt:lpstr>Electrolytes</vt:lpstr>
      <vt:lpstr>Anode Materials</vt:lpstr>
      <vt:lpstr>Cathode Materials</vt:lpstr>
      <vt:lpstr>Chemical Reactions</vt:lpstr>
      <vt:lpstr>Reactions while charging</vt:lpstr>
      <vt:lpstr>Reactions while discharging  </vt:lpstr>
      <vt:lpstr>PowerPoint Presentation</vt:lpstr>
      <vt:lpstr>Applications</vt:lpstr>
      <vt:lpstr>PowerPoint Presentation</vt:lpstr>
      <vt:lpstr>Waste to energy conversion </vt:lpstr>
      <vt:lpstr>Waste to Energy</vt:lpstr>
      <vt:lpstr>Types of waste</vt:lpstr>
      <vt:lpstr>PowerPoint Presentation</vt:lpstr>
      <vt:lpstr>Important Parameters of different types of waste</vt:lpstr>
      <vt:lpstr>Composition of Municipal Waste</vt:lpstr>
      <vt:lpstr>Need for energy production from waste</vt:lpstr>
      <vt:lpstr>Methods of production of energy from waste</vt:lpstr>
      <vt:lpstr>E-waste</vt:lpstr>
      <vt:lpstr>Effect of e-waste on environment </vt:lpstr>
      <vt:lpstr>E-wate management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dc:title>
  <dc:creator>Pushpendra</dc:creator>
  <cp:lastModifiedBy>Admin</cp:lastModifiedBy>
  <cp:revision>114</cp:revision>
  <cp:lastPrinted>2023-02-24T06:08:25Z</cp:lastPrinted>
  <dcterms:created xsi:type="dcterms:W3CDTF">2006-08-16T00:00:00Z</dcterms:created>
  <dcterms:modified xsi:type="dcterms:W3CDTF">2023-11-23T11:59:17Z</dcterms:modified>
</cp:coreProperties>
</file>