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15CFD9A-9313-4360-B040-7E6565C2BD32}"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133415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5CFD9A-9313-4360-B040-7E6565C2BD32}"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130189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5CFD9A-9313-4360-B040-7E6565C2BD32}"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427072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5CFD9A-9313-4360-B040-7E6565C2BD32}"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361494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CFD9A-9313-4360-B040-7E6565C2BD32}"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301453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15CFD9A-9313-4360-B040-7E6565C2BD32}"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5194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5CFD9A-9313-4360-B040-7E6565C2BD32}" type="datetimeFigureOut">
              <a:rPr lang="en-IN" smtClean="0"/>
              <a:t>06-12-2023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163614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15CFD9A-9313-4360-B040-7E6565C2BD32}" type="datetimeFigureOut">
              <a:rPr lang="en-IN" smtClean="0"/>
              <a:t>06-12-2023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366154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CFD9A-9313-4360-B040-7E6565C2BD32}" type="datetimeFigureOut">
              <a:rPr lang="en-IN" smtClean="0"/>
              <a:t>06-12-2023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213758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FD9A-9313-4360-B040-7E6565C2BD32}"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43002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FD9A-9313-4360-B040-7E6565C2BD32}"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9B489-77A9-4C36-97C4-1733EC6F54F6}" type="slidenum">
              <a:rPr lang="en-IN" smtClean="0"/>
              <a:t>‹#›</a:t>
            </a:fld>
            <a:endParaRPr lang="en-IN"/>
          </a:p>
        </p:txBody>
      </p:sp>
    </p:spTree>
    <p:extLst>
      <p:ext uri="{BB962C8B-B14F-4D97-AF65-F5344CB8AC3E}">
        <p14:creationId xmlns:p14="http://schemas.microsoft.com/office/powerpoint/2010/main" val="271755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CFD9A-9313-4360-B040-7E6565C2BD32}" type="datetimeFigureOut">
              <a:rPr lang="en-IN" smtClean="0"/>
              <a:t>06-12-2023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9B489-77A9-4C36-97C4-1733EC6F54F6}" type="slidenum">
              <a:rPr lang="en-IN" smtClean="0"/>
              <a:t>‹#›</a:t>
            </a:fld>
            <a:endParaRPr lang="en-IN"/>
          </a:p>
        </p:txBody>
      </p:sp>
    </p:spTree>
    <p:extLst>
      <p:ext uri="{BB962C8B-B14F-4D97-AF65-F5344CB8AC3E}">
        <p14:creationId xmlns:p14="http://schemas.microsoft.com/office/powerpoint/2010/main" val="160702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MEMS and Microsystems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372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Introduction:</a:t>
            </a:r>
          </a:p>
          <a:p>
            <a:endParaRPr lang="en-IN" dirty="0"/>
          </a:p>
          <a:p>
            <a:r>
              <a:rPr lang="en-IN" dirty="0" smtClean="0"/>
              <a:t> Many Microsystems use microelectronics materials such as silicon, and gallium arsenide (GaAs)</a:t>
            </a:r>
            <a:r>
              <a:rPr lang="en-US" altLang="ja-JP" dirty="0" smtClean="0"/>
              <a:t> </a:t>
            </a:r>
            <a:r>
              <a:rPr lang="en-IN" dirty="0" smtClean="0"/>
              <a:t>for the sensing and actuating elements. </a:t>
            </a:r>
          </a:p>
          <a:p>
            <a:pPr marL="0" indent="0">
              <a:buNone/>
            </a:pPr>
            <a:r>
              <a:rPr lang="en-IN" dirty="0" smtClean="0"/>
              <a:t>Reasons: (1) dimensionally stable; (2) well-established fabricating and packaging techniques. </a:t>
            </a:r>
          </a:p>
          <a:p>
            <a:pPr marL="0" indent="0">
              <a:buNone/>
            </a:pPr>
            <a:r>
              <a:rPr lang="en-IN" dirty="0" smtClean="0"/>
              <a:t>However, there are other materials used for MEMS and Microsystems products: - Such as quartz and Pyrex</a:t>
            </a:r>
            <a:r>
              <a:rPr lang="en-US" altLang="ja-JP" dirty="0" smtClean="0"/>
              <a:t>, </a:t>
            </a:r>
            <a:r>
              <a:rPr lang="en-IN" dirty="0" smtClean="0"/>
              <a:t>polymers and plastics, and ceramics. (not common in microelectronics) </a:t>
            </a:r>
            <a:endParaRPr lang="en-IN" dirty="0"/>
          </a:p>
        </p:txBody>
      </p:sp>
    </p:spTree>
    <p:extLst>
      <p:ext uri="{BB962C8B-B14F-4D97-AF65-F5344CB8AC3E}">
        <p14:creationId xmlns:p14="http://schemas.microsoft.com/office/powerpoint/2010/main" val="139169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47500" lnSpcReduction="20000"/>
          </a:bodyPr>
          <a:lstStyle/>
          <a:p>
            <a:r>
              <a:rPr lang="en-IN" dirty="0" smtClean="0"/>
              <a:t>Substrates and Wafers:</a:t>
            </a:r>
          </a:p>
          <a:p>
            <a:pPr marL="0" indent="0">
              <a:buNone/>
            </a:pPr>
            <a:r>
              <a:rPr lang="en-IN" dirty="0" smtClean="0"/>
              <a:t>Substrate</a:t>
            </a:r>
            <a:r>
              <a:rPr lang="en-US" altLang="ja-JP" dirty="0" smtClean="0"/>
              <a:t>:</a:t>
            </a:r>
          </a:p>
          <a:p>
            <a:r>
              <a:rPr lang="en-IN" dirty="0" smtClean="0"/>
              <a:t>In microelectronics, substrate is a flat macroscopic object on which microfabrication processes take place. </a:t>
            </a:r>
          </a:p>
          <a:p>
            <a:r>
              <a:rPr lang="en-IN" dirty="0" smtClean="0"/>
              <a:t>In microsystems, a substrate serves an additional purpose: - Act as signal transducer besides supporting other transducers that convert mechanical actions to electrical outputs or vice versa. </a:t>
            </a:r>
          </a:p>
          <a:p>
            <a:endParaRPr lang="en-IN" dirty="0"/>
          </a:p>
          <a:p>
            <a:pPr marL="0" indent="0">
              <a:buNone/>
            </a:pPr>
            <a:r>
              <a:rPr lang="en-IN" dirty="0" smtClean="0"/>
              <a:t>Wafer:</a:t>
            </a:r>
          </a:p>
          <a:p>
            <a:r>
              <a:rPr lang="en-IN" dirty="0" smtClean="0"/>
              <a:t>In semiconductors, the substrate is a single crystal cut in slices from a larger piece call a wafer (which can be of silicon or other single crystalline materials such as quartz or gallium arsenide). </a:t>
            </a:r>
          </a:p>
          <a:p>
            <a:r>
              <a:rPr lang="en-IN" dirty="0" smtClean="0"/>
              <a:t>In microsystems, there are two types of substrate materials: </a:t>
            </a:r>
          </a:p>
          <a:p>
            <a:pPr marL="514350" indent="-514350">
              <a:buAutoNum type="arabicPeriod"/>
            </a:pPr>
            <a:r>
              <a:rPr lang="en-IN" dirty="0" smtClean="0"/>
              <a:t>Active substrate material. 2. Passive substrate material. </a:t>
            </a:r>
          </a:p>
          <a:p>
            <a:pPr marL="0" indent="0">
              <a:buNone/>
            </a:pPr>
            <a:endParaRPr lang="en-IN" dirty="0" smtClean="0"/>
          </a:p>
          <a:p>
            <a:pPr marL="0" indent="0">
              <a:buNone/>
            </a:pPr>
            <a:r>
              <a:rPr lang="en-IN" dirty="0" smtClean="0"/>
              <a:t>Material classifications: </a:t>
            </a:r>
          </a:p>
          <a:p>
            <a:pPr marL="0" indent="0">
              <a:buNone/>
            </a:pPr>
            <a:r>
              <a:rPr lang="en-IN" dirty="0" smtClean="0"/>
              <a:t>Insulators: electric resistivity </a:t>
            </a:r>
            <a:r>
              <a:rPr lang="el-GR" dirty="0" smtClean="0"/>
              <a:t>ρ&gt;10</a:t>
            </a:r>
            <a:r>
              <a:rPr lang="en-IN" dirty="0" smtClean="0"/>
              <a:t>^</a:t>
            </a:r>
            <a:r>
              <a:rPr lang="el-GR" dirty="0" smtClean="0"/>
              <a:t>8 Ω-</a:t>
            </a:r>
            <a:r>
              <a:rPr lang="en-IN" dirty="0" smtClean="0"/>
              <a:t>cm </a:t>
            </a:r>
          </a:p>
          <a:p>
            <a:pPr marL="0" indent="0">
              <a:buNone/>
            </a:pPr>
            <a:r>
              <a:rPr lang="en-IN" dirty="0" smtClean="0"/>
              <a:t>Semiconductors: 10^-3&lt;</a:t>
            </a:r>
            <a:r>
              <a:rPr lang="el-GR" dirty="0" smtClean="0"/>
              <a:t>ρ</a:t>
            </a:r>
            <a:r>
              <a:rPr lang="en-IN" dirty="0" smtClean="0"/>
              <a:t>&lt;10^8 </a:t>
            </a:r>
            <a:r>
              <a:rPr lang="el-GR" dirty="0" smtClean="0"/>
              <a:t>Ω-</a:t>
            </a:r>
            <a:r>
              <a:rPr lang="en-IN" dirty="0" smtClean="0"/>
              <a:t>cm </a:t>
            </a:r>
            <a:endParaRPr lang="en-IN" dirty="0" smtClean="0"/>
          </a:p>
          <a:p>
            <a:pPr marL="0" indent="0">
              <a:buNone/>
            </a:pPr>
            <a:r>
              <a:rPr lang="en-IN" dirty="0" smtClean="0"/>
              <a:t>Conductors: </a:t>
            </a:r>
            <a:r>
              <a:rPr lang="el-GR" dirty="0" smtClean="0"/>
              <a:t>ρ</a:t>
            </a:r>
            <a:r>
              <a:rPr lang="en-IN" dirty="0" smtClean="0"/>
              <a:t>&lt;10^-3 </a:t>
            </a:r>
            <a:r>
              <a:rPr lang="el-GR" dirty="0" smtClean="0"/>
              <a:t>Ω-</a:t>
            </a:r>
            <a:r>
              <a:rPr lang="en-IN" dirty="0" smtClean="0"/>
              <a:t>cm </a:t>
            </a:r>
          </a:p>
          <a:p>
            <a:pPr marL="0" indent="0">
              <a:buNone/>
            </a:pPr>
            <a:endParaRPr lang="en-IN" dirty="0" smtClean="0"/>
          </a:p>
          <a:p>
            <a:pPr marL="0" indent="0">
              <a:buNone/>
            </a:pPr>
            <a:r>
              <a:rPr lang="en-IN" dirty="0" smtClean="0"/>
              <a:t>In MEMS, common substrate materials (silicon Si, germanium</a:t>
            </a:r>
            <a:r>
              <a:rPr lang="en-US" altLang="ja-JP" dirty="0" smtClean="0"/>
              <a:t>, </a:t>
            </a:r>
            <a:r>
              <a:rPr lang="en-IN" dirty="0" smtClean="0"/>
              <a:t>gallium arsenide GaAs) all fall in the category of semiconductors. </a:t>
            </a:r>
          </a:p>
          <a:p>
            <a:pPr marL="0" indent="0">
              <a:buNone/>
            </a:pPr>
            <a:r>
              <a:rPr lang="en-IN" dirty="0" smtClean="0"/>
              <a:t>Why? - They are at the borderline between conductors and insulators, so they can be made either a conductor or an insulator as needed. → Can be converted to a conducting material by doping (p- or n-type). - The fabrication processes (e.g., etching) and the required equipment have already been developed for these materials. </a:t>
            </a:r>
            <a:endParaRPr lang="en-IN" dirty="0" smtClean="0"/>
          </a:p>
          <a:p>
            <a:pPr marL="0" indent="0">
              <a:buNone/>
            </a:pPr>
            <a:endParaRPr lang="en-IN" dirty="0"/>
          </a:p>
        </p:txBody>
      </p:sp>
    </p:spTree>
    <p:extLst>
      <p:ext uri="{BB962C8B-B14F-4D97-AF65-F5344CB8AC3E}">
        <p14:creationId xmlns:p14="http://schemas.microsoft.com/office/powerpoint/2010/main" val="79805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Active Substrate Materials </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Active substrate materials are primarily used for sensors and actuators in Microsystems </a:t>
            </a:r>
          </a:p>
          <a:p>
            <a:r>
              <a:rPr lang="en-IN" dirty="0" smtClean="0"/>
              <a:t>Typical materials: Si, GaAs, Ge, and quartz. (All except quartz are classified as semiconductors) </a:t>
            </a:r>
          </a:p>
          <a:p>
            <a:pPr>
              <a:buFontTx/>
              <a:buChar char="-"/>
            </a:pPr>
            <a:r>
              <a:rPr lang="en-IN" dirty="0" smtClean="0"/>
              <a:t>Have a cubic crystal lattice with tetrahedral atomic bond.</a:t>
            </a:r>
          </a:p>
          <a:p>
            <a:pPr>
              <a:buFontTx/>
              <a:buChar char="-"/>
            </a:pPr>
            <a:r>
              <a:rPr lang="en-IN" dirty="0" smtClean="0"/>
              <a:t>Reason for active substrate materials: </a:t>
            </a:r>
          </a:p>
          <a:p>
            <a:pPr marL="514350" indent="-514350">
              <a:buFont typeface="+mj-lt"/>
              <a:buAutoNum type="arabicPeriod"/>
            </a:pPr>
            <a:r>
              <a:rPr lang="en-IN" dirty="0" smtClean="0"/>
              <a:t>dimensional stability </a:t>
            </a:r>
          </a:p>
          <a:p>
            <a:pPr marL="514350" indent="-514350">
              <a:buFont typeface="+mj-lt"/>
              <a:buAutoNum type="arabicPeriod"/>
            </a:pPr>
            <a:r>
              <a:rPr lang="en-IN" dirty="0" smtClean="0"/>
              <a:t>Insensitive to environmental conditions. </a:t>
            </a:r>
          </a:p>
          <a:p>
            <a:pPr marL="514350" indent="-514350">
              <a:buFont typeface="+mj-lt"/>
              <a:buAutoNum type="arabicPeriod"/>
            </a:pPr>
            <a:r>
              <a:rPr lang="en-IN" dirty="0" smtClean="0"/>
              <a:t>A critical requirement for sensors and actuators with high precision. </a:t>
            </a:r>
          </a:p>
          <a:p>
            <a:pPr marL="514350" indent="-514350">
              <a:buFont typeface="+mj-lt"/>
              <a:buAutoNum type="arabicPeriod"/>
            </a:pPr>
            <a:r>
              <a:rPr lang="en-IN" dirty="0" smtClean="0"/>
              <a:t>Each atom carries 4 electrons in the outer orbit, and shares these 4 electrons with its 4 neighbours. </a:t>
            </a:r>
            <a:endParaRPr lang="en-IN" dirty="0"/>
          </a:p>
        </p:txBody>
      </p:sp>
    </p:spTree>
    <p:extLst>
      <p:ext uri="{BB962C8B-B14F-4D97-AF65-F5344CB8AC3E}">
        <p14:creationId xmlns:p14="http://schemas.microsoft.com/office/powerpoint/2010/main" val="421070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Silicon as A ideal substrate Material</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Single-crystal silicon is the most widely used substrate material for MEMS and microsystem. The reasons are:</a:t>
            </a:r>
          </a:p>
          <a:p>
            <a:pPr marL="0" indent="0">
              <a:buNone/>
            </a:pPr>
            <a:r>
              <a:rPr lang="en-IN" dirty="0" smtClean="0"/>
              <a:t> 1. (a) Mechanically stable; (b) can be integrated with electronics for signal transduction on the same substrate. </a:t>
            </a:r>
          </a:p>
          <a:p>
            <a:pPr marL="0" indent="0">
              <a:buNone/>
            </a:pPr>
            <a:r>
              <a:rPr lang="en-IN" dirty="0" smtClean="0"/>
              <a:t>2. An ideal structural material because of high Young’s modulus (which can better maintain a linear relationship between applied load and the induced deformation) and light weight. - About the same as steel (about 2×10^5 MPa) - As light as </a:t>
            </a:r>
            <a:r>
              <a:rPr lang="en-IN" dirty="0" err="1" smtClean="0"/>
              <a:t>aluminum</a:t>
            </a:r>
            <a:r>
              <a:rPr lang="en-IN" dirty="0" smtClean="0"/>
              <a:t> with a mass density of about 2.3 g/cm3 . </a:t>
            </a:r>
          </a:p>
          <a:p>
            <a:pPr marL="0" indent="0">
              <a:buNone/>
            </a:pPr>
            <a:r>
              <a:rPr lang="en-IN" dirty="0" smtClean="0"/>
              <a:t>3. High melting point at 1400℃ - About twice as high as that of </a:t>
            </a:r>
            <a:r>
              <a:rPr lang="en-IN" dirty="0" err="1" smtClean="0"/>
              <a:t>aluminum</a:t>
            </a:r>
            <a:r>
              <a:rPr lang="en-IN" dirty="0" smtClean="0"/>
              <a:t>. - Dimensionally stable. </a:t>
            </a:r>
          </a:p>
          <a:p>
            <a:pPr marL="0" indent="0">
              <a:buNone/>
            </a:pPr>
            <a:r>
              <a:rPr lang="en-IN" dirty="0" smtClean="0"/>
              <a:t>4. Low thermal expansion coefficient - About 8 times smaller than that of steel. - More than 10 times smaller than that of </a:t>
            </a:r>
            <a:r>
              <a:rPr lang="en-IN" dirty="0" err="1" smtClean="0"/>
              <a:t>aluminum</a:t>
            </a:r>
            <a:r>
              <a:rPr lang="en-IN" dirty="0" smtClean="0"/>
              <a:t>. </a:t>
            </a:r>
          </a:p>
          <a:p>
            <a:pPr marL="0" indent="0">
              <a:buNone/>
            </a:pPr>
            <a:r>
              <a:rPr lang="en-IN" dirty="0" smtClean="0"/>
              <a:t>5. (a) Show virtually no mechanical hysteresis </a:t>
            </a:r>
            <a:r>
              <a:rPr lang="en-US" altLang="ja-JP" dirty="0" smtClean="0"/>
              <a:t> → </a:t>
            </a:r>
            <a:r>
              <a:rPr lang="en-IN" dirty="0" smtClean="0"/>
              <a:t>An ideal candidate material for sensors and actuators. (b) Extremely flat and accept coatings and additional thin-film layers for building microstructures and conducting electricity. </a:t>
            </a:r>
          </a:p>
          <a:p>
            <a:pPr marL="0" indent="0">
              <a:buNone/>
            </a:pPr>
            <a:r>
              <a:rPr lang="en-IN" dirty="0" smtClean="0"/>
              <a:t>6. Treatment and fabrication processes for silicon substrate are well established and documented. </a:t>
            </a:r>
            <a:endParaRPr lang="en-IN" dirty="0"/>
          </a:p>
        </p:txBody>
      </p:sp>
    </p:spTree>
    <p:extLst>
      <p:ext uri="{BB962C8B-B14F-4D97-AF65-F5344CB8AC3E}">
        <p14:creationId xmlns:p14="http://schemas.microsoft.com/office/powerpoint/2010/main" val="308497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principle of biosensor</a:t>
            </a:r>
            <a:endParaRPr lang="en-IN"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6686894" cy="182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27584" y="3429000"/>
            <a:ext cx="7488832" cy="2308324"/>
          </a:xfrm>
          <a:prstGeom prst="rect">
            <a:avLst/>
          </a:prstGeom>
        </p:spPr>
        <p:txBody>
          <a:bodyPr wrap="square">
            <a:spAutoFit/>
          </a:bodyPr>
          <a:lstStyle/>
          <a:p>
            <a:r>
              <a:rPr lang="en-US" dirty="0"/>
              <a:t>The desired biological material is usually in the form of an enzyme. By a process known as </a:t>
            </a:r>
            <a:r>
              <a:rPr lang="en-US" dirty="0" err="1"/>
              <a:t>Electroenzymatic</a:t>
            </a:r>
            <a:r>
              <a:rPr lang="en-US" dirty="0"/>
              <a:t> approach, which is a chemical process of converting the enzymes into corresponding electrical signals (usually current) with the help of a transducer.</a:t>
            </a:r>
          </a:p>
          <a:p>
            <a:r>
              <a:rPr lang="en-US" dirty="0"/>
              <a:t>One of the commonly used Biological response is the oxidation of the enzyme. Oxidation acts as a catalyst and alters the pH of the biological material. The change in pH will directly affect the current carrying capacity of the enzyme, which is once again, in direct relation to the enzyme being measured.</a:t>
            </a:r>
          </a:p>
        </p:txBody>
      </p:sp>
    </p:spTree>
    <p:extLst>
      <p:ext uri="{BB962C8B-B14F-4D97-AF65-F5344CB8AC3E}">
        <p14:creationId xmlns:p14="http://schemas.microsoft.com/office/powerpoint/2010/main" val="109292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Working principle of Chemical sensor</a:t>
            </a:r>
            <a:endParaRPr lang="en-IN" dirty="0"/>
          </a:p>
        </p:txBody>
      </p:sp>
      <p:sp>
        <p:nvSpPr>
          <p:cNvPr id="3" name="Content Placeholder 2"/>
          <p:cNvSpPr>
            <a:spLocks noGrp="1"/>
          </p:cNvSpPr>
          <p:nvPr>
            <p:ph idx="1"/>
          </p:nvPr>
        </p:nvSpPr>
        <p:spPr>
          <a:xfrm>
            <a:off x="539552" y="4941168"/>
            <a:ext cx="8229600" cy="2265115"/>
          </a:xfrm>
        </p:spPr>
        <p:txBody>
          <a:bodyPr>
            <a:normAutofit fontScale="47500" lnSpcReduction="20000"/>
          </a:bodyPr>
          <a:lstStyle/>
          <a:p>
            <a:r>
              <a:rPr lang="en-US" dirty="0" smtClean="0"/>
              <a:t>The working principle of an electrochemical sensor depends on the electrochemical effect among the </a:t>
            </a:r>
            <a:r>
              <a:rPr lang="en-US" dirty="0" err="1" smtClean="0"/>
              <a:t>analyte</a:t>
            </a:r>
            <a:r>
              <a:rPr lang="en-US" dirty="0" smtClean="0"/>
              <a:t> molecules and featured electrodes. The mass sensor depends on the quality change induced by the mass loading from the adsorption toward the </a:t>
            </a:r>
            <a:r>
              <a:rPr lang="en-US" dirty="0" err="1" smtClean="0"/>
              <a:t>analyte</a:t>
            </a:r>
            <a:r>
              <a:rPr lang="en-US" dirty="0" smtClean="0"/>
              <a:t> by the special modification of the sensor surface. The optical chemical sensor is based on the changes in optical properties, which results from the interaction between the </a:t>
            </a:r>
            <a:r>
              <a:rPr lang="en-US" dirty="0" err="1" smtClean="0"/>
              <a:t>analyte</a:t>
            </a:r>
            <a:r>
              <a:rPr lang="en-US" dirty="0" smtClean="0"/>
              <a:t> and the receptor. The magnetic device is based on the changes in the magnetic properties during </a:t>
            </a:r>
            <a:r>
              <a:rPr lang="en-US" dirty="0" err="1" smtClean="0"/>
              <a:t>analyte</a:t>
            </a:r>
            <a:r>
              <a:rPr lang="en-US" dirty="0" smtClean="0"/>
              <a:t> adsorption, whereas the thermal sensor is based on the thermal effect generated by the specific chemical reaction or adsorption process between </a:t>
            </a:r>
            <a:r>
              <a:rPr lang="en-US" dirty="0" err="1" smtClean="0"/>
              <a:t>analyte</a:t>
            </a:r>
            <a:r>
              <a:rPr lang="en-US" dirty="0" smtClean="0"/>
              <a:t> and receptor surface.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052736"/>
            <a:ext cx="4260850"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159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829</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MEMS and Microsystems </vt:lpstr>
      <vt:lpstr>PowerPoint Presentation</vt:lpstr>
      <vt:lpstr>PowerPoint Presentation</vt:lpstr>
      <vt:lpstr>Active Substrate Materials </vt:lpstr>
      <vt:lpstr>Silicon as A ideal substrate Material</vt:lpstr>
      <vt:lpstr>Working principle of biosensor</vt:lpstr>
      <vt:lpstr>Working principle of Chemical sensor</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MEMS and Microsystems</dc:title>
  <dc:creator>Admin</dc:creator>
  <cp:lastModifiedBy>Admin</cp:lastModifiedBy>
  <cp:revision>4</cp:revision>
  <dcterms:created xsi:type="dcterms:W3CDTF">2023-12-06T05:28:28Z</dcterms:created>
  <dcterms:modified xsi:type="dcterms:W3CDTF">2023-12-06T05:55:06Z</dcterms:modified>
</cp:coreProperties>
</file>