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915A"/>
    <a:srgbClr val="074736"/>
    <a:srgbClr val="F4EE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9"/>
  </p:normalViewPr>
  <p:slideViewPr>
    <p:cSldViewPr snapToGrid="0" snapToObjects="1">
      <p:cViewPr>
        <p:scale>
          <a:sx n="50" d="100"/>
          <a:sy n="50" d="100"/>
        </p:scale>
        <p:origin x="116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GB"/>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0772F0-3B88-234D-A7D5-9741FA5FCBB3}"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3158766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0772F0-3B88-234D-A7D5-9741FA5FCBB3}"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28471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0772F0-3B88-234D-A7D5-9741FA5FCBB3}"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348427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0772F0-3B88-234D-A7D5-9741FA5FCBB3}"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414145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GB"/>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0772F0-3B88-234D-A7D5-9741FA5FCBB3}"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31770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0772F0-3B88-234D-A7D5-9741FA5FCBB3}"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100503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0772F0-3B88-234D-A7D5-9741FA5FCBB3}"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45690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0772F0-3B88-234D-A7D5-9741FA5FCBB3}"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195855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772F0-3B88-234D-A7D5-9741FA5FCBB3}"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53651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330772F0-3B88-234D-A7D5-9741FA5FCBB3}"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283505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GB"/>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330772F0-3B88-234D-A7D5-9741FA5FCBB3}"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391523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163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30772F0-3B88-234D-A7D5-9741FA5FCBB3}" type="datetimeFigureOut">
              <a:rPr lang="en-US" smtClean="0"/>
              <a:t>10/18/2024</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B1FA4DCF-B199-6C47-8A56-83D625B5CF72}" type="slidenum">
              <a:rPr lang="en-US" smtClean="0"/>
              <a:t>‹#›</a:t>
            </a:fld>
            <a:endParaRPr lang="en-US"/>
          </a:p>
        </p:txBody>
      </p:sp>
    </p:spTree>
    <p:extLst>
      <p:ext uri="{BB962C8B-B14F-4D97-AF65-F5344CB8AC3E}">
        <p14:creationId xmlns:p14="http://schemas.microsoft.com/office/powerpoint/2010/main" val="2638787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acsce.edu.in/acsce/wp-content/uploads/2020/03/1585041316993_Module-4.pdf"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homepages.inf.ed.ac.uk/rbf/HIPR2/fourier.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5C86F42D-D6CB-F74D-BEDF-D2345E413F17}"/>
              </a:ext>
            </a:extLst>
          </p:cNvPr>
          <p:cNvSpPr/>
          <p:nvPr/>
        </p:nvSpPr>
        <p:spPr>
          <a:xfrm>
            <a:off x="8625078" y="1338169"/>
            <a:ext cx="4173322" cy="957605"/>
          </a:xfrm>
          <a:prstGeom prst="roundRect">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23"/>
          </a:p>
        </p:txBody>
      </p:sp>
      <p:sp>
        <p:nvSpPr>
          <p:cNvPr id="13" name="TextBox 12">
            <a:extLst>
              <a:ext uri="{FF2B5EF4-FFF2-40B4-BE49-F238E27FC236}">
                <a16:creationId xmlns:a16="http://schemas.microsoft.com/office/drawing/2014/main" id="{13C2EBFD-4DB5-0246-88C0-4992891AE591}"/>
              </a:ext>
            </a:extLst>
          </p:cNvPr>
          <p:cNvSpPr txBox="1"/>
          <p:nvPr/>
        </p:nvSpPr>
        <p:spPr>
          <a:xfrm>
            <a:off x="8649551" y="1308597"/>
            <a:ext cx="4139744" cy="1015663"/>
          </a:xfrm>
          <a:prstGeom prst="rect">
            <a:avLst/>
          </a:prstGeom>
          <a:noFill/>
        </p:spPr>
        <p:txBody>
          <a:bodyPr wrap="square" rtlCol="0">
            <a:spAutoFit/>
          </a:bodyPr>
          <a:lstStyle/>
          <a:p>
            <a:r>
              <a:rPr lang="en-US" sz="2000" b="1" dirty="0">
                <a:solidFill>
                  <a:schemeClr val="bg1"/>
                </a:solidFill>
                <a:latin typeface="Chalkboard" panose="03050602040202020205" pitchFamily="66" charset="77"/>
              </a:rPr>
              <a:t>Name	: Shreyans Tatiya</a:t>
            </a:r>
          </a:p>
          <a:p>
            <a:r>
              <a:rPr lang="en-US" sz="2000" b="1" dirty="0">
                <a:solidFill>
                  <a:schemeClr val="bg1"/>
                </a:solidFill>
                <a:latin typeface="Chalkboard" panose="03050602040202020205" pitchFamily="66" charset="77"/>
              </a:rPr>
              <a:t>Roll No	: 16010123325</a:t>
            </a:r>
          </a:p>
          <a:p>
            <a:r>
              <a:rPr lang="en-US" sz="2000" b="1" dirty="0">
                <a:solidFill>
                  <a:schemeClr val="bg1"/>
                </a:solidFill>
                <a:latin typeface="Chalkboard" panose="03050602040202020205" pitchFamily="66" charset="77"/>
              </a:rPr>
              <a:t>Div. 	: E2			Subject: ITVC IA2</a:t>
            </a:r>
          </a:p>
        </p:txBody>
      </p:sp>
      <p:sp>
        <p:nvSpPr>
          <p:cNvPr id="9" name="Rounded Rectangle 8">
            <a:extLst>
              <a:ext uri="{FF2B5EF4-FFF2-40B4-BE49-F238E27FC236}">
                <a16:creationId xmlns:a16="http://schemas.microsoft.com/office/drawing/2014/main" id="{82C6F0BA-7D3F-1B45-A3C0-D620419BC04A}"/>
              </a:ext>
            </a:extLst>
          </p:cNvPr>
          <p:cNvSpPr/>
          <p:nvPr/>
        </p:nvSpPr>
        <p:spPr>
          <a:xfrm>
            <a:off x="0" y="18605"/>
            <a:ext cx="12800000" cy="1260345"/>
          </a:xfrm>
          <a:prstGeom prst="roundRect">
            <a:avLst>
              <a:gd name="adj" fmla="val 5674"/>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23"/>
          </a:p>
        </p:txBody>
      </p:sp>
      <p:pic>
        <p:nvPicPr>
          <p:cNvPr id="1025" name="Picture 1" descr="page1image58438656">
            <a:extLst>
              <a:ext uri="{FF2B5EF4-FFF2-40B4-BE49-F238E27FC236}">
                <a16:creationId xmlns:a16="http://schemas.microsoft.com/office/drawing/2014/main" id="{80C9D55D-B154-4A4C-8F58-3F0391ACA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8" y="149112"/>
            <a:ext cx="3585136" cy="11718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04B004B-2948-B641-8AB5-5294109649D7}"/>
              </a:ext>
            </a:extLst>
          </p:cNvPr>
          <p:cNvSpPr/>
          <p:nvPr/>
        </p:nvSpPr>
        <p:spPr>
          <a:xfrm>
            <a:off x="4321407" y="117862"/>
            <a:ext cx="4174922" cy="1061829"/>
          </a:xfrm>
          <a:prstGeom prst="rect">
            <a:avLst/>
          </a:prstGeom>
        </p:spPr>
        <p:txBody>
          <a:bodyPr wrap="square">
            <a:spAutoFit/>
          </a:bodyPr>
          <a:lstStyle/>
          <a:p>
            <a:pPr algn="ctr"/>
            <a:r>
              <a:rPr lang="en-US" sz="1260" b="1" dirty="0"/>
              <a:t> K. J. Somaiya School of Engineering, Mumbai – 400 077</a:t>
            </a:r>
            <a:endParaRPr lang="en-US" sz="1260" dirty="0"/>
          </a:p>
          <a:p>
            <a:pPr algn="ctr"/>
            <a:r>
              <a:rPr lang="en-US" sz="1260" dirty="0"/>
              <a:t>(A Constituent College of Somaiya Vidyavihar University)</a:t>
            </a:r>
            <a:br>
              <a:rPr lang="en-US" sz="1260" dirty="0"/>
            </a:br>
            <a:r>
              <a:rPr lang="en-US" sz="1260" b="1" dirty="0"/>
              <a:t>        S.Y. B. Tech. Semester – III  (2024-2025)</a:t>
            </a:r>
            <a:endParaRPr lang="en-US" sz="1260" dirty="0"/>
          </a:p>
          <a:p>
            <a:pPr algn="ctr"/>
            <a:r>
              <a:rPr lang="en-US" sz="1260" b="1" dirty="0"/>
              <a:t>       Integral Transform &amp; Vector Calculus</a:t>
            </a:r>
            <a:endParaRPr lang="en-US" sz="1260" dirty="0"/>
          </a:p>
          <a:p>
            <a:pPr algn="ctr"/>
            <a:r>
              <a:rPr lang="en-US" sz="1260" b="1" dirty="0"/>
              <a:t>     IA-2</a:t>
            </a:r>
            <a:endParaRPr lang="en-US" sz="1260" dirty="0"/>
          </a:p>
        </p:txBody>
      </p:sp>
      <p:pic>
        <p:nvPicPr>
          <p:cNvPr id="20" name="Content Placeholder 6" descr="A close up of a sign&#10;&#10;Description automatically generated">
            <a:extLst>
              <a:ext uri="{FF2B5EF4-FFF2-40B4-BE49-F238E27FC236}">
                <a16:creationId xmlns:a16="http://schemas.microsoft.com/office/drawing/2014/main" id="{04C2E465-A60C-0B4F-B6CD-04A32F1FB7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1097" y="77824"/>
            <a:ext cx="1433690" cy="1068624"/>
          </a:xfrm>
          <a:prstGeom prst="roundRect">
            <a:avLst>
              <a:gd name="adj" fmla="val 7592"/>
            </a:avLst>
          </a:prstGeom>
        </p:spPr>
      </p:pic>
      <p:sp>
        <p:nvSpPr>
          <p:cNvPr id="14" name="Rounded Rectangle 13">
            <a:extLst>
              <a:ext uri="{FF2B5EF4-FFF2-40B4-BE49-F238E27FC236}">
                <a16:creationId xmlns:a16="http://schemas.microsoft.com/office/drawing/2014/main" id="{2AA471B9-0DB8-6B49-B9A8-1932B4C12668}"/>
              </a:ext>
            </a:extLst>
          </p:cNvPr>
          <p:cNvSpPr/>
          <p:nvPr/>
        </p:nvSpPr>
        <p:spPr>
          <a:xfrm>
            <a:off x="36778" y="1338169"/>
            <a:ext cx="8487488" cy="661585"/>
          </a:xfrm>
          <a:prstGeom prst="roundRect">
            <a:avLst/>
          </a:prstGeom>
          <a:solidFill>
            <a:srgbClr val="074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23"/>
          </a:p>
        </p:txBody>
      </p:sp>
      <p:sp>
        <p:nvSpPr>
          <p:cNvPr id="16" name="TextBox 15">
            <a:extLst>
              <a:ext uri="{FF2B5EF4-FFF2-40B4-BE49-F238E27FC236}">
                <a16:creationId xmlns:a16="http://schemas.microsoft.com/office/drawing/2014/main" id="{665CBD04-DEA9-3C4B-B422-87351319EB77}"/>
              </a:ext>
            </a:extLst>
          </p:cNvPr>
          <p:cNvSpPr txBox="1"/>
          <p:nvPr/>
        </p:nvSpPr>
        <p:spPr>
          <a:xfrm>
            <a:off x="36778" y="1380172"/>
            <a:ext cx="8487488" cy="512448"/>
          </a:xfrm>
          <a:prstGeom prst="rect">
            <a:avLst/>
          </a:prstGeom>
          <a:noFill/>
        </p:spPr>
        <p:txBody>
          <a:bodyPr wrap="square" rtlCol="0">
            <a:spAutoFit/>
          </a:bodyPr>
          <a:lstStyle/>
          <a:p>
            <a:r>
              <a:rPr lang="en-US" sz="2730" b="1" dirty="0">
                <a:solidFill>
                  <a:schemeClr val="bg1"/>
                </a:solidFill>
                <a:latin typeface="Chalkboard" panose="03050602040202020205" pitchFamily="66" charset="77"/>
              </a:rPr>
              <a:t>Application of Fourier series in image processing</a:t>
            </a:r>
          </a:p>
        </p:txBody>
      </p:sp>
      <p:sp>
        <p:nvSpPr>
          <p:cNvPr id="24" name="Rounded Rectangle 23">
            <a:extLst>
              <a:ext uri="{FF2B5EF4-FFF2-40B4-BE49-F238E27FC236}">
                <a16:creationId xmlns:a16="http://schemas.microsoft.com/office/drawing/2014/main" id="{AC8C3C47-28F1-ED46-8831-4DE4BC1BC053}"/>
              </a:ext>
            </a:extLst>
          </p:cNvPr>
          <p:cNvSpPr/>
          <p:nvPr/>
        </p:nvSpPr>
        <p:spPr>
          <a:xfrm>
            <a:off x="62616" y="2160440"/>
            <a:ext cx="8487488" cy="2587140"/>
          </a:xfrm>
          <a:prstGeom prst="roundRect">
            <a:avLst>
              <a:gd name="adj" fmla="val 7832"/>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77D16919-DB5C-BE41-8FC4-7C4D322BF31C}"/>
              </a:ext>
            </a:extLst>
          </p:cNvPr>
          <p:cNvSpPr txBox="1"/>
          <p:nvPr/>
        </p:nvSpPr>
        <p:spPr>
          <a:xfrm>
            <a:off x="136100" y="2628899"/>
            <a:ext cx="8360229" cy="1938992"/>
          </a:xfrm>
          <a:prstGeom prst="rect">
            <a:avLst/>
          </a:prstGeom>
          <a:noFill/>
        </p:spPr>
        <p:txBody>
          <a:bodyPr wrap="square" rtlCol="0">
            <a:spAutoFit/>
          </a:bodyPr>
          <a:lstStyle/>
          <a:p>
            <a:r>
              <a:rPr lang="en-US" sz="2000" dirty="0">
                <a:solidFill>
                  <a:schemeClr val="bg1"/>
                </a:solidFill>
              </a:rPr>
              <a:t>The Fourier series decomposes periodic signals into sums of sine and cosine functions. In image processing, it breaks images into frequency components for tasks like filtering, noise reduction, and compression. By transforming to the frequency domain, key features are preserved, while noise can be removed. This technique is widely used in JPEG compression and edge detection, enabling efficient image storage and processing.</a:t>
            </a:r>
            <a:endParaRPr lang="en-US" sz="2000" b="1" dirty="0">
              <a:solidFill>
                <a:schemeClr val="bg1"/>
              </a:solidFill>
              <a:latin typeface="Chalkboard" panose="03050602040202020205"/>
            </a:endParaRPr>
          </a:p>
        </p:txBody>
      </p:sp>
      <p:sp>
        <p:nvSpPr>
          <p:cNvPr id="27" name="Rectangle 26">
            <a:extLst>
              <a:ext uri="{FF2B5EF4-FFF2-40B4-BE49-F238E27FC236}">
                <a16:creationId xmlns:a16="http://schemas.microsoft.com/office/drawing/2014/main" id="{D214E3F6-27F7-3C44-9D83-2A8CBEF2B82E}"/>
              </a:ext>
            </a:extLst>
          </p:cNvPr>
          <p:cNvSpPr/>
          <p:nvPr/>
        </p:nvSpPr>
        <p:spPr>
          <a:xfrm>
            <a:off x="3244779" y="2089487"/>
            <a:ext cx="2133919" cy="584775"/>
          </a:xfrm>
          <a:prstGeom prst="rect">
            <a:avLst/>
          </a:prstGeom>
          <a:noFill/>
        </p:spPr>
        <p:txBody>
          <a:bodyPr wrap="none" lIns="91440" tIns="45720" rIns="91440" bIns="45720">
            <a:spAutoFit/>
          </a:bodyPr>
          <a:lstStyle/>
          <a:p>
            <a:pPr algn="ctr"/>
            <a:r>
              <a:rPr lang="en-GB" sz="3200" b="1"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Description</a:t>
            </a:r>
            <a:endParaRPr lang="en-GB" sz="3200" b="1" cap="none" spc="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endParaRPr>
          </a:p>
        </p:txBody>
      </p:sp>
      <p:sp>
        <p:nvSpPr>
          <p:cNvPr id="15" name="Rounded Rectangle 35">
            <a:extLst>
              <a:ext uri="{FF2B5EF4-FFF2-40B4-BE49-F238E27FC236}">
                <a16:creationId xmlns:a16="http://schemas.microsoft.com/office/drawing/2014/main" id="{43E99865-2573-0136-2BEF-AD2A33AFE9C6}"/>
              </a:ext>
            </a:extLst>
          </p:cNvPr>
          <p:cNvSpPr/>
          <p:nvPr/>
        </p:nvSpPr>
        <p:spPr>
          <a:xfrm>
            <a:off x="280582" y="4933496"/>
            <a:ext cx="8131898" cy="4263054"/>
          </a:xfrm>
          <a:prstGeom prst="roundRect">
            <a:avLst>
              <a:gd name="adj" fmla="val 5003"/>
            </a:avLst>
          </a:prstGeom>
          <a:solidFill>
            <a:srgbClr val="074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74736"/>
              </a:solidFill>
            </a:endParaRPr>
          </a:p>
        </p:txBody>
      </p:sp>
      <p:sp>
        <p:nvSpPr>
          <p:cNvPr id="17" name="Rectangle 16">
            <a:extLst>
              <a:ext uri="{FF2B5EF4-FFF2-40B4-BE49-F238E27FC236}">
                <a16:creationId xmlns:a16="http://schemas.microsoft.com/office/drawing/2014/main" id="{D0D50842-A546-95A8-EA86-7A3C7561E28A}"/>
              </a:ext>
            </a:extLst>
          </p:cNvPr>
          <p:cNvSpPr/>
          <p:nvPr/>
        </p:nvSpPr>
        <p:spPr>
          <a:xfrm>
            <a:off x="1777963" y="5134437"/>
            <a:ext cx="4826603" cy="461665"/>
          </a:xfrm>
          <a:prstGeom prst="rect">
            <a:avLst/>
          </a:prstGeom>
          <a:noFill/>
        </p:spPr>
        <p:txBody>
          <a:bodyPr wrap="square" lIns="91440" tIns="45720" rIns="91440" bIns="45720">
            <a:spAutoFit/>
          </a:bodyPr>
          <a:lstStyle/>
          <a:p>
            <a:pPr algn="ctr"/>
            <a:r>
              <a:rPr lang="en-US" sz="2400" dirty="0">
                <a:ln w="0">
                  <a:solidFill>
                    <a:srgbClr val="53915A"/>
                  </a:solidFill>
                </a:ln>
                <a:solidFill>
                  <a:schemeClr val="bg1"/>
                </a:solidFill>
                <a:effectLst>
                  <a:outerShdw blurRad="38100" dist="19050" dir="2700000" algn="tl" rotWithShape="0">
                    <a:schemeClr val="dk1">
                      <a:alpha val="40000"/>
                    </a:schemeClr>
                  </a:outerShdw>
                </a:effectLst>
              </a:rPr>
              <a:t>Equations</a:t>
            </a:r>
          </a:p>
        </p:txBody>
      </p:sp>
      <p:sp>
        <p:nvSpPr>
          <p:cNvPr id="18" name="Rounded Rectangle 32">
            <a:extLst>
              <a:ext uri="{FF2B5EF4-FFF2-40B4-BE49-F238E27FC236}">
                <a16:creationId xmlns:a16="http://schemas.microsoft.com/office/drawing/2014/main" id="{ABD77476-7909-3258-5F4E-75E2820128A3}"/>
              </a:ext>
            </a:extLst>
          </p:cNvPr>
          <p:cNvSpPr/>
          <p:nvPr/>
        </p:nvSpPr>
        <p:spPr>
          <a:xfrm>
            <a:off x="561262" y="5728998"/>
            <a:ext cx="7554038" cy="1223683"/>
          </a:xfrm>
          <a:prstGeom prst="roundRect">
            <a:avLst>
              <a:gd name="adj" fmla="val 8828"/>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Rounded Rectangle 39">
            <a:extLst>
              <a:ext uri="{FF2B5EF4-FFF2-40B4-BE49-F238E27FC236}">
                <a16:creationId xmlns:a16="http://schemas.microsoft.com/office/drawing/2014/main" id="{06444E15-8A8B-6BAE-15CB-9F29F83187EB}"/>
              </a:ext>
            </a:extLst>
          </p:cNvPr>
          <p:cNvSpPr/>
          <p:nvPr/>
        </p:nvSpPr>
        <p:spPr>
          <a:xfrm>
            <a:off x="614154" y="7422927"/>
            <a:ext cx="7501145" cy="1223683"/>
          </a:xfrm>
          <a:prstGeom prst="roundRect">
            <a:avLst>
              <a:gd name="adj" fmla="val 8828"/>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5B48B68-64AC-FAF4-FBD3-D1ABEFF8AB71}"/>
              </a:ext>
            </a:extLst>
          </p:cNvPr>
          <p:cNvSpPr/>
          <p:nvPr/>
        </p:nvSpPr>
        <p:spPr>
          <a:xfrm>
            <a:off x="699945" y="5975781"/>
            <a:ext cx="1774408" cy="707886"/>
          </a:xfrm>
          <a:prstGeom prst="rect">
            <a:avLst/>
          </a:prstGeom>
          <a:noFill/>
        </p:spPr>
        <p:txBody>
          <a:bodyPr wrap="square" lIns="91440" tIns="45720" rIns="91440" bIns="45720">
            <a:spAutoFit/>
          </a:bodyPr>
          <a:lstStyle/>
          <a:p>
            <a:pPr algn="ctr"/>
            <a:r>
              <a:rPr lang="en-GB" sz="2000" dirty="0">
                <a:ln w="9525">
                  <a:solidFill>
                    <a:schemeClr val="bg1"/>
                  </a:solidFill>
                  <a:prstDash val="solid"/>
                </a:ln>
                <a:solidFill>
                  <a:schemeClr val="tx1">
                    <a:lumMod val="95000"/>
                    <a:lumOff val="5000"/>
                  </a:schemeClr>
                </a:solidFill>
                <a:effectLst>
                  <a:outerShdw blurRad="38100" dist="38100" dir="2700000" algn="tl">
                    <a:srgbClr val="000000">
                      <a:alpha val="43137"/>
                    </a:srgbClr>
                  </a:outerShdw>
                </a:effectLst>
                <a:latin typeface="Marker Felt Thin" panose="02000400000000000000" pitchFamily="2" charset="77"/>
              </a:rPr>
              <a:t>Fourier Series Decomposition</a:t>
            </a:r>
            <a:endParaRPr lang="en-GB" sz="2000" cap="none" spc="0" dirty="0">
              <a:ln w="9525">
                <a:solidFill>
                  <a:schemeClr val="bg1"/>
                </a:solidFill>
                <a:prstDash val="solid"/>
              </a:ln>
              <a:solidFill>
                <a:schemeClr val="tx1">
                  <a:lumMod val="95000"/>
                  <a:lumOff val="5000"/>
                </a:schemeClr>
              </a:solidFill>
              <a:effectLst>
                <a:outerShdw blurRad="38100" dist="38100" dir="2700000" algn="tl">
                  <a:srgbClr val="000000">
                    <a:alpha val="43137"/>
                  </a:srgbClr>
                </a:outerShdw>
              </a:effectLst>
              <a:latin typeface="Marker Felt Thin" panose="02000400000000000000" pitchFamily="2" charset="77"/>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6DCE17D-A82D-A0C3-3F9B-659274DE8032}"/>
                  </a:ext>
                </a:extLst>
              </p:cNvPr>
              <p:cNvSpPr txBox="1"/>
              <p:nvPr/>
            </p:nvSpPr>
            <p:spPr>
              <a:xfrm>
                <a:off x="2946145" y="6148478"/>
                <a:ext cx="4756726" cy="384721"/>
              </a:xfrm>
              <a:prstGeom prst="rect">
                <a:avLst/>
              </a:prstGeom>
              <a:noFill/>
            </p:spPr>
            <p:txBody>
              <a:bodyPr wrap="square" rtlCol="0">
                <a:spAutoFit/>
              </a:bodyPr>
              <a:lstStyle/>
              <a:p>
                <a:pPr algn="ctr"/>
                <a14:m>
                  <m:oMath xmlns:m="http://schemas.openxmlformats.org/officeDocument/2006/math">
                    <m:r>
                      <a:rPr lang="en-US" sz="1900" i="1" dirty="0" smtClean="0">
                        <a:solidFill>
                          <a:srgbClr val="074736"/>
                        </a:solidFill>
                        <a:latin typeface="Cambria Math" panose="02040503050406030204" pitchFamily="18" charset="0"/>
                      </a:rPr>
                      <m:t>𝑓</m:t>
                    </m:r>
                    <m:r>
                      <a:rPr lang="en-US" sz="1900" i="1" dirty="0" smtClean="0">
                        <a:solidFill>
                          <a:srgbClr val="074736"/>
                        </a:solidFill>
                        <a:latin typeface="Cambria Math" panose="02040503050406030204" pitchFamily="18" charset="0"/>
                      </a:rPr>
                      <m:t>(</m:t>
                    </m:r>
                    <m:r>
                      <a:rPr lang="en-US" sz="1900" i="1" dirty="0" smtClean="0">
                        <a:solidFill>
                          <a:srgbClr val="074736"/>
                        </a:solidFill>
                        <a:latin typeface="Cambria Math" panose="02040503050406030204" pitchFamily="18" charset="0"/>
                      </a:rPr>
                      <m:t>𝑥</m:t>
                    </m:r>
                    <m:r>
                      <a:rPr lang="en-US" sz="1900" i="1" dirty="0" smtClean="0">
                        <a:solidFill>
                          <a:srgbClr val="074736"/>
                        </a:solidFill>
                        <a:latin typeface="Cambria Math" panose="02040503050406030204" pitchFamily="18" charset="0"/>
                      </a:rPr>
                      <m:t>) = </m:t>
                    </m:r>
                    <m:sSub>
                      <m:sSubPr>
                        <m:ctrlPr>
                          <a:rPr lang="en-US" sz="1900" i="1" smtClean="0">
                            <a:solidFill>
                              <a:srgbClr val="074736"/>
                            </a:solidFill>
                            <a:latin typeface="Cambria Math" panose="02040503050406030204" pitchFamily="18" charset="0"/>
                          </a:rPr>
                        </m:ctrlPr>
                      </m:sSubPr>
                      <m:e>
                        <m:r>
                          <a:rPr lang="en-IN" sz="1900" b="0" i="1" smtClean="0">
                            <a:solidFill>
                              <a:srgbClr val="074736"/>
                            </a:solidFill>
                            <a:latin typeface="Cambria Math" panose="02040503050406030204" pitchFamily="18" charset="0"/>
                          </a:rPr>
                          <m:t>𝑎</m:t>
                        </m:r>
                      </m:e>
                      <m:sub>
                        <m:r>
                          <a:rPr lang="en-IN" sz="1900" b="0" i="1" smtClean="0">
                            <a:solidFill>
                              <a:srgbClr val="074736"/>
                            </a:solidFill>
                            <a:latin typeface="Cambria Math" panose="02040503050406030204" pitchFamily="18" charset="0"/>
                          </a:rPr>
                          <m:t>0</m:t>
                        </m:r>
                      </m:sub>
                    </m:sSub>
                  </m:oMath>
                </a14:m>
                <a:r>
                  <a:rPr lang="en-US" sz="1900" dirty="0">
                    <a:solidFill>
                      <a:srgbClr val="074736"/>
                    </a:solidFill>
                    <a:latin typeface="Marker Felt Thin" panose="02000400000000000000" pitchFamily="2" charset="77"/>
                  </a:rPr>
                  <a:t> +</a:t>
                </a:r>
                <a14:m>
                  <m:oMath xmlns:m="http://schemas.openxmlformats.org/officeDocument/2006/math">
                    <m:nary>
                      <m:naryPr>
                        <m:chr m:val="∑"/>
                        <m:ctrlPr>
                          <a:rPr lang="pt-BR" sz="1900" i="1" smtClean="0">
                            <a:solidFill>
                              <a:srgbClr val="074736"/>
                            </a:solidFill>
                            <a:latin typeface="Cambria Math" panose="02040503050406030204" pitchFamily="18" charset="0"/>
                          </a:rPr>
                        </m:ctrlPr>
                      </m:naryPr>
                      <m:sub>
                        <m:r>
                          <m:rPr>
                            <m:brk m:alnAt="23"/>
                          </m:rPr>
                          <a:rPr lang="en-IN" sz="1900" b="0" i="1" smtClean="0">
                            <a:solidFill>
                              <a:srgbClr val="074736"/>
                            </a:solidFill>
                            <a:latin typeface="Cambria Math" panose="02040503050406030204" pitchFamily="18" charset="0"/>
                          </a:rPr>
                          <m:t>𝑛</m:t>
                        </m:r>
                        <m:r>
                          <a:rPr lang="pt-BR" sz="1900" i="1" smtClean="0">
                            <a:solidFill>
                              <a:srgbClr val="074736"/>
                            </a:solidFill>
                            <a:latin typeface="Cambria Math" panose="02040503050406030204" pitchFamily="18" charset="0"/>
                          </a:rPr>
                          <m:t>=</m:t>
                        </m:r>
                        <m:r>
                          <a:rPr lang="en-IN" sz="1900" b="0" i="1" smtClean="0">
                            <a:solidFill>
                              <a:srgbClr val="074736"/>
                            </a:solidFill>
                            <a:latin typeface="Cambria Math" panose="02040503050406030204" pitchFamily="18" charset="0"/>
                          </a:rPr>
                          <m:t>1</m:t>
                        </m:r>
                      </m:sub>
                      <m:sup>
                        <m:r>
                          <a:rPr lang="pt-BR" sz="1900" i="1">
                            <a:solidFill>
                              <a:srgbClr val="074736"/>
                            </a:solidFill>
                            <a:latin typeface="Cambria Math" panose="02040503050406030204" pitchFamily="18" charset="0"/>
                          </a:rPr>
                          <m:t>∞</m:t>
                        </m:r>
                      </m:sup>
                      <m:e>
                        <m:r>
                          <a:rPr lang="en-IN" sz="1900" b="0" i="1" smtClean="0">
                            <a:solidFill>
                              <a:srgbClr val="074736"/>
                            </a:solidFill>
                            <a:latin typeface="Cambria Math" panose="02040503050406030204" pitchFamily="18" charset="0"/>
                          </a:rPr>
                          <m:t>(</m:t>
                        </m:r>
                        <m:sSub>
                          <m:sSubPr>
                            <m:ctrlPr>
                              <a:rPr lang="en-IN" sz="1900" b="0" i="1" smtClean="0">
                                <a:solidFill>
                                  <a:srgbClr val="074736"/>
                                </a:solidFill>
                                <a:latin typeface="Cambria Math" panose="02040503050406030204" pitchFamily="18" charset="0"/>
                              </a:rPr>
                            </m:ctrlPr>
                          </m:sSubPr>
                          <m:e>
                            <m:r>
                              <a:rPr lang="en-IN" sz="1900" b="0" i="1" smtClean="0">
                                <a:solidFill>
                                  <a:srgbClr val="074736"/>
                                </a:solidFill>
                                <a:latin typeface="Cambria Math" panose="02040503050406030204" pitchFamily="18" charset="0"/>
                              </a:rPr>
                              <m:t>𝑎</m:t>
                            </m:r>
                          </m:e>
                          <m:sub>
                            <m:r>
                              <a:rPr lang="en-IN" sz="1900" b="0" i="1" smtClean="0">
                                <a:solidFill>
                                  <a:srgbClr val="074736"/>
                                </a:solidFill>
                                <a:latin typeface="Cambria Math" panose="02040503050406030204" pitchFamily="18" charset="0"/>
                              </a:rPr>
                              <m:t>𝑛</m:t>
                            </m:r>
                          </m:sub>
                        </m:sSub>
                        <m:r>
                          <a:rPr lang="en-IN" sz="1900" b="0" i="1" smtClean="0">
                            <a:solidFill>
                              <a:srgbClr val="074736"/>
                            </a:solidFill>
                            <a:latin typeface="Cambria Math" panose="02040503050406030204" pitchFamily="18" charset="0"/>
                          </a:rPr>
                          <m:t>𝑐𝑜𝑠</m:t>
                        </m:r>
                        <m:d>
                          <m:dPr>
                            <m:ctrlPr>
                              <a:rPr lang="en-IN" sz="1900" b="0" i="1" smtClean="0">
                                <a:solidFill>
                                  <a:srgbClr val="074736"/>
                                </a:solidFill>
                                <a:latin typeface="Cambria Math" panose="02040503050406030204" pitchFamily="18" charset="0"/>
                              </a:rPr>
                            </m:ctrlPr>
                          </m:dPr>
                          <m:e>
                            <m:r>
                              <a:rPr lang="en-IN" sz="1900" b="0" i="1" smtClean="0">
                                <a:solidFill>
                                  <a:srgbClr val="074736"/>
                                </a:solidFill>
                                <a:latin typeface="Cambria Math" panose="02040503050406030204" pitchFamily="18" charset="0"/>
                              </a:rPr>
                              <m:t>𝑛𝑥</m:t>
                            </m:r>
                          </m:e>
                        </m:d>
                        <m:r>
                          <a:rPr lang="en-IN" sz="1900" b="0" i="1" smtClean="0">
                            <a:solidFill>
                              <a:srgbClr val="074736"/>
                            </a:solidFill>
                            <a:latin typeface="Cambria Math" panose="02040503050406030204" pitchFamily="18" charset="0"/>
                          </a:rPr>
                          <m:t>+</m:t>
                        </m:r>
                        <m:sSub>
                          <m:sSubPr>
                            <m:ctrlPr>
                              <a:rPr lang="en-IN" sz="1900" b="0" i="1" smtClean="0">
                                <a:solidFill>
                                  <a:srgbClr val="074736"/>
                                </a:solidFill>
                                <a:latin typeface="Cambria Math" panose="02040503050406030204" pitchFamily="18" charset="0"/>
                              </a:rPr>
                            </m:ctrlPr>
                          </m:sSubPr>
                          <m:e>
                            <m:r>
                              <a:rPr lang="en-IN" sz="1900" b="0" i="1" smtClean="0">
                                <a:solidFill>
                                  <a:srgbClr val="074736"/>
                                </a:solidFill>
                                <a:latin typeface="Cambria Math" panose="02040503050406030204" pitchFamily="18" charset="0"/>
                              </a:rPr>
                              <m:t>𝑏</m:t>
                            </m:r>
                          </m:e>
                          <m:sub>
                            <m:r>
                              <a:rPr lang="en-IN" sz="1900" b="0" i="1" smtClean="0">
                                <a:solidFill>
                                  <a:srgbClr val="074736"/>
                                </a:solidFill>
                                <a:latin typeface="Cambria Math" panose="02040503050406030204" pitchFamily="18" charset="0"/>
                              </a:rPr>
                              <m:t>𝑛</m:t>
                            </m:r>
                          </m:sub>
                        </m:sSub>
                        <m:r>
                          <a:rPr lang="en-IN" sz="1900" b="0" i="1" smtClean="0">
                            <a:solidFill>
                              <a:srgbClr val="074736"/>
                            </a:solidFill>
                            <a:latin typeface="Cambria Math" panose="02040503050406030204" pitchFamily="18" charset="0"/>
                          </a:rPr>
                          <m:t>𝑠𝑖𝑛</m:t>
                        </m:r>
                        <m:d>
                          <m:dPr>
                            <m:ctrlPr>
                              <a:rPr lang="en-IN" sz="1900" b="0" i="1" smtClean="0">
                                <a:solidFill>
                                  <a:srgbClr val="074736"/>
                                </a:solidFill>
                                <a:latin typeface="Cambria Math" panose="02040503050406030204" pitchFamily="18" charset="0"/>
                              </a:rPr>
                            </m:ctrlPr>
                          </m:dPr>
                          <m:e>
                            <m:r>
                              <a:rPr lang="en-IN" sz="1900" b="0" i="1" smtClean="0">
                                <a:solidFill>
                                  <a:srgbClr val="074736"/>
                                </a:solidFill>
                                <a:latin typeface="Cambria Math" panose="02040503050406030204" pitchFamily="18" charset="0"/>
                              </a:rPr>
                              <m:t>𝑛𝑥</m:t>
                            </m:r>
                          </m:e>
                        </m:d>
                        <m:r>
                          <a:rPr lang="en-IN" sz="1900" b="0" i="1" smtClean="0">
                            <a:solidFill>
                              <a:srgbClr val="074736"/>
                            </a:solidFill>
                            <a:latin typeface="Cambria Math" panose="02040503050406030204" pitchFamily="18" charset="0"/>
                          </a:rPr>
                          <m:t>)</m:t>
                        </m:r>
                      </m:e>
                    </m:nary>
                  </m:oMath>
                </a14:m>
                <a:endParaRPr lang="en-US" sz="1900" dirty="0">
                  <a:solidFill>
                    <a:srgbClr val="074736"/>
                  </a:solidFill>
                  <a:latin typeface="Marker Felt Thin" panose="02000400000000000000" pitchFamily="2" charset="77"/>
                </a:endParaRPr>
              </a:p>
            </p:txBody>
          </p:sp>
        </mc:Choice>
        <mc:Fallback>
          <p:sp>
            <p:nvSpPr>
              <p:cNvPr id="3" name="TextBox 2">
                <a:extLst>
                  <a:ext uri="{FF2B5EF4-FFF2-40B4-BE49-F238E27FC236}">
                    <a16:creationId xmlns:a16="http://schemas.microsoft.com/office/drawing/2014/main" id="{16DCE17D-A82D-A0C3-3F9B-659274DE8032}"/>
                  </a:ext>
                </a:extLst>
              </p:cNvPr>
              <p:cNvSpPr txBox="1">
                <a:spLocks noRot="1" noChangeAspect="1" noMove="1" noResize="1" noEditPoints="1" noAdjustHandles="1" noChangeArrowheads="1" noChangeShapeType="1" noTextEdit="1"/>
              </p:cNvSpPr>
              <p:nvPr/>
            </p:nvSpPr>
            <p:spPr>
              <a:xfrm>
                <a:off x="2946145" y="6148478"/>
                <a:ext cx="4756726" cy="384721"/>
              </a:xfrm>
              <a:prstGeom prst="rect">
                <a:avLst/>
              </a:prstGeom>
              <a:blipFill>
                <a:blip r:embed="rId4"/>
                <a:stretch>
                  <a:fillRect t="-119048" b="-182540"/>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47A24254-8786-7D6D-DE38-DCD2E80764B2}"/>
              </a:ext>
            </a:extLst>
          </p:cNvPr>
          <p:cNvSpPr/>
          <p:nvPr/>
        </p:nvSpPr>
        <p:spPr>
          <a:xfrm>
            <a:off x="702975" y="7680825"/>
            <a:ext cx="1945989" cy="707886"/>
          </a:xfrm>
          <a:prstGeom prst="rect">
            <a:avLst/>
          </a:prstGeom>
          <a:noFill/>
        </p:spPr>
        <p:txBody>
          <a:bodyPr wrap="square" lIns="91440" tIns="45720" rIns="91440" bIns="45720">
            <a:spAutoFit/>
          </a:bodyPr>
          <a:lstStyle/>
          <a:p>
            <a:pPr algn="ctr"/>
            <a:r>
              <a:rPr lang="en-GB" sz="2000" cap="none" spc="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Inverse Fourier Transform (2D)</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E168507-BCDC-F2EA-7ACB-A2D008417CF8}"/>
                  </a:ext>
                </a:extLst>
              </p:cNvPr>
              <p:cNvSpPr txBox="1"/>
              <p:nvPr/>
            </p:nvSpPr>
            <p:spPr>
              <a:xfrm>
                <a:off x="2946145" y="7804577"/>
                <a:ext cx="4130772" cy="460382"/>
              </a:xfrm>
              <a:prstGeom prst="rect">
                <a:avLst/>
              </a:prstGeom>
              <a:noFill/>
            </p:spPr>
            <p:txBody>
              <a:bodyPr wrap="square" rtlCol="0">
                <a:spAutoFit/>
              </a:bodyPr>
              <a:lstStyle/>
              <a:p>
                <a:pPr algn="ctr"/>
                <a14:m>
                  <m:oMath xmlns:m="http://schemas.openxmlformats.org/officeDocument/2006/math">
                    <m:r>
                      <a:rPr lang="en-US" i="1" dirty="0" smtClean="0">
                        <a:solidFill>
                          <a:srgbClr val="074736"/>
                        </a:solidFill>
                        <a:latin typeface="Cambria Math" panose="02040503050406030204" pitchFamily="18" charset="0"/>
                      </a:rPr>
                      <m:t>𝑓</m:t>
                    </m:r>
                    <m:r>
                      <a:rPr lang="en-US" i="1" dirty="0" smtClean="0">
                        <a:solidFill>
                          <a:srgbClr val="074736"/>
                        </a:solidFill>
                        <a:latin typeface="Cambria Math" panose="02040503050406030204" pitchFamily="18" charset="0"/>
                      </a:rPr>
                      <m:t>(</m:t>
                    </m:r>
                    <m:r>
                      <a:rPr lang="en-US" i="1" dirty="0" err="1" smtClean="0">
                        <a:solidFill>
                          <a:srgbClr val="074736"/>
                        </a:solidFill>
                        <a:latin typeface="Cambria Math" panose="02040503050406030204" pitchFamily="18" charset="0"/>
                      </a:rPr>
                      <m:t>𝑥</m:t>
                    </m:r>
                    <m:r>
                      <a:rPr lang="en-US" i="1" dirty="0" err="1" smtClean="0">
                        <a:solidFill>
                          <a:srgbClr val="074736"/>
                        </a:solidFill>
                        <a:latin typeface="Cambria Math" panose="02040503050406030204" pitchFamily="18" charset="0"/>
                      </a:rPr>
                      <m:t>,</m:t>
                    </m:r>
                    <m:r>
                      <a:rPr lang="en-US" i="1" dirty="0" err="1" smtClean="0">
                        <a:solidFill>
                          <a:srgbClr val="074736"/>
                        </a:solidFill>
                        <a:latin typeface="Cambria Math" panose="02040503050406030204" pitchFamily="18" charset="0"/>
                      </a:rPr>
                      <m:t>𝑦</m:t>
                    </m:r>
                    <m:r>
                      <a:rPr lang="en-US" i="1" dirty="0" smtClean="0">
                        <a:solidFill>
                          <a:srgbClr val="074736"/>
                        </a:solidFill>
                        <a:latin typeface="Cambria Math" panose="02040503050406030204" pitchFamily="18" charset="0"/>
                      </a:rPr>
                      <m:t>)</m:t>
                    </m:r>
                    <m:r>
                      <a:rPr lang="en-US" i="1" dirty="0">
                        <a:solidFill>
                          <a:srgbClr val="074736"/>
                        </a:solidFill>
                        <a:latin typeface="Cambria Math" panose="02040503050406030204" pitchFamily="18" charset="0"/>
                      </a:rPr>
                      <m:t> </m:t>
                    </m:r>
                    <m:r>
                      <a:rPr lang="en-US" i="1" dirty="0" smtClean="0">
                        <a:solidFill>
                          <a:srgbClr val="074736"/>
                        </a:solidFill>
                        <a:latin typeface="Cambria Math" panose="02040503050406030204" pitchFamily="18" charset="0"/>
                      </a:rPr>
                      <m:t>=</m:t>
                    </m:r>
                    <m:r>
                      <a:rPr lang="pt-BR" sz="1800" i="1" dirty="0" smtClean="0">
                        <a:solidFill>
                          <a:srgbClr val="074736"/>
                        </a:solidFill>
                        <a:latin typeface="Cambria Math" panose="02040503050406030204" pitchFamily="18" charset="0"/>
                      </a:rPr>
                      <m:t> </m:t>
                    </m:r>
                    <m:nary>
                      <m:naryPr>
                        <m:chr m:val="∑"/>
                        <m:ctrlPr>
                          <a:rPr lang="pt-BR" sz="1800" i="1" smtClean="0">
                            <a:solidFill>
                              <a:srgbClr val="074736"/>
                            </a:solidFill>
                            <a:latin typeface="Cambria Math" panose="02040503050406030204" pitchFamily="18" charset="0"/>
                          </a:rPr>
                        </m:ctrlPr>
                      </m:naryPr>
                      <m:sub>
                        <m:r>
                          <a:rPr lang="en-IN" sz="1800" b="0" i="1" smtClean="0">
                            <a:solidFill>
                              <a:srgbClr val="074736"/>
                            </a:solidFill>
                            <a:latin typeface="Cambria Math" panose="02040503050406030204" pitchFamily="18" charset="0"/>
                          </a:rPr>
                          <m:t>𝑢</m:t>
                        </m:r>
                        <m:r>
                          <a:rPr lang="pt-BR" sz="1800" i="1" smtClean="0">
                            <a:solidFill>
                              <a:srgbClr val="074736"/>
                            </a:solidFill>
                            <a:latin typeface="Cambria Math" panose="02040503050406030204" pitchFamily="18" charset="0"/>
                          </a:rPr>
                          <m:t>=</m:t>
                        </m:r>
                        <m:r>
                          <a:rPr lang="en-IN" sz="1800" b="0" i="1" smtClean="0">
                            <a:solidFill>
                              <a:srgbClr val="074736"/>
                            </a:solidFill>
                            <a:latin typeface="Cambria Math" panose="02040503050406030204" pitchFamily="18" charset="0"/>
                          </a:rPr>
                          <m:t>0</m:t>
                        </m:r>
                      </m:sub>
                      <m:sup>
                        <m:r>
                          <a:rPr lang="en-IN" sz="1800" b="0" i="1" smtClean="0">
                            <a:solidFill>
                              <a:srgbClr val="074736"/>
                            </a:solidFill>
                            <a:latin typeface="Cambria Math" panose="02040503050406030204" pitchFamily="18" charset="0"/>
                          </a:rPr>
                          <m:t>𝑀</m:t>
                        </m:r>
                        <m:r>
                          <a:rPr lang="en-IN" sz="1800" b="0" i="1" smtClean="0">
                            <a:solidFill>
                              <a:srgbClr val="074736"/>
                            </a:solidFill>
                            <a:latin typeface="Cambria Math" panose="02040503050406030204" pitchFamily="18" charset="0"/>
                          </a:rPr>
                          <m:t>−1</m:t>
                        </m:r>
                      </m:sup>
                      <m:e>
                        <m:nary>
                          <m:naryPr>
                            <m:chr m:val="∑"/>
                            <m:ctrlPr>
                              <a:rPr lang="pt-BR" i="1">
                                <a:solidFill>
                                  <a:srgbClr val="074736"/>
                                </a:solidFill>
                                <a:latin typeface="Cambria Math" panose="02040503050406030204" pitchFamily="18" charset="0"/>
                              </a:rPr>
                            </m:ctrlPr>
                          </m:naryPr>
                          <m:sub>
                            <m:r>
                              <a:rPr lang="en-IN" b="0" i="1" smtClean="0">
                                <a:solidFill>
                                  <a:srgbClr val="074736"/>
                                </a:solidFill>
                                <a:latin typeface="Cambria Math" panose="02040503050406030204" pitchFamily="18" charset="0"/>
                              </a:rPr>
                              <m:t>𝑣</m:t>
                            </m:r>
                            <m:r>
                              <a:rPr lang="pt-BR" i="1">
                                <a:solidFill>
                                  <a:srgbClr val="074736"/>
                                </a:solidFill>
                                <a:latin typeface="Cambria Math" panose="02040503050406030204" pitchFamily="18" charset="0"/>
                              </a:rPr>
                              <m:t>=</m:t>
                            </m:r>
                            <m:r>
                              <a:rPr lang="en-IN" b="0" i="1" smtClean="0">
                                <a:solidFill>
                                  <a:srgbClr val="074736"/>
                                </a:solidFill>
                                <a:latin typeface="Cambria Math" panose="02040503050406030204" pitchFamily="18" charset="0"/>
                              </a:rPr>
                              <m:t>0</m:t>
                            </m:r>
                          </m:sub>
                          <m:sup>
                            <m:r>
                              <a:rPr lang="en-IN" b="0" i="1" smtClean="0">
                                <a:solidFill>
                                  <a:srgbClr val="074736"/>
                                </a:solidFill>
                                <a:latin typeface="Cambria Math" panose="02040503050406030204" pitchFamily="18" charset="0"/>
                              </a:rPr>
                              <m:t>𝑁</m:t>
                            </m:r>
                            <m:r>
                              <a:rPr lang="en-IN" b="0" i="1" smtClean="0">
                                <a:solidFill>
                                  <a:srgbClr val="074736"/>
                                </a:solidFill>
                                <a:latin typeface="Cambria Math" panose="02040503050406030204" pitchFamily="18" charset="0"/>
                              </a:rPr>
                              <m:t>−1</m:t>
                            </m:r>
                          </m:sup>
                          <m:e>
                            <m:r>
                              <a:rPr lang="en-IN" b="0" i="1" smtClean="0">
                                <a:solidFill>
                                  <a:srgbClr val="074736"/>
                                </a:solidFill>
                                <a:latin typeface="Cambria Math" panose="02040503050406030204" pitchFamily="18" charset="0"/>
                              </a:rPr>
                              <m:t>𝐹</m:t>
                            </m:r>
                            <m:d>
                              <m:dPr>
                                <m:ctrlPr>
                                  <a:rPr lang="en-IN" b="0" i="1" smtClean="0">
                                    <a:solidFill>
                                      <a:srgbClr val="074736"/>
                                    </a:solidFill>
                                    <a:latin typeface="Cambria Math" panose="02040503050406030204" pitchFamily="18" charset="0"/>
                                  </a:rPr>
                                </m:ctrlPr>
                              </m:dPr>
                              <m:e>
                                <m:r>
                                  <a:rPr lang="en-IN" b="0" i="1" smtClean="0">
                                    <a:solidFill>
                                      <a:srgbClr val="074736"/>
                                    </a:solidFill>
                                    <a:latin typeface="Cambria Math" panose="02040503050406030204" pitchFamily="18" charset="0"/>
                                  </a:rPr>
                                  <m:t>𝑢</m:t>
                                </m:r>
                                <m:r>
                                  <a:rPr lang="en-IN" b="0" i="1" smtClean="0">
                                    <a:solidFill>
                                      <a:srgbClr val="074736"/>
                                    </a:solidFill>
                                    <a:latin typeface="Cambria Math" panose="02040503050406030204" pitchFamily="18" charset="0"/>
                                  </a:rPr>
                                  <m:t>,</m:t>
                                </m:r>
                                <m:r>
                                  <a:rPr lang="en-IN" b="0" i="1" smtClean="0">
                                    <a:solidFill>
                                      <a:srgbClr val="074736"/>
                                    </a:solidFill>
                                    <a:latin typeface="Cambria Math" panose="02040503050406030204" pitchFamily="18" charset="0"/>
                                  </a:rPr>
                                  <m:t>𝑣</m:t>
                                </m:r>
                              </m:e>
                            </m:d>
                            <m:sSup>
                              <m:sSupPr>
                                <m:ctrlPr>
                                  <a:rPr lang="en-IN" b="0" i="1" smtClean="0">
                                    <a:solidFill>
                                      <a:srgbClr val="074736"/>
                                    </a:solidFill>
                                    <a:latin typeface="Cambria Math" panose="02040503050406030204" pitchFamily="18" charset="0"/>
                                  </a:rPr>
                                </m:ctrlPr>
                              </m:sSupPr>
                              <m:e>
                                <m:r>
                                  <a:rPr lang="en-IN" b="0" i="1" smtClean="0">
                                    <a:solidFill>
                                      <a:srgbClr val="074736"/>
                                    </a:solidFill>
                                    <a:latin typeface="Cambria Math" panose="02040503050406030204" pitchFamily="18" charset="0"/>
                                  </a:rPr>
                                  <m:t>𝑒</m:t>
                                </m:r>
                              </m:e>
                              <m:sup>
                                <m:r>
                                  <a:rPr lang="en-IN" b="0" i="1" smtClean="0">
                                    <a:solidFill>
                                      <a:srgbClr val="074736"/>
                                    </a:solidFill>
                                    <a:latin typeface="Cambria Math" panose="02040503050406030204" pitchFamily="18" charset="0"/>
                                  </a:rPr>
                                  <m:t>2</m:t>
                                </m:r>
                                <m:r>
                                  <a:rPr lang="en-IN" b="0" i="1" smtClean="0">
                                    <a:solidFill>
                                      <a:srgbClr val="074736"/>
                                    </a:solidFill>
                                    <a:latin typeface="Cambria Math" panose="02040503050406030204" pitchFamily="18" charset="0"/>
                                  </a:rPr>
                                  <m:t>𝑖</m:t>
                                </m:r>
                                <m:r>
                                  <a:rPr lang="en-IN" b="0" i="1" smtClean="0">
                                    <a:solidFill>
                                      <a:srgbClr val="074736"/>
                                    </a:solidFill>
                                    <a:latin typeface="Cambria Math" panose="02040503050406030204" pitchFamily="18" charset="0"/>
                                    <a:ea typeface="Cambria Math" panose="02040503050406030204" pitchFamily="18" charset="0"/>
                                  </a:rPr>
                                  <m:t>𝜋</m:t>
                                </m:r>
                                <m:r>
                                  <a:rPr lang="en-IN" b="0" i="1" smtClean="0">
                                    <a:solidFill>
                                      <a:srgbClr val="074736"/>
                                    </a:solidFill>
                                    <a:latin typeface="Cambria Math" panose="02040503050406030204" pitchFamily="18" charset="0"/>
                                    <a:ea typeface="Cambria Math" panose="02040503050406030204" pitchFamily="18" charset="0"/>
                                  </a:rPr>
                                  <m:t>(</m:t>
                                </m:r>
                                <m:f>
                                  <m:fPr>
                                    <m:ctrlPr>
                                      <a:rPr lang="en-IN" b="0" i="1" smtClean="0">
                                        <a:solidFill>
                                          <a:srgbClr val="074736"/>
                                        </a:solidFill>
                                        <a:latin typeface="Cambria Math" panose="02040503050406030204" pitchFamily="18" charset="0"/>
                                        <a:ea typeface="Cambria Math" panose="02040503050406030204" pitchFamily="18" charset="0"/>
                                      </a:rPr>
                                    </m:ctrlPr>
                                  </m:fPr>
                                  <m:num>
                                    <m:r>
                                      <a:rPr lang="en-IN" b="0" i="1" smtClean="0">
                                        <a:solidFill>
                                          <a:srgbClr val="074736"/>
                                        </a:solidFill>
                                        <a:latin typeface="Cambria Math" panose="02040503050406030204" pitchFamily="18" charset="0"/>
                                        <a:ea typeface="Cambria Math" panose="02040503050406030204" pitchFamily="18" charset="0"/>
                                      </a:rPr>
                                      <m:t>𝑢𝑥</m:t>
                                    </m:r>
                                  </m:num>
                                  <m:den>
                                    <m:r>
                                      <a:rPr lang="en-IN" b="0" i="1" smtClean="0">
                                        <a:solidFill>
                                          <a:srgbClr val="074736"/>
                                        </a:solidFill>
                                        <a:latin typeface="Cambria Math" panose="02040503050406030204" pitchFamily="18" charset="0"/>
                                        <a:ea typeface="Cambria Math" panose="02040503050406030204" pitchFamily="18" charset="0"/>
                                      </a:rPr>
                                      <m:t>𝑀</m:t>
                                    </m:r>
                                  </m:den>
                                </m:f>
                                <m:r>
                                  <a:rPr lang="en-IN" b="0" i="1" smtClean="0">
                                    <a:solidFill>
                                      <a:srgbClr val="074736"/>
                                    </a:solidFill>
                                    <a:latin typeface="Cambria Math" panose="02040503050406030204" pitchFamily="18" charset="0"/>
                                    <a:ea typeface="Cambria Math" panose="02040503050406030204" pitchFamily="18" charset="0"/>
                                  </a:rPr>
                                  <m:t>+</m:t>
                                </m:r>
                                <m:f>
                                  <m:fPr>
                                    <m:ctrlPr>
                                      <a:rPr lang="en-IN" b="0" i="1" smtClean="0">
                                        <a:solidFill>
                                          <a:srgbClr val="074736"/>
                                        </a:solidFill>
                                        <a:latin typeface="Cambria Math" panose="02040503050406030204" pitchFamily="18" charset="0"/>
                                        <a:ea typeface="Cambria Math" panose="02040503050406030204" pitchFamily="18" charset="0"/>
                                      </a:rPr>
                                    </m:ctrlPr>
                                  </m:fPr>
                                  <m:num>
                                    <m:r>
                                      <a:rPr lang="en-IN" b="0" i="1" smtClean="0">
                                        <a:solidFill>
                                          <a:srgbClr val="074736"/>
                                        </a:solidFill>
                                        <a:latin typeface="Cambria Math" panose="02040503050406030204" pitchFamily="18" charset="0"/>
                                        <a:ea typeface="Cambria Math" panose="02040503050406030204" pitchFamily="18" charset="0"/>
                                      </a:rPr>
                                      <m:t>𝑣𝑦</m:t>
                                    </m:r>
                                  </m:num>
                                  <m:den>
                                    <m:r>
                                      <a:rPr lang="en-IN" b="0" i="1" smtClean="0">
                                        <a:solidFill>
                                          <a:srgbClr val="074736"/>
                                        </a:solidFill>
                                        <a:latin typeface="Cambria Math" panose="02040503050406030204" pitchFamily="18" charset="0"/>
                                        <a:ea typeface="Cambria Math" panose="02040503050406030204" pitchFamily="18" charset="0"/>
                                      </a:rPr>
                                      <m:t>𝑁</m:t>
                                    </m:r>
                                  </m:den>
                                </m:f>
                                <m:r>
                                  <a:rPr lang="en-IN" b="0" i="1" smtClean="0">
                                    <a:solidFill>
                                      <a:srgbClr val="074736"/>
                                    </a:solidFill>
                                    <a:latin typeface="Cambria Math" panose="02040503050406030204" pitchFamily="18" charset="0"/>
                                    <a:ea typeface="Cambria Math" panose="02040503050406030204" pitchFamily="18" charset="0"/>
                                  </a:rPr>
                                  <m:t>)</m:t>
                                </m:r>
                              </m:sup>
                            </m:sSup>
                          </m:e>
                        </m:nary>
                      </m:e>
                    </m:nary>
                  </m:oMath>
                </a14:m>
                <a:r>
                  <a:rPr lang="en-US" dirty="0">
                    <a:solidFill>
                      <a:srgbClr val="074736"/>
                    </a:solidFill>
                    <a:latin typeface="Marker Felt Thin" panose="02000400000000000000" pitchFamily="2" charset="77"/>
                  </a:rPr>
                  <a:t> </a:t>
                </a:r>
              </a:p>
            </p:txBody>
          </p:sp>
        </mc:Choice>
        <mc:Fallback>
          <p:sp>
            <p:nvSpPr>
              <p:cNvPr id="5" name="TextBox 4">
                <a:extLst>
                  <a:ext uri="{FF2B5EF4-FFF2-40B4-BE49-F238E27FC236}">
                    <a16:creationId xmlns:a16="http://schemas.microsoft.com/office/drawing/2014/main" id="{5E168507-BCDC-F2EA-7ACB-A2D008417CF8}"/>
                  </a:ext>
                </a:extLst>
              </p:cNvPr>
              <p:cNvSpPr txBox="1">
                <a:spLocks noRot="1" noChangeAspect="1" noMove="1" noResize="1" noEditPoints="1" noAdjustHandles="1" noChangeArrowheads="1" noChangeShapeType="1" noTextEdit="1"/>
              </p:cNvSpPr>
              <p:nvPr/>
            </p:nvSpPr>
            <p:spPr>
              <a:xfrm>
                <a:off x="2946145" y="7804577"/>
                <a:ext cx="4130772" cy="460382"/>
              </a:xfrm>
              <a:prstGeom prst="rect">
                <a:avLst/>
              </a:prstGeom>
              <a:blipFill>
                <a:blip r:embed="rId5"/>
                <a:stretch>
                  <a:fillRect t="-76316" b="-147368"/>
                </a:stretch>
              </a:blipFill>
            </p:spPr>
            <p:txBody>
              <a:bodyPr/>
              <a:lstStyle/>
              <a:p>
                <a:r>
                  <a:rPr lang="en-IN">
                    <a:noFill/>
                  </a:rPr>
                  <a:t> </a:t>
                </a:r>
              </a:p>
            </p:txBody>
          </p:sp>
        </mc:Fallback>
      </mc:AlternateContent>
      <p:pic>
        <p:nvPicPr>
          <p:cNvPr id="43" name="Picture 42">
            <a:extLst>
              <a:ext uri="{FF2B5EF4-FFF2-40B4-BE49-F238E27FC236}">
                <a16:creationId xmlns:a16="http://schemas.microsoft.com/office/drawing/2014/main" id="{D918B902-A5CA-7F3C-9FBA-6E5AB9B5E5BE}"/>
              </a:ext>
            </a:extLst>
          </p:cNvPr>
          <p:cNvPicPr>
            <a:picLocks noChangeAspect="1"/>
          </p:cNvPicPr>
          <p:nvPr/>
        </p:nvPicPr>
        <p:blipFill>
          <a:blip r:embed="rId6"/>
          <a:stretch>
            <a:fillRect/>
          </a:stretch>
        </p:blipFill>
        <p:spPr>
          <a:xfrm>
            <a:off x="9032117" y="2495720"/>
            <a:ext cx="3247892" cy="3233278"/>
          </a:xfrm>
          <a:prstGeom prst="rect">
            <a:avLst/>
          </a:prstGeom>
        </p:spPr>
      </p:pic>
      <p:pic>
        <p:nvPicPr>
          <p:cNvPr id="46" name="Picture 45">
            <a:extLst>
              <a:ext uri="{FF2B5EF4-FFF2-40B4-BE49-F238E27FC236}">
                <a16:creationId xmlns:a16="http://schemas.microsoft.com/office/drawing/2014/main" id="{953E0B7F-EB3B-64AA-D781-581B2936C279}"/>
              </a:ext>
            </a:extLst>
          </p:cNvPr>
          <p:cNvPicPr>
            <a:picLocks noChangeAspect="1"/>
          </p:cNvPicPr>
          <p:nvPr/>
        </p:nvPicPr>
        <p:blipFill>
          <a:blip r:embed="rId7"/>
          <a:stretch>
            <a:fillRect/>
          </a:stretch>
        </p:blipFill>
        <p:spPr>
          <a:xfrm>
            <a:off x="9036846" y="6057899"/>
            <a:ext cx="3320368" cy="3327915"/>
          </a:xfrm>
          <a:prstGeom prst="rect">
            <a:avLst/>
          </a:prstGeom>
        </p:spPr>
      </p:pic>
    </p:spTree>
    <p:extLst>
      <p:ext uri="{BB962C8B-B14F-4D97-AF65-F5344CB8AC3E}">
        <p14:creationId xmlns:p14="http://schemas.microsoft.com/office/powerpoint/2010/main" val="240394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2E1BA8-B964-AB46-B3AD-D2D74D0CD608}"/>
              </a:ext>
            </a:extLst>
          </p:cNvPr>
          <p:cNvSpPr/>
          <p:nvPr/>
        </p:nvSpPr>
        <p:spPr>
          <a:xfrm>
            <a:off x="140676" y="140677"/>
            <a:ext cx="6260123" cy="1072662"/>
          </a:xfrm>
          <a:prstGeom prst="roundRect">
            <a:avLst/>
          </a:prstGeom>
          <a:solidFill>
            <a:srgbClr val="074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halkboard" panose="03050602040202020205" pitchFamily="66" charset="77"/>
              </a:rPr>
              <a:t>Fourier series in image processing </a:t>
            </a:r>
            <a:r>
              <a:rPr lang="en-US" sz="3000" b="1" dirty="0">
                <a:latin typeface="Chalkboard" panose="03050602040202020205" pitchFamily="66" charset="77"/>
              </a:rPr>
              <a:t>Dynamics</a:t>
            </a:r>
          </a:p>
        </p:txBody>
      </p:sp>
      <p:sp>
        <p:nvSpPr>
          <p:cNvPr id="6" name="Rounded Rectangle 5">
            <a:extLst>
              <a:ext uri="{FF2B5EF4-FFF2-40B4-BE49-F238E27FC236}">
                <a16:creationId xmlns:a16="http://schemas.microsoft.com/office/drawing/2014/main" id="{015D0BAC-CDFE-B44B-8687-3395308B5D8E}"/>
              </a:ext>
            </a:extLst>
          </p:cNvPr>
          <p:cNvSpPr/>
          <p:nvPr/>
        </p:nvSpPr>
        <p:spPr>
          <a:xfrm>
            <a:off x="185727" y="4666824"/>
            <a:ext cx="6081627" cy="4775461"/>
          </a:xfrm>
          <a:prstGeom prst="roundRect">
            <a:avLst>
              <a:gd name="adj" fmla="val 7173"/>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A18CFC0-84A5-5145-AFBB-D4F8F8A2C8AD}"/>
              </a:ext>
            </a:extLst>
          </p:cNvPr>
          <p:cNvSpPr txBox="1"/>
          <p:nvPr/>
        </p:nvSpPr>
        <p:spPr>
          <a:xfrm>
            <a:off x="241442" y="5305905"/>
            <a:ext cx="5923035"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ECECF1"/>
                </a:solidFill>
                <a:effectLst/>
                <a:latin typeface="Söhne"/>
              </a:rPr>
              <a:t>The Fourier series is a powerful tool for breaking down complex signals into frequency components.</a:t>
            </a:r>
          </a:p>
          <a:p>
            <a:pPr marL="285750" indent="-285750">
              <a:buFont typeface="Arial" panose="020B0604020202020204" pitchFamily="34" charset="0"/>
              <a:buChar char="•"/>
            </a:pPr>
            <a:r>
              <a:rPr lang="en-US" b="0" i="0" dirty="0">
                <a:solidFill>
                  <a:srgbClr val="ECECF1"/>
                </a:solidFill>
                <a:effectLst/>
                <a:latin typeface="Söhne"/>
              </a:rPr>
              <a:t>It plays a key role in noise reduction, filtering, and image compression.</a:t>
            </a:r>
          </a:p>
          <a:p>
            <a:pPr marL="285750" indent="-285750">
              <a:buFont typeface="Arial" panose="020B0604020202020204" pitchFamily="34" charset="0"/>
              <a:buChar char="•"/>
            </a:pPr>
            <a:r>
              <a:rPr lang="en-US" b="0" i="0" dirty="0">
                <a:solidFill>
                  <a:srgbClr val="ECECF1"/>
                </a:solidFill>
                <a:effectLst/>
                <a:latin typeface="Söhne"/>
              </a:rPr>
              <a:t>This method enhances the ability to process and manipulate images effectively.</a:t>
            </a:r>
          </a:p>
          <a:p>
            <a:pPr marL="285750" indent="-285750">
              <a:buFont typeface="Arial" panose="020B0604020202020204" pitchFamily="34" charset="0"/>
              <a:buChar char="•"/>
            </a:pPr>
            <a:r>
              <a:rPr lang="en-US" b="0" i="0" dirty="0">
                <a:solidFill>
                  <a:srgbClr val="ECECF1"/>
                </a:solidFill>
                <a:effectLst/>
                <a:latin typeface="Söhne"/>
              </a:rPr>
              <a:t>Despite its limitations, it remains foundational in frequency-based image analysis.</a:t>
            </a:r>
          </a:p>
          <a:p>
            <a:pPr marL="285750" indent="-285750">
              <a:buFont typeface="Arial" panose="020B0604020202020204" pitchFamily="34" charset="0"/>
              <a:buChar char="•"/>
            </a:pPr>
            <a:r>
              <a:rPr lang="en-US" b="0" i="0" dirty="0">
                <a:solidFill>
                  <a:srgbClr val="ECECF1"/>
                </a:solidFill>
                <a:effectLst/>
                <a:latin typeface="Söhne"/>
              </a:rPr>
              <a:t>Fourier series continues to drive advancements in digital signal and image processing fields.</a:t>
            </a:r>
          </a:p>
          <a:p>
            <a:pPr marL="285750" indent="-285750">
              <a:buFont typeface="Arial" panose="020B0604020202020204" pitchFamily="34" charset="0"/>
              <a:buChar char="•"/>
            </a:pPr>
            <a:r>
              <a:rPr lang="en-US" dirty="0">
                <a:solidFill>
                  <a:schemeClr val="bg1"/>
                </a:solidFill>
                <a:latin typeface="Chalkboard" panose="03050602040202020205" pitchFamily="66" charset="77"/>
              </a:rPr>
              <a:t>The Fourier series allows efficient transformation between the spatial and frequency domains for image analysis</a:t>
            </a:r>
            <a:r>
              <a:rPr lang="en-US" dirty="0">
                <a:solidFill>
                  <a:srgbClr val="F4EEA9"/>
                </a:solidFill>
                <a:latin typeface="Chalkboard" panose="03050602040202020205" pitchFamily="66" charset="77"/>
              </a:rPr>
              <a:t>.</a:t>
            </a:r>
          </a:p>
          <a:p>
            <a:pPr marL="285750" indent="-285750">
              <a:buFont typeface="Arial" panose="020B0604020202020204" pitchFamily="34" charset="0"/>
              <a:buChar char="•"/>
            </a:pPr>
            <a:r>
              <a:rPr lang="en-US" dirty="0">
                <a:solidFill>
                  <a:schemeClr val="bg1"/>
                </a:solidFill>
                <a:latin typeface="Chalkboard" panose="03050602040202020205" pitchFamily="66" charset="77"/>
              </a:rPr>
              <a:t>It provides critical insights into patterns and textures within images, improving various image processing tasks.</a:t>
            </a:r>
          </a:p>
        </p:txBody>
      </p:sp>
      <p:sp>
        <p:nvSpPr>
          <p:cNvPr id="8" name="Rectangle 7">
            <a:extLst>
              <a:ext uri="{FF2B5EF4-FFF2-40B4-BE49-F238E27FC236}">
                <a16:creationId xmlns:a16="http://schemas.microsoft.com/office/drawing/2014/main" id="{B6DF0A89-8746-5F4E-AAD4-672B4C29851C}"/>
              </a:ext>
            </a:extLst>
          </p:cNvPr>
          <p:cNvSpPr/>
          <p:nvPr/>
        </p:nvSpPr>
        <p:spPr>
          <a:xfrm>
            <a:off x="2085543" y="4693977"/>
            <a:ext cx="2176240" cy="584775"/>
          </a:xfrm>
          <a:prstGeom prst="rect">
            <a:avLst/>
          </a:prstGeom>
          <a:noFill/>
        </p:spPr>
        <p:txBody>
          <a:bodyPr wrap="square" lIns="91440" tIns="45720" rIns="91440" bIns="45720">
            <a:spAutoFit/>
          </a:bodyPr>
          <a:lstStyle/>
          <a:p>
            <a:pPr algn="ctr"/>
            <a:r>
              <a:rPr lang="en-GB" sz="3200" b="1" cap="none" spc="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Conclusion</a:t>
            </a:r>
          </a:p>
        </p:txBody>
      </p:sp>
      <p:sp>
        <p:nvSpPr>
          <p:cNvPr id="23" name="Rounded Rectangle 22">
            <a:extLst>
              <a:ext uri="{FF2B5EF4-FFF2-40B4-BE49-F238E27FC236}">
                <a16:creationId xmlns:a16="http://schemas.microsoft.com/office/drawing/2014/main" id="{2AF1071C-70A2-DB41-AAD4-0E619EB6BB6C}"/>
              </a:ext>
            </a:extLst>
          </p:cNvPr>
          <p:cNvSpPr/>
          <p:nvPr/>
        </p:nvSpPr>
        <p:spPr>
          <a:xfrm>
            <a:off x="6708299" y="89505"/>
            <a:ext cx="5663588" cy="882194"/>
          </a:xfrm>
          <a:prstGeom prst="roundRect">
            <a:avLst>
              <a:gd name="adj" fmla="val 6750"/>
            </a:avLst>
          </a:prstGeom>
          <a:solidFill>
            <a:srgbClr val="074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halkboard" panose="03050602040202020205" pitchFamily="66" charset="77"/>
              </a:rPr>
              <a:t>Fourier series in image processing </a:t>
            </a:r>
            <a:r>
              <a:rPr lang="en-US" sz="2500" b="1" dirty="0">
                <a:latin typeface="Chalkboard" panose="03050602040202020205" pitchFamily="66" charset="77"/>
              </a:rPr>
              <a:t>Limitations</a:t>
            </a:r>
          </a:p>
        </p:txBody>
      </p:sp>
      <p:pic>
        <p:nvPicPr>
          <p:cNvPr id="25" name="Picture 24">
            <a:extLst>
              <a:ext uri="{FF2B5EF4-FFF2-40B4-BE49-F238E27FC236}">
                <a16:creationId xmlns:a16="http://schemas.microsoft.com/office/drawing/2014/main" id="{75F395E2-D744-AF4C-ABC2-B98500CDCDB3}"/>
              </a:ext>
            </a:extLst>
          </p:cNvPr>
          <p:cNvPicPr>
            <a:picLocks noChangeAspect="1"/>
          </p:cNvPicPr>
          <p:nvPr/>
        </p:nvPicPr>
        <p:blipFill>
          <a:blip r:embed="rId2"/>
          <a:stretch>
            <a:fillRect/>
          </a:stretch>
        </p:blipFill>
        <p:spPr>
          <a:xfrm>
            <a:off x="5332836" y="7906903"/>
            <a:ext cx="1680868" cy="1680868"/>
          </a:xfrm>
          <a:prstGeom prst="rect">
            <a:avLst/>
          </a:prstGeom>
        </p:spPr>
      </p:pic>
      <p:sp>
        <p:nvSpPr>
          <p:cNvPr id="26" name="Rounded Rectangular Callout 25">
            <a:extLst>
              <a:ext uri="{FF2B5EF4-FFF2-40B4-BE49-F238E27FC236}">
                <a16:creationId xmlns:a16="http://schemas.microsoft.com/office/drawing/2014/main" id="{10E034E4-AD2E-6B40-A6B7-C022FBE73664}"/>
              </a:ext>
            </a:extLst>
          </p:cNvPr>
          <p:cNvSpPr/>
          <p:nvPr/>
        </p:nvSpPr>
        <p:spPr>
          <a:xfrm>
            <a:off x="6831440" y="7337234"/>
            <a:ext cx="3067831" cy="1835160"/>
          </a:xfrm>
          <a:prstGeom prst="wedgeRoundRectCallout">
            <a:avLst>
              <a:gd name="adj1" fmla="val -69006"/>
              <a:gd name="adj2" fmla="val 21773"/>
              <a:gd name="adj3" fmla="val 1666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ln>
                  <a:solidFill>
                    <a:schemeClr val="tx1"/>
                  </a:solidFill>
                </a:ln>
                <a:solidFill>
                  <a:schemeClr val="tx1"/>
                </a:solidFill>
                <a:latin typeface="MARKER FELT THIN" panose="02000400000000000000"/>
              </a:rPr>
              <a:t>With the interplay of frequencies and signals, Fourier series orchestrates a seamless transformation, revealing the hidden patterns that define the essence of image processing.</a:t>
            </a:r>
          </a:p>
        </p:txBody>
      </p:sp>
      <p:sp>
        <p:nvSpPr>
          <p:cNvPr id="28" name="Rounded Rectangle 27">
            <a:extLst>
              <a:ext uri="{FF2B5EF4-FFF2-40B4-BE49-F238E27FC236}">
                <a16:creationId xmlns:a16="http://schemas.microsoft.com/office/drawing/2014/main" id="{C15EF709-419A-5648-A2FC-5C5FC4A3E8F0}"/>
              </a:ext>
            </a:extLst>
          </p:cNvPr>
          <p:cNvSpPr/>
          <p:nvPr/>
        </p:nvSpPr>
        <p:spPr>
          <a:xfrm>
            <a:off x="10002148" y="7252753"/>
            <a:ext cx="2713199" cy="2258942"/>
          </a:xfrm>
          <a:prstGeom prst="roundRect">
            <a:avLst>
              <a:gd name="adj" fmla="val 4426"/>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5F46A60-7A9B-F34A-83F3-C50FBF176314}"/>
              </a:ext>
            </a:extLst>
          </p:cNvPr>
          <p:cNvSpPr/>
          <p:nvPr/>
        </p:nvSpPr>
        <p:spPr>
          <a:xfrm>
            <a:off x="10345607" y="7336432"/>
            <a:ext cx="2026280" cy="400110"/>
          </a:xfrm>
          <a:prstGeom prst="rect">
            <a:avLst/>
          </a:prstGeom>
          <a:noFill/>
        </p:spPr>
        <p:txBody>
          <a:bodyPr wrap="square" lIns="91440" tIns="45720" rIns="91440" bIns="45720">
            <a:spAutoFit/>
          </a:bodyPr>
          <a:lstStyle/>
          <a:p>
            <a:pPr algn="ctr"/>
            <a:r>
              <a:rPr lang="en-GB" sz="2000" b="1"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References</a:t>
            </a:r>
            <a:endParaRPr lang="en-GB" sz="2000" b="1" cap="none" spc="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endParaRPr>
          </a:p>
        </p:txBody>
      </p:sp>
      <p:sp>
        <p:nvSpPr>
          <p:cNvPr id="29" name="TextBox 28">
            <a:extLst>
              <a:ext uri="{FF2B5EF4-FFF2-40B4-BE49-F238E27FC236}">
                <a16:creationId xmlns:a16="http://schemas.microsoft.com/office/drawing/2014/main" id="{4C82D94D-30D8-6C43-826D-931FB4DD240F}"/>
              </a:ext>
            </a:extLst>
          </p:cNvPr>
          <p:cNvSpPr txBox="1"/>
          <p:nvPr/>
        </p:nvSpPr>
        <p:spPr>
          <a:xfrm>
            <a:off x="10040279" y="7787399"/>
            <a:ext cx="2667837" cy="1384995"/>
          </a:xfrm>
          <a:prstGeom prst="rect">
            <a:avLst/>
          </a:prstGeom>
          <a:noFill/>
        </p:spPr>
        <p:txBody>
          <a:bodyPr wrap="square" rtlCol="0">
            <a:spAutoFit/>
          </a:bodyPr>
          <a:lstStyle/>
          <a:p>
            <a:r>
              <a:rPr lang="en-US" sz="1400" dirty="0">
                <a:hlinkClick r:id="rId3"/>
              </a:rPr>
              <a:t>https://www.sciencedirect.com/topics/engineering/fourier-transform</a:t>
            </a:r>
          </a:p>
          <a:p>
            <a:endParaRPr lang="en-US" sz="1400" dirty="0">
              <a:hlinkClick r:id="rId3"/>
            </a:endParaRPr>
          </a:p>
          <a:p>
            <a:r>
              <a:rPr lang="en-US" sz="1400" dirty="0">
                <a:hlinkClick r:id="rId4"/>
              </a:rPr>
              <a:t>https://homepages.inf.ed.ac.uk/rbf/HIPR2/fourier.htm</a:t>
            </a:r>
            <a:endParaRPr lang="en-US" sz="1400" dirty="0"/>
          </a:p>
        </p:txBody>
      </p:sp>
      <p:graphicFrame>
        <p:nvGraphicFramePr>
          <p:cNvPr id="31" name="Table 30">
            <a:extLst>
              <a:ext uri="{FF2B5EF4-FFF2-40B4-BE49-F238E27FC236}">
                <a16:creationId xmlns:a16="http://schemas.microsoft.com/office/drawing/2014/main" id="{A1580B7C-AF51-30DC-5E90-39F9A15D8806}"/>
              </a:ext>
            </a:extLst>
          </p:cNvPr>
          <p:cNvGraphicFramePr>
            <a:graphicFrameLocks noGrp="1"/>
          </p:cNvGraphicFramePr>
          <p:nvPr>
            <p:extLst>
              <p:ext uri="{D42A27DB-BD31-4B8C-83A1-F6EECF244321}">
                <p14:modId xmlns:p14="http://schemas.microsoft.com/office/powerpoint/2010/main" val="1995651184"/>
              </p:ext>
            </p:extLst>
          </p:nvPr>
        </p:nvGraphicFramePr>
        <p:xfrm>
          <a:off x="87202" y="1378453"/>
          <a:ext cx="6172922" cy="3053063"/>
        </p:xfrm>
        <a:graphic>
          <a:graphicData uri="http://schemas.openxmlformats.org/drawingml/2006/table">
            <a:tbl>
              <a:tblPr firstRow="1" bandRow="1">
                <a:tableStyleId>{93296810-A885-4BE3-A3E7-6D5BEEA58F35}</a:tableStyleId>
              </a:tblPr>
              <a:tblGrid>
                <a:gridCol w="3086461">
                  <a:extLst>
                    <a:ext uri="{9D8B030D-6E8A-4147-A177-3AD203B41FA5}">
                      <a16:colId xmlns:a16="http://schemas.microsoft.com/office/drawing/2014/main" val="3984670181"/>
                    </a:ext>
                  </a:extLst>
                </a:gridCol>
                <a:gridCol w="3086461">
                  <a:extLst>
                    <a:ext uri="{9D8B030D-6E8A-4147-A177-3AD203B41FA5}">
                      <a16:colId xmlns:a16="http://schemas.microsoft.com/office/drawing/2014/main" val="1880396082"/>
                    </a:ext>
                  </a:extLst>
                </a:gridCol>
              </a:tblGrid>
              <a:tr h="462263">
                <a:tc>
                  <a:txBody>
                    <a:bodyPr/>
                    <a:lstStyle/>
                    <a:p>
                      <a:pPr algn="ctr"/>
                      <a:r>
                        <a:rPr lang="en-IN" sz="2000" b="1" i="0" dirty="0">
                          <a:solidFill>
                            <a:srgbClr val="FFFFFF"/>
                          </a:solidFill>
                          <a:effectLst/>
                          <a:latin typeface="Söhne Mono"/>
                        </a:rPr>
                        <a:t>Aspect </a:t>
                      </a:r>
                      <a:endParaRPr lang="en-IN" sz="2000" b="1" dirty="0"/>
                    </a:p>
                  </a:txBody>
                  <a:tcPr/>
                </a:tc>
                <a:tc>
                  <a:txBody>
                    <a:bodyPr/>
                    <a:lstStyle/>
                    <a:p>
                      <a:pPr algn="ctr"/>
                      <a:r>
                        <a:rPr lang="en-IN" sz="2000" dirty="0"/>
                        <a:t>Description </a:t>
                      </a:r>
                    </a:p>
                  </a:txBody>
                  <a:tcPr/>
                </a:tc>
                <a:extLst>
                  <a:ext uri="{0D108BD9-81ED-4DB2-BD59-A6C34878D82A}">
                    <a16:rowId xmlns:a16="http://schemas.microsoft.com/office/drawing/2014/main" val="2054109169"/>
                  </a:ext>
                </a:extLst>
              </a:tr>
              <a:tr h="447124">
                <a:tc>
                  <a:txBody>
                    <a:bodyPr/>
                    <a:lstStyle/>
                    <a:p>
                      <a:pPr algn="ctr"/>
                      <a:r>
                        <a:rPr lang="en-IN" sz="1400" dirty="0"/>
                        <a:t>Decomposition </a:t>
                      </a:r>
                    </a:p>
                  </a:txBody>
                  <a:tcPr/>
                </a:tc>
                <a:tc>
                  <a:txBody>
                    <a:bodyPr/>
                    <a:lstStyle/>
                    <a:p>
                      <a:pPr algn="ctr"/>
                      <a:r>
                        <a:rPr lang="en-US" sz="1400" dirty="0"/>
                        <a:t>Breaks down an image into sine and cosine frequency components.</a:t>
                      </a:r>
                      <a:endParaRPr lang="en-IN" sz="1400" dirty="0"/>
                    </a:p>
                  </a:txBody>
                  <a:tcPr/>
                </a:tc>
                <a:extLst>
                  <a:ext uri="{0D108BD9-81ED-4DB2-BD59-A6C34878D82A}">
                    <a16:rowId xmlns:a16="http://schemas.microsoft.com/office/drawing/2014/main" val="1715639842"/>
                  </a:ext>
                </a:extLst>
              </a:tr>
              <a:tr h="447124">
                <a:tc>
                  <a:txBody>
                    <a:bodyPr/>
                    <a:lstStyle/>
                    <a:p>
                      <a:pPr algn="ctr"/>
                      <a:r>
                        <a:rPr lang="en-IN" sz="1400" dirty="0"/>
                        <a:t>Frequency Domain</a:t>
                      </a:r>
                    </a:p>
                  </a:txBody>
                  <a:tcPr/>
                </a:tc>
                <a:tc>
                  <a:txBody>
                    <a:bodyPr/>
                    <a:lstStyle/>
                    <a:p>
                      <a:pPr algn="ctr"/>
                      <a:r>
                        <a:rPr lang="en-US" sz="1400" dirty="0"/>
                        <a:t>Transforms spatial data into frequency data for analysis.</a:t>
                      </a:r>
                      <a:endParaRPr lang="en-IN" sz="1400" dirty="0"/>
                    </a:p>
                  </a:txBody>
                  <a:tcPr/>
                </a:tc>
                <a:extLst>
                  <a:ext uri="{0D108BD9-81ED-4DB2-BD59-A6C34878D82A}">
                    <a16:rowId xmlns:a16="http://schemas.microsoft.com/office/drawing/2014/main" val="4117368177"/>
                  </a:ext>
                </a:extLst>
              </a:tr>
              <a:tr h="447124">
                <a:tc>
                  <a:txBody>
                    <a:bodyPr/>
                    <a:lstStyle/>
                    <a:p>
                      <a:pPr algn="ctr"/>
                      <a:r>
                        <a:rPr lang="en-IN" sz="1400" dirty="0"/>
                        <a:t>Noise Reduction</a:t>
                      </a:r>
                    </a:p>
                  </a:txBody>
                  <a:tcPr/>
                </a:tc>
                <a:tc>
                  <a:txBody>
                    <a:bodyPr/>
                    <a:lstStyle/>
                    <a:p>
                      <a:pPr algn="ctr"/>
                      <a:r>
                        <a:rPr lang="en-US" sz="1400" dirty="0"/>
                        <a:t>Filters out high-frequency noise while preserving image quality.</a:t>
                      </a:r>
                      <a:endParaRPr lang="en-IN" sz="1400" dirty="0"/>
                    </a:p>
                  </a:txBody>
                  <a:tcPr/>
                </a:tc>
                <a:extLst>
                  <a:ext uri="{0D108BD9-81ED-4DB2-BD59-A6C34878D82A}">
                    <a16:rowId xmlns:a16="http://schemas.microsoft.com/office/drawing/2014/main" val="2482516834"/>
                  </a:ext>
                </a:extLst>
              </a:tr>
              <a:tr h="447124">
                <a:tc>
                  <a:txBody>
                    <a:bodyPr/>
                    <a:lstStyle/>
                    <a:p>
                      <a:pPr algn="ctr"/>
                      <a:r>
                        <a:rPr lang="en-IN" sz="1400" dirty="0"/>
                        <a:t>Image Compression</a:t>
                      </a:r>
                    </a:p>
                  </a:txBody>
                  <a:tcPr/>
                </a:tc>
                <a:tc>
                  <a:txBody>
                    <a:bodyPr/>
                    <a:lstStyle/>
                    <a:p>
                      <a:pPr algn="ctr"/>
                      <a:r>
                        <a:rPr lang="en-US" sz="1400" dirty="0"/>
                        <a:t>Reduces image size by discarding less significant frequencies.</a:t>
                      </a:r>
                      <a:endParaRPr lang="en-IN" sz="1400" dirty="0"/>
                    </a:p>
                  </a:txBody>
                  <a:tcPr/>
                </a:tc>
                <a:extLst>
                  <a:ext uri="{0D108BD9-81ED-4DB2-BD59-A6C34878D82A}">
                    <a16:rowId xmlns:a16="http://schemas.microsoft.com/office/drawing/2014/main" val="3631124897"/>
                  </a:ext>
                </a:extLst>
              </a:tr>
              <a:tr h="447124">
                <a:tc>
                  <a:txBody>
                    <a:bodyPr/>
                    <a:lstStyle/>
                    <a:p>
                      <a:pPr algn="ctr"/>
                      <a:r>
                        <a:rPr lang="en-IN" sz="1400" dirty="0"/>
                        <a:t>Edge Detection</a:t>
                      </a:r>
                    </a:p>
                  </a:txBody>
                  <a:tcPr/>
                </a:tc>
                <a:tc>
                  <a:txBody>
                    <a:bodyPr/>
                    <a:lstStyle/>
                    <a:p>
                      <a:pPr algn="ctr"/>
                      <a:r>
                        <a:rPr lang="en-US" sz="1400" dirty="0"/>
                        <a:t>Highlights edges by focusing on high-frequency components.</a:t>
                      </a:r>
                      <a:endParaRPr lang="en-IN" sz="1400" dirty="0"/>
                    </a:p>
                  </a:txBody>
                  <a:tcPr/>
                </a:tc>
                <a:extLst>
                  <a:ext uri="{0D108BD9-81ED-4DB2-BD59-A6C34878D82A}">
                    <a16:rowId xmlns:a16="http://schemas.microsoft.com/office/drawing/2014/main" val="821591434"/>
                  </a:ext>
                </a:extLst>
              </a:tr>
            </a:tbl>
          </a:graphicData>
        </a:graphic>
      </p:graphicFrame>
      <p:graphicFrame>
        <p:nvGraphicFramePr>
          <p:cNvPr id="33" name="Table 32">
            <a:extLst>
              <a:ext uri="{FF2B5EF4-FFF2-40B4-BE49-F238E27FC236}">
                <a16:creationId xmlns:a16="http://schemas.microsoft.com/office/drawing/2014/main" id="{F669F8D7-9C5A-1696-A773-F67BC99E2836}"/>
              </a:ext>
            </a:extLst>
          </p:cNvPr>
          <p:cNvGraphicFramePr>
            <a:graphicFrameLocks noGrp="1"/>
          </p:cNvGraphicFramePr>
          <p:nvPr>
            <p:extLst>
              <p:ext uri="{D42A27DB-BD31-4B8C-83A1-F6EECF244321}">
                <p14:modId xmlns:p14="http://schemas.microsoft.com/office/powerpoint/2010/main" val="1041783121"/>
              </p:ext>
            </p:extLst>
          </p:nvPr>
        </p:nvGraphicFramePr>
        <p:xfrm>
          <a:off x="6534247" y="1073728"/>
          <a:ext cx="6081626" cy="6006394"/>
        </p:xfrm>
        <a:graphic>
          <a:graphicData uri="http://schemas.openxmlformats.org/drawingml/2006/table">
            <a:tbl>
              <a:tblPr firstRow="1" bandRow="1">
                <a:tableStyleId>{93296810-A885-4BE3-A3E7-6D5BEEA58F35}</a:tableStyleId>
              </a:tblPr>
              <a:tblGrid>
                <a:gridCol w="3040813">
                  <a:extLst>
                    <a:ext uri="{9D8B030D-6E8A-4147-A177-3AD203B41FA5}">
                      <a16:colId xmlns:a16="http://schemas.microsoft.com/office/drawing/2014/main" val="3539991231"/>
                    </a:ext>
                  </a:extLst>
                </a:gridCol>
                <a:gridCol w="3040813">
                  <a:extLst>
                    <a:ext uri="{9D8B030D-6E8A-4147-A177-3AD203B41FA5}">
                      <a16:colId xmlns:a16="http://schemas.microsoft.com/office/drawing/2014/main" val="593069628"/>
                    </a:ext>
                  </a:extLst>
                </a:gridCol>
              </a:tblGrid>
              <a:tr h="664606">
                <a:tc>
                  <a:txBody>
                    <a:bodyPr/>
                    <a:lstStyle/>
                    <a:p>
                      <a:pPr algn="ctr"/>
                      <a:r>
                        <a:rPr lang="en-IN" sz="2000" dirty="0"/>
                        <a:t>Limitation</a:t>
                      </a:r>
                      <a:endParaRPr lang="en-IN" sz="2000" b="1" dirty="0"/>
                    </a:p>
                  </a:txBody>
                  <a:tcPr/>
                </a:tc>
                <a:tc>
                  <a:txBody>
                    <a:bodyPr/>
                    <a:lstStyle/>
                    <a:p>
                      <a:r>
                        <a:rPr lang="en-IN" sz="2000" b="1" i="0" kern="1200" dirty="0">
                          <a:solidFill>
                            <a:schemeClr val="lt1"/>
                          </a:solidFill>
                          <a:effectLst/>
                          <a:latin typeface="+mn-lt"/>
                          <a:ea typeface="+mn-ea"/>
                          <a:cs typeface="+mn-cs"/>
                        </a:rPr>
                        <a:t>Description</a:t>
                      </a:r>
                      <a:endParaRPr lang="en-IN" sz="2000" b="1" dirty="0"/>
                    </a:p>
                  </a:txBody>
                  <a:tcPr/>
                </a:tc>
                <a:extLst>
                  <a:ext uri="{0D108BD9-81ED-4DB2-BD59-A6C34878D82A}">
                    <a16:rowId xmlns:a16="http://schemas.microsoft.com/office/drawing/2014/main" val="3468062927"/>
                  </a:ext>
                </a:extLst>
              </a:tr>
              <a:tr h="693951">
                <a:tc>
                  <a:txBody>
                    <a:bodyPr/>
                    <a:lstStyle/>
                    <a:p>
                      <a:pPr marL="0" marR="0" lvl="0" indent="0" algn="ctr" defTabSz="1280160" rtl="0" eaLnBrk="1" fontAlgn="auto" latinLnBrk="0" hangingPunct="1">
                        <a:lnSpc>
                          <a:spcPct val="100000"/>
                        </a:lnSpc>
                        <a:spcBef>
                          <a:spcPts val="0"/>
                        </a:spcBef>
                        <a:spcAft>
                          <a:spcPts val="0"/>
                        </a:spcAft>
                        <a:buClrTx/>
                        <a:buSzTx/>
                        <a:buFontTx/>
                        <a:buNone/>
                        <a:tabLst/>
                        <a:defRPr/>
                      </a:pPr>
                      <a:r>
                        <a:rPr lang="en-IN" sz="1600" b="0" i="0" kern="1200">
                          <a:solidFill>
                            <a:schemeClr val="tx1"/>
                          </a:solidFill>
                          <a:effectLst/>
                          <a:latin typeface="+mn-lt"/>
                          <a:ea typeface="+mn-ea"/>
                          <a:cs typeface="+mn-cs"/>
                        </a:rPr>
                        <a:t>Non-periodic Signals</a:t>
                      </a:r>
                      <a:endParaRPr lang="en-IN" dirty="0"/>
                    </a:p>
                  </a:txBody>
                  <a:tcPr/>
                </a:tc>
                <a:tc>
                  <a:txBody>
                    <a:bodyPr/>
                    <a:lstStyle/>
                    <a:p>
                      <a:pPr marL="0" marR="0" lvl="0" indent="0" algn="ctr" defTabSz="1280160" rtl="0" eaLnBrk="1" fontAlgn="auto" latinLnBrk="0" hangingPunct="1">
                        <a:lnSpc>
                          <a:spcPct val="100000"/>
                        </a:lnSpc>
                        <a:spcBef>
                          <a:spcPts val="0"/>
                        </a:spcBef>
                        <a:spcAft>
                          <a:spcPts val="0"/>
                        </a:spcAft>
                        <a:buClrTx/>
                        <a:buSzTx/>
                        <a:buFontTx/>
                        <a:buNone/>
                        <a:tabLst/>
                        <a:defRPr/>
                      </a:pPr>
                      <a:r>
                        <a:rPr lang="en-US" sz="1600"/>
                        <a:t>Fourier series struggles with non-periodic signals or finite images.</a:t>
                      </a:r>
                      <a:endParaRPr lang="en-IN" sz="1600" dirty="0">
                        <a:solidFill>
                          <a:schemeClr val="tx1"/>
                        </a:solidFill>
                      </a:endParaRPr>
                    </a:p>
                  </a:txBody>
                  <a:tcPr/>
                </a:tc>
                <a:extLst>
                  <a:ext uri="{0D108BD9-81ED-4DB2-BD59-A6C34878D82A}">
                    <a16:rowId xmlns:a16="http://schemas.microsoft.com/office/drawing/2014/main" val="2303999760"/>
                  </a:ext>
                </a:extLst>
              </a:tr>
              <a:tr h="946371">
                <a:tc>
                  <a:txBody>
                    <a:bodyPr/>
                    <a:lstStyle/>
                    <a:p>
                      <a:pPr algn="ctr"/>
                      <a:r>
                        <a:rPr lang="en-IN" sz="1600" b="0" i="0" kern="1200" dirty="0">
                          <a:solidFill>
                            <a:schemeClr val="dk1"/>
                          </a:solidFill>
                          <a:effectLst/>
                          <a:latin typeface="+mn-lt"/>
                          <a:ea typeface="+mn-ea"/>
                          <a:cs typeface="+mn-cs"/>
                        </a:rPr>
                        <a:t>Edge Discontinuities</a:t>
                      </a:r>
                      <a:endParaRPr lang="en-IN" sz="1600" b="0" dirty="0"/>
                    </a:p>
                  </a:txBody>
                  <a:tcPr/>
                </a:tc>
                <a:tc>
                  <a:txBody>
                    <a:bodyPr/>
                    <a:lstStyle/>
                    <a:p>
                      <a:pPr algn="ctr"/>
                      <a:r>
                        <a:rPr lang="en-US" sz="1600"/>
                        <a:t>Gibbs phenomenon causes overshoot near sharp edges in images.</a:t>
                      </a:r>
                      <a:endParaRPr lang="en-IN" sz="1600" dirty="0"/>
                    </a:p>
                  </a:txBody>
                  <a:tcPr/>
                </a:tc>
                <a:extLst>
                  <a:ext uri="{0D108BD9-81ED-4DB2-BD59-A6C34878D82A}">
                    <a16:rowId xmlns:a16="http://schemas.microsoft.com/office/drawing/2014/main" val="2124196284"/>
                  </a:ext>
                </a:extLst>
              </a:tr>
              <a:tr h="820641">
                <a:tc>
                  <a:txBody>
                    <a:bodyPr/>
                    <a:lstStyle/>
                    <a:p>
                      <a:pPr algn="ctr"/>
                      <a:r>
                        <a:rPr lang="en-IN" sz="1600"/>
                        <a:t>High Computational Cost</a:t>
                      </a:r>
                      <a:endParaRPr lang="en-IN" sz="1600" dirty="0"/>
                    </a:p>
                  </a:txBody>
                  <a:tcPr/>
                </a:tc>
                <a:tc>
                  <a:txBody>
                    <a:bodyPr/>
                    <a:lstStyle/>
                    <a:p>
                      <a:pPr algn="ctr"/>
                      <a:r>
                        <a:rPr lang="en-US" sz="1600"/>
                        <a:t>Transforming large images can be computationally expensive.</a:t>
                      </a:r>
                      <a:endParaRPr lang="en-IN" sz="1600" dirty="0"/>
                    </a:p>
                  </a:txBody>
                  <a:tcPr/>
                </a:tc>
                <a:extLst>
                  <a:ext uri="{0D108BD9-81ED-4DB2-BD59-A6C34878D82A}">
                    <a16:rowId xmlns:a16="http://schemas.microsoft.com/office/drawing/2014/main" val="2280531011"/>
                  </a:ext>
                </a:extLst>
              </a:tr>
              <a:tr h="793927">
                <a:tc>
                  <a:txBody>
                    <a:bodyPr/>
                    <a:lstStyle/>
                    <a:p>
                      <a:pPr algn="ctr"/>
                      <a:r>
                        <a:rPr lang="en-IN" sz="1600" b="0" i="0" kern="1200" dirty="0">
                          <a:solidFill>
                            <a:schemeClr val="dk1"/>
                          </a:solidFill>
                          <a:effectLst/>
                          <a:latin typeface="+mn-lt"/>
                          <a:ea typeface="+mn-ea"/>
                          <a:cs typeface="+mn-cs"/>
                        </a:rPr>
                        <a:t>Limited Localization</a:t>
                      </a:r>
                      <a:endParaRPr lang="en-IN" sz="1600" dirty="0"/>
                    </a:p>
                  </a:txBody>
                  <a:tcPr/>
                </a:tc>
                <a:tc>
                  <a:txBody>
                    <a:bodyPr/>
                    <a:lstStyle/>
                    <a:p>
                      <a:pPr algn="ctr"/>
                      <a:r>
                        <a:rPr lang="en-US" sz="1600"/>
                        <a:t>Lacks spatial localization, making it hard to detect localized features.</a:t>
                      </a:r>
                      <a:endParaRPr lang="en-IN" sz="1600" dirty="0"/>
                    </a:p>
                  </a:txBody>
                  <a:tcPr/>
                </a:tc>
                <a:extLst>
                  <a:ext uri="{0D108BD9-81ED-4DB2-BD59-A6C34878D82A}">
                    <a16:rowId xmlns:a16="http://schemas.microsoft.com/office/drawing/2014/main" val="790193926"/>
                  </a:ext>
                </a:extLst>
              </a:tr>
              <a:tr h="1057733">
                <a:tc>
                  <a:txBody>
                    <a:bodyPr/>
                    <a:lstStyle/>
                    <a:p>
                      <a:pPr algn="ctr"/>
                      <a:endParaRPr lang="en-IN" sz="1600"/>
                    </a:p>
                    <a:p>
                      <a:pPr algn="ctr"/>
                      <a:r>
                        <a:rPr lang="en-IN" sz="1600"/>
                        <a:t>Frequency Domain Artifacts</a:t>
                      </a:r>
                      <a:endParaRPr lang="en-IN" sz="1600" dirty="0"/>
                    </a:p>
                  </a:txBody>
                  <a:tcPr/>
                </a:tc>
                <a:tc>
                  <a:txBody>
                    <a:bodyPr/>
                    <a:lstStyle/>
                    <a:p>
                      <a:pPr algn="ctr"/>
                      <a:endParaRPr lang="en-US" sz="1600"/>
                    </a:p>
                    <a:p>
                      <a:pPr algn="ctr"/>
                      <a:r>
                        <a:rPr lang="en-US" sz="1600"/>
                        <a:t>Can introduce artifacts when filtering or compressing images.</a:t>
                      </a:r>
                      <a:endParaRPr lang="en-IN" sz="1600" dirty="0"/>
                    </a:p>
                  </a:txBody>
                  <a:tcPr/>
                </a:tc>
                <a:extLst>
                  <a:ext uri="{0D108BD9-81ED-4DB2-BD59-A6C34878D82A}">
                    <a16:rowId xmlns:a16="http://schemas.microsoft.com/office/drawing/2014/main" val="1421853298"/>
                  </a:ext>
                </a:extLst>
              </a:tr>
              <a:tr h="1029165">
                <a:tc>
                  <a:txBody>
                    <a:bodyPr/>
                    <a:lstStyle/>
                    <a:p>
                      <a:pPr algn="ctr"/>
                      <a:r>
                        <a:rPr lang="en-IN" sz="1600" b="0" i="0" kern="1200" dirty="0">
                          <a:solidFill>
                            <a:schemeClr val="dk1"/>
                          </a:solidFill>
                          <a:effectLst/>
                          <a:latin typeface="+mn-lt"/>
                          <a:ea typeface="+mn-ea"/>
                          <a:cs typeface="+mn-cs"/>
                        </a:rPr>
                        <a:t>Difficulty with Colour Images</a:t>
                      </a:r>
                      <a:endParaRPr lang="en-IN" sz="1600" dirty="0"/>
                    </a:p>
                  </a:txBody>
                  <a:tcPr/>
                </a:tc>
                <a:tc>
                  <a:txBody>
                    <a:bodyPr/>
                    <a:lstStyle/>
                    <a:p>
                      <a:pPr algn="ctr"/>
                      <a:r>
                        <a:rPr lang="en-US" sz="1600" dirty="0"/>
                        <a:t>Processing RGB channels independently can lead to mismatches in quality.</a:t>
                      </a:r>
                      <a:endParaRPr lang="en-IN" sz="1600" b="1" dirty="0"/>
                    </a:p>
                  </a:txBody>
                  <a:tcPr/>
                </a:tc>
                <a:extLst>
                  <a:ext uri="{0D108BD9-81ED-4DB2-BD59-A6C34878D82A}">
                    <a16:rowId xmlns:a16="http://schemas.microsoft.com/office/drawing/2014/main" val="2019756185"/>
                  </a:ext>
                </a:extLst>
              </a:tr>
            </a:tbl>
          </a:graphicData>
        </a:graphic>
      </p:graphicFrame>
    </p:spTree>
    <p:extLst>
      <p:ext uri="{BB962C8B-B14F-4D97-AF65-F5344CB8AC3E}">
        <p14:creationId xmlns:p14="http://schemas.microsoft.com/office/powerpoint/2010/main" val="22014139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478</TotalTime>
  <Words>485</Words>
  <Application>Microsoft Office PowerPoint</Application>
  <PresentationFormat>A3 Paper (297x420 mm)</PresentationFormat>
  <Paragraphs>58</Paragraphs>
  <Slides>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Calibri</vt:lpstr>
      <vt:lpstr>Calibri Light</vt:lpstr>
      <vt:lpstr>Cambria Math</vt:lpstr>
      <vt:lpstr>Chalkboard</vt:lpstr>
      <vt:lpstr>Marker Felt Thin</vt:lpstr>
      <vt:lpstr>Marker Felt Thin</vt:lpstr>
      <vt:lpstr>Söhne</vt:lpstr>
      <vt:lpstr>Söhne Mono</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Pargat  Singh</dc:creator>
  <cp:lastModifiedBy>Shreyans T</cp:lastModifiedBy>
  <cp:revision>20</cp:revision>
  <dcterms:created xsi:type="dcterms:W3CDTF">2022-01-22T13:55:01Z</dcterms:created>
  <dcterms:modified xsi:type="dcterms:W3CDTF">2024-10-18T18:00:32Z</dcterms:modified>
</cp:coreProperties>
</file>