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6"/>
  </p:notesMasterIdLst>
  <p:sldIdLst>
    <p:sldId id="256" r:id="rId3"/>
    <p:sldId id="257" r:id="rId4"/>
    <p:sldId id="258" r:id="rId5"/>
  </p:sldIdLst>
  <p:sldSz cx="7772400" cy="10058400"/>
  <p:notesSz cx="6858000" cy="9144000"/>
  <p:embeddedFontLst>
    <p:embeddedFont>
      <p:font typeface="DM Sans" pitchFamily="2" charset="0"/>
      <p:regular r:id="rId7"/>
      <p:bold r:id="rId8"/>
      <p:italic r:id="rId9"/>
      <p:boldItalic r:id="rId10"/>
    </p:embeddedFont>
    <p:embeddedFont>
      <p:font typeface="Karla" pitchFamily="2" charset="0"/>
      <p:regular r:id="rId11"/>
      <p:bold r:id="rId12"/>
      <p:italic r:id="rId13"/>
      <p:boldItalic r:id="rId14"/>
    </p:embeddedFont>
    <p:embeddedFont>
      <p:font typeface="Montserrat" panose="00000500000000000000" pitchFamily="2"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8C7B3C-602D-4177-AD7F-CC991733698C}">
  <a:tblStyle styleId="{BB8C7B3C-602D-4177-AD7F-CC99173369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CD065E7-4D62-42D4-90E2-C4BB941B6345}"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8" d="100"/>
          <a:sy n="88" d="100"/>
        </p:scale>
        <p:origin x="2196" y="1208"/>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9.fntdata"/><Relationship Id="rId23" Type="http://schemas.openxmlformats.org/officeDocument/2006/relationships/presProps" Target="presProp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9059c2fad3_0_7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9059c2fa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61c7562ba_1_123:notes"/>
          <p:cNvSpPr>
            <a:spLocks noGrp="1" noRot="1" noChangeAspect="1"/>
          </p:cNvSpPr>
          <p:nvPr>
            <p:ph type="sldImg" idx="2"/>
          </p:nvPr>
        </p:nvSpPr>
        <p:spPr>
          <a:xfrm>
            <a:off x="2104462"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61c7562ba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hyperlink" Target="http://aplty.co"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hyperlink" Target="http://aplty.co"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aplty.co" TargetMode="Externa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hyperlink" Target="http://aplty.co" TargetMode="External"/><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aplty.co" TargetMode="External"/><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hyperlink" Target="http://aplty.co" TargetMode="External"/><Relationship Id="rId4" Type="http://schemas.openxmlformats.org/officeDocument/2006/relationships/image" Target="../media/image1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hyperlink" Target="http://aplty.co"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5 1">
  <p:cSld name="CUSTOM_4_1">
    <p:spTree>
      <p:nvGrpSpPr>
        <p:cNvPr id="1" name="Shape 85"/>
        <p:cNvGrpSpPr/>
        <p:nvPr/>
      </p:nvGrpSpPr>
      <p:grpSpPr>
        <a:xfrm>
          <a:off x="0" y="0"/>
          <a:ext cx="0" cy="0"/>
          <a:chOff x="0" y="0"/>
          <a:chExt cx="0" cy="0"/>
        </a:xfrm>
      </p:grpSpPr>
      <p:pic>
        <p:nvPicPr>
          <p:cNvPr id="86" name="Google Shape;86;p11"/>
          <p:cNvPicPr preferRelativeResize="0"/>
          <p:nvPr/>
        </p:nvPicPr>
        <p:blipFill>
          <a:blip r:embed="rId2">
            <a:alphaModFix/>
          </a:blip>
          <a:stretch>
            <a:fillRect/>
          </a:stretch>
        </p:blipFill>
        <p:spPr>
          <a:xfrm rot="10800000" flipH="1">
            <a:off x="-976000" y="920179"/>
            <a:ext cx="6626651" cy="144050"/>
          </a:xfrm>
          <a:prstGeom prst="rect">
            <a:avLst/>
          </a:prstGeom>
          <a:noFill/>
          <a:ln>
            <a:noFill/>
          </a:ln>
        </p:spPr>
      </p:pic>
      <p:sp>
        <p:nvSpPr>
          <p:cNvPr id="87" name="Google Shape;87;p11"/>
          <p:cNvSpPr/>
          <p:nvPr/>
        </p:nvSpPr>
        <p:spPr>
          <a:xfrm>
            <a:off x="483650" y="1904775"/>
            <a:ext cx="6798900" cy="72633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Map Your Customer’s Journey</a:t>
            </a:r>
            <a:endParaRPr sz="2800" b="1">
              <a:solidFill>
                <a:srgbClr val="0A004A"/>
              </a:solidFill>
              <a:latin typeface="DM Sans"/>
              <a:ea typeface="DM Sans"/>
              <a:cs typeface="DM Sans"/>
              <a:sym typeface="DM Sans"/>
            </a:endParaRPr>
          </a:p>
          <a:p>
            <a:pPr marL="0" lvl="0" indent="0" algn="l" rtl="0">
              <a:spcBef>
                <a:spcPts val="0"/>
              </a:spcBef>
              <a:spcAft>
                <a:spcPts val="0"/>
              </a:spcAft>
              <a:buNone/>
            </a:pPr>
            <a:r>
              <a:rPr lang="en">
                <a:solidFill>
                  <a:srgbClr val="21A8B0"/>
                </a:solidFill>
                <a:latin typeface="DM Sans"/>
                <a:ea typeface="DM Sans"/>
                <a:cs typeface="DM Sans"/>
                <a:sym typeface="DM Sans"/>
              </a:rPr>
              <a:t>Answer the questions below for each phase of the customer journey using the target audience you developed for your selected business</a:t>
            </a:r>
            <a:endParaRPr>
              <a:solidFill>
                <a:srgbClr val="21A8B0"/>
              </a:solidFill>
              <a:latin typeface="DM Sans"/>
              <a:ea typeface="DM Sans"/>
              <a:cs typeface="DM Sans"/>
              <a:sym typeface="DM Sans"/>
            </a:endParaRPr>
          </a:p>
        </p:txBody>
      </p:sp>
      <p:sp>
        <p:nvSpPr>
          <p:cNvPr id="89" name="Google Shape;89;p11"/>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txBox="1"/>
          <p:nvPr/>
        </p:nvSpPr>
        <p:spPr>
          <a:xfrm>
            <a:off x="656450" y="1904775"/>
            <a:ext cx="5208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A004A"/>
                </a:solidFill>
                <a:latin typeface="DM Sans"/>
                <a:ea typeface="DM Sans"/>
                <a:cs typeface="DM Sans"/>
                <a:sym typeface="DM Sans"/>
              </a:rPr>
              <a:t>Phase</a:t>
            </a:r>
            <a:endParaRPr sz="1800" b="1">
              <a:solidFill>
                <a:srgbClr val="0A004A"/>
              </a:solidFill>
              <a:latin typeface="DM Sans"/>
              <a:ea typeface="DM Sans"/>
              <a:cs typeface="DM Sans"/>
              <a:sym typeface="DM Sans"/>
            </a:endParaRPr>
          </a:p>
        </p:txBody>
      </p:sp>
      <p:sp>
        <p:nvSpPr>
          <p:cNvPr id="91" name="Google Shape;91;p11"/>
          <p:cNvSpPr txBox="1"/>
          <p:nvPr/>
        </p:nvSpPr>
        <p:spPr>
          <a:xfrm>
            <a:off x="634050" y="2365975"/>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Awareness</a:t>
            </a:r>
            <a:endParaRPr sz="1600" b="1">
              <a:solidFill>
                <a:srgbClr val="21A8B0"/>
              </a:solidFill>
              <a:latin typeface="DM Sans"/>
              <a:ea typeface="DM Sans"/>
              <a:cs typeface="DM Sans"/>
              <a:sym typeface="DM Sans"/>
            </a:endParaRPr>
          </a:p>
        </p:txBody>
      </p:sp>
      <p:sp>
        <p:nvSpPr>
          <p:cNvPr id="92" name="Google Shape;92;p11"/>
          <p:cNvSpPr txBox="1"/>
          <p:nvPr/>
        </p:nvSpPr>
        <p:spPr>
          <a:xfrm>
            <a:off x="634050" y="3756006"/>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Interest</a:t>
            </a:r>
            <a:endParaRPr sz="1600" b="1">
              <a:solidFill>
                <a:srgbClr val="21A8B0"/>
              </a:solidFill>
              <a:latin typeface="DM Sans"/>
              <a:ea typeface="DM Sans"/>
              <a:cs typeface="DM Sans"/>
              <a:sym typeface="DM Sans"/>
            </a:endParaRPr>
          </a:p>
        </p:txBody>
      </p:sp>
      <p:sp>
        <p:nvSpPr>
          <p:cNvPr id="93" name="Google Shape;93;p11"/>
          <p:cNvSpPr txBox="1"/>
          <p:nvPr/>
        </p:nvSpPr>
        <p:spPr>
          <a:xfrm>
            <a:off x="634050" y="5080900"/>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Desire</a:t>
            </a:r>
            <a:endParaRPr sz="1600" b="1">
              <a:solidFill>
                <a:srgbClr val="21A8B0"/>
              </a:solidFill>
              <a:latin typeface="DM Sans"/>
              <a:ea typeface="DM Sans"/>
              <a:cs typeface="DM Sans"/>
              <a:sym typeface="DM Sans"/>
            </a:endParaRPr>
          </a:p>
        </p:txBody>
      </p:sp>
      <p:sp>
        <p:nvSpPr>
          <p:cNvPr id="94" name="Google Shape;94;p11"/>
          <p:cNvSpPr txBox="1"/>
          <p:nvPr/>
        </p:nvSpPr>
        <p:spPr>
          <a:xfrm>
            <a:off x="634050" y="6438381"/>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Conversion</a:t>
            </a:r>
            <a:endParaRPr sz="1600" b="1">
              <a:solidFill>
                <a:srgbClr val="21A8B0"/>
              </a:solidFill>
              <a:latin typeface="DM Sans"/>
              <a:ea typeface="DM Sans"/>
              <a:cs typeface="DM Sans"/>
              <a:sym typeface="DM Sans"/>
            </a:endParaRPr>
          </a:p>
        </p:txBody>
      </p:sp>
      <p:sp>
        <p:nvSpPr>
          <p:cNvPr id="95" name="Google Shape;95;p11"/>
          <p:cNvSpPr txBox="1"/>
          <p:nvPr/>
        </p:nvSpPr>
        <p:spPr>
          <a:xfrm>
            <a:off x="634050" y="7795850"/>
            <a:ext cx="11988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21A8B0"/>
                </a:solidFill>
                <a:latin typeface="DM Sans"/>
                <a:ea typeface="DM Sans"/>
                <a:cs typeface="DM Sans"/>
                <a:sym typeface="DM Sans"/>
              </a:rPr>
              <a:t>Advocacy</a:t>
            </a:r>
            <a:endParaRPr sz="1600" b="1">
              <a:solidFill>
                <a:srgbClr val="21A8B0"/>
              </a:solidFill>
              <a:latin typeface="DM Sans"/>
              <a:ea typeface="DM Sans"/>
              <a:cs typeface="DM Sans"/>
              <a:sym typeface="DM Sans"/>
            </a:endParaRPr>
          </a:p>
        </p:txBody>
      </p:sp>
      <p:cxnSp>
        <p:nvCxnSpPr>
          <p:cNvPr id="96" name="Google Shape;96;p11"/>
          <p:cNvCxnSpPr/>
          <p:nvPr/>
        </p:nvCxnSpPr>
        <p:spPr>
          <a:xfrm rot="10800000" flipH="1">
            <a:off x="625900" y="3720660"/>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97" name="Google Shape;97;p11"/>
          <p:cNvCxnSpPr/>
          <p:nvPr/>
        </p:nvCxnSpPr>
        <p:spPr>
          <a:xfrm rot="10800000" flipH="1">
            <a:off x="625900" y="506984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98" name="Google Shape;98;p11"/>
          <p:cNvCxnSpPr/>
          <p:nvPr/>
        </p:nvCxnSpPr>
        <p:spPr>
          <a:xfrm rot="10800000" flipH="1">
            <a:off x="625900" y="6419030"/>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99" name="Google Shape;99;p11"/>
          <p:cNvCxnSpPr/>
          <p:nvPr/>
        </p:nvCxnSpPr>
        <p:spPr>
          <a:xfrm rot="10800000" flipH="1">
            <a:off x="625900" y="7768215"/>
            <a:ext cx="6531300" cy="8700"/>
          </a:xfrm>
          <a:prstGeom prst="straightConnector1">
            <a:avLst/>
          </a:prstGeom>
          <a:noFill/>
          <a:ln w="19050" cap="flat" cmpd="sng">
            <a:solidFill>
              <a:schemeClr val="lt1"/>
            </a:solidFill>
            <a:prstDash val="solid"/>
            <a:round/>
            <a:headEnd type="none" w="med" len="med"/>
            <a:tailEnd type="none" w="med" len="med"/>
          </a:ln>
        </p:spPr>
      </p:cxnSp>
      <p:sp>
        <p:nvSpPr>
          <p:cNvPr id="100" name="Google Shape;100;p11"/>
          <p:cNvSpPr txBox="1"/>
          <p:nvPr/>
        </p:nvSpPr>
        <p:spPr>
          <a:xfrm>
            <a:off x="2027500" y="2365975"/>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When is my target most receptive?</a:t>
            </a:r>
            <a:endParaRPr sz="1200">
              <a:solidFill>
                <a:schemeClr val="dk2"/>
              </a:solidFill>
              <a:latin typeface="DM Sans"/>
              <a:ea typeface="DM Sans"/>
              <a:cs typeface="DM Sans"/>
              <a:sym typeface="DM Sans"/>
            </a:endParaRPr>
          </a:p>
          <a:p>
            <a:pPr marL="0" lvl="0" indent="0" algn="l" rtl="0">
              <a:spcBef>
                <a:spcPts val="0"/>
              </a:spcBef>
              <a:spcAft>
                <a:spcPts val="0"/>
              </a:spcAft>
              <a:buNone/>
            </a:pPr>
            <a:endParaRPr sz="1200">
              <a:solidFill>
                <a:srgbClr val="0A004A"/>
              </a:solidFill>
              <a:latin typeface="DM Sans"/>
              <a:ea typeface="DM Sans"/>
              <a:cs typeface="DM Sans"/>
              <a:sym typeface="DM Sans"/>
            </a:endParaRPr>
          </a:p>
        </p:txBody>
      </p:sp>
      <p:sp>
        <p:nvSpPr>
          <p:cNvPr id="101" name="Google Shape;101;p11"/>
          <p:cNvSpPr txBox="1"/>
          <p:nvPr/>
        </p:nvSpPr>
        <p:spPr>
          <a:xfrm>
            <a:off x="2027500" y="3756006"/>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relate my product to my target’s needs?</a:t>
            </a:r>
            <a:endParaRPr sz="1200">
              <a:solidFill>
                <a:schemeClr val="dk2"/>
              </a:solidFill>
              <a:latin typeface="DM Sans"/>
              <a:ea typeface="DM Sans"/>
              <a:cs typeface="DM Sans"/>
              <a:sym typeface="DM Sans"/>
            </a:endParaRPr>
          </a:p>
          <a:p>
            <a:pPr marL="0" lvl="0" indent="0" algn="l" rtl="0">
              <a:spcBef>
                <a:spcPts val="0"/>
              </a:spcBef>
              <a:spcAft>
                <a:spcPts val="0"/>
              </a:spcAft>
              <a:buNone/>
            </a:pPr>
            <a:endParaRPr sz="1200">
              <a:solidFill>
                <a:srgbClr val="0A004A"/>
              </a:solidFill>
              <a:latin typeface="DM Sans"/>
              <a:ea typeface="DM Sans"/>
              <a:cs typeface="DM Sans"/>
              <a:sym typeface="DM Sans"/>
            </a:endParaRPr>
          </a:p>
        </p:txBody>
      </p:sp>
      <p:sp>
        <p:nvSpPr>
          <p:cNvPr id="102" name="Google Shape;102;p11"/>
          <p:cNvSpPr txBox="1"/>
          <p:nvPr/>
        </p:nvSpPr>
        <p:spPr>
          <a:xfrm>
            <a:off x="2027500" y="5080900"/>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show my target my product really fits in their life?</a:t>
            </a:r>
            <a:endParaRPr sz="1200">
              <a:solidFill>
                <a:srgbClr val="0A004A"/>
              </a:solidFill>
              <a:latin typeface="DM Sans"/>
              <a:ea typeface="DM Sans"/>
              <a:cs typeface="DM Sans"/>
              <a:sym typeface="DM Sans"/>
            </a:endParaRPr>
          </a:p>
        </p:txBody>
      </p:sp>
      <p:sp>
        <p:nvSpPr>
          <p:cNvPr id="103" name="Google Shape;103;p11"/>
          <p:cNvSpPr txBox="1"/>
          <p:nvPr/>
        </p:nvSpPr>
        <p:spPr>
          <a:xfrm>
            <a:off x="2027500" y="6438383"/>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get my target to take action?</a:t>
            </a:r>
            <a:endParaRPr sz="1200">
              <a:solidFill>
                <a:srgbClr val="0A004A"/>
              </a:solidFill>
              <a:latin typeface="DM Sans"/>
              <a:ea typeface="DM Sans"/>
              <a:cs typeface="DM Sans"/>
              <a:sym typeface="DM Sans"/>
            </a:endParaRPr>
          </a:p>
        </p:txBody>
      </p:sp>
      <p:sp>
        <p:nvSpPr>
          <p:cNvPr id="104" name="Google Shape;104;p11"/>
          <p:cNvSpPr txBox="1"/>
          <p:nvPr/>
        </p:nvSpPr>
        <p:spPr>
          <a:xfrm>
            <a:off x="2027500" y="7795850"/>
            <a:ext cx="5129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2"/>
                </a:solidFill>
                <a:latin typeface="DM Sans"/>
                <a:ea typeface="DM Sans"/>
                <a:cs typeface="DM Sans"/>
                <a:sym typeface="DM Sans"/>
              </a:rPr>
              <a:t>How can I make my target into an advocate?</a:t>
            </a:r>
            <a:endParaRPr sz="1200">
              <a:solidFill>
                <a:srgbClr val="0A004A"/>
              </a:solidFill>
              <a:latin typeface="DM Sans"/>
              <a:ea typeface="DM Sans"/>
              <a:cs typeface="DM Sans"/>
              <a:sym typeface="DM Sans"/>
            </a:endParaRPr>
          </a:p>
        </p:txBody>
      </p:sp>
      <p:cxnSp>
        <p:nvCxnSpPr>
          <p:cNvPr id="105" name="Google Shape;105;p11"/>
          <p:cNvCxnSpPr/>
          <p:nvPr/>
        </p:nvCxnSpPr>
        <p:spPr>
          <a:xfrm>
            <a:off x="1930175" y="2371463"/>
            <a:ext cx="0" cy="6717300"/>
          </a:xfrm>
          <a:prstGeom prst="straightConnector1">
            <a:avLst/>
          </a:prstGeom>
          <a:noFill/>
          <a:ln w="19050" cap="flat" cmpd="sng">
            <a:solidFill>
              <a:schemeClr val="lt1"/>
            </a:solidFill>
            <a:prstDash val="solid"/>
            <a:round/>
            <a:headEnd type="none" w="med" len="med"/>
            <a:tailEnd type="none" w="med" len="med"/>
          </a:ln>
        </p:spPr>
      </p:cxnSp>
      <p:cxnSp>
        <p:nvCxnSpPr>
          <p:cNvPr id="106" name="Google Shape;106;p11"/>
          <p:cNvCxnSpPr/>
          <p:nvPr/>
        </p:nvCxnSpPr>
        <p:spPr>
          <a:xfrm rot="10800000" flipH="1">
            <a:off x="625900" y="2371475"/>
            <a:ext cx="6531300" cy="8700"/>
          </a:xfrm>
          <a:prstGeom prst="straightConnector1">
            <a:avLst/>
          </a:prstGeom>
          <a:noFill/>
          <a:ln w="19050" cap="flat" cmpd="sng">
            <a:solidFill>
              <a:srgbClr val="0A004A"/>
            </a:solidFill>
            <a:prstDash val="solid"/>
            <a:round/>
            <a:headEnd type="none" w="med" len="med"/>
            <a:tailEnd type="none" w="med" len="med"/>
          </a:ln>
        </p:spPr>
      </p:cxnSp>
      <p:sp>
        <p:nvSpPr>
          <p:cNvPr id="107" name="Google Shape;107;p11"/>
          <p:cNvSpPr txBox="1">
            <a:spLocks noGrp="1"/>
          </p:cNvSpPr>
          <p:nvPr>
            <p:ph type="body" idx="1"/>
          </p:nvPr>
        </p:nvSpPr>
        <p:spPr>
          <a:xfrm>
            <a:off x="1930175" y="2777175"/>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08" name="Google Shape;108;p11"/>
          <p:cNvSpPr txBox="1">
            <a:spLocks noGrp="1"/>
          </p:cNvSpPr>
          <p:nvPr>
            <p:ph type="body" idx="2"/>
          </p:nvPr>
        </p:nvSpPr>
        <p:spPr>
          <a:xfrm>
            <a:off x="1930175" y="4124303"/>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09" name="Google Shape;109;p11"/>
          <p:cNvSpPr txBox="1">
            <a:spLocks noGrp="1"/>
          </p:cNvSpPr>
          <p:nvPr>
            <p:ph type="body" idx="3"/>
          </p:nvPr>
        </p:nvSpPr>
        <p:spPr>
          <a:xfrm>
            <a:off x="1930175" y="5477919"/>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10" name="Google Shape;110;p11"/>
          <p:cNvSpPr txBox="1">
            <a:spLocks noGrp="1"/>
          </p:cNvSpPr>
          <p:nvPr>
            <p:ph type="body" idx="4"/>
          </p:nvPr>
        </p:nvSpPr>
        <p:spPr>
          <a:xfrm>
            <a:off x="1930175" y="6827384"/>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11" name="Google Shape;111;p11"/>
          <p:cNvSpPr txBox="1">
            <a:spLocks noGrp="1"/>
          </p:cNvSpPr>
          <p:nvPr>
            <p:ph type="body" idx="5"/>
          </p:nvPr>
        </p:nvSpPr>
        <p:spPr>
          <a:xfrm>
            <a:off x="1930175" y="8176813"/>
            <a:ext cx="5352300" cy="950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12" name="Google Shape;112;p11"/>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2">
  <p:cSld name="CUSTOM_1">
    <p:spTree>
      <p:nvGrpSpPr>
        <p:cNvPr id="1" name="Shape 113"/>
        <p:cNvGrpSpPr/>
        <p:nvPr/>
      </p:nvGrpSpPr>
      <p:grpSpPr>
        <a:xfrm>
          <a:off x="0" y="0"/>
          <a:ext cx="0" cy="0"/>
          <a:chOff x="0" y="0"/>
          <a:chExt cx="0" cy="0"/>
        </a:xfrm>
      </p:grpSpPr>
      <p:sp>
        <p:nvSpPr>
          <p:cNvPr id="114" name="Google Shape;114;p12"/>
          <p:cNvSpPr txBox="1"/>
          <p:nvPr/>
        </p:nvSpPr>
        <p:spPr>
          <a:xfrm>
            <a:off x="486650" y="770700"/>
            <a:ext cx="7020900" cy="1119900"/>
          </a:xfrm>
          <a:prstGeom prst="rect">
            <a:avLst/>
          </a:prstGeom>
          <a:noFill/>
          <a:ln>
            <a:noFill/>
          </a:ln>
        </p:spPr>
        <p:txBody>
          <a:bodyPr spcFirstLastPara="1" wrap="square" lIns="91425" tIns="91425" rIns="91425" bIns="91425" anchor="ctr" anchorCtr="0">
            <a:noAutofit/>
          </a:bodyPr>
          <a:lstStyle/>
          <a:p>
            <a:pPr marL="0" marR="0" lvl="0" indent="0" algn="l" rtl="0">
              <a:lnSpc>
                <a:spcPct val="110000"/>
              </a:lnSpc>
              <a:spcBef>
                <a:spcPts val="0"/>
              </a:spcBef>
              <a:spcAft>
                <a:spcPts val="0"/>
              </a:spcAft>
              <a:buNone/>
            </a:pPr>
            <a:r>
              <a:rPr lang="en" sz="2800" b="1">
                <a:solidFill>
                  <a:srgbClr val="677B8C"/>
                </a:solidFill>
                <a:latin typeface="DM Sans"/>
                <a:ea typeface="DM Sans"/>
                <a:cs typeface="DM Sans"/>
                <a:sym typeface="DM Sans"/>
              </a:rPr>
              <a:t>Short Business Description </a:t>
            </a:r>
            <a:endParaRPr sz="2800" b="1">
              <a:solidFill>
                <a:srgbClr val="677B8C"/>
              </a:solidFill>
              <a:latin typeface="DM Sans"/>
              <a:ea typeface="DM Sans"/>
              <a:cs typeface="DM Sans"/>
              <a:sym typeface="DM Sans"/>
            </a:endParaRPr>
          </a:p>
          <a:p>
            <a:pPr marL="0" marR="0" lvl="0" indent="0" algn="l" rtl="0">
              <a:lnSpc>
                <a:spcPct val="110000"/>
              </a:lnSpc>
              <a:spcBef>
                <a:spcPts val="0"/>
              </a:spcBef>
              <a:spcAft>
                <a:spcPts val="0"/>
              </a:spcAft>
              <a:buNone/>
            </a:pPr>
            <a:r>
              <a:rPr lang="en" sz="1400">
                <a:solidFill>
                  <a:srgbClr val="677B8C"/>
                </a:solidFill>
                <a:latin typeface="DM Sans"/>
                <a:ea typeface="DM Sans"/>
                <a:cs typeface="DM Sans"/>
                <a:sym typeface="DM Sans"/>
              </a:rPr>
              <a:t>Provide a short description about the business you </a:t>
            </a:r>
            <a:r>
              <a:rPr lang="en">
                <a:solidFill>
                  <a:srgbClr val="677B8C"/>
                </a:solidFill>
                <a:latin typeface="DM Sans"/>
                <a:ea typeface="DM Sans"/>
                <a:cs typeface="DM Sans"/>
                <a:sym typeface="DM Sans"/>
              </a:rPr>
              <a:t>have selected</a:t>
            </a:r>
            <a:r>
              <a:rPr lang="en" sz="1400">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sp>
        <p:nvSpPr>
          <p:cNvPr id="115" name="Google Shape;115;p12"/>
          <p:cNvSpPr/>
          <p:nvPr/>
        </p:nvSpPr>
        <p:spPr>
          <a:xfrm>
            <a:off x="486650" y="2425525"/>
            <a:ext cx="6831900" cy="5589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p:txBody>
      </p:sp>
      <p:sp>
        <p:nvSpPr>
          <p:cNvPr id="116" name="Google Shape;116;p12"/>
          <p:cNvSpPr txBox="1"/>
          <p:nvPr/>
        </p:nvSpPr>
        <p:spPr>
          <a:xfrm>
            <a:off x="486650" y="2020825"/>
            <a:ext cx="70209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677B8C"/>
                </a:solidFill>
                <a:latin typeface="DM Sans"/>
                <a:ea typeface="DM Sans"/>
                <a:cs typeface="DM Sans"/>
                <a:sym typeface="DM Sans"/>
              </a:rPr>
              <a:t>Business Name</a:t>
            </a:r>
            <a:r>
              <a:rPr lang="en">
                <a:solidFill>
                  <a:srgbClr val="677B8C"/>
                </a:solidFill>
                <a:latin typeface="DM Sans"/>
                <a:ea typeface="DM Sans"/>
                <a:cs typeface="DM Sans"/>
                <a:sym typeface="DM Sans"/>
              </a:rPr>
              <a:t>:</a:t>
            </a:r>
            <a:endParaRPr>
              <a:solidFill>
                <a:srgbClr val="677B8C"/>
              </a:solidFill>
              <a:latin typeface="DM Sans"/>
              <a:ea typeface="DM Sans"/>
              <a:cs typeface="DM Sans"/>
              <a:sym typeface="DM Sans"/>
            </a:endParaRPr>
          </a:p>
        </p:txBody>
      </p:sp>
      <p:sp>
        <p:nvSpPr>
          <p:cNvPr id="117" name="Google Shape;117;p12"/>
          <p:cNvSpPr/>
          <p:nvPr/>
        </p:nvSpPr>
        <p:spPr>
          <a:xfrm>
            <a:off x="486600" y="3696425"/>
            <a:ext cx="6831900" cy="26145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p:txBody>
      </p:sp>
      <p:sp>
        <p:nvSpPr>
          <p:cNvPr id="118" name="Google Shape;118;p12"/>
          <p:cNvSpPr txBox="1"/>
          <p:nvPr/>
        </p:nvSpPr>
        <p:spPr>
          <a:xfrm>
            <a:off x="486600" y="3291725"/>
            <a:ext cx="70209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677B8C"/>
                </a:solidFill>
                <a:latin typeface="DM Sans"/>
                <a:ea typeface="DM Sans"/>
                <a:cs typeface="DM Sans"/>
                <a:sym typeface="DM Sans"/>
              </a:rPr>
              <a:t>Description of the business: (two to three sentences) </a:t>
            </a:r>
            <a:endParaRPr sz="1600">
              <a:solidFill>
                <a:srgbClr val="677B8C"/>
              </a:solidFill>
              <a:latin typeface="DM Sans"/>
              <a:ea typeface="DM Sans"/>
              <a:cs typeface="DM Sans"/>
              <a:sym typeface="DM Sans"/>
            </a:endParaRPr>
          </a:p>
        </p:txBody>
      </p:sp>
      <p:sp>
        <p:nvSpPr>
          <p:cNvPr id="119" name="Google Shape;119;p12"/>
          <p:cNvSpPr txBox="1">
            <a:spLocks noGrp="1"/>
          </p:cNvSpPr>
          <p:nvPr>
            <p:ph type="body" idx="1"/>
          </p:nvPr>
        </p:nvSpPr>
        <p:spPr>
          <a:xfrm>
            <a:off x="497950" y="3713225"/>
            <a:ext cx="6831900" cy="2614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20" name="Google Shape;120;p12"/>
          <p:cNvSpPr txBox="1">
            <a:spLocks noGrp="1"/>
          </p:cNvSpPr>
          <p:nvPr>
            <p:ph type="title"/>
          </p:nvPr>
        </p:nvSpPr>
        <p:spPr>
          <a:xfrm>
            <a:off x="486600" y="2425525"/>
            <a:ext cx="6831900" cy="5589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800"/>
              <a:buFont typeface="DM Sans"/>
              <a:buNone/>
              <a:defRPr>
                <a:solidFill>
                  <a:schemeClr val="dk2"/>
                </a:solidFill>
                <a:latin typeface="DM Sans"/>
                <a:ea typeface="DM Sans"/>
                <a:cs typeface="DM Sans"/>
                <a:sym typeface="DM Sans"/>
              </a:defRPr>
            </a:lvl1pPr>
            <a:lvl2pPr lvl="1">
              <a:spcBef>
                <a:spcPts val="0"/>
              </a:spcBef>
              <a:spcAft>
                <a:spcPts val="0"/>
              </a:spcAft>
              <a:buSzPts val="2800"/>
              <a:buFont typeface="DM Sans"/>
              <a:buNone/>
              <a:defRPr>
                <a:latin typeface="DM Sans"/>
                <a:ea typeface="DM Sans"/>
                <a:cs typeface="DM Sans"/>
                <a:sym typeface="DM Sans"/>
              </a:defRPr>
            </a:lvl2pPr>
            <a:lvl3pPr lvl="2">
              <a:spcBef>
                <a:spcPts val="0"/>
              </a:spcBef>
              <a:spcAft>
                <a:spcPts val="0"/>
              </a:spcAft>
              <a:buSzPts val="2800"/>
              <a:buFont typeface="DM Sans"/>
              <a:buNone/>
              <a:defRPr>
                <a:latin typeface="DM Sans"/>
                <a:ea typeface="DM Sans"/>
                <a:cs typeface="DM Sans"/>
                <a:sym typeface="DM Sans"/>
              </a:defRPr>
            </a:lvl3pPr>
            <a:lvl4pPr lvl="3">
              <a:spcBef>
                <a:spcPts val="0"/>
              </a:spcBef>
              <a:spcAft>
                <a:spcPts val="0"/>
              </a:spcAft>
              <a:buSzPts val="2800"/>
              <a:buFont typeface="DM Sans"/>
              <a:buNone/>
              <a:defRPr>
                <a:latin typeface="DM Sans"/>
                <a:ea typeface="DM Sans"/>
                <a:cs typeface="DM Sans"/>
                <a:sym typeface="DM Sans"/>
              </a:defRPr>
            </a:lvl4pPr>
            <a:lvl5pPr lvl="4">
              <a:spcBef>
                <a:spcPts val="0"/>
              </a:spcBef>
              <a:spcAft>
                <a:spcPts val="0"/>
              </a:spcAft>
              <a:buSzPts val="2800"/>
              <a:buFont typeface="DM Sans"/>
              <a:buNone/>
              <a:defRPr>
                <a:latin typeface="DM Sans"/>
                <a:ea typeface="DM Sans"/>
                <a:cs typeface="DM Sans"/>
                <a:sym typeface="DM Sans"/>
              </a:defRPr>
            </a:lvl5pPr>
            <a:lvl6pPr lvl="5">
              <a:spcBef>
                <a:spcPts val="0"/>
              </a:spcBef>
              <a:spcAft>
                <a:spcPts val="0"/>
              </a:spcAft>
              <a:buSzPts val="2800"/>
              <a:buFont typeface="DM Sans"/>
              <a:buNone/>
              <a:defRPr>
                <a:latin typeface="DM Sans"/>
                <a:ea typeface="DM Sans"/>
                <a:cs typeface="DM Sans"/>
                <a:sym typeface="DM Sans"/>
              </a:defRPr>
            </a:lvl6pPr>
            <a:lvl7pPr lvl="6">
              <a:spcBef>
                <a:spcPts val="0"/>
              </a:spcBef>
              <a:spcAft>
                <a:spcPts val="0"/>
              </a:spcAft>
              <a:buSzPts val="2800"/>
              <a:buFont typeface="DM Sans"/>
              <a:buNone/>
              <a:defRPr>
                <a:latin typeface="DM Sans"/>
                <a:ea typeface="DM Sans"/>
                <a:cs typeface="DM Sans"/>
                <a:sym typeface="DM Sans"/>
              </a:defRPr>
            </a:lvl7pPr>
            <a:lvl8pPr lvl="7">
              <a:spcBef>
                <a:spcPts val="0"/>
              </a:spcBef>
              <a:spcAft>
                <a:spcPts val="0"/>
              </a:spcAft>
              <a:buSzPts val="2800"/>
              <a:buFont typeface="DM Sans"/>
              <a:buNone/>
              <a:defRPr>
                <a:latin typeface="DM Sans"/>
                <a:ea typeface="DM Sans"/>
                <a:cs typeface="DM Sans"/>
                <a:sym typeface="DM Sans"/>
              </a:defRPr>
            </a:lvl8pPr>
            <a:lvl9pPr lvl="8">
              <a:spcBef>
                <a:spcPts val="0"/>
              </a:spcBef>
              <a:spcAft>
                <a:spcPts val="0"/>
              </a:spcAft>
              <a:buSzPts val="2800"/>
              <a:buFont typeface="DM Sans"/>
              <a:buNone/>
              <a:defRPr>
                <a:latin typeface="DM Sans"/>
                <a:ea typeface="DM Sans"/>
                <a:cs typeface="DM Sans"/>
                <a:sym typeface="DM Sans"/>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1">
  <p:cSld name="CUSTOM_1_1">
    <p:spTree>
      <p:nvGrpSpPr>
        <p:cNvPr id="1" name="Shape 121"/>
        <p:cNvGrpSpPr/>
        <p:nvPr/>
      </p:nvGrpSpPr>
      <p:grpSpPr>
        <a:xfrm>
          <a:off x="0" y="0"/>
          <a:ext cx="0" cy="0"/>
          <a:chOff x="0" y="0"/>
          <a:chExt cx="0" cy="0"/>
        </a:xfrm>
      </p:grpSpPr>
      <p:pic>
        <p:nvPicPr>
          <p:cNvPr id="122" name="Google Shape;122;p13"/>
          <p:cNvPicPr preferRelativeResize="0"/>
          <p:nvPr/>
        </p:nvPicPr>
        <p:blipFill>
          <a:blip r:embed="rId2">
            <a:alphaModFix/>
          </a:blip>
          <a:stretch>
            <a:fillRect/>
          </a:stretch>
        </p:blipFill>
        <p:spPr>
          <a:xfrm rot="10800000" flipH="1">
            <a:off x="-1440650" y="920179"/>
            <a:ext cx="6626651" cy="144050"/>
          </a:xfrm>
          <a:prstGeom prst="rect">
            <a:avLst/>
          </a:prstGeom>
          <a:noFill/>
          <a:ln>
            <a:noFill/>
          </a:ln>
        </p:spPr>
      </p:pic>
      <p:sp>
        <p:nvSpPr>
          <p:cNvPr id="123" name="Google Shape;123;p13"/>
          <p:cNvSpPr/>
          <p:nvPr/>
        </p:nvSpPr>
        <p:spPr>
          <a:xfrm>
            <a:off x="483650" y="2097975"/>
            <a:ext cx="6798900" cy="906600"/>
          </a:xfrm>
          <a:prstGeom prst="roundRect">
            <a:avLst>
              <a:gd name="adj" fmla="val 14435"/>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txBox="1"/>
          <p:nvPr/>
        </p:nvSpPr>
        <p:spPr>
          <a:xfrm>
            <a:off x="706972" y="1675563"/>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Business Name</a:t>
            </a:r>
            <a:endParaRPr b="1">
              <a:solidFill>
                <a:srgbClr val="0A004A"/>
              </a:solidFill>
              <a:latin typeface="DM Sans"/>
              <a:ea typeface="DM Sans"/>
              <a:cs typeface="DM Sans"/>
              <a:sym typeface="DM Sans"/>
            </a:endParaRPr>
          </a:p>
        </p:txBody>
      </p:sp>
      <p:sp>
        <p:nvSpPr>
          <p:cNvPr id="125" name="Google Shape;125;p13"/>
          <p:cNvSpPr txBox="1"/>
          <p:nvPr/>
        </p:nvSpPr>
        <p:spPr>
          <a:xfrm>
            <a:off x="706975" y="3291725"/>
            <a:ext cx="65340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0A004A"/>
                </a:solidFill>
                <a:latin typeface="DM Sans"/>
                <a:ea typeface="DM Sans"/>
                <a:cs typeface="DM Sans"/>
                <a:sym typeface="DM Sans"/>
              </a:rPr>
              <a:t>Description of the business (two to three sentences) </a:t>
            </a:r>
            <a:endParaRPr sz="1600" b="1">
              <a:solidFill>
                <a:srgbClr val="0A004A"/>
              </a:solidFill>
              <a:latin typeface="DM Sans"/>
              <a:ea typeface="DM Sans"/>
              <a:cs typeface="DM Sans"/>
              <a:sym typeface="DM Sans"/>
            </a:endParaRPr>
          </a:p>
        </p:txBody>
      </p:sp>
      <p:sp>
        <p:nvSpPr>
          <p:cNvPr id="126" name="Google Shape;126;p13"/>
          <p:cNvSpPr txBox="1">
            <a:spLocks noGrp="1"/>
          </p:cNvSpPr>
          <p:nvPr>
            <p:ph type="title"/>
          </p:nvPr>
        </p:nvSpPr>
        <p:spPr>
          <a:xfrm>
            <a:off x="581100" y="2240463"/>
            <a:ext cx="6603600" cy="558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Font typeface="DM Sans"/>
              <a:buNone/>
              <a:defRPr sz="2400">
                <a:solidFill>
                  <a:schemeClr val="dk2"/>
                </a:solidFill>
                <a:latin typeface="DM Sans"/>
                <a:ea typeface="DM Sans"/>
                <a:cs typeface="DM Sans"/>
                <a:sym typeface="DM Sans"/>
              </a:defRPr>
            </a:lvl1pPr>
            <a:lvl2pPr lvl="1" rtl="0">
              <a:spcBef>
                <a:spcPts val="0"/>
              </a:spcBef>
              <a:spcAft>
                <a:spcPts val="0"/>
              </a:spcAft>
              <a:buSzPts val="2400"/>
              <a:buFont typeface="DM Sans"/>
              <a:buNone/>
              <a:defRPr sz="2400">
                <a:latin typeface="DM Sans"/>
                <a:ea typeface="DM Sans"/>
                <a:cs typeface="DM Sans"/>
                <a:sym typeface="DM Sans"/>
              </a:defRPr>
            </a:lvl2pPr>
            <a:lvl3pPr lvl="2" rtl="0">
              <a:spcBef>
                <a:spcPts val="0"/>
              </a:spcBef>
              <a:spcAft>
                <a:spcPts val="0"/>
              </a:spcAft>
              <a:buSzPts val="2400"/>
              <a:buFont typeface="DM Sans"/>
              <a:buNone/>
              <a:defRPr sz="2400">
                <a:latin typeface="DM Sans"/>
                <a:ea typeface="DM Sans"/>
                <a:cs typeface="DM Sans"/>
                <a:sym typeface="DM Sans"/>
              </a:defRPr>
            </a:lvl3pPr>
            <a:lvl4pPr lvl="3" rtl="0">
              <a:spcBef>
                <a:spcPts val="0"/>
              </a:spcBef>
              <a:spcAft>
                <a:spcPts val="0"/>
              </a:spcAft>
              <a:buSzPts val="2400"/>
              <a:buFont typeface="DM Sans"/>
              <a:buNone/>
              <a:defRPr sz="2400">
                <a:latin typeface="DM Sans"/>
                <a:ea typeface="DM Sans"/>
                <a:cs typeface="DM Sans"/>
                <a:sym typeface="DM Sans"/>
              </a:defRPr>
            </a:lvl4pPr>
            <a:lvl5pPr lvl="4" rtl="0">
              <a:spcBef>
                <a:spcPts val="0"/>
              </a:spcBef>
              <a:spcAft>
                <a:spcPts val="0"/>
              </a:spcAft>
              <a:buSzPts val="2400"/>
              <a:buFont typeface="DM Sans"/>
              <a:buNone/>
              <a:defRPr sz="2400">
                <a:latin typeface="DM Sans"/>
                <a:ea typeface="DM Sans"/>
                <a:cs typeface="DM Sans"/>
                <a:sym typeface="DM Sans"/>
              </a:defRPr>
            </a:lvl5pPr>
            <a:lvl6pPr lvl="5" rtl="0">
              <a:spcBef>
                <a:spcPts val="0"/>
              </a:spcBef>
              <a:spcAft>
                <a:spcPts val="0"/>
              </a:spcAft>
              <a:buSzPts val="2400"/>
              <a:buFont typeface="DM Sans"/>
              <a:buNone/>
              <a:defRPr sz="2400">
                <a:latin typeface="DM Sans"/>
                <a:ea typeface="DM Sans"/>
                <a:cs typeface="DM Sans"/>
                <a:sym typeface="DM Sans"/>
              </a:defRPr>
            </a:lvl6pPr>
            <a:lvl7pPr lvl="6" rtl="0">
              <a:spcBef>
                <a:spcPts val="0"/>
              </a:spcBef>
              <a:spcAft>
                <a:spcPts val="0"/>
              </a:spcAft>
              <a:buSzPts val="2400"/>
              <a:buFont typeface="DM Sans"/>
              <a:buNone/>
              <a:defRPr sz="2400">
                <a:latin typeface="DM Sans"/>
                <a:ea typeface="DM Sans"/>
                <a:cs typeface="DM Sans"/>
                <a:sym typeface="DM Sans"/>
              </a:defRPr>
            </a:lvl7pPr>
            <a:lvl8pPr lvl="7" rtl="0">
              <a:spcBef>
                <a:spcPts val="0"/>
              </a:spcBef>
              <a:spcAft>
                <a:spcPts val="0"/>
              </a:spcAft>
              <a:buSzPts val="2400"/>
              <a:buFont typeface="DM Sans"/>
              <a:buNone/>
              <a:defRPr sz="2400">
                <a:latin typeface="DM Sans"/>
                <a:ea typeface="DM Sans"/>
                <a:cs typeface="DM Sans"/>
                <a:sym typeface="DM Sans"/>
              </a:defRPr>
            </a:lvl8pPr>
            <a:lvl9pPr lvl="8" rtl="0">
              <a:spcBef>
                <a:spcPts val="0"/>
              </a:spcBef>
              <a:spcAft>
                <a:spcPts val="0"/>
              </a:spcAft>
              <a:buSzPts val="2400"/>
              <a:buFont typeface="DM Sans"/>
              <a:buNone/>
              <a:defRPr sz="2400">
                <a:latin typeface="DM Sans"/>
                <a:ea typeface="DM Sans"/>
                <a:cs typeface="DM Sans"/>
                <a:sym typeface="DM Sans"/>
              </a:defRPr>
            </a:lvl9pPr>
          </a:lstStyle>
          <a:p>
            <a:endParaRPr/>
          </a:p>
        </p:txBody>
      </p:sp>
      <p:sp>
        <p:nvSpPr>
          <p:cNvPr id="127" name="Google Shape;127;p13"/>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Short Business Description </a:t>
            </a:r>
            <a:endParaRPr sz="2800" b="1">
              <a:solidFill>
                <a:srgbClr val="0A004A"/>
              </a:solidFill>
              <a:latin typeface="DM Sans"/>
              <a:ea typeface="DM Sans"/>
              <a:cs typeface="DM Sans"/>
              <a:sym typeface="DM Sans"/>
            </a:endParaRPr>
          </a:p>
          <a:p>
            <a:pPr marL="0" lvl="0" indent="0" algn="l" rtl="0">
              <a:lnSpc>
                <a:spcPct val="110000"/>
              </a:lnSpc>
              <a:spcBef>
                <a:spcPts val="0"/>
              </a:spcBef>
              <a:spcAft>
                <a:spcPts val="0"/>
              </a:spcAft>
              <a:buClr>
                <a:schemeClr val="dk1"/>
              </a:buClr>
              <a:buSzPts val="1100"/>
              <a:buFont typeface="Arial"/>
              <a:buNone/>
            </a:pPr>
            <a:r>
              <a:rPr lang="en">
                <a:solidFill>
                  <a:srgbClr val="21A8B0"/>
                </a:solidFill>
                <a:latin typeface="DM Sans"/>
                <a:ea typeface="DM Sans"/>
                <a:cs typeface="DM Sans"/>
                <a:sym typeface="DM Sans"/>
              </a:rPr>
              <a:t>Provide a short description of your selected business</a:t>
            </a:r>
            <a:endParaRPr>
              <a:solidFill>
                <a:srgbClr val="21A8B0"/>
              </a:solidFill>
              <a:latin typeface="DM Sans"/>
              <a:ea typeface="DM Sans"/>
              <a:cs typeface="DM Sans"/>
              <a:sym typeface="DM Sans"/>
            </a:endParaRPr>
          </a:p>
        </p:txBody>
      </p:sp>
      <p:sp>
        <p:nvSpPr>
          <p:cNvPr id="128" name="Google Shape;128;p13"/>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 name="Google Shape;129;p13"/>
          <p:cNvPicPr preferRelativeResize="0"/>
          <p:nvPr/>
        </p:nvPicPr>
        <p:blipFill>
          <a:blip r:embed="rId3">
            <a:alphaModFix/>
          </a:blip>
          <a:stretch>
            <a:fillRect/>
          </a:stretch>
        </p:blipFill>
        <p:spPr>
          <a:xfrm>
            <a:off x="497950" y="1755063"/>
            <a:ext cx="209025" cy="245700"/>
          </a:xfrm>
          <a:prstGeom prst="rect">
            <a:avLst/>
          </a:prstGeom>
          <a:noFill/>
          <a:ln>
            <a:noFill/>
          </a:ln>
        </p:spPr>
      </p:pic>
      <p:pic>
        <p:nvPicPr>
          <p:cNvPr id="130" name="Google Shape;130;p13"/>
          <p:cNvPicPr preferRelativeResize="0"/>
          <p:nvPr/>
        </p:nvPicPr>
        <p:blipFill>
          <a:blip r:embed="rId3">
            <a:alphaModFix/>
          </a:blip>
          <a:stretch>
            <a:fillRect/>
          </a:stretch>
        </p:blipFill>
        <p:spPr>
          <a:xfrm>
            <a:off x="497950" y="3399800"/>
            <a:ext cx="209025" cy="245700"/>
          </a:xfrm>
          <a:prstGeom prst="rect">
            <a:avLst/>
          </a:prstGeom>
          <a:noFill/>
          <a:ln>
            <a:noFill/>
          </a:ln>
        </p:spPr>
      </p:pic>
      <p:sp>
        <p:nvSpPr>
          <p:cNvPr id="131" name="Google Shape;131;p13"/>
          <p:cNvSpPr/>
          <p:nvPr/>
        </p:nvSpPr>
        <p:spPr>
          <a:xfrm>
            <a:off x="483650" y="3755575"/>
            <a:ext cx="6798900" cy="51834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txBox="1">
            <a:spLocks noGrp="1"/>
          </p:cNvSpPr>
          <p:nvPr>
            <p:ph type="body" idx="1"/>
          </p:nvPr>
        </p:nvSpPr>
        <p:spPr>
          <a:xfrm>
            <a:off x="596250" y="3843525"/>
            <a:ext cx="6579900" cy="4989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33" name="Google Shape;133;p13"/>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1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136"/>
        <p:cNvGrpSpPr/>
        <p:nvPr/>
      </p:nvGrpSpPr>
      <p:grpSpPr>
        <a:xfrm>
          <a:off x="0" y="0"/>
          <a:ext cx="0" cy="0"/>
          <a:chOff x="0" y="0"/>
          <a:chExt cx="0" cy="0"/>
        </a:xfrm>
      </p:grpSpPr>
      <p:sp>
        <p:nvSpPr>
          <p:cNvPr id="137" name="Google Shape;137;p15"/>
          <p:cNvSpPr txBox="1"/>
          <p:nvPr/>
        </p:nvSpPr>
        <p:spPr>
          <a:xfrm>
            <a:off x="450645" y="628396"/>
            <a:ext cx="7242600" cy="11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Key Performance Indicators </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Draft three K</a:t>
            </a:r>
            <a:r>
              <a:rPr lang="en">
                <a:solidFill>
                  <a:srgbClr val="677B8C"/>
                </a:solidFill>
                <a:latin typeface="DM Sans"/>
                <a:ea typeface="DM Sans"/>
                <a:cs typeface="DM Sans"/>
                <a:sym typeface="DM Sans"/>
              </a:rPr>
              <a:t>PIs</a:t>
            </a:r>
            <a:r>
              <a:rPr lang="en" sz="1400">
                <a:solidFill>
                  <a:srgbClr val="677B8C"/>
                </a:solidFill>
                <a:latin typeface="DM Sans"/>
                <a:ea typeface="DM Sans"/>
                <a:cs typeface="DM Sans"/>
                <a:sym typeface="DM Sans"/>
              </a:rPr>
              <a:t> for the business you’ve selected</a:t>
            </a:r>
            <a:r>
              <a:rPr lang="en">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sp>
        <p:nvSpPr>
          <p:cNvPr id="138" name="Google Shape;138;p15"/>
          <p:cNvSpPr/>
          <p:nvPr/>
        </p:nvSpPr>
        <p:spPr>
          <a:xfrm>
            <a:off x="1369950" y="2235207"/>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39" name="Google Shape;139;p15"/>
          <p:cNvSpPr/>
          <p:nvPr/>
        </p:nvSpPr>
        <p:spPr>
          <a:xfrm>
            <a:off x="1370000" y="4406482"/>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0" name="Google Shape;140;p15"/>
          <p:cNvSpPr/>
          <p:nvPr/>
        </p:nvSpPr>
        <p:spPr>
          <a:xfrm>
            <a:off x="1370000" y="6830107"/>
            <a:ext cx="5950200" cy="1460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41" name="Google Shape;141;p15"/>
          <p:cNvSpPr/>
          <p:nvPr/>
        </p:nvSpPr>
        <p:spPr>
          <a:xfrm>
            <a:off x="450650" y="2235132"/>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1</a:t>
            </a:r>
            <a:endParaRPr sz="2100">
              <a:solidFill>
                <a:srgbClr val="677B8C"/>
              </a:solidFill>
              <a:latin typeface="DM Sans"/>
              <a:ea typeface="DM Sans"/>
              <a:cs typeface="DM Sans"/>
              <a:sym typeface="DM Sans"/>
            </a:endParaRPr>
          </a:p>
        </p:txBody>
      </p:sp>
      <p:sp>
        <p:nvSpPr>
          <p:cNvPr id="142" name="Google Shape;142;p15"/>
          <p:cNvSpPr/>
          <p:nvPr/>
        </p:nvSpPr>
        <p:spPr>
          <a:xfrm>
            <a:off x="450650" y="4406482"/>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2</a:t>
            </a:r>
            <a:endParaRPr sz="2100">
              <a:solidFill>
                <a:srgbClr val="677B8C"/>
              </a:solidFill>
              <a:latin typeface="DM Sans"/>
              <a:ea typeface="DM Sans"/>
              <a:cs typeface="DM Sans"/>
              <a:sym typeface="DM Sans"/>
            </a:endParaRPr>
          </a:p>
        </p:txBody>
      </p:sp>
      <p:sp>
        <p:nvSpPr>
          <p:cNvPr id="143" name="Google Shape;143;p15"/>
          <p:cNvSpPr/>
          <p:nvPr/>
        </p:nvSpPr>
        <p:spPr>
          <a:xfrm>
            <a:off x="450650" y="6830107"/>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rgbClr val="677B8C"/>
                </a:solidFill>
                <a:latin typeface="DM Sans"/>
                <a:ea typeface="DM Sans"/>
                <a:cs typeface="DM Sans"/>
                <a:sym typeface="DM Sans"/>
              </a:rPr>
              <a:t>3</a:t>
            </a:r>
            <a:endParaRPr sz="2100">
              <a:solidFill>
                <a:srgbClr val="677B8C"/>
              </a:solidFill>
              <a:latin typeface="DM Sans"/>
              <a:ea typeface="DM Sans"/>
              <a:cs typeface="DM Sans"/>
              <a:sym typeface="DM Sans"/>
            </a:endParaRPr>
          </a:p>
        </p:txBody>
      </p:sp>
      <p:sp>
        <p:nvSpPr>
          <p:cNvPr id="144" name="Google Shape;144;p15"/>
          <p:cNvSpPr txBox="1">
            <a:spLocks noGrp="1"/>
          </p:cNvSpPr>
          <p:nvPr>
            <p:ph type="body" idx="1"/>
          </p:nvPr>
        </p:nvSpPr>
        <p:spPr>
          <a:xfrm>
            <a:off x="1380000" y="2233625"/>
            <a:ext cx="5932500" cy="1451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45" name="Google Shape;145;p15"/>
          <p:cNvSpPr txBox="1">
            <a:spLocks noGrp="1"/>
          </p:cNvSpPr>
          <p:nvPr>
            <p:ph type="body" idx="2"/>
          </p:nvPr>
        </p:nvSpPr>
        <p:spPr>
          <a:xfrm>
            <a:off x="1378800" y="4410975"/>
            <a:ext cx="5932500" cy="145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46" name="Google Shape;146;p15"/>
          <p:cNvSpPr txBox="1">
            <a:spLocks noGrp="1"/>
          </p:cNvSpPr>
          <p:nvPr>
            <p:ph type="body" idx="3"/>
          </p:nvPr>
        </p:nvSpPr>
        <p:spPr>
          <a:xfrm>
            <a:off x="1378800" y="6834600"/>
            <a:ext cx="5932500" cy="1451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3 1">
  <p:cSld name="CUSTOM_2_1">
    <p:spTree>
      <p:nvGrpSpPr>
        <p:cNvPr id="1" name="Shape 147"/>
        <p:cNvGrpSpPr/>
        <p:nvPr/>
      </p:nvGrpSpPr>
      <p:grpSpPr>
        <a:xfrm>
          <a:off x="0" y="0"/>
          <a:ext cx="0" cy="0"/>
          <a:chOff x="0" y="0"/>
          <a:chExt cx="0" cy="0"/>
        </a:xfrm>
      </p:grpSpPr>
      <p:pic>
        <p:nvPicPr>
          <p:cNvPr id="148" name="Google Shape;148;p16"/>
          <p:cNvPicPr preferRelativeResize="0"/>
          <p:nvPr/>
        </p:nvPicPr>
        <p:blipFill>
          <a:blip r:embed="rId2">
            <a:alphaModFix/>
          </a:blip>
          <a:stretch>
            <a:fillRect/>
          </a:stretch>
        </p:blipFill>
        <p:spPr>
          <a:xfrm rot="10800000" flipH="1">
            <a:off x="-1334850" y="920179"/>
            <a:ext cx="6626651" cy="144050"/>
          </a:xfrm>
          <a:prstGeom prst="rect">
            <a:avLst/>
          </a:prstGeom>
          <a:noFill/>
          <a:ln>
            <a:noFill/>
          </a:ln>
        </p:spPr>
      </p:pic>
      <p:sp>
        <p:nvSpPr>
          <p:cNvPr id="149" name="Google Shape;149;p16"/>
          <p:cNvSpPr/>
          <p:nvPr/>
        </p:nvSpPr>
        <p:spPr>
          <a:xfrm>
            <a:off x="1287050" y="6636249"/>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0" name="Google Shape;150;p16"/>
          <p:cNvSpPr/>
          <p:nvPr/>
        </p:nvSpPr>
        <p:spPr>
          <a:xfrm>
            <a:off x="1287050" y="4300999"/>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1" name="Google Shape;151;p16"/>
          <p:cNvSpPr/>
          <p:nvPr/>
        </p:nvSpPr>
        <p:spPr>
          <a:xfrm>
            <a:off x="1287050" y="1965761"/>
            <a:ext cx="6033000" cy="1808700"/>
          </a:xfrm>
          <a:prstGeom prst="roundRect">
            <a:avLst>
              <a:gd name="adj" fmla="val 828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52" name="Google Shape;152;p16"/>
          <p:cNvSpPr txBox="1">
            <a:spLocks noGrp="1"/>
          </p:cNvSpPr>
          <p:nvPr>
            <p:ph type="body" idx="1"/>
          </p:nvPr>
        </p:nvSpPr>
        <p:spPr>
          <a:xfrm>
            <a:off x="1379985" y="2069525"/>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53" name="Google Shape;153;p16"/>
          <p:cNvSpPr txBox="1">
            <a:spLocks noGrp="1"/>
          </p:cNvSpPr>
          <p:nvPr>
            <p:ph type="body" idx="2"/>
          </p:nvPr>
        </p:nvSpPr>
        <p:spPr>
          <a:xfrm>
            <a:off x="1378800" y="6765410"/>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54" name="Google Shape;154;p16"/>
          <p:cNvSpPr txBox="1">
            <a:spLocks noGrp="1"/>
          </p:cNvSpPr>
          <p:nvPr>
            <p:ph type="body" idx="3"/>
          </p:nvPr>
        </p:nvSpPr>
        <p:spPr>
          <a:xfrm>
            <a:off x="1378800" y="4430145"/>
            <a:ext cx="5857500" cy="1550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55" name="Google Shape;155;p16"/>
          <p:cNvSpPr/>
          <p:nvPr/>
        </p:nvSpPr>
        <p:spPr>
          <a:xfrm>
            <a:off x="450650" y="2140061"/>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1</a:t>
            </a:r>
            <a:endParaRPr sz="2100" b="1">
              <a:solidFill>
                <a:srgbClr val="0A004A"/>
              </a:solidFill>
              <a:latin typeface="DM Sans"/>
              <a:ea typeface="DM Sans"/>
              <a:cs typeface="DM Sans"/>
              <a:sym typeface="DM Sans"/>
            </a:endParaRPr>
          </a:p>
        </p:txBody>
      </p:sp>
      <p:sp>
        <p:nvSpPr>
          <p:cNvPr id="156" name="Google Shape;156;p16"/>
          <p:cNvSpPr/>
          <p:nvPr/>
        </p:nvSpPr>
        <p:spPr>
          <a:xfrm>
            <a:off x="450650" y="4532620"/>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2</a:t>
            </a:r>
            <a:endParaRPr sz="2100" b="1">
              <a:solidFill>
                <a:srgbClr val="0A004A"/>
              </a:solidFill>
              <a:latin typeface="DM Sans"/>
              <a:ea typeface="DM Sans"/>
              <a:cs typeface="DM Sans"/>
              <a:sym typeface="DM Sans"/>
            </a:endParaRPr>
          </a:p>
        </p:txBody>
      </p:sp>
      <p:sp>
        <p:nvSpPr>
          <p:cNvPr id="157" name="Google Shape;157;p16"/>
          <p:cNvSpPr/>
          <p:nvPr/>
        </p:nvSpPr>
        <p:spPr>
          <a:xfrm>
            <a:off x="450650" y="6810555"/>
            <a:ext cx="919200" cy="14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solidFill>
                  <a:srgbClr val="0A004A"/>
                </a:solidFill>
                <a:latin typeface="DM Sans"/>
                <a:ea typeface="DM Sans"/>
                <a:cs typeface="DM Sans"/>
                <a:sym typeface="DM Sans"/>
              </a:rPr>
              <a:t>3</a:t>
            </a:r>
            <a:endParaRPr sz="2100" b="1">
              <a:solidFill>
                <a:srgbClr val="0A004A"/>
              </a:solidFill>
              <a:latin typeface="DM Sans"/>
              <a:ea typeface="DM Sans"/>
              <a:cs typeface="DM Sans"/>
              <a:sym typeface="DM Sans"/>
            </a:endParaRPr>
          </a:p>
        </p:txBody>
      </p:sp>
      <p:sp>
        <p:nvSpPr>
          <p:cNvPr id="158" name="Google Shape;158;p16"/>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Key Performance Indicators</a:t>
            </a:r>
            <a:r>
              <a:rPr lang="en" sz="2800" b="1">
                <a:solidFill>
                  <a:srgbClr val="677B8C"/>
                </a:solidFill>
                <a:latin typeface="DM Sans"/>
                <a:ea typeface="DM Sans"/>
                <a:cs typeface="DM Sans"/>
                <a:sym typeface="DM Sans"/>
              </a:rPr>
              <a:t> </a:t>
            </a:r>
            <a:endParaRPr sz="2800" b="1">
              <a:solidFill>
                <a:srgbClr val="0A004A"/>
              </a:solidFill>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r>
              <a:rPr lang="en">
                <a:solidFill>
                  <a:srgbClr val="21A8B0"/>
                </a:solidFill>
                <a:latin typeface="DM Sans"/>
                <a:ea typeface="DM Sans"/>
                <a:cs typeface="DM Sans"/>
                <a:sym typeface="DM Sans"/>
              </a:rPr>
              <a:t>Draft three KPIs for your selected business based on your SMART goal for your selected business</a:t>
            </a:r>
            <a:endParaRPr>
              <a:solidFill>
                <a:srgbClr val="21A8B0"/>
              </a:solidFill>
              <a:latin typeface="DM Sans"/>
              <a:ea typeface="DM Sans"/>
              <a:cs typeface="DM Sans"/>
              <a:sym typeface="DM Sans"/>
            </a:endParaRPr>
          </a:p>
          <a:p>
            <a:pPr marL="0" lvl="0" indent="0" algn="l" rtl="0">
              <a:lnSpc>
                <a:spcPct val="110000"/>
              </a:lnSpc>
              <a:spcBef>
                <a:spcPts val="0"/>
              </a:spcBef>
              <a:spcAft>
                <a:spcPts val="0"/>
              </a:spcAft>
              <a:buNone/>
            </a:pPr>
            <a:endParaRPr>
              <a:solidFill>
                <a:srgbClr val="21A8B0"/>
              </a:solidFill>
              <a:latin typeface="DM Sans"/>
              <a:ea typeface="DM Sans"/>
              <a:cs typeface="DM Sans"/>
              <a:sym typeface="DM Sans"/>
            </a:endParaRPr>
          </a:p>
        </p:txBody>
      </p:sp>
      <p:pic>
        <p:nvPicPr>
          <p:cNvPr id="159" name="Google Shape;159;p16"/>
          <p:cNvPicPr preferRelativeResize="0"/>
          <p:nvPr/>
        </p:nvPicPr>
        <p:blipFill>
          <a:blip r:embed="rId3">
            <a:alphaModFix/>
          </a:blip>
          <a:stretch>
            <a:fillRect/>
          </a:stretch>
        </p:blipFill>
        <p:spPr>
          <a:xfrm>
            <a:off x="497950" y="2747261"/>
            <a:ext cx="209025" cy="245700"/>
          </a:xfrm>
          <a:prstGeom prst="rect">
            <a:avLst/>
          </a:prstGeom>
          <a:noFill/>
          <a:ln>
            <a:noFill/>
          </a:ln>
        </p:spPr>
      </p:pic>
      <p:pic>
        <p:nvPicPr>
          <p:cNvPr id="160" name="Google Shape;160;p16"/>
          <p:cNvPicPr preferRelativeResize="0"/>
          <p:nvPr/>
        </p:nvPicPr>
        <p:blipFill>
          <a:blip r:embed="rId3">
            <a:alphaModFix/>
          </a:blip>
          <a:stretch>
            <a:fillRect/>
          </a:stretch>
        </p:blipFill>
        <p:spPr>
          <a:xfrm>
            <a:off x="497950" y="5139800"/>
            <a:ext cx="209025" cy="245700"/>
          </a:xfrm>
          <a:prstGeom prst="rect">
            <a:avLst/>
          </a:prstGeom>
          <a:noFill/>
          <a:ln>
            <a:noFill/>
          </a:ln>
        </p:spPr>
      </p:pic>
      <p:pic>
        <p:nvPicPr>
          <p:cNvPr id="161" name="Google Shape;161;p16"/>
          <p:cNvPicPr preferRelativeResize="0"/>
          <p:nvPr/>
        </p:nvPicPr>
        <p:blipFill>
          <a:blip r:embed="rId3">
            <a:alphaModFix/>
          </a:blip>
          <a:stretch>
            <a:fillRect/>
          </a:stretch>
        </p:blipFill>
        <p:spPr>
          <a:xfrm>
            <a:off x="497950" y="7417755"/>
            <a:ext cx="209025" cy="245700"/>
          </a:xfrm>
          <a:prstGeom prst="rect">
            <a:avLst/>
          </a:prstGeom>
          <a:noFill/>
          <a:ln>
            <a:noFill/>
          </a:ln>
        </p:spPr>
      </p:pic>
      <p:sp>
        <p:nvSpPr>
          <p:cNvPr id="162" name="Google Shape;162;p16"/>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64"/>
        <p:cNvGrpSpPr/>
        <p:nvPr/>
      </p:nvGrpSpPr>
      <p:grpSpPr>
        <a:xfrm>
          <a:off x="0" y="0"/>
          <a:ext cx="0" cy="0"/>
          <a:chOff x="0" y="0"/>
          <a:chExt cx="0" cy="0"/>
        </a:xfrm>
      </p:grpSpPr>
      <p:pic>
        <p:nvPicPr>
          <p:cNvPr id="165" name="Google Shape;165;p17"/>
          <p:cNvPicPr preferRelativeResize="0"/>
          <p:nvPr/>
        </p:nvPicPr>
        <p:blipFill>
          <a:blip r:embed="rId2">
            <a:alphaModFix/>
          </a:blip>
          <a:stretch>
            <a:fillRect/>
          </a:stretch>
        </p:blipFill>
        <p:spPr>
          <a:xfrm rot="10800000" flipH="1">
            <a:off x="-4014725" y="920179"/>
            <a:ext cx="6626651" cy="144050"/>
          </a:xfrm>
          <a:prstGeom prst="rect">
            <a:avLst/>
          </a:prstGeom>
          <a:noFill/>
          <a:ln>
            <a:noFill/>
          </a:ln>
        </p:spPr>
      </p:pic>
      <p:sp>
        <p:nvSpPr>
          <p:cNvPr id="166" name="Google Shape;166;p17"/>
          <p:cNvSpPr/>
          <p:nvPr/>
        </p:nvSpPr>
        <p:spPr>
          <a:xfrm>
            <a:off x="483650" y="3561425"/>
            <a:ext cx="6798900" cy="53775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txBox="1"/>
          <p:nvPr/>
        </p:nvSpPr>
        <p:spPr>
          <a:xfrm>
            <a:off x="432045" y="1563725"/>
            <a:ext cx="6798900" cy="1658400"/>
          </a:xfrm>
          <a:prstGeom prst="rect">
            <a:avLst/>
          </a:prstGeom>
          <a:noFill/>
          <a:ln>
            <a:noFill/>
          </a:ln>
        </p:spPr>
        <p:txBody>
          <a:bodyPr spcFirstLastPara="1" wrap="square" lIns="0" tIns="0" rIns="0" bIns="0" anchor="t" anchorCtr="0">
            <a:noAutofit/>
          </a:bodyPr>
          <a:lstStyle/>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S</a:t>
            </a:r>
            <a:r>
              <a:rPr lang="en">
                <a:solidFill>
                  <a:srgbClr val="0A004A"/>
                </a:solidFill>
                <a:latin typeface="DM Sans"/>
                <a:ea typeface="DM Sans"/>
                <a:cs typeface="DM Sans"/>
                <a:sym typeface="DM Sans"/>
              </a:rPr>
              <a:t>pecific</a:t>
            </a:r>
            <a:r>
              <a:rPr lang="en">
                <a:solidFill>
                  <a:srgbClr val="677B8C"/>
                </a:solidFill>
                <a:latin typeface="DM Sans"/>
                <a:ea typeface="DM Sans"/>
                <a:cs typeface="DM Sans"/>
                <a:sym typeface="DM Sans"/>
              </a:rPr>
              <a:t> What needs to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M</a:t>
            </a:r>
            <a:r>
              <a:rPr lang="en">
                <a:solidFill>
                  <a:srgbClr val="0A004A"/>
                </a:solidFill>
                <a:latin typeface="DM Sans"/>
                <a:ea typeface="DM Sans"/>
                <a:cs typeface="DM Sans"/>
                <a:sym typeface="DM Sans"/>
              </a:rPr>
              <a:t>easurable</a:t>
            </a:r>
            <a:r>
              <a:rPr lang="en">
                <a:solidFill>
                  <a:srgbClr val="677B8C"/>
                </a:solidFill>
                <a:latin typeface="DM Sans"/>
                <a:ea typeface="DM Sans"/>
                <a:cs typeface="DM Sans"/>
                <a:sym typeface="DM Sans"/>
              </a:rPr>
              <a:t> Can it be measured?</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A</a:t>
            </a:r>
            <a:r>
              <a:rPr lang="en">
                <a:solidFill>
                  <a:srgbClr val="0A004A"/>
                </a:solidFill>
                <a:latin typeface="DM Sans"/>
                <a:ea typeface="DM Sans"/>
                <a:cs typeface="DM Sans"/>
                <a:sym typeface="DM Sans"/>
              </a:rPr>
              <a:t>chievable</a:t>
            </a:r>
            <a:r>
              <a:rPr lang="en">
                <a:solidFill>
                  <a:srgbClr val="677B8C"/>
                </a:solidFill>
                <a:latin typeface="DM Sans"/>
                <a:ea typeface="DM Sans"/>
                <a:cs typeface="DM Sans"/>
                <a:sym typeface="DM Sans"/>
              </a:rPr>
              <a:t> Can it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R</a:t>
            </a:r>
            <a:r>
              <a:rPr lang="en">
                <a:solidFill>
                  <a:srgbClr val="0A004A"/>
                </a:solidFill>
                <a:latin typeface="DM Sans"/>
                <a:ea typeface="DM Sans"/>
                <a:cs typeface="DM Sans"/>
                <a:sym typeface="DM Sans"/>
              </a:rPr>
              <a:t>elevant</a:t>
            </a:r>
            <a:r>
              <a:rPr lang="en">
                <a:solidFill>
                  <a:srgbClr val="677B8C"/>
                </a:solidFill>
                <a:latin typeface="DM Sans"/>
                <a:ea typeface="DM Sans"/>
                <a:cs typeface="DM Sans"/>
                <a:sym typeface="DM Sans"/>
              </a:rPr>
              <a:t> Should it be done?</a:t>
            </a:r>
            <a:endParaRPr>
              <a:solidFill>
                <a:srgbClr val="677B8C"/>
              </a:solidFill>
              <a:latin typeface="DM Sans"/>
              <a:ea typeface="DM Sans"/>
              <a:cs typeface="DM Sans"/>
              <a:sym typeface="DM Sans"/>
            </a:endParaRPr>
          </a:p>
          <a:p>
            <a:pPr marL="457200" lvl="0" indent="0" algn="l" rtl="0">
              <a:lnSpc>
                <a:spcPct val="100000"/>
              </a:lnSpc>
              <a:spcBef>
                <a:spcPts val="1000"/>
              </a:spcBef>
              <a:spcAft>
                <a:spcPts val="0"/>
              </a:spcAft>
              <a:buNone/>
            </a:pPr>
            <a:r>
              <a:rPr lang="en" b="1">
                <a:solidFill>
                  <a:srgbClr val="0A004A"/>
                </a:solidFill>
                <a:latin typeface="DM Sans"/>
                <a:ea typeface="DM Sans"/>
                <a:cs typeface="DM Sans"/>
                <a:sym typeface="DM Sans"/>
              </a:rPr>
              <a:t>T</a:t>
            </a:r>
            <a:r>
              <a:rPr lang="en">
                <a:solidFill>
                  <a:srgbClr val="0A004A"/>
                </a:solidFill>
                <a:latin typeface="DM Sans"/>
                <a:ea typeface="DM Sans"/>
                <a:cs typeface="DM Sans"/>
                <a:sym typeface="DM Sans"/>
              </a:rPr>
              <a:t>ime-bound</a:t>
            </a:r>
            <a:r>
              <a:rPr lang="en">
                <a:solidFill>
                  <a:srgbClr val="677B8C"/>
                </a:solidFill>
                <a:latin typeface="DM Sans"/>
                <a:ea typeface="DM Sans"/>
                <a:cs typeface="DM Sans"/>
                <a:sym typeface="DM Sans"/>
              </a:rPr>
              <a:t> When will it be done?</a:t>
            </a:r>
            <a:endParaRPr>
              <a:solidFill>
                <a:srgbClr val="677B8C"/>
              </a:solidFill>
              <a:latin typeface="DM Sans"/>
              <a:ea typeface="DM Sans"/>
              <a:cs typeface="DM Sans"/>
              <a:sym typeface="DM Sans"/>
            </a:endParaRPr>
          </a:p>
          <a:p>
            <a:pPr marL="0" lvl="0" indent="0" algn="l" rtl="0">
              <a:lnSpc>
                <a:spcPct val="100000"/>
              </a:lnSpc>
              <a:spcBef>
                <a:spcPts val="1000"/>
              </a:spcBef>
              <a:spcAft>
                <a:spcPts val="0"/>
              </a:spcAft>
              <a:buNone/>
            </a:pPr>
            <a:endParaRPr>
              <a:solidFill>
                <a:srgbClr val="677B8C"/>
              </a:solidFill>
              <a:latin typeface="DM Sans"/>
              <a:ea typeface="DM Sans"/>
              <a:cs typeface="DM Sans"/>
              <a:sym typeface="DM Sans"/>
            </a:endParaRPr>
          </a:p>
        </p:txBody>
      </p:sp>
      <p:sp>
        <p:nvSpPr>
          <p:cNvPr id="168" name="Google Shape;168;p17"/>
          <p:cNvSpPr txBox="1">
            <a:spLocks noGrp="1"/>
          </p:cNvSpPr>
          <p:nvPr>
            <p:ph type="body" idx="1"/>
          </p:nvPr>
        </p:nvSpPr>
        <p:spPr>
          <a:xfrm>
            <a:off x="596250" y="3649450"/>
            <a:ext cx="6579900" cy="5183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169" name="Google Shape;169;p17"/>
          <p:cNvSpPr/>
          <p:nvPr/>
        </p:nvSpPr>
        <p:spPr>
          <a:xfrm>
            <a:off x="-4014725" y="-69175"/>
            <a:ext cx="40086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SMART Goal</a:t>
            </a:r>
            <a:endParaRPr sz="2800" b="1">
              <a:solidFill>
                <a:srgbClr val="0A004A"/>
              </a:solidFill>
              <a:latin typeface="DM Sans"/>
              <a:ea typeface="DM Sans"/>
              <a:cs typeface="DM Sans"/>
              <a:sym typeface="DM Sans"/>
            </a:endParaRPr>
          </a:p>
          <a:p>
            <a:pPr marL="0" lvl="0" indent="0" algn="l" rtl="0">
              <a:lnSpc>
                <a:spcPct val="110000"/>
              </a:lnSpc>
              <a:spcBef>
                <a:spcPts val="0"/>
              </a:spcBef>
              <a:spcAft>
                <a:spcPts val="0"/>
              </a:spcAft>
              <a:buNone/>
            </a:pPr>
            <a:r>
              <a:rPr lang="en">
                <a:solidFill>
                  <a:srgbClr val="21A8B0"/>
                </a:solidFill>
                <a:latin typeface="DM Sans"/>
                <a:ea typeface="DM Sans"/>
                <a:cs typeface="DM Sans"/>
                <a:sym typeface="DM Sans"/>
              </a:rPr>
              <a:t>Draft a SMART goal for your selected business</a:t>
            </a:r>
            <a:endParaRPr>
              <a:solidFill>
                <a:srgbClr val="21A8B0"/>
              </a:solidFill>
              <a:latin typeface="DM Sans"/>
              <a:ea typeface="DM Sans"/>
              <a:cs typeface="DM Sans"/>
              <a:sym typeface="DM Sans"/>
            </a:endParaRPr>
          </a:p>
        </p:txBody>
      </p:sp>
      <p:sp>
        <p:nvSpPr>
          <p:cNvPr id="171" name="Google Shape;171;p17"/>
          <p:cNvSpPr/>
          <p:nvPr/>
        </p:nvSpPr>
        <p:spPr>
          <a:xfrm>
            <a:off x="551725" y="1712075"/>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551725" y="2053606"/>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551725" y="2395138"/>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551725" y="2736669"/>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551725" y="3078200"/>
            <a:ext cx="188400" cy="188400"/>
          </a:xfrm>
          <a:prstGeom prst="roundRect">
            <a:avLst>
              <a:gd name="adj" fmla="val 16667"/>
            </a:avLst>
          </a:prstGeom>
          <a:no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1 1">
  <p:cSld name="CUSTOM_5">
    <p:spTree>
      <p:nvGrpSpPr>
        <p:cNvPr id="1" name="Shape 177"/>
        <p:cNvGrpSpPr/>
        <p:nvPr/>
      </p:nvGrpSpPr>
      <p:grpSpPr>
        <a:xfrm>
          <a:off x="0" y="0"/>
          <a:ext cx="0" cy="0"/>
          <a:chOff x="0" y="0"/>
          <a:chExt cx="0" cy="0"/>
        </a:xfrm>
      </p:grpSpPr>
      <p:sp>
        <p:nvSpPr>
          <p:cNvPr id="178" name="Google Shape;178;p18"/>
          <p:cNvSpPr txBox="1"/>
          <p:nvPr/>
        </p:nvSpPr>
        <p:spPr>
          <a:xfrm>
            <a:off x="597525" y="973775"/>
            <a:ext cx="6798900" cy="674100"/>
          </a:xfrm>
          <a:prstGeom prst="rect">
            <a:avLst/>
          </a:prstGeom>
          <a:noFill/>
          <a:ln>
            <a:noFill/>
          </a:ln>
        </p:spPr>
        <p:txBody>
          <a:bodyPr spcFirstLastPara="1" wrap="square" lIns="0" tIns="0" rIns="0" bIns="0" anchor="t" anchorCtr="0">
            <a:noAutofit/>
          </a:bodyPr>
          <a:lstStyle/>
          <a:p>
            <a:pPr marL="0" lvl="0" indent="0" algn="l" rtl="0">
              <a:lnSpc>
                <a:spcPct val="110000"/>
              </a:lnSpc>
              <a:spcBef>
                <a:spcPts val="0"/>
              </a:spcBef>
              <a:spcAft>
                <a:spcPts val="0"/>
              </a:spcAft>
              <a:buNone/>
            </a:pPr>
            <a:r>
              <a:rPr lang="en" sz="2800" b="1">
                <a:solidFill>
                  <a:srgbClr val="677B8C"/>
                </a:solidFill>
                <a:latin typeface="DM Sans"/>
                <a:ea typeface="DM Sans"/>
                <a:cs typeface="DM Sans"/>
                <a:sym typeface="DM Sans"/>
              </a:rPr>
              <a:t>SMART Goal</a:t>
            </a:r>
            <a:endParaRPr sz="2800" b="1">
              <a:solidFill>
                <a:srgbClr val="677B8C"/>
              </a:solidFill>
              <a:latin typeface="DM Sans"/>
              <a:ea typeface="DM Sans"/>
              <a:cs typeface="DM Sans"/>
              <a:sym typeface="DM Sans"/>
            </a:endParaRPr>
          </a:p>
          <a:p>
            <a:pPr marL="0" lvl="0" indent="0" algn="l" rtl="0">
              <a:lnSpc>
                <a:spcPct val="110000"/>
              </a:lnSpc>
              <a:spcBef>
                <a:spcPts val="0"/>
              </a:spcBef>
              <a:spcAft>
                <a:spcPts val="0"/>
              </a:spcAft>
              <a:buNone/>
            </a:pPr>
            <a:r>
              <a:rPr lang="en">
                <a:solidFill>
                  <a:srgbClr val="677B8C"/>
                </a:solidFill>
                <a:latin typeface="DM Sans"/>
                <a:ea typeface="DM Sans"/>
                <a:cs typeface="DM Sans"/>
                <a:sym typeface="DM Sans"/>
              </a:rPr>
              <a:t>Draft a SMART goal for the business you’ve selected. </a:t>
            </a:r>
            <a:endParaRPr>
              <a:solidFill>
                <a:srgbClr val="677B8C"/>
              </a:solidFill>
              <a:latin typeface="DM Sans"/>
              <a:ea typeface="DM Sans"/>
              <a:cs typeface="DM Sans"/>
              <a:sym typeface="DM Sans"/>
            </a:endParaRPr>
          </a:p>
        </p:txBody>
      </p:sp>
      <p:sp>
        <p:nvSpPr>
          <p:cNvPr id="179" name="Google Shape;179;p18"/>
          <p:cNvSpPr txBox="1"/>
          <p:nvPr/>
        </p:nvSpPr>
        <p:spPr>
          <a:xfrm>
            <a:off x="573650" y="1900125"/>
            <a:ext cx="6798900" cy="1658400"/>
          </a:xfrm>
          <a:prstGeom prst="rect">
            <a:avLst/>
          </a:prstGeom>
          <a:noFill/>
          <a:ln>
            <a:noFill/>
          </a:ln>
        </p:spPr>
        <p:txBody>
          <a:bodyPr spcFirstLastPara="1" wrap="square" lIns="0" tIns="0" rIns="0" bIns="0" anchor="t" anchorCtr="0">
            <a:noAutofit/>
          </a:bodyPr>
          <a:lstStyle/>
          <a:p>
            <a:pPr marL="457200" lvl="0" indent="-317500" algn="l" rtl="0">
              <a:lnSpc>
                <a:spcPct val="120000"/>
              </a:lnSpc>
              <a:spcBef>
                <a:spcPts val="160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S</a:t>
            </a:r>
            <a:r>
              <a:rPr lang="en">
                <a:solidFill>
                  <a:srgbClr val="677B8C"/>
                </a:solidFill>
                <a:latin typeface="DM Sans"/>
                <a:ea typeface="DM Sans"/>
                <a:cs typeface="DM Sans"/>
                <a:sym typeface="DM Sans"/>
              </a:rPr>
              <a:t>pecific - What needs to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M</a:t>
            </a:r>
            <a:r>
              <a:rPr lang="en">
                <a:solidFill>
                  <a:srgbClr val="677B8C"/>
                </a:solidFill>
                <a:latin typeface="DM Sans"/>
                <a:ea typeface="DM Sans"/>
                <a:cs typeface="DM Sans"/>
                <a:sym typeface="DM Sans"/>
              </a:rPr>
              <a:t>easurable - Can it be measured?</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A</a:t>
            </a:r>
            <a:r>
              <a:rPr lang="en">
                <a:solidFill>
                  <a:srgbClr val="677B8C"/>
                </a:solidFill>
                <a:latin typeface="DM Sans"/>
                <a:ea typeface="DM Sans"/>
                <a:cs typeface="DM Sans"/>
                <a:sym typeface="DM Sans"/>
              </a:rPr>
              <a:t>chievable - Can it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R</a:t>
            </a:r>
            <a:r>
              <a:rPr lang="en">
                <a:solidFill>
                  <a:srgbClr val="677B8C"/>
                </a:solidFill>
                <a:latin typeface="DM Sans"/>
                <a:ea typeface="DM Sans"/>
                <a:cs typeface="DM Sans"/>
                <a:sym typeface="DM Sans"/>
              </a:rPr>
              <a:t>elevant - Should it be done?</a:t>
            </a:r>
            <a:endParaRPr>
              <a:solidFill>
                <a:srgbClr val="677B8C"/>
              </a:solidFill>
              <a:latin typeface="DM Sans"/>
              <a:ea typeface="DM Sans"/>
              <a:cs typeface="DM Sans"/>
              <a:sym typeface="DM Sans"/>
            </a:endParaRPr>
          </a:p>
          <a:p>
            <a:pPr marL="457200" lvl="0" indent="-317500" algn="l" rtl="0">
              <a:lnSpc>
                <a:spcPct val="120000"/>
              </a:lnSpc>
              <a:spcBef>
                <a:spcPts val="0"/>
              </a:spcBef>
              <a:spcAft>
                <a:spcPts val="0"/>
              </a:spcAft>
              <a:buClr>
                <a:srgbClr val="677B8C"/>
              </a:buClr>
              <a:buSzPts val="1400"/>
              <a:buFont typeface="Montserrat"/>
              <a:buChar char="❏"/>
            </a:pPr>
            <a:r>
              <a:rPr lang="en" b="1">
                <a:solidFill>
                  <a:srgbClr val="677B8C"/>
                </a:solidFill>
                <a:latin typeface="DM Sans"/>
                <a:ea typeface="DM Sans"/>
                <a:cs typeface="DM Sans"/>
                <a:sym typeface="DM Sans"/>
              </a:rPr>
              <a:t>T</a:t>
            </a:r>
            <a:r>
              <a:rPr lang="en">
                <a:solidFill>
                  <a:srgbClr val="677B8C"/>
                </a:solidFill>
                <a:latin typeface="DM Sans"/>
                <a:ea typeface="DM Sans"/>
                <a:cs typeface="DM Sans"/>
                <a:sym typeface="DM Sans"/>
              </a:rPr>
              <a:t>ime-bound - When will it be done?</a:t>
            </a:r>
            <a:endParaRPr b="1">
              <a:solidFill>
                <a:srgbClr val="677B8C"/>
              </a:solidFill>
              <a:latin typeface="DM Sans"/>
              <a:ea typeface="DM Sans"/>
              <a:cs typeface="DM Sans"/>
              <a:sym typeface="DM Sans"/>
            </a:endParaRPr>
          </a:p>
          <a:p>
            <a:pPr marL="0" lvl="0" indent="0" algn="l" rtl="0">
              <a:lnSpc>
                <a:spcPct val="200000"/>
              </a:lnSpc>
              <a:spcBef>
                <a:spcPts val="0"/>
              </a:spcBef>
              <a:spcAft>
                <a:spcPts val="0"/>
              </a:spcAft>
              <a:buNone/>
            </a:pPr>
            <a:endParaRPr>
              <a:solidFill>
                <a:srgbClr val="677B8C"/>
              </a:solidFill>
              <a:latin typeface="DM Sans"/>
              <a:ea typeface="DM Sans"/>
              <a:cs typeface="DM Sans"/>
              <a:sym typeface="DM Sans"/>
            </a:endParaRPr>
          </a:p>
          <a:p>
            <a:pPr marL="0" lvl="0" indent="0" algn="l" rtl="0">
              <a:lnSpc>
                <a:spcPct val="200000"/>
              </a:lnSpc>
              <a:spcBef>
                <a:spcPts val="0"/>
              </a:spcBef>
              <a:spcAft>
                <a:spcPts val="0"/>
              </a:spcAft>
              <a:buNone/>
            </a:pPr>
            <a:endParaRPr>
              <a:solidFill>
                <a:srgbClr val="677B8C"/>
              </a:solidFill>
              <a:latin typeface="DM Sans"/>
              <a:ea typeface="DM Sans"/>
              <a:cs typeface="DM Sans"/>
              <a:sym typeface="DM Sans"/>
            </a:endParaRPr>
          </a:p>
        </p:txBody>
      </p:sp>
      <p:sp>
        <p:nvSpPr>
          <p:cNvPr id="180" name="Google Shape;180;p18"/>
          <p:cNvSpPr/>
          <p:nvPr/>
        </p:nvSpPr>
        <p:spPr>
          <a:xfrm>
            <a:off x="573650" y="3558525"/>
            <a:ext cx="6708900" cy="53358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lnSpc>
                <a:spcPct val="120000"/>
              </a:lnSpc>
              <a:spcBef>
                <a:spcPts val="1600"/>
              </a:spcBef>
              <a:spcAft>
                <a:spcPts val="0"/>
              </a:spcAft>
              <a:buClr>
                <a:schemeClr val="dk1"/>
              </a:buClr>
              <a:buSzPts val="1100"/>
              <a:buFont typeface="Arial"/>
              <a:buNone/>
            </a:pPr>
            <a:endParaRPr sz="1800" u="sng">
              <a:solidFill>
                <a:srgbClr val="677B8C"/>
              </a:solidFill>
              <a:latin typeface="DM Sans"/>
              <a:ea typeface="DM Sans"/>
              <a:cs typeface="DM Sans"/>
              <a:sym typeface="DM Sans"/>
            </a:endParaRPr>
          </a:p>
        </p:txBody>
      </p:sp>
      <p:sp>
        <p:nvSpPr>
          <p:cNvPr id="181" name="Google Shape;181;p18"/>
          <p:cNvSpPr txBox="1"/>
          <p:nvPr/>
        </p:nvSpPr>
        <p:spPr>
          <a:xfrm>
            <a:off x="583300" y="3556700"/>
            <a:ext cx="6700800" cy="536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DM Sans"/>
              <a:ea typeface="DM Sans"/>
              <a:cs typeface="DM Sans"/>
              <a:sym typeface="DM Sans"/>
            </a:endParaRPr>
          </a:p>
        </p:txBody>
      </p:sp>
      <p:sp>
        <p:nvSpPr>
          <p:cNvPr id="182" name="Google Shape;182;p18"/>
          <p:cNvSpPr txBox="1">
            <a:spLocks noGrp="1"/>
          </p:cNvSpPr>
          <p:nvPr>
            <p:ph type="body" idx="1"/>
          </p:nvPr>
        </p:nvSpPr>
        <p:spPr>
          <a:xfrm>
            <a:off x="597525" y="3556700"/>
            <a:ext cx="6708900" cy="5335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7"/>
        <p:cNvGrpSpPr/>
        <p:nvPr/>
      </p:nvGrpSpPr>
      <p:grpSpPr>
        <a:xfrm>
          <a:off x="0" y="0"/>
          <a:ext cx="0" cy="0"/>
          <a:chOff x="0" y="0"/>
          <a:chExt cx="0" cy="0"/>
        </a:xfrm>
      </p:grpSpPr>
      <p:sp>
        <p:nvSpPr>
          <p:cNvPr id="188" name="Google Shape;188;p20"/>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9" name="Google Shape;189;p20"/>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0" name="Google Shape;190;p2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91"/>
        <p:cNvGrpSpPr/>
        <p:nvPr/>
      </p:nvGrpSpPr>
      <p:grpSpPr>
        <a:xfrm>
          <a:off x="0" y="0"/>
          <a:ext cx="0" cy="0"/>
          <a:chOff x="0" y="0"/>
          <a:chExt cx="0" cy="0"/>
        </a:xfrm>
      </p:grpSpPr>
      <p:pic>
        <p:nvPicPr>
          <p:cNvPr id="192" name="Google Shape;192;p21"/>
          <p:cNvPicPr preferRelativeResize="0"/>
          <p:nvPr/>
        </p:nvPicPr>
        <p:blipFill>
          <a:blip r:embed="rId2">
            <a:alphaModFix/>
          </a:blip>
          <a:stretch>
            <a:fillRect/>
          </a:stretch>
        </p:blipFill>
        <p:spPr>
          <a:xfrm>
            <a:off x="-2021350" y="2875725"/>
            <a:ext cx="7467601" cy="235594"/>
          </a:xfrm>
          <a:prstGeom prst="rect">
            <a:avLst/>
          </a:prstGeom>
          <a:noFill/>
          <a:ln>
            <a:noFill/>
          </a:ln>
        </p:spPr>
      </p:pic>
      <p:pic>
        <p:nvPicPr>
          <p:cNvPr id="193" name="Google Shape;193;p21"/>
          <p:cNvPicPr preferRelativeResize="0"/>
          <p:nvPr/>
        </p:nvPicPr>
        <p:blipFill>
          <a:blip r:embed="rId2">
            <a:alphaModFix/>
          </a:blip>
          <a:stretch>
            <a:fillRect/>
          </a:stretch>
        </p:blipFill>
        <p:spPr>
          <a:xfrm>
            <a:off x="-104525" y="3745225"/>
            <a:ext cx="7467601" cy="235594"/>
          </a:xfrm>
          <a:prstGeom prst="rect">
            <a:avLst/>
          </a:prstGeom>
          <a:noFill/>
          <a:ln>
            <a:noFill/>
          </a:ln>
        </p:spPr>
      </p:pic>
      <p:sp>
        <p:nvSpPr>
          <p:cNvPr id="194" name="Google Shape;194;p2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95" name="Google Shape;195;p21"/>
          <p:cNvSpPr txBox="1"/>
          <p:nvPr/>
        </p:nvSpPr>
        <p:spPr>
          <a:xfrm>
            <a:off x="363700" y="2262650"/>
            <a:ext cx="7242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900" b="1">
                <a:solidFill>
                  <a:srgbClr val="0A004A"/>
                </a:solidFill>
                <a:latin typeface="DM Sans"/>
                <a:ea typeface="DM Sans"/>
                <a:cs typeface="DM Sans"/>
                <a:sym typeface="DM Sans"/>
              </a:rPr>
              <a:t>Create a Post on Facebook or Instagram</a:t>
            </a:r>
            <a:endParaRPr sz="4900" b="1">
              <a:solidFill>
                <a:srgbClr val="0A004A"/>
              </a:solidFill>
              <a:latin typeface="DM Sans"/>
              <a:ea typeface="DM Sans"/>
              <a:cs typeface="DM Sans"/>
              <a:sym typeface="DM Sans"/>
            </a:endParaRPr>
          </a:p>
        </p:txBody>
      </p:sp>
      <p:sp>
        <p:nvSpPr>
          <p:cNvPr id="196" name="Google Shape;196;p21"/>
          <p:cNvSpPr txBox="1"/>
          <p:nvPr/>
        </p:nvSpPr>
        <p:spPr>
          <a:xfrm>
            <a:off x="363700" y="4294250"/>
            <a:ext cx="7194900" cy="81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200">
                <a:solidFill>
                  <a:srgbClr val="21A8B0"/>
                </a:solidFill>
                <a:latin typeface="DM Sans"/>
                <a:ea typeface="DM Sans"/>
                <a:cs typeface="DM Sans"/>
                <a:sym typeface="DM Sans"/>
              </a:rPr>
              <a:t>Templates</a:t>
            </a:r>
            <a:endParaRPr sz="3200">
              <a:solidFill>
                <a:srgbClr val="21A8B0"/>
              </a:solidFill>
              <a:latin typeface="DM Sans"/>
              <a:ea typeface="DM Sans"/>
              <a:cs typeface="DM Sans"/>
              <a:sym typeface="DM Sans"/>
            </a:endParaRPr>
          </a:p>
        </p:txBody>
      </p:sp>
      <p:pic>
        <p:nvPicPr>
          <p:cNvPr id="197" name="Google Shape;197;p21"/>
          <p:cNvPicPr preferRelativeResize="0"/>
          <p:nvPr/>
        </p:nvPicPr>
        <p:blipFill>
          <a:blip r:embed="rId3">
            <a:alphaModFix/>
          </a:blip>
          <a:stretch>
            <a:fillRect/>
          </a:stretch>
        </p:blipFill>
        <p:spPr>
          <a:xfrm>
            <a:off x="-1426625" y="5950555"/>
            <a:ext cx="2803100" cy="2803100"/>
          </a:xfrm>
          <a:prstGeom prst="rect">
            <a:avLst/>
          </a:prstGeom>
          <a:noFill/>
          <a:ln>
            <a:noFill/>
          </a:ln>
        </p:spPr>
      </p:pic>
      <p:pic>
        <p:nvPicPr>
          <p:cNvPr id="198" name="Google Shape;198;p21"/>
          <p:cNvPicPr preferRelativeResize="0"/>
          <p:nvPr/>
        </p:nvPicPr>
        <p:blipFill>
          <a:blip r:embed="rId4">
            <a:alphaModFix/>
          </a:blip>
          <a:stretch>
            <a:fillRect/>
          </a:stretch>
        </p:blipFill>
        <p:spPr>
          <a:xfrm>
            <a:off x="6082950" y="1443075"/>
            <a:ext cx="861875" cy="859075"/>
          </a:xfrm>
          <a:prstGeom prst="rect">
            <a:avLst/>
          </a:prstGeom>
          <a:noFill/>
          <a:ln>
            <a:noFill/>
          </a:ln>
        </p:spPr>
      </p:pic>
      <p:sp>
        <p:nvSpPr>
          <p:cNvPr id="199" name="Google Shape;199;p21"/>
          <p:cNvSpPr/>
          <p:nvPr/>
        </p:nvSpPr>
        <p:spPr>
          <a:xfrm>
            <a:off x="1628925" y="1864450"/>
            <a:ext cx="299100" cy="299100"/>
          </a:xfrm>
          <a:prstGeom prst="ellipse">
            <a:avLst/>
          </a:prstGeom>
          <a:solidFill>
            <a:srgbClr val="EC6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0" name="Google Shape;200;p21"/>
          <p:cNvSpPr/>
          <p:nvPr/>
        </p:nvSpPr>
        <p:spPr>
          <a:xfrm>
            <a:off x="4708600" y="7285825"/>
            <a:ext cx="5452500" cy="54525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4763775" y="8003453"/>
            <a:ext cx="682500" cy="682500"/>
          </a:xfrm>
          <a:prstGeom prst="ellipse">
            <a:avLst/>
          </a:prstGeom>
          <a:solidFill>
            <a:srgbClr val="FFD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a:off x="-2572350" y="-69175"/>
            <a:ext cx="2566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1"/>
          <p:cNvSpPr/>
          <p:nvPr/>
        </p:nvSpPr>
        <p:spPr>
          <a:xfrm>
            <a:off x="7778550" y="-69175"/>
            <a:ext cx="2566200" cy="125280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1"/>
          <p:cNvSpPr/>
          <p:nvPr/>
        </p:nvSpPr>
        <p:spPr>
          <a:xfrm rot="5400000">
            <a:off x="3657600" y="-5684700"/>
            <a:ext cx="4572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rot="5400000">
            <a:off x="2354100" y="6137275"/>
            <a:ext cx="30642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6" name="Google Shape;206;p21"/>
          <p:cNvPicPr preferRelativeResize="0"/>
          <p:nvPr/>
        </p:nvPicPr>
        <p:blipFill>
          <a:blip r:embed="rId5">
            <a:alphaModFix/>
          </a:blip>
          <a:stretch>
            <a:fillRect/>
          </a:stretch>
        </p:blipFill>
        <p:spPr>
          <a:xfrm>
            <a:off x="5827395" y="9195075"/>
            <a:ext cx="1647806" cy="396000"/>
          </a:xfrm>
          <a:prstGeom prst="rect">
            <a:avLst/>
          </a:prstGeom>
          <a:noFill/>
          <a:ln>
            <a:noFill/>
          </a:ln>
        </p:spPr>
      </p:pic>
      <p:pic>
        <p:nvPicPr>
          <p:cNvPr id="207" name="Google Shape;207;p21"/>
          <p:cNvPicPr preferRelativeResize="0"/>
          <p:nvPr/>
        </p:nvPicPr>
        <p:blipFill>
          <a:blip r:embed="rId6">
            <a:alphaModFix/>
          </a:blip>
          <a:stretch>
            <a:fillRect/>
          </a:stretch>
        </p:blipFill>
        <p:spPr>
          <a:xfrm rot="1200043">
            <a:off x="5445039" y="4484476"/>
            <a:ext cx="598122" cy="941499"/>
          </a:xfrm>
          <a:prstGeom prst="rect">
            <a:avLst/>
          </a:prstGeom>
          <a:noFill/>
          <a:ln>
            <a:noFill/>
          </a:ln>
        </p:spPr>
      </p:pic>
      <p:pic>
        <p:nvPicPr>
          <p:cNvPr id="208" name="Google Shape;208;p21"/>
          <p:cNvPicPr preferRelativeResize="0"/>
          <p:nvPr/>
        </p:nvPicPr>
        <p:blipFill>
          <a:blip r:embed="rId7">
            <a:alphaModFix/>
          </a:blip>
          <a:stretch>
            <a:fillRect/>
          </a:stretch>
        </p:blipFill>
        <p:spPr>
          <a:xfrm rot="660008">
            <a:off x="481823" y="1057653"/>
            <a:ext cx="1068106" cy="930871"/>
          </a:xfrm>
          <a:prstGeom prst="rect">
            <a:avLst/>
          </a:prstGeom>
          <a:noFill/>
          <a:ln>
            <a:noFill/>
          </a:ln>
        </p:spPr>
      </p:pic>
      <p:sp>
        <p:nvSpPr>
          <p:cNvPr id="209" name="Google Shape;209;p21"/>
          <p:cNvSpPr/>
          <p:nvPr/>
        </p:nvSpPr>
        <p:spPr>
          <a:xfrm>
            <a:off x="4763775" y="4499275"/>
            <a:ext cx="299100" cy="2991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914400" y="7232425"/>
            <a:ext cx="2139975" cy="2133025"/>
          </a:xfrm>
          <a:prstGeom prst="rect">
            <a:avLst/>
          </a:prstGeom>
          <a:noFill/>
          <a:ln>
            <a:noFill/>
          </a:ln>
        </p:spPr>
      </p:pic>
      <p:pic>
        <p:nvPicPr>
          <p:cNvPr id="15" name="Google Shape;15;p3"/>
          <p:cNvPicPr preferRelativeResize="0"/>
          <p:nvPr/>
        </p:nvPicPr>
        <p:blipFill>
          <a:blip r:embed="rId3">
            <a:alphaModFix/>
          </a:blip>
          <a:stretch>
            <a:fillRect/>
          </a:stretch>
        </p:blipFill>
        <p:spPr>
          <a:xfrm>
            <a:off x="3560300" y="-1384500"/>
            <a:ext cx="2311800" cy="2311800"/>
          </a:xfrm>
          <a:prstGeom prst="rect">
            <a:avLst/>
          </a:prstGeom>
          <a:noFill/>
          <a:ln>
            <a:noFill/>
          </a:ln>
        </p:spPr>
      </p:pic>
      <p:pic>
        <p:nvPicPr>
          <p:cNvPr id="16" name="Google Shape;16;p3"/>
          <p:cNvPicPr preferRelativeResize="0"/>
          <p:nvPr/>
        </p:nvPicPr>
        <p:blipFill>
          <a:blip r:embed="rId4">
            <a:alphaModFix/>
          </a:blip>
          <a:stretch>
            <a:fillRect/>
          </a:stretch>
        </p:blipFill>
        <p:spPr>
          <a:xfrm>
            <a:off x="-3907300" y="2932875"/>
            <a:ext cx="7467601" cy="235594"/>
          </a:xfrm>
          <a:prstGeom prst="rect">
            <a:avLst/>
          </a:prstGeom>
          <a:noFill/>
          <a:ln>
            <a:noFill/>
          </a:ln>
        </p:spPr>
      </p:pic>
      <p:pic>
        <p:nvPicPr>
          <p:cNvPr id="17" name="Google Shape;17;p3"/>
          <p:cNvPicPr preferRelativeResize="0"/>
          <p:nvPr/>
        </p:nvPicPr>
        <p:blipFill>
          <a:blip r:embed="rId4">
            <a:alphaModFix/>
          </a:blip>
          <a:stretch>
            <a:fillRect/>
          </a:stretch>
        </p:blipFill>
        <p:spPr>
          <a:xfrm>
            <a:off x="-583275" y="3922850"/>
            <a:ext cx="7899175" cy="235600"/>
          </a:xfrm>
          <a:prstGeom prst="rect">
            <a:avLst/>
          </a:prstGeom>
          <a:noFill/>
          <a:ln>
            <a:noFill/>
          </a:ln>
        </p:spPr>
      </p:pic>
      <p:sp>
        <p:nvSpPr>
          <p:cNvPr id="18" name="Google Shape;18;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9" name="Google Shape;19;p3"/>
          <p:cNvSpPr txBox="1"/>
          <p:nvPr/>
        </p:nvSpPr>
        <p:spPr>
          <a:xfrm>
            <a:off x="363700" y="2262650"/>
            <a:ext cx="72426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5600" b="1">
                <a:solidFill>
                  <a:srgbClr val="0A004A"/>
                </a:solidFill>
                <a:latin typeface="DM Sans"/>
                <a:ea typeface="DM Sans"/>
                <a:cs typeface="DM Sans"/>
                <a:sym typeface="DM Sans"/>
              </a:rPr>
              <a:t>Map Your</a:t>
            </a:r>
            <a:endParaRPr sz="5600" b="1">
              <a:solidFill>
                <a:srgbClr val="0A004A"/>
              </a:solidFill>
              <a:latin typeface="DM Sans"/>
              <a:ea typeface="DM Sans"/>
              <a:cs typeface="DM Sans"/>
              <a:sym typeface="DM Sans"/>
            </a:endParaRPr>
          </a:p>
          <a:p>
            <a:pPr marL="0" lvl="0" indent="0" algn="l" rtl="0">
              <a:lnSpc>
                <a:spcPct val="115000"/>
              </a:lnSpc>
              <a:spcBef>
                <a:spcPts val="0"/>
              </a:spcBef>
              <a:spcAft>
                <a:spcPts val="0"/>
              </a:spcAft>
              <a:buNone/>
            </a:pPr>
            <a:r>
              <a:rPr lang="en" sz="5600" b="1">
                <a:solidFill>
                  <a:srgbClr val="0A004A"/>
                </a:solidFill>
                <a:latin typeface="DM Sans"/>
                <a:ea typeface="DM Sans"/>
                <a:cs typeface="DM Sans"/>
                <a:sym typeface="DM Sans"/>
              </a:rPr>
              <a:t>Customer’s Journey</a:t>
            </a:r>
            <a:endParaRPr sz="5600" b="1">
              <a:solidFill>
                <a:srgbClr val="0A004A"/>
              </a:solidFill>
              <a:latin typeface="DM Sans"/>
              <a:ea typeface="DM Sans"/>
              <a:cs typeface="DM Sans"/>
              <a:sym typeface="DM Sans"/>
            </a:endParaRPr>
          </a:p>
        </p:txBody>
      </p:sp>
      <p:sp>
        <p:nvSpPr>
          <p:cNvPr id="20" name="Google Shape;20;p3"/>
          <p:cNvSpPr txBox="1"/>
          <p:nvPr/>
        </p:nvSpPr>
        <p:spPr>
          <a:xfrm>
            <a:off x="363700" y="5440700"/>
            <a:ext cx="7194900" cy="81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200">
                <a:solidFill>
                  <a:srgbClr val="21A8B0"/>
                </a:solidFill>
                <a:latin typeface="DM Sans"/>
                <a:ea typeface="DM Sans"/>
                <a:cs typeface="DM Sans"/>
                <a:sym typeface="DM Sans"/>
              </a:rPr>
              <a:t>Worksheet</a:t>
            </a:r>
            <a:endParaRPr sz="3200">
              <a:solidFill>
                <a:srgbClr val="21A8B0"/>
              </a:solidFill>
              <a:latin typeface="DM Sans"/>
              <a:ea typeface="DM Sans"/>
              <a:cs typeface="DM Sans"/>
              <a:sym typeface="DM Sans"/>
            </a:endParaRPr>
          </a:p>
        </p:txBody>
      </p:sp>
      <p:sp>
        <p:nvSpPr>
          <p:cNvPr id="21" name="Google Shape;21;p3"/>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2829000" y="-6513450"/>
            <a:ext cx="21144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480000" y="8081300"/>
            <a:ext cx="5452500" cy="54525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3"/>
          <p:cNvPicPr preferRelativeResize="0"/>
          <p:nvPr/>
        </p:nvPicPr>
        <p:blipFill>
          <a:blip r:embed="rId5">
            <a:alphaModFix/>
          </a:blip>
          <a:stretch>
            <a:fillRect/>
          </a:stretch>
        </p:blipFill>
        <p:spPr>
          <a:xfrm>
            <a:off x="5827395" y="9195075"/>
            <a:ext cx="1647806" cy="396000"/>
          </a:xfrm>
          <a:prstGeom prst="rect">
            <a:avLst/>
          </a:prstGeom>
          <a:noFill/>
          <a:ln>
            <a:noFill/>
          </a:ln>
        </p:spPr>
      </p:pic>
      <p:sp>
        <p:nvSpPr>
          <p:cNvPr id="25" name="Google Shape;25;p3"/>
          <p:cNvSpPr/>
          <p:nvPr/>
        </p:nvSpPr>
        <p:spPr>
          <a:xfrm>
            <a:off x="6633400" y="7662478"/>
            <a:ext cx="682500" cy="682500"/>
          </a:xfrm>
          <a:prstGeom prst="ellipse">
            <a:avLst/>
          </a:prstGeom>
          <a:solidFill>
            <a:srgbClr val="FFD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2684000" y="2081875"/>
            <a:ext cx="299100" cy="299100"/>
          </a:xfrm>
          <a:prstGeom prst="ellipse">
            <a:avLst/>
          </a:prstGeom>
          <a:solidFill>
            <a:srgbClr val="21A8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 name="Google Shape;27;p3"/>
          <p:cNvPicPr preferRelativeResize="0"/>
          <p:nvPr/>
        </p:nvPicPr>
        <p:blipFill>
          <a:blip r:embed="rId6">
            <a:alphaModFix/>
          </a:blip>
          <a:stretch>
            <a:fillRect/>
          </a:stretch>
        </p:blipFill>
        <p:spPr>
          <a:xfrm rot="660008">
            <a:off x="481823" y="1057653"/>
            <a:ext cx="1068106" cy="930871"/>
          </a:xfrm>
          <a:prstGeom prst="rect">
            <a:avLst/>
          </a:prstGeom>
          <a:noFill/>
          <a:ln>
            <a:noFill/>
          </a:ln>
        </p:spPr>
      </p:pic>
      <p:pic>
        <p:nvPicPr>
          <p:cNvPr id="28" name="Google Shape;28;p3"/>
          <p:cNvPicPr preferRelativeResize="0"/>
          <p:nvPr/>
        </p:nvPicPr>
        <p:blipFill>
          <a:blip r:embed="rId7">
            <a:alphaModFix/>
          </a:blip>
          <a:stretch>
            <a:fillRect/>
          </a:stretch>
        </p:blipFill>
        <p:spPr>
          <a:xfrm rot="419991">
            <a:off x="5368083" y="4804052"/>
            <a:ext cx="1098685" cy="1082220"/>
          </a:xfrm>
          <a:prstGeom prst="rect">
            <a:avLst/>
          </a:prstGeom>
          <a:noFill/>
          <a:ln>
            <a:noFill/>
          </a:ln>
        </p:spPr>
      </p:pic>
      <p:sp>
        <p:nvSpPr>
          <p:cNvPr id="29" name="Google Shape;29;p3"/>
          <p:cNvSpPr/>
          <p:nvPr/>
        </p:nvSpPr>
        <p:spPr>
          <a:xfrm>
            <a:off x="4760450" y="5786900"/>
            <a:ext cx="299100" cy="299100"/>
          </a:xfrm>
          <a:prstGeom prst="ellipse">
            <a:avLst/>
          </a:prstGeom>
          <a:solidFill>
            <a:srgbClr val="EC6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5400000">
            <a:off x="2655000" y="5836225"/>
            <a:ext cx="3616500" cy="120666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7778550" y="-69175"/>
            <a:ext cx="2566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0"/>
        <p:cNvGrpSpPr/>
        <p:nvPr/>
      </p:nvGrpSpPr>
      <p:grpSpPr>
        <a:xfrm>
          <a:off x="0" y="0"/>
          <a:ext cx="0" cy="0"/>
          <a:chOff x="0" y="0"/>
          <a:chExt cx="0" cy="0"/>
        </a:xfrm>
      </p:grpSpPr>
      <p:sp>
        <p:nvSpPr>
          <p:cNvPr id="211" name="Google Shape;211;p22"/>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2" name="Google Shape;212;p2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13" name="Google Shape;213;p22"/>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4"/>
        <p:cNvGrpSpPr/>
        <p:nvPr/>
      </p:nvGrpSpPr>
      <p:grpSpPr>
        <a:xfrm>
          <a:off x="0" y="0"/>
          <a:ext cx="0" cy="0"/>
          <a:chOff x="0" y="0"/>
          <a:chExt cx="0" cy="0"/>
        </a:xfrm>
      </p:grpSpPr>
      <p:sp>
        <p:nvSpPr>
          <p:cNvPr id="215" name="Google Shape;215;p23"/>
          <p:cNvSpPr txBox="1">
            <a:spLocks noGrp="1"/>
          </p:cNvSpPr>
          <p:nvPr>
            <p:ph type="title"/>
          </p:nvPr>
        </p:nvSpPr>
        <p:spPr>
          <a:xfrm>
            <a:off x="264945" y="870271"/>
            <a:ext cx="7242600" cy="112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6" name="Google Shape;216;p2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7" name="Google Shape;217;p2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8"/>
        <p:cNvGrpSpPr/>
        <p:nvPr/>
      </p:nvGrpSpPr>
      <p:grpSpPr>
        <a:xfrm>
          <a:off x="0" y="0"/>
          <a:ext cx="0" cy="0"/>
          <a:chOff x="0" y="0"/>
          <a:chExt cx="0" cy="0"/>
        </a:xfrm>
      </p:grpSpPr>
      <p:sp>
        <p:nvSpPr>
          <p:cNvPr id="219" name="Google Shape;219;p24"/>
          <p:cNvSpPr txBox="1">
            <a:spLocks noGrp="1"/>
          </p:cNvSpPr>
          <p:nvPr>
            <p:ph type="title"/>
          </p:nvPr>
        </p:nvSpPr>
        <p:spPr>
          <a:xfrm>
            <a:off x="264945" y="870271"/>
            <a:ext cx="7242600" cy="112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0" name="Google Shape;220;p24"/>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1" name="Google Shape;221;p24"/>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2" name="Google Shape;222;p2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264945" y="870271"/>
            <a:ext cx="7242600" cy="112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5" name="Google Shape;225;p2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264945" y="1086507"/>
            <a:ext cx="2386800" cy="1477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8" name="Google Shape;228;p26"/>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9" name="Google Shape;229;p2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0"/>
        <p:cNvGrpSpPr/>
        <p:nvPr/>
      </p:nvGrpSpPr>
      <p:grpSpPr>
        <a:xfrm>
          <a:off x="0" y="0"/>
          <a:ext cx="0" cy="0"/>
          <a:chOff x="0" y="0"/>
          <a:chExt cx="0" cy="0"/>
        </a:xfrm>
      </p:grpSpPr>
      <p:sp>
        <p:nvSpPr>
          <p:cNvPr id="231" name="Google Shape;231;p27"/>
          <p:cNvSpPr txBox="1">
            <a:spLocks noGrp="1"/>
          </p:cNvSpPr>
          <p:nvPr>
            <p:ph type="title"/>
          </p:nvPr>
        </p:nvSpPr>
        <p:spPr>
          <a:xfrm>
            <a:off x="416713" y="880293"/>
            <a:ext cx="5412600" cy="8000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32" name="Google Shape;232;p2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3"/>
        <p:cNvGrpSpPr/>
        <p:nvPr/>
      </p:nvGrpSpPr>
      <p:grpSpPr>
        <a:xfrm>
          <a:off x="0" y="0"/>
          <a:ext cx="0" cy="0"/>
          <a:chOff x="0" y="0"/>
          <a:chExt cx="0" cy="0"/>
        </a:xfrm>
      </p:grpSpPr>
      <p:sp>
        <p:nvSpPr>
          <p:cNvPr id="234" name="Google Shape;234;p28"/>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36" name="Google Shape;236;p28"/>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7" name="Google Shape;237;p28"/>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8" name="Google Shape;238;p2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9"/>
        <p:cNvGrpSpPr/>
        <p:nvPr/>
      </p:nvGrpSpPr>
      <p:grpSpPr>
        <a:xfrm>
          <a:off x="0" y="0"/>
          <a:ext cx="0" cy="0"/>
          <a:chOff x="0" y="0"/>
          <a:chExt cx="0" cy="0"/>
        </a:xfrm>
      </p:grpSpPr>
      <p:sp>
        <p:nvSpPr>
          <p:cNvPr id="240" name="Google Shape;240;p29"/>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241" name="Google Shape;241;p2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2"/>
        <p:cNvGrpSpPr/>
        <p:nvPr/>
      </p:nvGrpSpPr>
      <p:grpSpPr>
        <a:xfrm>
          <a:off x="0" y="0"/>
          <a:ext cx="0" cy="0"/>
          <a:chOff x="0" y="0"/>
          <a:chExt cx="0" cy="0"/>
        </a:xfrm>
      </p:grpSpPr>
      <p:sp>
        <p:nvSpPr>
          <p:cNvPr id="243" name="Google Shape;243;p30"/>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44" name="Google Shape;244;p30"/>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45" name="Google Shape;245;p3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acebook_Business_Page" type="blank">
  <p:cSld name="BLANK">
    <p:spTree>
      <p:nvGrpSpPr>
        <p:cNvPr id="1" name="Shape 246"/>
        <p:cNvGrpSpPr/>
        <p:nvPr/>
      </p:nvGrpSpPr>
      <p:grpSpPr>
        <a:xfrm>
          <a:off x="0" y="0"/>
          <a:ext cx="0" cy="0"/>
          <a:chOff x="0" y="0"/>
          <a:chExt cx="0" cy="0"/>
        </a:xfrm>
      </p:grpSpPr>
      <p:pic>
        <p:nvPicPr>
          <p:cNvPr id="247" name="Google Shape;247;p31"/>
          <p:cNvPicPr preferRelativeResize="0"/>
          <p:nvPr/>
        </p:nvPicPr>
        <p:blipFill>
          <a:blip r:embed="rId2">
            <a:alphaModFix/>
          </a:blip>
          <a:stretch>
            <a:fillRect/>
          </a:stretch>
        </p:blipFill>
        <p:spPr>
          <a:xfrm>
            <a:off x="1128487" y="503925"/>
            <a:ext cx="5499075" cy="9050575"/>
          </a:xfrm>
          <a:prstGeom prst="rect">
            <a:avLst/>
          </a:prstGeom>
          <a:noFill/>
          <a:ln>
            <a:noFill/>
          </a:ln>
        </p:spPr>
      </p:pic>
      <p:pic>
        <p:nvPicPr>
          <p:cNvPr id="248" name="Google Shape;248;p31"/>
          <p:cNvPicPr preferRelativeResize="0"/>
          <p:nvPr/>
        </p:nvPicPr>
        <p:blipFill rotWithShape="1">
          <a:blip r:embed="rId3">
            <a:alphaModFix/>
          </a:blip>
          <a:srcRect l="79" r="69"/>
          <a:stretch/>
        </p:blipFill>
        <p:spPr>
          <a:xfrm>
            <a:off x="1539145" y="817848"/>
            <a:ext cx="4647204" cy="8265886"/>
          </a:xfrm>
          <a:prstGeom prst="rect">
            <a:avLst/>
          </a:prstGeom>
          <a:noFill/>
          <a:ln w="9525" cap="flat" cmpd="sng">
            <a:solidFill>
              <a:schemeClr val="lt2"/>
            </a:solidFill>
            <a:prstDash val="solid"/>
            <a:round/>
            <a:headEnd type="none" w="sm" len="sm"/>
            <a:tailEnd type="none" w="sm" len="sm"/>
          </a:ln>
        </p:spPr>
      </p:pic>
      <p:sp>
        <p:nvSpPr>
          <p:cNvPr id="249" name="Google Shape;249;p3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250" name="Google Shape;250;p31"/>
          <p:cNvPicPr preferRelativeResize="0"/>
          <p:nvPr/>
        </p:nvPicPr>
        <p:blipFill>
          <a:blip r:embed="rId4">
            <a:alphaModFix/>
          </a:blip>
          <a:stretch>
            <a:fillRect/>
          </a:stretch>
        </p:blipFill>
        <p:spPr>
          <a:xfrm>
            <a:off x="1539150" y="6259674"/>
            <a:ext cx="4647201" cy="1722564"/>
          </a:xfrm>
          <a:prstGeom prst="rect">
            <a:avLst/>
          </a:prstGeom>
          <a:noFill/>
          <a:ln>
            <a:noFill/>
          </a:ln>
        </p:spPr>
      </p:pic>
      <p:sp>
        <p:nvSpPr>
          <p:cNvPr id="251" name="Google Shape;251;p31"/>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5">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acebook_Business_Page 1">
  <p:cSld name="BLANK_1">
    <p:spTree>
      <p:nvGrpSpPr>
        <p:cNvPr id="1" name="Shape 252"/>
        <p:cNvGrpSpPr/>
        <p:nvPr/>
      </p:nvGrpSpPr>
      <p:grpSpPr>
        <a:xfrm>
          <a:off x="0" y="0"/>
          <a:ext cx="0" cy="0"/>
          <a:chOff x="0" y="0"/>
          <a:chExt cx="0" cy="0"/>
        </a:xfrm>
      </p:grpSpPr>
      <p:pic>
        <p:nvPicPr>
          <p:cNvPr id="253" name="Google Shape;253;p32"/>
          <p:cNvPicPr preferRelativeResize="0"/>
          <p:nvPr/>
        </p:nvPicPr>
        <p:blipFill rotWithShape="1">
          <a:blip r:embed="rId2">
            <a:alphaModFix/>
          </a:blip>
          <a:srcRect l="1243" r="1583" b="901"/>
          <a:stretch/>
        </p:blipFill>
        <p:spPr>
          <a:xfrm>
            <a:off x="1459650" y="1073050"/>
            <a:ext cx="4883250" cy="7326650"/>
          </a:xfrm>
          <a:prstGeom prst="rect">
            <a:avLst/>
          </a:prstGeom>
          <a:noFill/>
          <a:ln>
            <a:noFill/>
          </a:ln>
        </p:spPr>
      </p:pic>
      <p:sp>
        <p:nvSpPr>
          <p:cNvPr id="254" name="Google Shape;254;p3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5" name="Google Shape;255;p32"/>
          <p:cNvSpPr/>
          <p:nvPr/>
        </p:nvSpPr>
        <p:spPr>
          <a:xfrm>
            <a:off x="-238850" y="2428350"/>
            <a:ext cx="1380000" cy="1220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2"/>
          <p:cNvSpPr/>
          <p:nvPr/>
        </p:nvSpPr>
        <p:spPr>
          <a:xfrm>
            <a:off x="2049950" y="1758025"/>
            <a:ext cx="1380000" cy="192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p:nvPr/>
        </p:nvSpPr>
        <p:spPr>
          <a:xfrm>
            <a:off x="1523950" y="1174200"/>
            <a:ext cx="466500" cy="458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258" name="Google Shape;258;p32"/>
          <p:cNvSpPr txBox="1"/>
          <p:nvPr/>
        </p:nvSpPr>
        <p:spPr>
          <a:xfrm>
            <a:off x="1523950" y="1214100"/>
            <a:ext cx="466500" cy="37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
                <a:latin typeface="Roboto"/>
                <a:ea typeface="Roboto"/>
                <a:cs typeface="Roboto"/>
                <a:sym typeface="Roboto"/>
              </a:rPr>
              <a:t>Business Profile Picture</a:t>
            </a:r>
            <a:endParaRPr sz="500">
              <a:latin typeface="Roboto"/>
              <a:ea typeface="Roboto"/>
              <a:cs typeface="Roboto"/>
              <a:sym typeface="Roboto"/>
            </a:endParaRPr>
          </a:p>
        </p:txBody>
      </p:sp>
      <p:sp>
        <p:nvSpPr>
          <p:cNvPr id="259" name="Google Shape;259;p32"/>
          <p:cNvSpPr/>
          <p:nvPr/>
        </p:nvSpPr>
        <p:spPr>
          <a:xfrm>
            <a:off x="1459725" y="3317425"/>
            <a:ext cx="4883100" cy="208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Add an image to your post</a:t>
            </a:r>
            <a:endParaRPr/>
          </a:p>
        </p:txBody>
      </p:sp>
      <p:sp>
        <p:nvSpPr>
          <p:cNvPr id="260" name="Google Shape;260;p32"/>
          <p:cNvSpPr txBox="1"/>
          <p:nvPr/>
        </p:nvSpPr>
        <p:spPr>
          <a:xfrm>
            <a:off x="674650" y="2361725"/>
            <a:ext cx="466500" cy="37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00">
                <a:latin typeface="Roboto"/>
                <a:ea typeface="Roboto"/>
                <a:cs typeface="Roboto"/>
                <a:sym typeface="Roboto"/>
              </a:rPr>
              <a:t>Business Profile Picture</a:t>
            </a:r>
            <a:endParaRPr sz="500">
              <a:latin typeface="Roboto"/>
              <a:ea typeface="Roboto"/>
              <a:cs typeface="Roboto"/>
              <a:sym typeface="Roboto"/>
            </a:endParaRPr>
          </a:p>
        </p:txBody>
      </p:sp>
      <p:sp>
        <p:nvSpPr>
          <p:cNvPr id="261" name="Google Shape;261;p32"/>
          <p:cNvSpPr/>
          <p:nvPr/>
        </p:nvSpPr>
        <p:spPr>
          <a:xfrm>
            <a:off x="1523950" y="7842025"/>
            <a:ext cx="406800" cy="305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p>
        </p:txBody>
      </p:sp>
      <p:sp>
        <p:nvSpPr>
          <p:cNvPr id="262" name="Google Shape;262;p32"/>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stagram_Business_Page">
  <p:cSld name="CUSTOM">
    <p:spTree>
      <p:nvGrpSpPr>
        <p:cNvPr id="1" name="Shape 263"/>
        <p:cNvGrpSpPr/>
        <p:nvPr/>
      </p:nvGrpSpPr>
      <p:grpSpPr>
        <a:xfrm>
          <a:off x="0" y="0"/>
          <a:ext cx="0" cy="0"/>
          <a:chOff x="0" y="0"/>
          <a:chExt cx="0" cy="0"/>
        </a:xfrm>
      </p:grpSpPr>
      <p:pic>
        <p:nvPicPr>
          <p:cNvPr id="264" name="Google Shape;264;p33"/>
          <p:cNvPicPr preferRelativeResize="0"/>
          <p:nvPr/>
        </p:nvPicPr>
        <p:blipFill>
          <a:blip r:embed="rId2">
            <a:alphaModFix/>
          </a:blip>
          <a:stretch>
            <a:fillRect/>
          </a:stretch>
        </p:blipFill>
        <p:spPr>
          <a:xfrm>
            <a:off x="1128487" y="503925"/>
            <a:ext cx="5499075" cy="9050575"/>
          </a:xfrm>
          <a:prstGeom prst="rect">
            <a:avLst/>
          </a:prstGeom>
          <a:noFill/>
          <a:ln>
            <a:noFill/>
          </a:ln>
        </p:spPr>
      </p:pic>
      <p:pic>
        <p:nvPicPr>
          <p:cNvPr id="265" name="Google Shape;265;p33"/>
          <p:cNvPicPr preferRelativeResize="0"/>
          <p:nvPr/>
        </p:nvPicPr>
        <p:blipFill rotWithShape="1">
          <a:blip r:embed="rId3">
            <a:alphaModFix/>
          </a:blip>
          <a:srcRect/>
          <a:stretch/>
        </p:blipFill>
        <p:spPr>
          <a:xfrm>
            <a:off x="1539145" y="817848"/>
            <a:ext cx="4647204" cy="8265884"/>
          </a:xfrm>
          <a:prstGeom prst="rect">
            <a:avLst/>
          </a:prstGeom>
          <a:noFill/>
          <a:ln w="9525" cap="flat" cmpd="sng">
            <a:solidFill>
              <a:schemeClr val="lt2"/>
            </a:solidFill>
            <a:prstDash val="solid"/>
            <a:round/>
            <a:headEnd type="none" w="sm" len="sm"/>
            <a:tailEnd type="none" w="sm" len="sm"/>
          </a:ln>
        </p:spPr>
      </p:pic>
      <p:pic>
        <p:nvPicPr>
          <p:cNvPr id="266" name="Google Shape;266;p33"/>
          <p:cNvPicPr preferRelativeResize="0"/>
          <p:nvPr/>
        </p:nvPicPr>
        <p:blipFill>
          <a:blip r:embed="rId4">
            <a:alphaModFix/>
          </a:blip>
          <a:stretch>
            <a:fillRect/>
          </a:stretch>
        </p:blipFill>
        <p:spPr>
          <a:xfrm>
            <a:off x="1539150" y="6116100"/>
            <a:ext cx="4647201" cy="632008"/>
          </a:xfrm>
          <a:prstGeom prst="rect">
            <a:avLst/>
          </a:prstGeom>
          <a:noFill/>
          <a:ln>
            <a:noFill/>
          </a:ln>
        </p:spPr>
      </p:pic>
      <p:sp>
        <p:nvSpPr>
          <p:cNvPr id="267" name="Google Shape;267;p33"/>
          <p:cNvSpPr/>
          <p:nvPr/>
        </p:nvSpPr>
        <p:spPr>
          <a:xfrm>
            <a:off x="1530125" y="2279775"/>
            <a:ext cx="4657800" cy="3768000"/>
          </a:xfrm>
          <a:prstGeom prst="rect">
            <a:avLst/>
          </a:pr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DM Sans"/>
                <a:ea typeface="DM Sans"/>
                <a:cs typeface="DM Sans"/>
                <a:sym typeface="DM Sans"/>
              </a:rPr>
              <a:t>Your post image</a:t>
            </a:r>
            <a:endParaRPr>
              <a:latin typeface="DM Sans"/>
              <a:ea typeface="DM Sans"/>
              <a:cs typeface="DM Sans"/>
              <a:sym typeface="DM Sans"/>
            </a:endParaRPr>
          </a:p>
        </p:txBody>
      </p:sp>
      <p:sp>
        <p:nvSpPr>
          <p:cNvPr id="268" name="Google Shape;268;p33"/>
          <p:cNvSpPr txBox="1"/>
          <p:nvPr/>
        </p:nvSpPr>
        <p:spPr>
          <a:xfrm>
            <a:off x="4908650"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5">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69"/>
        <p:cNvGrpSpPr/>
        <p:nvPr/>
      </p:nvGrpSpPr>
      <p:grpSpPr>
        <a:xfrm>
          <a:off x="0" y="0"/>
          <a:ext cx="0" cy="0"/>
          <a:chOff x="0" y="0"/>
          <a:chExt cx="0" cy="0"/>
        </a:xfrm>
      </p:grpSpPr>
      <p:sp>
        <p:nvSpPr>
          <p:cNvPr id="270" name="Google Shape;270;p3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71" name="Google Shape;271;p34"/>
          <p:cNvSpPr/>
          <p:nvPr/>
        </p:nvSpPr>
        <p:spPr>
          <a:xfrm rot="5400000">
            <a:off x="3471600" y="5019775"/>
            <a:ext cx="829200" cy="109122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8" name="Google Shape;38;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1" name="Google Shape;41;p6"/>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6"/>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6" name="Google Shape;46;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47"/>
        <p:cNvGrpSpPr/>
        <p:nvPr/>
      </p:nvGrpSpPr>
      <p:grpSpPr>
        <a:xfrm>
          <a:off x="0" y="0"/>
          <a:ext cx="0" cy="0"/>
          <a:chOff x="0" y="0"/>
          <a:chExt cx="0" cy="0"/>
        </a:xfrm>
      </p:grpSpPr>
      <p:sp>
        <p:nvSpPr>
          <p:cNvPr id="48" name="Google Shape;48;p8"/>
          <p:cNvSpPr txBox="1"/>
          <p:nvPr/>
        </p:nvSpPr>
        <p:spPr>
          <a:xfrm>
            <a:off x="593670" y="713771"/>
            <a:ext cx="7242600" cy="111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Target Audience </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Craft a target audience for the business you’ve selected</a:t>
            </a:r>
            <a:r>
              <a:rPr lang="en">
                <a:solidFill>
                  <a:srgbClr val="677B8C"/>
                </a:solidFill>
                <a:latin typeface="DM Sans"/>
                <a:ea typeface="DM Sans"/>
                <a:cs typeface="DM Sans"/>
                <a:sym typeface="DM Sans"/>
              </a:rPr>
              <a:t>.</a:t>
            </a:r>
            <a:endParaRPr sz="1400">
              <a:solidFill>
                <a:srgbClr val="677B8C"/>
              </a:solidFill>
              <a:latin typeface="DM Sans"/>
              <a:ea typeface="DM Sans"/>
              <a:cs typeface="DM Sans"/>
              <a:sym typeface="DM Sans"/>
            </a:endParaRPr>
          </a:p>
        </p:txBody>
      </p:sp>
      <p:pic>
        <p:nvPicPr>
          <p:cNvPr id="49" name="Google Shape;49;p8"/>
          <p:cNvPicPr preferRelativeResize="0"/>
          <p:nvPr/>
        </p:nvPicPr>
        <p:blipFill>
          <a:blip r:embed="rId2">
            <a:alphaModFix/>
          </a:blip>
          <a:stretch>
            <a:fillRect/>
          </a:stretch>
        </p:blipFill>
        <p:spPr>
          <a:xfrm>
            <a:off x="4730525" y="4038592"/>
            <a:ext cx="2241150" cy="2230774"/>
          </a:xfrm>
          <a:prstGeom prst="rect">
            <a:avLst/>
          </a:prstGeom>
          <a:noFill/>
          <a:ln>
            <a:noFill/>
          </a:ln>
        </p:spPr>
      </p:pic>
      <p:graphicFrame>
        <p:nvGraphicFramePr>
          <p:cNvPr id="50" name="Google Shape;50;p8"/>
          <p:cNvGraphicFramePr/>
          <p:nvPr/>
        </p:nvGraphicFramePr>
        <p:xfrm>
          <a:off x="679050" y="1990175"/>
          <a:ext cx="3000000" cy="3000000"/>
        </p:xfrm>
        <a:graphic>
          <a:graphicData uri="http://schemas.openxmlformats.org/drawingml/2006/table">
            <a:tbl>
              <a:tblPr>
                <a:noFill/>
                <a:tableStyleId>{BB8C7B3C-602D-4177-AD7F-CC991733698C}</a:tableStyleId>
              </a:tblPr>
              <a:tblGrid>
                <a:gridCol w="1282175">
                  <a:extLst>
                    <a:ext uri="{9D8B030D-6E8A-4147-A177-3AD203B41FA5}">
                      <a16:colId xmlns:a16="http://schemas.microsoft.com/office/drawing/2014/main" val="20000"/>
                    </a:ext>
                  </a:extLst>
                </a:gridCol>
                <a:gridCol w="1855950">
                  <a:extLst>
                    <a:ext uri="{9D8B030D-6E8A-4147-A177-3AD203B41FA5}">
                      <a16:colId xmlns:a16="http://schemas.microsoft.com/office/drawing/2014/main" val="20001"/>
                    </a:ext>
                  </a:extLst>
                </a:gridCol>
                <a:gridCol w="821425">
                  <a:extLst>
                    <a:ext uri="{9D8B030D-6E8A-4147-A177-3AD203B41FA5}">
                      <a16:colId xmlns:a16="http://schemas.microsoft.com/office/drawing/2014/main" val="20002"/>
                    </a:ext>
                  </a:extLst>
                </a:gridCol>
                <a:gridCol w="1169125">
                  <a:extLst>
                    <a:ext uri="{9D8B030D-6E8A-4147-A177-3AD203B41FA5}">
                      <a16:colId xmlns:a16="http://schemas.microsoft.com/office/drawing/2014/main" val="20003"/>
                    </a:ext>
                  </a:extLst>
                </a:gridCol>
                <a:gridCol w="1282175">
                  <a:extLst>
                    <a:ext uri="{9D8B030D-6E8A-4147-A177-3AD203B41FA5}">
                      <a16:colId xmlns:a16="http://schemas.microsoft.com/office/drawing/2014/main" val="20004"/>
                    </a:ext>
                  </a:extLst>
                </a:gridCol>
              </a:tblGrid>
              <a:tr h="377675">
                <a:tc gridSpan="5">
                  <a:txBody>
                    <a:bodyPr/>
                    <a:lstStyle/>
                    <a:p>
                      <a:pPr marL="0" lvl="0" indent="0" algn="l" rtl="0">
                        <a:spcBef>
                          <a:spcPts val="0"/>
                        </a:spcBef>
                        <a:spcAft>
                          <a:spcPts val="0"/>
                        </a:spcAft>
                        <a:buNone/>
                      </a:pPr>
                      <a:r>
                        <a:rPr lang="en" b="1">
                          <a:solidFill>
                            <a:srgbClr val="677B8C"/>
                          </a:solidFill>
                          <a:latin typeface="DM Sans"/>
                          <a:ea typeface="DM Sans"/>
                          <a:cs typeface="DM Sans"/>
                          <a:sym typeface="DM Sans"/>
                        </a:rPr>
                        <a:t>Target Audience Name</a:t>
                      </a:r>
                      <a:r>
                        <a:rPr lang="en">
                          <a:solidFill>
                            <a:srgbClr val="677B8C"/>
                          </a:solidFill>
                          <a:latin typeface="DM Sans"/>
                          <a:ea typeface="DM Sans"/>
                          <a:cs typeface="DM Sans"/>
                          <a:sym typeface="DM Sans"/>
                        </a:rPr>
                        <a:t>: </a:t>
                      </a: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441975">
                <a:tc gridSpan="5">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Needs</a:t>
                      </a:r>
                      <a:r>
                        <a:rPr lang="en">
                          <a:solidFill>
                            <a:srgbClr val="677B8C"/>
                          </a:solidFill>
                          <a:latin typeface="DM Sans"/>
                          <a:ea typeface="DM Sans"/>
                          <a:cs typeface="DM Sans"/>
                          <a:sym typeface="DM Sans"/>
                        </a:rPr>
                        <a:t>: </a:t>
                      </a:r>
                      <a:endParaRPr>
                        <a:solidFill>
                          <a:srgbClr val="000000"/>
                        </a:solidFill>
                        <a:latin typeface="DM Sans"/>
                        <a:ea typeface="DM Sans"/>
                        <a:cs typeface="DM Sans"/>
                        <a:sym typeface="DM Sans"/>
                      </a:endParaRPr>
                    </a:p>
                    <a:p>
                      <a:pPr marL="0" lvl="0" indent="0" algn="l" rtl="0">
                        <a:spcBef>
                          <a:spcPts val="0"/>
                        </a:spcBef>
                        <a:spcAft>
                          <a:spcPts val="0"/>
                        </a:spcAft>
                        <a:buNone/>
                      </a:pPr>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0875">
                <a:tc gridSpan="3">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Demographics:</a:t>
                      </a:r>
                      <a:br>
                        <a:rPr lang="en" u="sng">
                          <a:solidFill>
                            <a:srgbClr val="677B8C"/>
                          </a:solidFill>
                          <a:latin typeface="DM Sans"/>
                          <a:ea typeface="DM Sans"/>
                          <a:cs typeface="DM Sans"/>
                          <a:sym typeface="DM Sans"/>
                        </a:rPr>
                      </a:b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tc gridSpan="2">
                  <a:txBody>
                    <a:bodyPr/>
                    <a:lstStyle/>
                    <a:p>
                      <a:pPr marL="0" lvl="0" indent="0" algn="l" rtl="0">
                        <a:spcBef>
                          <a:spcPts val="0"/>
                        </a:spcBef>
                        <a:spcAft>
                          <a:spcPts val="0"/>
                        </a:spcAft>
                        <a:buNone/>
                      </a:pPr>
                      <a:endParaRPr b="1" u="sng">
                        <a:solidFill>
                          <a:srgbClr val="677B8C"/>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2071425">
                <a:tc gridSpan="2">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Interests</a:t>
                      </a:r>
                      <a:endParaRPr b="1" u="sng">
                        <a:solidFill>
                          <a:srgbClr val="677B8C"/>
                        </a:solidFill>
                        <a:latin typeface="DM Sans"/>
                        <a:ea typeface="DM Sans"/>
                        <a:cs typeface="DM Sans"/>
                        <a:sym typeface="DM Sans"/>
                      </a:endParaRPr>
                    </a:p>
                    <a:p>
                      <a:pPr marL="0" lvl="0" indent="0" algn="l" rtl="0">
                        <a:spcBef>
                          <a:spcPts val="0"/>
                        </a:spcBef>
                        <a:spcAft>
                          <a:spcPts val="0"/>
                        </a:spcAft>
                        <a:buNone/>
                      </a:pPr>
                      <a:endParaRPr>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gridSpan="3">
                  <a:txBody>
                    <a:bodyPr/>
                    <a:lstStyle/>
                    <a:p>
                      <a:pPr marL="0" lvl="0" indent="0" algn="l" rtl="0">
                        <a:spcBef>
                          <a:spcPts val="0"/>
                        </a:spcBef>
                        <a:spcAft>
                          <a:spcPts val="0"/>
                        </a:spcAft>
                        <a:buNone/>
                      </a:pPr>
                      <a:r>
                        <a:rPr lang="en" b="1" u="sng">
                          <a:solidFill>
                            <a:srgbClr val="677B8C"/>
                          </a:solidFill>
                          <a:latin typeface="DM Sans"/>
                          <a:ea typeface="DM Sans"/>
                          <a:cs typeface="DM Sans"/>
                          <a:sym typeface="DM Sans"/>
                        </a:rPr>
                        <a:t>Behaviors</a:t>
                      </a:r>
                      <a:endParaRPr b="1" u="sng">
                        <a:solidFill>
                          <a:srgbClr val="677B8C"/>
                        </a:solidFill>
                        <a:latin typeface="DM Sans"/>
                        <a:ea typeface="DM Sans"/>
                        <a:cs typeface="DM Sans"/>
                        <a:sym typeface="DM Sans"/>
                      </a:endParaRPr>
                    </a:p>
                    <a:p>
                      <a:pPr marL="0" lvl="0" indent="0" algn="l" rtl="0">
                        <a:spcBef>
                          <a:spcPts val="0"/>
                        </a:spcBef>
                        <a:spcAft>
                          <a:spcPts val="0"/>
                        </a:spcAft>
                        <a:buNone/>
                      </a:pPr>
                      <a:endParaRPr b="1" u="sng">
                        <a:solidFill>
                          <a:srgbClr val="677B8C"/>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9525" cap="flat" cmpd="sng">
                      <a:solidFill>
                        <a:srgbClr val="677B8C"/>
                      </a:solidFill>
                      <a:prstDash val="solid"/>
                      <a:round/>
                      <a:headEnd type="none" w="sm" len="sm"/>
                      <a:tailEnd type="none" w="sm" len="sm"/>
                    </a:lnT>
                    <a:lnB w="9525" cap="flat" cmpd="sng">
                      <a:solidFill>
                        <a:srgbClr val="677B8C"/>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51" name="Google Shape;51;p8"/>
          <p:cNvSpPr txBox="1"/>
          <p:nvPr/>
        </p:nvSpPr>
        <p:spPr>
          <a:xfrm>
            <a:off x="4730525" y="4038600"/>
            <a:ext cx="2241000" cy="2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Karla"/>
                <a:ea typeface="Karla"/>
                <a:cs typeface="Karla"/>
                <a:sym typeface="Karla"/>
              </a:rPr>
              <a:t>Place image here</a:t>
            </a:r>
            <a:endParaRPr>
              <a:latin typeface="Karla"/>
              <a:ea typeface="Karla"/>
              <a:cs typeface="Karla"/>
              <a:sym typeface="Karla"/>
            </a:endParaRPr>
          </a:p>
        </p:txBody>
      </p:sp>
      <p:sp>
        <p:nvSpPr>
          <p:cNvPr id="52" name="Google Shape;52;p8"/>
          <p:cNvSpPr txBox="1">
            <a:spLocks noGrp="1"/>
          </p:cNvSpPr>
          <p:nvPr>
            <p:ph type="body" idx="1"/>
          </p:nvPr>
        </p:nvSpPr>
        <p:spPr>
          <a:xfrm>
            <a:off x="679050" y="4104487"/>
            <a:ext cx="3940800" cy="2430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DM Sans"/>
              <a:buChar char="●"/>
              <a:defRPr sz="12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53" name="Google Shape;53;p8"/>
          <p:cNvSpPr txBox="1">
            <a:spLocks noGrp="1"/>
          </p:cNvSpPr>
          <p:nvPr>
            <p:ph type="body" idx="2"/>
          </p:nvPr>
        </p:nvSpPr>
        <p:spPr>
          <a:xfrm>
            <a:off x="679050" y="6814675"/>
            <a:ext cx="3138300" cy="1782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DM Sans"/>
              <a:buChar char="●"/>
              <a:defRPr sz="12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54" name="Google Shape;54;p8"/>
          <p:cNvSpPr txBox="1">
            <a:spLocks noGrp="1"/>
          </p:cNvSpPr>
          <p:nvPr>
            <p:ph type="body" idx="3"/>
          </p:nvPr>
        </p:nvSpPr>
        <p:spPr>
          <a:xfrm>
            <a:off x="3833375" y="6814675"/>
            <a:ext cx="32565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55" name="Google Shape;55;p8"/>
          <p:cNvSpPr txBox="1">
            <a:spLocks noGrp="1"/>
          </p:cNvSpPr>
          <p:nvPr>
            <p:ph type="body" idx="4"/>
          </p:nvPr>
        </p:nvSpPr>
        <p:spPr>
          <a:xfrm>
            <a:off x="679050" y="2646200"/>
            <a:ext cx="6410700" cy="1178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4 1">
  <p:cSld name="CUSTOM_3_1">
    <p:spTree>
      <p:nvGrpSpPr>
        <p:cNvPr id="1" name="Shape 56"/>
        <p:cNvGrpSpPr/>
        <p:nvPr/>
      </p:nvGrpSpPr>
      <p:grpSpPr>
        <a:xfrm>
          <a:off x="0" y="0"/>
          <a:ext cx="0" cy="0"/>
          <a:chOff x="0" y="0"/>
          <a:chExt cx="0" cy="0"/>
        </a:xfrm>
      </p:grpSpPr>
      <p:pic>
        <p:nvPicPr>
          <p:cNvPr id="57" name="Google Shape;57;p9"/>
          <p:cNvPicPr preferRelativeResize="0"/>
          <p:nvPr/>
        </p:nvPicPr>
        <p:blipFill>
          <a:blip r:embed="rId2">
            <a:alphaModFix/>
          </a:blip>
          <a:stretch>
            <a:fillRect/>
          </a:stretch>
        </p:blipFill>
        <p:spPr>
          <a:xfrm rot="10800000" flipH="1">
            <a:off x="-3291875" y="920179"/>
            <a:ext cx="6626651" cy="144050"/>
          </a:xfrm>
          <a:prstGeom prst="rect">
            <a:avLst/>
          </a:prstGeom>
          <a:noFill/>
          <a:ln>
            <a:noFill/>
          </a:ln>
        </p:spPr>
      </p:pic>
      <p:sp>
        <p:nvSpPr>
          <p:cNvPr id="58" name="Google Shape;58;p9"/>
          <p:cNvSpPr/>
          <p:nvPr/>
        </p:nvSpPr>
        <p:spPr>
          <a:xfrm>
            <a:off x="483650" y="1675575"/>
            <a:ext cx="6798900" cy="7263300"/>
          </a:xfrm>
          <a:prstGeom prst="roundRect">
            <a:avLst>
              <a:gd name="adj" fmla="val 3114"/>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txBox="1">
            <a:spLocks noGrp="1"/>
          </p:cNvSpPr>
          <p:nvPr>
            <p:ph type="body" idx="1"/>
          </p:nvPr>
        </p:nvSpPr>
        <p:spPr>
          <a:xfrm>
            <a:off x="656450" y="4350500"/>
            <a:ext cx="3940800" cy="2178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60" name="Google Shape;60;p9"/>
          <p:cNvSpPr txBox="1">
            <a:spLocks noGrp="1"/>
          </p:cNvSpPr>
          <p:nvPr>
            <p:ph type="body" idx="2"/>
          </p:nvPr>
        </p:nvSpPr>
        <p:spPr>
          <a:xfrm>
            <a:off x="656450" y="7033675"/>
            <a:ext cx="31383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61" name="Google Shape;61;p9"/>
          <p:cNvSpPr txBox="1">
            <a:spLocks noGrp="1"/>
          </p:cNvSpPr>
          <p:nvPr>
            <p:ph type="body" idx="3"/>
          </p:nvPr>
        </p:nvSpPr>
        <p:spPr>
          <a:xfrm>
            <a:off x="656450" y="2838700"/>
            <a:ext cx="6453300" cy="969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62" name="Google Shape;62;p9"/>
          <p:cNvSpPr txBox="1"/>
          <p:nvPr/>
        </p:nvSpPr>
        <p:spPr>
          <a:xfrm>
            <a:off x="486650" y="655138"/>
            <a:ext cx="6798900" cy="6741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800" b="1">
                <a:solidFill>
                  <a:srgbClr val="0A004A"/>
                </a:solidFill>
                <a:latin typeface="DM Sans"/>
                <a:ea typeface="DM Sans"/>
                <a:cs typeface="DM Sans"/>
                <a:sym typeface="DM Sans"/>
              </a:rPr>
              <a:t>Target Audience </a:t>
            </a:r>
            <a:endParaRPr sz="2800" b="1">
              <a:solidFill>
                <a:srgbClr val="0A004A"/>
              </a:solidFill>
              <a:latin typeface="DM Sans"/>
              <a:ea typeface="DM Sans"/>
              <a:cs typeface="DM Sans"/>
              <a:sym typeface="DM Sans"/>
            </a:endParaRPr>
          </a:p>
          <a:p>
            <a:pPr marL="0" lvl="0" indent="0" algn="l" rtl="0">
              <a:spcBef>
                <a:spcPts val="0"/>
              </a:spcBef>
              <a:spcAft>
                <a:spcPts val="0"/>
              </a:spcAft>
              <a:buNone/>
            </a:pPr>
            <a:r>
              <a:rPr lang="en">
                <a:solidFill>
                  <a:srgbClr val="21A8B0"/>
                </a:solidFill>
                <a:latin typeface="DM Sans"/>
                <a:ea typeface="DM Sans"/>
                <a:cs typeface="DM Sans"/>
                <a:sym typeface="DM Sans"/>
              </a:rPr>
              <a:t>Craft a target audience for your selected business</a:t>
            </a:r>
            <a:endParaRPr>
              <a:solidFill>
                <a:srgbClr val="21A8B0"/>
              </a:solidFill>
              <a:latin typeface="DM Sans"/>
              <a:ea typeface="DM Sans"/>
              <a:cs typeface="DM Sans"/>
              <a:sym typeface="DM Sans"/>
            </a:endParaRPr>
          </a:p>
        </p:txBody>
      </p:sp>
      <p:sp>
        <p:nvSpPr>
          <p:cNvPr id="63" name="Google Shape;63;p9"/>
          <p:cNvSpPr/>
          <p:nvPr/>
        </p:nvSpPr>
        <p:spPr>
          <a:xfrm>
            <a:off x="-3907300" y="-69175"/>
            <a:ext cx="3901200" cy="10529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 name="Google Shape;64;p9"/>
          <p:cNvCxnSpPr/>
          <p:nvPr/>
        </p:nvCxnSpPr>
        <p:spPr>
          <a:xfrm rot="10800000" flipH="1">
            <a:off x="625900" y="238027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65" name="Google Shape;65;p9"/>
          <p:cNvCxnSpPr/>
          <p:nvPr/>
        </p:nvCxnSpPr>
        <p:spPr>
          <a:xfrm rot="10800000" flipH="1">
            <a:off x="625900" y="3922575"/>
            <a:ext cx="6531300" cy="8700"/>
          </a:xfrm>
          <a:prstGeom prst="straightConnector1">
            <a:avLst/>
          </a:prstGeom>
          <a:noFill/>
          <a:ln w="19050" cap="flat" cmpd="sng">
            <a:solidFill>
              <a:schemeClr val="lt1"/>
            </a:solidFill>
            <a:prstDash val="solid"/>
            <a:round/>
            <a:headEnd type="none" w="med" len="med"/>
            <a:tailEnd type="none" w="med" len="med"/>
          </a:ln>
        </p:spPr>
      </p:cxnSp>
      <p:cxnSp>
        <p:nvCxnSpPr>
          <p:cNvPr id="66" name="Google Shape;66;p9"/>
          <p:cNvCxnSpPr/>
          <p:nvPr/>
        </p:nvCxnSpPr>
        <p:spPr>
          <a:xfrm rot="10800000" flipH="1">
            <a:off x="704000" y="6613875"/>
            <a:ext cx="6358200" cy="8700"/>
          </a:xfrm>
          <a:prstGeom prst="straightConnector1">
            <a:avLst/>
          </a:prstGeom>
          <a:noFill/>
          <a:ln w="19050" cap="flat" cmpd="sng">
            <a:solidFill>
              <a:schemeClr val="lt1"/>
            </a:solidFill>
            <a:prstDash val="solid"/>
            <a:round/>
            <a:headEnd type="none" w="med" len="med"/>
            <a:tailEnd type="none" w="med" len="med"/>
          </a:ln>
        </p:spPr>
      </p:cxnSp>
      <p:sp>
        <p:nvSpPr>
          <p:cNvPr id="67" name="Google Shape;67;p9"/>
          <p:cNvSpPr txBox="1"/>
          <p:nvPr/>
        </p:nvSpPr>
        <p:spPr>
          <a:xfrm>
            <a:off x="656450" y="1675575"/>
            <a:ext cx="5208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A004A"/>
                </a:solidFill>
                <a:latin typeface="DM Sans"/>
                <a:ea typeface="DM Sans"/>
                <a:cs typeface="DM Sans"/>
                <a:sym typeface="DM Sans"/>
              </a:rPr>
              <a:t>Target Audience Name</a:t>
            </a:r>
            <a:endParaRPr sz="1800" b="1">
              <a:solidFill>
                <a:srgbClr val="0A004A"/>
              </a:solidFill>
              <a:latin typeface="DM Sans"/>
              <a:ea typeface="DM Sans"/>
              <a:cs typeface="DM Sans"/>
              <a:sym typeface="DM Sans"/>
            </a:endParaRPr>
          </a:p>
        </p:txBody>
      </p:sp>
      <p:sp>
        <p:nvSpPr>
          <p:cNvPr id="68" name="Google Shape;68;p9"/>
          <p:cNvSpPr txBox="1"/>
          <p:nvPr/>
        </p:nvSpPr>
        <p:spPr>
          <a:xfrm>
            <a:off x="656450" y="2435175"/>
            <a:ext cx="22815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Needs</a:t>
            </a:r>
            <a:endParaRPr sz="1600">
              <a:solidFill>
                <a:srgbClr val="21A8B0"/>
              </a:solidFill>
              <a:latin typeface="DM Sans"/>
              <a:ea typeface="DM Sans"/>
              <a:cs typeface="DM Sans"/>
              <a:sym typeface="DM Sans"/>
            </a:endParaRPr>
          </a:p>
        </p:txBody>
      </p:sp>
      <p:sp>
        <p:nvSpPr>
          <p:cNvPr id="69" name="Google Shape;69;p9"/>
          <p:cNvSpPr txBox="1"/>
          <p:nvPr/>
        </p:nvSpPr>
        <p:spPr>
          <a:xfrm>
            <a:off x="656450" y="3945800"/>
            <a:ext cx="27312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Demographics</a:t>
            </a:r>
            <a:endParaRPr sz="1600">
              <a:solidFill>
                <a:srgbClr val="21A8B0"/>
              </a:solidFill>
              <a:latin typeface="DM Sans"/>
              <a:ea typeface="DM Sans"/>
              <a:cs typeface="DM Sans"/>
              <a:sym typeface="DM Sans"/>
            </a:endParaRPr>
          </a:p>
        </p:txBody>
      </p:sp>
      <p:sp>
        <p:nvSpPr>
          <p:cNvPr id="70" name="Google Shape;70;p9"/>
          <p:cNvSpPr txBox="1"/>
          <p:nvPr/>
        </p:nvSpPr>
        <p:spPr>
          <a:xfrm>
            <a:off x="656450" y="6625775"/>
            <a:ext cx="17877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Interest</a:t>
            </a:r>
            <a:endParaRPr sz="1600">
              <a:solidFill>
                <a:srgbClr val="21A8B0"/>
              </a:solidFill>
              <a:latin typeface="DM Sans"/>
              <a:ea typeface="DM Sans"/>
              <a:cs typeface="DM Sans"/>
              <a:sym typeface="DM Sans"/>
            </a:endParaRPr>
          </a:p>
        </p:txBody>
      </p:sp>
      <p:sp>
        <p:nvSpPr>
          <p:cNvPr id="71" name="Google Shape;71;p9"/>
          <p:cNvSpPr txBox="1"/>
          <p:nvPr/>
        </p:nvSpPr>
        <p:spPr>
          <a:xfrm>
            <a:off x="4005444" y="6625775"/>
            <a:ext cx="1836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1A8B0"/>
                </a:solidFill>
                <a:latin typeface="DM Sans"/>
                <a:ea typeface="DM Sans"/>
                <a:cs typeface="DM Sans"/>
                <a:sym typeface="DM Sans"/>
              </a:rPr>
              <a:t>Behaviors</a:t>
            </a:r>
            <a:endParaRPr sz="1600">
              <a:solidFill>
                <a:srgbClr val="21A8B0"/>
              </a:solidFill>
              <a:latin typeface="DM Sans"/>
              <a:ea typeface="DM Sans"/>
              <a:cs typeface="DM Sans"/>
              <a:sym typeface="DM Sans"/>
            </a:endParaRPr>
          </a:p>
        </p:txBody>
      </p:sp>
      <p:cxnSp>
        <p:nvCxnSpPr>
          <p:cNvPr id="72" name="Google Shape;72;p9"/>
          <p:cNvCxnSpPr/>
          <p:nvPr/>
        </p:nvCxnSpPr>
        <p:spPr>
          <a:xfrm>
            <a:off x="3894338" y="6625775"/>
            <a:ext cx="0" cy="2178000"/>
          </a:xfrm>
          <a:prstGeom prst="straightConnector1">
            <a:avLst/>
          </a:prstGeom>
          <a:noFill/>
          <a:ln w="19050" cap="flat" cmpd="sng">
            <a:solidFill>
              <a:schemeClr val="lt1"/>
            </a:solidFill>
            <a:prstDash val="solid"/>
            <a:round/>
            <a:headEnd type="none" w="med" len="med"/>
            <a:tailEnd type="none" w="med" len="med"/>
          </a:ln>
        </p:spPr>
      </p:cxnSp>
      <p:pic>
        <p:nvPicPr>
          <p:cNvPr id="73" name="Google Shape;73;p9"/>
          <p:cNvPicPr preferRelativeResize="0"/>
          <p:nvPr/>
        </p:nvPicPr>
        <p:blipFill rotWithShape="1">
          <a:blip r:embed="rId3">
            <a:alphaModFix/>
          </a:blip>
          <a:srcRect/>
          <a:stretch/>
        </p:blipFill>
        <p:spPr>
          <a:xfrm>
            <a:off x="4808375" y="4046187"/>
            <a:ext cx="2281500" cy="2281500"/>
          </a:xfrm>
          <a:prstGeom prst="rect">
            <a:avLst/>
          </a:prstGeom>
          <a:noFill/>
          <a:ln>
            <a:noFill/>
          </a:ln>
        </p:spPr>
      </p:pic>
      <p:sp>
        <p:nvSpPr>
          <p:cNvPr id="74" name="Google Shape;74;p9"/>
          <p:cNvSpPr txBox="1"/>
          <p:nvPr/>
        </p:nvSpPr>
        <p:spPr>
          <a:xfrm>
            <a:off x="5055275" y="5522976"/>
            <a:ext cx="1787700" cy="2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latin typeface="DM Sans"/>
                <a:ea typeface="DM Sans"/>
                <a:cs typeface="DM Sans"/>
                <a:sym typeface="DM Sans"/>
              </a:rPr>
              <a:t>Place image here</a:t>
            </a:r>
            <a:endParaRPr b="1">
              <a:solidFill>
                <a:schemeClr val="lt1"/>
              </a:solidFill>
              <a:latin typeface="DM Sans"/>
              <a:ea typeface="DM Sans"/>
              <a:cs typeface="DM Sans"/>
              <a:sym typeface="DM Sans"/>
            </a:endParaRPr>
          </a:p>
        </p:txBody>
      </p:sp>
      <p:sp>
        <p:nvSpPr>
          <p:cNvPr id="75" name="Google Shape;75;p9"/>
          <p:cNvSpPr txBox="1">
            <a:spLocks noGrp="1"/>
          </p:cNvSpPr>
          <p:nvPr>
            <p:ph type="body" idx="4"/>
          </p:nvPr>
        </p:nvSpPr>
        <p:spPr>
          <a:xfrm>
            <a:off x="3993925" y="7033675"/>
            <a:ext cx="3138300" cy="1782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M Sans"/>
              <a:buChar char="●"/>
              <a:defRPr sz="12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76" name="Google Shape;76;p9"/>
          <p:cNvSpPr txBox="1"/>
          <p:nvPr/>
        </p:nvSpPr>
        <p:spPr>
          <a:xfrm>
            <a:off x="4785875" y="9489000"/>
            <a:ext cx="2620200" cy="569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800">
                <a:solidFill>
                  <a:srgbClr val="0A004A"/>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aptly.co</a:t>
            </a:r>
            <a:endParaRPr sz="1800">
              <a:solidFill>
                <a:srgbClr val="0A004A"/>
              </a:solidFill>
              <a:latin typeface="DM Sans"/>
              <a:ea typeface="DM Sans"/>
              <a:cs typeface="DM Sans"/>
              <a:sym typeface="DM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5">
  <p:cSld name="CUSTOM_4">
    <p:spTree>
      <p:nvGrpSpPr>
        <p:cNvPr id="1" name="Shape 77"/>
        <p:cNvGrpSpPr/>
        <p:nvPr/>
      </p:nvGrpSpPr>
      <p:grpSpPr>
        <a:xfrm>
          <a:off x="0" y="0"/>
          <a:ext cx="0" cy="0"/>
          <a:chOff x="0" y="0"/>
          <a:chExt cx="0" cy="0"/>
        </a:xfrm>
      </p:grpSpPr>
      <p:sp>
        <p:nvSpPr>
          <p:cNvPr id="78" name="Google Shape;78;p10"/>
          <p:cNvSpPr txBox="1"/>
          <p:nvPr/>
        </p:nvSpPr>
        <p:spPr>
          <a:xfrm>
            <a:off x="436200" y="870275"/>
            <a:ext cx="6879600" cy="114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677B8C"/>
                </a:solidFill>
                <a:latin typeface="DM Sans"/>
                <a:ea typeface="DM Sans"/>
                <a:cs typeface="DM Sans"/>
                <a:sym typeface="DM Sans"/>
              </a:rPr>
              <a:t>Map your customer’s journey</a:t>
            </a:r>
            <a:endParaRPr sz="2800" b="1">
              <a:solidFill>
                <a:srgbClr val="677B8C"/>
              </a:solidFill>
              <a:latin typeface="DM Sans"/>
              <a:ea typeface="DM Sans"/>
              <a:cs typeface="DM Sans"/>
              <a:sym typeface="DM Sans"/>
            </a:endParaRPr>
          </a:p>
          <a:p>
            <a:pPr marL="0" lvl="0" indent="0" algn="l" rtl="0">
              <a:spcBef>
                <a:spcPts val="0"/>
              </a:spcBef>
              <a:spcAft>
                <a:spcPts val="0"/>
              </a:spcAft>
              <a:buNone/>
            </a:pPr>
            <a:r>
              <a:rPr lang="en" sz="1400">
                <a:solidFill>
                  <a:srgbClr val="677B8C"/>
                </a:solidFill>
                <a:latin typeface="DM Sans"/>
                <a:ea typeface="DM Sans"/>
                <a:cs typeface="DM Sans"/>
                <a:sym typeface="DM Sans"/>
              </a:rPr>
              <a:t>Answer the questions below for each phase based of the customer journey using the target audience you developed for the business you selected. </a:t>
            </a:r>
            <a:endParaRPr sz="1400">
              <a:solidFill>
                <a:srgbClr val="677B8C"/>
              </a:solidFill>
              <a:latin typeface="DM Sans"/>
              <a:ea typeface="DM Sans"/>
              <a:cs typeface="DM Sans"/>
              <a:sym typeface="DM Sans"/>
            </a:endParaRPr>
          </a:p>
        </p:txBody>
      </p:sp>
      <p:graphicFrame>
        <p:nvGraphicFramePr>
          <p:cNvPr id="79" name="Google Shape;79;p10"/>
          <p:cNvGraphicFramePr/>
          <p:nvPr/>
        </p:nvGraphicFramePr>
        <p:xfrm>
          <a:off x="446388" y="2196900"/>
          <a:ext cx="3000000" cy="3000000"/>
        </p:xfrm>
        <a:graphic>
          <a:graphicData uri="http://schemas.openxmlformats.org/drawingml/2006/table">
            <a:tbl>
              <a:tblPr>
                <a:noFill/>
                <a:tableStyleId>{8CD065E7-4D62-42D4-90E2-C4BB941B6345}</a:tableStyleId>
              </a:tblPr>
              <a:tblGrid>
                <a:gridCol w="1406300">
                  <a:extLst>
                    <a:ext uri="{9D8B030D-6E8A-4147-A177-3AD203B41FA5}">
                      <a16:colId xmlns:a16="http://schemas.microsoft.com/office/drawing/2014/main" val="20000"/>
                    </a:ext>
                  </a:extLst>
                </a:gridCol>
                <a:gridCol w="5463100">
                  <a:extLst>
                    <a:ext uri="{9D8B030D-6E8A-4147-A177-3AD203B41FA5}">
                      <a16:colId xmlns:a16="http://schemas.microsoft.com/office/drawing/2014/main" val="20001"/>
                    </a:ext>
                  </a:extLst>
                </a:gridCol>
              </a:tblGrid>
              <a:tr h="558925">
                <a:tc>
                  <a:txBody>
                    <a:bodyPr/>
                    <a:lstStyle/>
                    <a:p>
                      <a:pPr marL="0" lvl="0" indent="0" algn="l" rtl="0">
                        <a:spcBef>
                          <a:spcPts val="0"/>
                        </a:spcBef>
                        <a:spcAft>
                          <a:spcPts val="0"/>
                        </a:spcAft>
                        <a:buNone/>
                      </a:pPr>
                      <a:r>
                        <a:rPr lang="en" sz="1800" b="1">
                          <a:solidFill>
                            <a:schemeClr val="lt1"/>
                          </a:solidFill>
                          <a:latin typeface="DM Sans"/>
                          <a:ea typeface="DM Sans"/>
                          <a:cs typeface="DM Sans"/>
                          <a:sym typeface="DM Sans"/>
                        </a:rPr>
                        <a:t>Phase </a:t>
                      </a:r>
                      <a:endParaRPr sz="1800" b="1">
                        <a:solidFill>
                          <a:schemeClr val="lt1"/>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solidFill>
                      <a:srgbClr val="677B8C"/>
                    </a:solidFill>
                  </a:tcPr>
                </a:tc>
                <a:tc>
                  <a:txBody>
                    <a:bodyPr/>
                    <a:lstStyle/>
                    <a:p>
                      <a:pPr marL="0" lvl="0" indent="0" algn="l" rtl="0">
                        <a:spcBef>
                          <a:spcPts val="0"/>
                        </a:spcBef>
                        <a:spcAft>
                          <a:spcPts val="0"/>
                        </a:spcAft>
                        <a:buNone/>
                      </a:pPr>
                      <a:endParaRPr sz="1800" b="1">
                        <a:solidFill>
                          <a:schemeClr val="lt1"/>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solidFill>
                      <a:srgbClr val="677B8C"/>
                    </a:solidFill>
                  </a:tcPr>
                </a:tc>
                <a:extLst>
                  <a:ext uri="{0D108BD9-81ED-4DB2-BD59-A6C34878D82A}">
                    <a16:rowId xmlns:a16="http://schemas.microsoft.com/office/drawing/2014/main" val="10000"/>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Awareness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When is my target most receptive?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1"/>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Interest</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relate my product to my target’s needs?</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2"/>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Desire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show my target my product really fits in their life?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3"/>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Conversion </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get my target to take action?</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4"/>
                  </a:ext>
                </a:extLst>
              </a:tr>
              <a:tr h="1310875">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Advocacy</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tc>
                  <a:txBody>
                    <a:bodyPr/>
                    <a:lstStyle/>
                    <a:p>
                      <a:pPr marL="0" lvl="0" indent="0" algn="l" rtl="0">
                        <a:spcBef>
                          <a:spcPts val="0"/>
                        </a:spcBef>
                        <a:spcAft>
                          <a:spcPts val="0"/>
                        </a:spcAft>
                        <a:buNone/>
                      </a:pPr>
                      <a:r>
                        <a:rPr lang="en">
                          <a:solidFill>
                            <a:schemeClr val="dk2"/>
                          </a:solidFill>
                          <a:latin typeface="DM Sans"/>
                          <a:ea typeface="DM Sans"/>
                          <a:cs typeface="DM Sans"/>
                          <a:sym typeface="DM Sans"/>
                        </a:rPr>
                        <a:t>How can I make my target into an advocate?</a:t>
                      </a:r>
                      <a:endParaRPr>
                        <a:solidFill>
                          <a:schemeClr val="dk2"/>
                        </a:solidFill>
                        <a:latin typeface="DM Sans"/>
                        <a:ea typeface="DM Sans"/>
                        <a:cs typeface="DM Sans"/>
                        <a:sym typeface="DM Sans"/>
                      </a:endParaRPr>
                    </a:p>
                  </a:txBody>
                  <a:tcPr marL="91425" marR="91425" marT="91425" marB="91425">
                    <a:lnL w="9525" cap="flat" cmpd="sng">
                      <a:solidFill>
                        <a:srgbClr val="677B8C"/>
                      </a:solidFill>
                      <a:prstDash val="solid"/>
                      <a:round/>
                      <a:headEnd type="none" w="sm" len="sm"/>
                      <a:tailEnd type="none" w="sm" len="sm"/>
                    </a:lnL>
                    <a:lnR w="9525" cap="flat" cmpd="sng">
                      <a:solidFill>
                        <a:srgbClr val="677B8C"/>
                      </a:solidFill>
                      <a:prstDash val="solid"/>
                      <a:round/>
                      <a:headEnd type="none" w="sm" len="sm"/>
                      <a:tailEnd type="none" w="sm" len="sm"/>
                    </a:lnR>
                    <a:lnT w="12650" cap="flat" cmpd="sng">
                      <a:solidFill>
                        <a:srgbClr val="677B8C"/>
                      </a:solidFill>
                      <a:prstDash val="solid"/>
                      <a:round/>
                      <a:headEnd type="none" w="sm" len="sm"/>
                      <a:tailEnd type="none" w="sm" len="sm"/>
                    </a:lnT>
                    <a:lnB w="12650" cap="flat" cmpd="sng">
                      <a:solidFill>
                        <a:srgbClr val="677B8C"/>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0" name="Google Shape;80;p10"/>
          <p:cNvSpPr txBox="1">
            <a:spLocks noGrp="1"/>
          </p:cNvSpPr>
          <p:nvPr>
            <p:ph type="body" idx="1"/>
          </p:nvPr>
        </p:nvSpPr>
        <p:spPr>
          <a:xfrm>
            <a:off x="1852700" y="3030325"/>
            <a:ext cx="5463000" cy="1036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DM Sans"/>
              <a:buChar char="●"/>
              <a:defRPr sz="1400">
                <a:latin typeface="DM Sans"/>
                <a:ea typeface="DM Sans"/>
                <a:cs typeface="DM Sans"/>
                <a:sym typeface="DM Sans"/>
              </a:defRPr>
            </a:lvl1pPr>
            <a:lvl2pPr marL="914400" lvl="1" indent="-317500">
              <a:spcBef>
                <a:spcPts val="1600"/>
              </a:spcBef>
              <a:spcAft>
                <a:spcPts val="0"/>
              </a:spcAft>
              <a:buSzPts val="1400"/>
              <a:buFont typeface="DM Sans"/>
              <a:buChar char="○"/>
              <a:defRPr>
                <a:latin typeface="DM Sans"/>
                <a:ea typeface="DM Sans"/>
                <a:cs typeface="DM Sans"/>
                <a:sym typeface="DM Sans"/>
              </a:defRPr>
            </a:lvl2pPr>
            <a:lvl3pPr marL="1371600" lvl="2" indent="-317500">
              <a:spcBef>
                <a:spcPts val="1600"/>
              </a:spcBef>
              <a:spcAft>
                <a:spcPts val="0"/>
              </a:spcAft>
              <a:buSzPts val="1400"/>
              <a:buFont typeface="DM Sans"/>
              <a:buChar char="■"/>
              <a:defRPr>
                <a:latin typeface="DM Sans"/>
                <a:ea typeface="DM Sans"/>
                <a:cs typeface="DM Sans"/>
                <a:sym typeface="DM Sans"/>
              </a:defRPr>
            </a:lvl3pPr>
            <a:lvl4pPr marL="1828800" lvl="3" indent="-317500">
              <a:spcBef>
                <a:spcPts val="1600"/>
              </a:spcBef>
              <a:spcAft>
                <a:spcPts val="0"/>
              </a:spcAft>
              <a:buSzPts val="1400"/>
              <a:buFont typeface="DM Sans"/>
              <a:buChar char="●"/>
              <a:defRPr>
                <a:latin typeface="DM Sans"/>
                <a:ea typeface="DM Sans"/>
                <a:cs typeface="DM Sans"/>
                <a:sym typeface="DM Sans"/>
              </a:defRPr>
            </a:lvl4pPr>
            <a:lvl5pPr marL="2286000" lvl="4" indent="-317500">
              <a:spcBef>
                <a:spcPts val="1600"/>
              </a:spcBef>
              <a:spcAft>
                <a:spcPts val="0"/>
              </a:spcAft>
              <a:buSzPts val="1400"/>
              <a:buFont typeface="DM Sans"/>
              <a:buChar char="○"/>
              <a:defRPr>
                <a:latin typeface="DM Sans"/>
                <a:ea typeface="DM Sans"/>
                <a:cs typeface="DM Sans"/>
                <a:sym typeface="DM Sans"/>
              </a:defRPr>
            </a:lvl5pPr>
            <a:lvl6pPr marL="2743200" lvl="5" indent="-317500">
              <a:spcBef>
                <a:spcPts val="1600"/>
              </a:spcBef>
              <a:spcAft>
                <a:spcPts val="0"/>
              </a:spcAft>
              <a:buSzPts val="1400"/>
              <a:buFont typeface="DM Sans"/>
              <a:buChar char="■"/>
              <a:defRPr>
                <a:latin typeface="DM Sans"/>
                <a:ea typeface="DM Sans"/>
                <a:cs typeface="DM Sans"/>
                <a:sym typeface="DM Sans"/>
              </a:defRPr>
            </a:lvl6pPr>
            <a:lvl7pPr marL="3200400" lvl="6" indent="-317500">
              <a:spcBef>
                <a:spcPts val="1600"/>
              </a:spcBef>
              <a:spcAft>
                <a:spcPts val="0"/>
              </a:spcAft>
              <a:buSzPts val="1400"/>
              <a:buFont typeface="DM Sans"/>
              <a:buChar char="●"/>
              <a:defRPr>
                <a:latin typeface="DM Sans"/>
                <a:ea typeface="DM Sans"/>
                <a:cs typeface="DM Sans"/>
                <a:sym typeface="DM Sans"/>
              </a:defRPr>
            </a:lvl7pPr>
            <a:lvl8pPr marL="3657600" lvl="7" indent="-317500">
              <a:spcBef>
                <a:spcPts val="1600"/>
              </a:spcBef>
              <a:spcAft>
                <a:spcPts val="0"/>
              </a:spcAft>
              <a:buSzPts val="1400"/>
              <a:buFont typeface="DM Sans"/>
              <a:buChar char="○"/>
              <a:defRPr>
                <a:latin typeface="DM Sans"/>
                <a:ea typeface="DM Sans"/>
                <a:cs typeface="DM Sans"/>
                <a:sym typeface="DM Sans"/>
              </a:defRPr>
            </a:lvl8pPr>
            <a:lvl9pPr marL="4114800" lvl="8" indent="-31750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1" name="Google Shape;81;p10"/>
          <p:cNvSpPr txBox="1">
            <a:spLocks noGrp="1"/>
          </p:cNvSpPr>
          <p:nvPr>
            <p:ph type="body" idx="2"/>
          </p:nvPr>
        </p:nvSpPr>
        <p:spPr>
          <a:xfrm>
            <a:off x="1852700" y="434107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2" name="Google Shape;82;p10"/>
          <p:cNvSpPr txBox="1">
            <a:spLocks noGrp="1"/>
          </p:cNvSpPr>
          <p:nvPr>
            <p:ph type="body" idx="3"/>
          </p:nvPr>
        </p:nvSpPr>
        <p:spPr>
          <a:xfrm>
            <a:off x="1852700" y="565182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3" name="Google Shape;83;p10"/>
          <p:cNvSpPr txBox="1">
            <a:spLocks noGrp="1"/>
          </p:cNvSpPr>
          <p:nvPr>
            <p:ph type="body" idx="4"/>
          </p:nvPr>
        </p:nvSpPr>
        <p:spPr>
          <a:xfrm>
            <a:off x="1852700" y="696257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
        <p:nvSpPr>
          <p:cNvPr id="84" name="Google Shape;84;p10"/>
          <p:cNvSpPr txBox="1">
            <a:spLocks noGrp="1"/>
          </p:cNvSpPr>
          <p:nvPr>
            <p:ph type="body" idx="5"/>
          </p:nvPr>
        </p:nvSpPr>
        <p:spPr>
          <a:xfrm>
            <a:off x="1852700" y="8273325"/>
            <a:ext cx="5463000" cy="10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DM Sans"/>
              <a:buChar char="●"/>
              <a:defRPr sz="1400">
                <a:latin typeface="DM Sans"/>
                <a:ea typeface="DM Sans"/>
                <a:cs typeface="DM Sans"/>
                <a:sym typeface="DM Sans"/>
              </a:defRPr>
            </a:lvl1pPr>
            <a:lvl2pPr marL="914400" lvl="1" indent="-317500" rtl="0">
              <a:spcBef>
                <a:spcPts val="1600"/>
              </a:spcBef>
              <a:spcAft>
                <a:spcPts val="0"/>
              </a:spcAft>
              <a:buSzPts val="1400"/>
              <a:buFont typeface="DM Sans"/>
              <a:buChar char="○"/>
              <a:defRPr>
                <a:latin typeface="DM Sans"/>
                <a:ea typeface="DM Sans"/>
                <a:cs typeface="DM Sans"/>
                <a:sym typeface="DM Sans"/>
              </a:defRPr>
            </a:lvl2pPr>
            <a:lvl3pPr marL="1371600" lvl="2" indent="-317500" rtl="0">
              <a:spcBef>
                <a:spcPts val="1600"/>
              </a:spcBef>
              <a:spcAft>
                <a:spcPts val="0"/>
              </a:spcAft>
              <a:buSzPts val="1400"/>
              <a:buFont typeface="DM Sans"/>
              <a:buChar char="■"/>
              <a:defRPr>
                <a:latin typeface="DM Sans"/>
                <a:ea typeface="DM Sans"/>
                <a:cs typeface="DM Sans"/>
                <a:sym typeface="DM Sans"/>
              </a:defRPr>
            </a:lvl3pPr>
            <a:lvl4pPr marL="1828800" lvl="3" indent="-317500" rtl="0">
              <a:spcBef>
                <a:spcPts val="1600"/>
              </a:spcBef>
              <a:spcAft>
                <a:spcPts val="0"/>
              </a:spcAft>
              <a:buSzPts val="1400"/>
              <a:buFont typeface="DM Sans"/>
              <a:buChar char="●"/>
              <a:defRPr>
                <a:latin typeface="DM Sans"/>
                <a:ea typeface="DM Sans"/>
                <a:cs typeface="DM Sans"/>
                <a:sym typeface="DM Sans"/>
              </a:defRPr>
            </a:lvl4pPr>
            <a:lvl5pPr marL="2286000" lvl="4" indent="-317500" rtl="0">
              <a:spcBef>
                <a:spcPts val="1600"/>
              </a:spcBef>
              <a:spcAft>
                <a:spcPts val="0"/>
              </a:spcAft>
              <a:buSzPts val="1400"/>
              <a:buFont typeface="DM Sans"/>
              <a:buChar char="○"/>
              <a:defRPr>
                <a:latin typeface="DM Sans"/>
                <a:ea typeface="DM Sans"/>
                <a:cs typeface="DM Sans"/>
                <a:sym typeface="DM Sans"/>
              </a:defRPr>
            </a:lvl5pPr>
            <a:lvl6pPr marL="2743200" lvl="5" indent="-317500" rtl="0">
              <a:spcBef>
                <a:spcPts val="1600"/>
              </a:spcBef>
              <a:spcAft>
                <a:spcPts val="0"/>
              </a:spcAft>
              <a:buSzPts val="1400"/>
              <a:buFont typeface="DM Sans"/>
              <a:buChar char="■"/>
              <a:defRPr>
                <a:latin typeface="DM Sans"/>
                <a:ea typeface="DM Sans"/>
                <a:cs typeface="DM Sans"/>
                <a:sym typeface="DM Sans"/>
              </a:defRPr>
            </a:lvl6pPr>
            <a:lvl7pPr marL="3200400" lvl="6" indent="-317500" rtl="0">
              <a:spcBef>
                <a:spcPts val="1600"/>
              </a:spcBef>
              <a:spcAft>
                <a:spcPts val="0"/>
              </a:spcAft>
              <a:buSzPts val="1400"/>
              <a:buFont typeface="DM Sans"/>
              <a:buChar char="●"/>
              <a:defRPr>
                <a:latin typeface="DM Sans"/>
                <a:ea typeface="DM Sans"/>
                <a:cs typeface="DM Sans"/>
                <a:sym typeface="DM Sans"/>
              </a:defRPr>
            </a:lvl7pPr>
            <a:lvl8pPr marL="3657600" lvl="7" indent="-317500" rtl="0">
              <a:spcBef>
                <a:spcPts val="1600"/>
              </a:spcBef>
              <a:spcAft>
                <a:spcPts val="0"/>
              </a:spcAft>
              <a:buSzPts val="1400"/>
              <a:buFont typeface="DM Sans"/>
              <a:buChar char="○"/>
              <a:defRPr>
                <a:latin typeface="DM Sans"/>
                <a:ea typeface="DM Sans"/>
                <a:cs typeface="DM Sans"/>
                <a:sym typeface="DM Sans"/>
              </a:defRPr>
            </a:lvl8pPr>
            <a:lvl9pPr marL="4114800" lvl="8" indent="-317500" rtl="0">
              <a:spcBef>
                <a:spcPts val="1600"/>
              </a:spcBef>
              <a:spcAft>
                <a:spcPts val="1600"/>
              </a:spcAft>
              <a:buSzPts val="1400"/>
              <a:buFont typeface="DM Sans"/>
              <a:buChar char="■"/>
              <a:defRPr>
                <a:latin typeface="DM Sans"/>
                <a:ea typeface="DM Sans"/>
                <a:cs typeface="DM Sans"/>
                <a:sym typeface="DM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1pPr>
            <a:lvl2pPr lvl="1">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2pPr>
            <a:lvl3pPr lvl="2">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3pPr>
            <a:lvl4pPr lvl="3">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4pPr>
            <a:lvl5pPr lvl="4">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5pPr>
            <a:lvl6pPr lvl="5">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6pPr>
            <a:lvl7pPr lvl="6">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7pPr>
            <a:lvl8pPr lvl="7">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8pPr>
            <a:lvl9pPr lvl="8">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Karla"/>
              <a:buChar char="●"/>
              <a:defRPr sz="1800">
                <a:solidFill>
                  <a:schemeClr val="dk2"/>
                </a:solidFill>
                <a:latin typeface="Karla"/>
                <a:ea typeface="Karla"/>
                <a:cs typeface="Karla"/>
                <a:sym typeface="Karla"/>
              </a:defRPr>
            </a:lvl1pPr>
            <a:lvl2pPr marL="914400" lvl="1"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2pPr>
            <a:lvl3pPr marL="1371600" lvl="2"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3pPr>
            <a:lvl4pPr marL="1828800" lvl="3"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4pPr>
            <a:lvl5pPr marL="2286000" lvl="4"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5pPr>
            <a:lvl6pPr marL="2743200" lvl="5"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6pPr>
            <a:lvl7pPr marL="3200400" lvl="6"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7pPr>
            <a:lvl8pPr marL="3657600" lvl="7" indent="-31750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8pPr>
            <a:lvl9pPr marL="4114800" lvl="8" indent="-317500">
              <a:lnSpc>
                <a:spcPct val="115000"/>
              </a:lnSpc>
              <a:spcBef>
                <a:spcPts val="1600"/>
              </a:spcBef>
              <a:spcAft>
                <a:spcPts val="1600"/>
              </a:spcAft>
              <a:buClr>
                <a:schemeClr val="dk2"/>
              </a:buClr>
              <a:buSzPts val="1400"/>
              <a:buFont typeface="Karla"/>
              <a:buChar char="■"/>
              <a:defRPr>
                <a:solidFill>
                  <a:schemeClr val="dk2"/>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83"/>
        <p:cNvGrpSpPr/>
        <p:nvPr/>
      </p:nvGrpSpPr>
      <p:grpSpPr>
        <a:xfrm>
          <a:off x="0" y="0"/>
          <a:ext cx="0" cy="0"/>
          <a:chOff x="0" y="0"/>
          <a:chExt cx="0" cy="0"/>
        </a:xfrm>
      </p:grpSpPr>
      <p:sp>
        <p:nvSpPr>
          <p:cNvPr id="184" name="Google Shape;184;p19"/>
          <p:cNvSpPr txBox="1">
            <a:spLocks noGrp="1"/>
          </p:cNvSpPr>
          <p:nvPr>
            <p:ph type="title"/>
          </p:nvPr>
        </p:nvSpPr>
        <p:spPr>
          <a:xfrm>
            <a:off x="264945" y="870271"/>
            <a:ext cx="7242600" cy="112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1pPr>
            <a:lvl2pPr lvl="1"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2pPr>
            <a:lvl3pPr lvl="2"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3pPr>
            <a:lvl4pPr lvl="3"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4pPr>
            <a:lvl5pPr lvl="4"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5pPr>
            <a:lvl6pPr lvl="5"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6pPr>
            <a:lvl7pPr lvl="6"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7pPr>
            <a:lvl8pPr lvl="7"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8pPr>
            <a:lvl9pPr lvl="8" rtl="0">
              <a:spcBef>
                <a:spcPts val="0"/>
              </a:spcBef>
              <a:spcAft>
                <a:spcPts val="0"/>
              </a:spcAft>
              <a:buClr>
                <a:schemeClr val="dk1"/>
              </a:buClr>
              <a:buSzPts val="2800"/>
              <a:buFont typeface="Karla"/>
              <a:buNone/>
              <a:defRPr sz="2800">
                <a:solidFill>
                  <a:schemeClr val="dk1"/>
                </a:solidFill>
                <a:latin typeface="Karla"/>
                <a:ea typeface="Karla"/>
                <a:cs typeface="Karla"/>
                <a:sym typeface="Karla"/>
              </a:defRPr>
            </a:lvl9pPr>
          </a:lstStyle>
          <a:p>
            <a:endParaRPr/>
          </a:p>
        </p:txBody>
      </p:sp>
      <p:sp>
        <p:nvSpPr>
          <p:cNvPr id="185" name="Google Shape;185;p19"/>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Karla"/>
              <a:buChar char="●"/>
              <a:defRPr sz="1800">
                <a:solidFill>
                  <a:schemeClr val="dk2"/>
                </a:solidFill>
                <a:latin typeface="Karla"/>
                <a:ea typeface="Karla"/>
                <a:cs typeface="Karla"/>
                <a:sym typeface="Karla"/>
              </a:defRPr>
            </a:lvl1pPr>
            <a:lvl2pPr marL="914400" lvl="1"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2pPr>
            <a:lvl3pPr marL="1371600" lvl="2"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3pPr>
            <a:lvl4pPr marL="1828800" lvl="3"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4pPr>
            <a:lvl5pPr marL="2286000" lvl="4"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5pPr>
            <a:lvl6pPr marL="2743200" lvl="5"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6pPr>
            <a:lvl7pPr marL="3200400" lvl="6"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7pPr>
            <a:lvl8pPr marL="3657600" lvl="7" indent="-317500" rtl="0">
              <a:lnSpc>
                <a:spcPct val="115000"/>
              </a:lnSpc>
              <a:spcBef>
                <a:spcPts val="1600"/>
              </a:spcBef>
              <a:spcAft>
                <a:spcPts val="0"/>
              </a:spcAft>
              <a:buClr>
                <a:schemeClr val="dk2"/>
              </a:buClr>
              <a:buSzPts val="1400"/>
              <a:buFont typeface="Karla"/>
              <a:buChar char="○"/>
              <a:defRPr>
                <a:solidFill>
                  <a:schemeClr val="dk2"/>
                </a:solidFill>
                <a:latin typeface="Karla"/>
                <a:ea typeface="Karla"/>
                <a:cs typeface="Karla"/>
                <a:sym typeface="Karla"/>
              </a:defRPr>
            </a:lvl8pPr>
            <a:lvl9pPr marL="4114800" lvl="8" indent="-317500" rtl="0">
              <a:lnSpc>
                <a:spcPct val="115000"/>
              </a:lnSpc>
              <a:spcBef>
                <a:spcPts val="1600"/>
              </a:spcBef>
              <a:spcAft>
                <a:spcPts val="1600"/>
              </a:spcAft>
              <a:buClr>
                <a:schemeClr val="dk2"/>
              </a:buClr>
              <a:buSzPts val="1400"/>
              <a:buFont typeface="Karla"/>
              <a:buChar char="■"/>
              <a:defRPr>
                <a:solidFill>
                  <a:schemeClr val="dk2"/>
                </a:solidFill>
                <a:latin typeface="Karla"/>
                <a:ea typeface="Karla"/>
                <a:cs typeface="Karla"/>
                <a:sym typeface="Karla"/>
              </a:defRPr>
            </a:lvl9pPr>
          </a:lstStyle>
          <a:p>
            <a:endParaRPr/>
          </a:p>
        </p:txBody>
      </p:sp>
      <p:sp>
        <p:nvSpPr>
          <p:cNvPr id="186" name="Google Shape;186;p19"/>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aptly.co" TargetMode="External"/><Relationship Id="rId2" Type="http://schemas.openxmlformats.org/officeDocument/2006/relationships/notesSlide" Target="../notesSlides/notesSlide3.xml"/><Relationship Id="rId1" Type="http://schemas.openxmlformats.org/officeDocument/2006/relationships/slideLayout" Target="../slideLayouts/slideLayout3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6"/>
          <p:cNvSpPr txBox="1">
            <a:spLocks noGrp="1"/>
          </p:cNvSpPr>
          <p:nvPr>
            <p:ph type="body" idx="1"/>
          </p:nvPr>
        </p:nvSpPr>
        <p:spPr>
          <a:xfrm>
            <a:off x="1930175" y="2777175"/>
            <a:ext cx="5352300" cy="950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100" b="0" i="0" dirty="0" err="1">
                <a:solidFill>
                  <a:schemeClr val="tx1"/>
                </a:solidFill>
                <a:effectLst/>
                <a:latin typeface="+mj-lt"/>
              </a:rPr>
              <a:t>FocusVu's</a:t>
            </a:r>
            <a:r>
              <a:rPr lang="en-US" sz="1100" b="0" i="0" dirty="0">
                <a:solidFill>
                  <a:schemeClr val="tx1"/>
                </a:solidFill>
                <a:effectLst/>
                <a:latin typeface="+mj-lt"/>
              </a:rPr>
              <a:t> target audience is most receptive during tech webinars, conferences, and industry events where they encounter issues with existing video conferencing tools for software demos</a:t>
            </a:r>
            <a:r>
              <a:rPr lang="en-US" sz="1100" b="0" i="0" dirty="0">
                <a:solidFill>
                  <a:schemeClr val="tx1"/>
                </a:solidFill>
                <a:effectLst/>
                <a:latin typeface="DM Sans" pitchFamily="2" charset="0"/>
              </a:rPr>
              <a:t>.</a:t>
            </a:r>
            <a:endParaRPr lang="en-US" sz="1100" dirty="0">
              <a:solidFill>
                <a:schemeClr val="tx1"/>
              </a:solidFill>
              <a:latin typeface="DM Sans" pitchFamily="2" charset="0"/>
            </a:endParaRPr>
          </a:p>
        </p:txBody>
      </p:sp>
      <p:sp>
        <p:nvSpPr>
          <p:cNvPr id="281" name="Google Shape;281;p36"/>
          <p:cNvSpPr txBox="1">
            <a:spLocks noGrp="1"/>
          </p:cNvSpPr>
          <p:nvPr>
            <p:ph type="body" idx="2"/>
          </p:nvPr>
        </p:nvSpPr>
        <p:spPr>
          <a:xfrm>
            <a:off x="1930175" y="4124303"/>
            <a:ext cx="5352300" cy="950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100" b="0" i="0" dirty="0">
                <a:solidFill>
                  <a:schemeClr val="tx1"/>
                </a:solidFill>
                <a:effectLst/>
                <a:latin typeface="DM Sans" pitchFamily="2" charset="0"/>
              </a:rPr>
              <a:t>To capture interest, </a:t>
            </a:r>
            <a:r>
              <a:rPr lang="en-US" sz="1100" b="0" i="0" dirty="0" err="1">
                <a:solidFill>
                  <a:schemeClr val="tx1"/>
                </a:solidFill>
                <a:effectLst/>
                <a:latin typeface="DM Sans" pitchFamily="2" charset="0"/>
              </a:rPr>
              <a:t>FocusVu</a:t>
            </a:r>
            <a:r>
              <a:rPr lang="en-US" sz="1100" b="0" i="0" dirty="0">
                <a:solidFill>
                  <a:schemeClr val="tx1"/>
                </a:solidFill>
                <a:effectLst/>
                <a:latin typeface="DM Sans" pitchFamily="2" charset="0"/>
              </a:rPr>
              <a:t> needs to emphasize the ease of use and reliability of its private and secure video conferencing platform, specifically designed for product demos, directly addressing the pain points experienced by the target audience.</a:t>
            </a:r>
            <a:endParaRPr lang="en-US" sz="1100" dirty="0">
              <a:solidFill>
                <a:schemeClr val="tx1"/>
              </a:solidFill>
              <a:latin typeface="DM Sans" pitchFamily="2" charset="0"/>
            </a:endParaRPr>
          </a:p>
        </p:txBody>
      </p:sp>
      <p:sp>
        <p:nvSpPr>
          <p:cNvPr id="282" name="Google Shape;282;p36"/>
          <p:cNvSpPr txBox="1">
            <a:spLocks noGrp="1"/>
          </p:cNvSpPr>
          <p:nvPr>
            <p:ph type="body" idx="3"/>
          </p:nvPr>
        </p:nvSpPr>
        <p:spPr>
          <a:xfrm>
            <a:off x="1930175" y="5477919"/>
            <a:ext cx="5352300" cy="950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100" b="0" i="0" dirty="0">
                <a:solidFill>
                  <a:schemeClr val="tx1"/>
                </a:solidFill>
                <a:effectLst/>
                <a:latin typeface="DM Sans" pitchFamily="2" charset="0"/>
              </a:rPr>
              <a:t>The company can demonstrate how </a:t>
            </a:r>
            <a:r>
              <a:rPr lang="en-US" sz="1100" b="0" i="0" dirty="0" err="1">
                <a:solidFill>
                  <a:schemeClr val="tx1"/>
                </a:solidFill>
                <a:effectLst/>
                <a:latin typeface="DM Sans" pitchFamily="2" charset="0"/>
              </a:rPr>
              <a:t>FocusVu</a:t>
            </a:r>
            <a:r>
              <a:rPr lang="en-US" sz="1100" b="0" i="0" dirty="0">
                <a:solidFill>
                  <a:schemeClr val="tx1"/>
                </a:solidFill>
                <a:effectLst/>
                <a:latin typeface="DM Sans" pitchFamily="2" charset="0"/>
              </a:rPr>
              <a:t> seamlessly integrates into the audience's professional life by allowing them to preload demos, test them ahead of time, and simplify meeting preparation with unique, single-use links.</a:t>
            </a:r>
            <a:endParaRPr sz="1100" dirty="0">
              <a:solidFill>
                <a:schemeClr val="tx1"/>
              </a:solidFill>
              <a:latin typeface="DM Sans" pitchFamily="2" charset="0"/>
            </a:endParaRPr>
          </a:p>
        </p:txBody>
      </p:sp>
      <p:sp>
        <p:nvSpPr>
          <p:cNvPr id="283" name="Google Shape;283;p36"/>
          <p:cNvSpPr txBox="1">
            <a:spLocks noGrp="1"/>
          </p:cNvSpPr>
          <p:nvPr>
            <p:ph type="body" idx="4"/>
          </p:nvPr>
        </p:nvSpPr>
        <p:spPr>
          <a:xfrm>
            <a:off x="1930175" y="6827384"/>
            <a:ext cx="5352300" cy="9501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1600"/>
              </a:spcAft>
              <a:buNone/>
            </a:pPr>
            <a:r>
              <a:rPr lang="en-US" sz="1100" b="0" i="0" dirty="0">
                <a:solidFill>
                  <a:schemeClr val="tx1"/>
                </a:solidFill>
                <a:effectLst/>
                <a:latin typeface="DM Sans" pitchFamily="2" charset="0"/>
              </a:rPr>
              <a:t>To encourage conversion, </a:t>
            </a:r>
            <a:r>
              <a:rPr lang="en-US" sz="1100" b="0" i="0" dirty="0" err="1">
                <a:solidFill>
                  <a:schemeClr val="tx1"/>
                </a:solidFill>
                <a:effectLst/>
                <a:latin typeface="DM Sans" pitchFamily="2" charset="0"/>
              </a:rPr>
              <a:t>FocusVu</a:t>
            </a:r>
            <a:r>
              <a:rPr lang="en-US" sz="1100" b="0" i="0" dirty="0">
                <a:solidFill>
                  <a:schemeClr val="tx1"/>
                </a:solidFill>
                <a:effectLst/>
                <a:latin typeface="DM Sans" pitchFamily="2" charset="0"/>
              </a:rPr>
              <a:t> can offer a limited-time trial period, showcasing its benefits and making it easy for the audience to take action by signing up for the platform.</a:t>
            </a:r>
            <a:endParaRPr sz="1100" dirty="0">
              <a:solidFill>
                <a:schemeClr val="tx1"/>
              </a:solidFill>
              <a:latin typeface="DM Sans" pitchFamily="2" charset="0"/>
              <a:ea typeface="Arial"/>
              <a:cs typeface="Arial"/>
              <a:sym typeface="Arial"/>
            </a:endParaRPr>
          </a:p>
        </p:txBody>
      </p:sp>
      <p:sp>
        <p:nvSpPr>
          <p:cNvPr id="284" name="Google Shape;284;p36"/>
          <p:cNvSpPr txBox="1">
            <a:spLocks noGrp="1"/>
          </p:cNvSpPr>
          <p:nvPr>
            <p:ph type="body" idx="5"/>
          </p:nvPr>
        </p:nvSpPr>
        <p:spPr>
          <a:xfrm>
            <a:off x="1930175" y="8176813"/>
            <a:ext cx="5352300" cy="95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DM Sans" pitchFamily="2" charset="0"/>
                <a:ea typeface="Arial"/>
                <a:cs typeface="Arial"/>
                <a:sym typeface="Arial"/>
              </a:rPr>
              <a:t>Turning the target audience into advocates involves providing exceptional customer support, actively seeking feedback, and implementing feature requests. FocusVu can also introduce a referral program to incentivize users to advocate for the platform among their peers and professional networks.</a:t>
            </a:r>
            <a:endParaRPr sz="1100" dirty="0">
              <a:solidFill>
                <a:schemeClr val="dk1"/>
              </a:solidFill>
              <a:latin typeface="DM Sans" pitchFamily="2" charset="0"/>
              <a:ea typeface="Arial"/>
              <a:cs typeface="Arial"/>
              <a:sym typeface="Arial"/>
            </a:endParaRPr>
          </a:p>
          <a:p>
            <a:pPr marL="0" lvl="0" indent="0" algn="l" rtl="0">
              <a:spcBef>
                <a:spcPts val="0"/>
              </a:spcBef>
              <a:spcAft>
                <a:spcPts val="0"/>
              </a:spcAft>
              <a:buClr>
                <a:schemeClr val="dk1"/>
              </a:buClr>
              <a:buSzPts val="1100"/>
              <a:buFont typeface="Arial"/>
              <a:buNone/>
            </a:pPr>
            <a:endParaRPr sz="11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dirty="0">
              <a:solidFill>
                <a:srgbClr val="FFFFFF"/>
              </a:solidFill>
              <a:highlight>
                <a:srgbClr val="343541"/>
              </a:highlight>
              <a:latin typeface="Roboto"/>
              <a:ea typeface="Roboto"/>
              <a:cs typeface="Roboto"/>
              <a:sym typeface="Roboto"/>
            </a:endParaRPr>
          </a:p>
          <a:p>
            <a:pPr marL="0" lvl="0" indent="0" algn="l" rtl="0">
              <a:spcBef>
                <a:spcPts val="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37">
            <a:hlinkClick r:id="rId3"/>
          </p:cNvPr>
          <p:cNvPicPr preferRelativeResize="0"/>
          <p:nvPr/>
        </p:nvPicPr>
        <p:blipFill>
          <a:blip r:embed="rId4">
            <a:alphaModFix/>
          </a:blip>
          <a:stretch>
            <a:fillRect/>
          </a:stretch>
        </p:blipFill>
        <p:spPr>
          <a:xfrm>
            <a:off x="1945450" y="4562199"/>
            <a:ext cx="3881478" cy="934000"/>
          </a:xfrm>
          <a:prstGeom prst="rect">
            <a:avLst/>
          </a:prstGeom>
          <a:noFill/>
          <a:ln>
            <a:noFill/>
          </a:ln>
        </p:spPr>
      </p:pic>
      <p:sp>
        <p:nvSpPr>
          <p:cNvPr id="290" name="Google Shape;290;p37"/>
          <p:cNvSpPr txBox="1"/>
          <p:nvPr/>
        </p:nvSpPr>
        <p:spPr>
          <a:xfrm>
            <a:off x="4741625" y="9494525"/>
            <a:ext cx="2861700" cy="346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050">
                <a:solidFill>
                  <a:srgbClr val="666666"/>
                </a:solidFill>
                <a:latin typeface="DM Sans"/>
                <a:ea typeface="DM Sans"/>
                <a:cs typeface="DM Sans"/>
                <a:sym typeface="DM Sans"/>
              </a:rPr>
              <a:t>© 2020 Aptly. All rights reserved.</a:t>
            </a:r>
            <a:endParaRPr sz="1050" b="1">
              <a:solidFill>
                <a:srgbClr val="666666"/>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187</Words>
  <Application>Microsoft Office PowerPoint</Application>
  <PresentationFormat>Custom</PresentationFormat>
  <Paragraphs>7</Paragraphs>
  <Slides>3</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DM Sans</vt:lpstr>
      <vt:lpstr>Roboto</vt:lpstr>
      <vt:lpstr>Karla</vt:lpstr>
      <vt:lpstr>Arial</vt:lpstr>
      <vt:lpstr>Montserrat</vt:lpstr>
      <vt:lpstr>Simple Light</vt:lpstr>
      <vt:lpstr>Simple Light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Shreyans T</dc:creator>
  <cp:lastModifiedBy>Shreyans T</cp:lastModifiedBy>
  <cp:revision>1</cp:revision>
  <dcterms:modified xsi:type="dcterms:W3CDTF">2023-10-14T06:50:22Z</dcterms:modified>
</cp:coreProperties>
</file>