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 id="2147483698" r:id="rId2"/>
    <p:sldMasterId id="2147483699" r:id="rId3"/>
  </p:sldMasterIdLst>
  <p:notesMasterIdLst>
    <p:notesMasterId r:id="rId9"/>
  </p:notesMasterIdLst>
  <p:sldIdLst>
    <p:sldId id="256" r:id="rId4"/>
    <p:sldId id="257" r:id="rId5"/>
    <p:sldId id="258" r:id="rId6"/>
    <p:sldId id="259" r:id="rId7"/>
    <p:sldId id="260" r:id="rId8"/>
  </p:sldIdLst>
  <p:sldSz cx="7772400" cy="10058400"/>
  <p:notesSz cx="6858000" cy="9144000"/>
  <p:embeddedFontLst>
    <p:embeddedFont>
      <p:font typeface="DM Sans" pitchFamily="2" charset="0"/>
      <p:regular r:id="rId10"/>
      <p:bold r:id="rId11"/>
      <p:italic r:id="rId12"/>
      <p:boldItalic r:id="rId13"/>
    </p:embeddedFont>
    <p:embeddedFont>
      <p:font typeface="Karla" pitchFamily="2"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C2452B-7196-432B-AAA7-D65DFF14D89F}">
  <a:tblStyle styleId="{9BC2452B-7196-432B-AAA7-D65DFF14D8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656DB6-3312-45D2-AD47-CF5C16D6423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1688" y="-1500"/>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font" Target="fonts/font12.fntdata"/><Relationship Id="rId7" Type="http://schemas.openxmlformats.org/officeDocument/2006/relationships/slide" Target="slides/slide4.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2.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9430a05bd0_1_18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9430a05bd0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9059c2fad3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9059c2fa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9059c2fad3_0_7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9059c2fa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961c7562ba_1_123:notes"/>
          <p:cNvSpPr>
            <a:spLocks noGrp="1" noRot="1" noChangeAspect="1"/>
          </p:cNvSpPr>
          <p:nvPr>
            <p:ph type="sldImg" idx="2"/>
          </p:nvPr>
        </p:nvSpPr>
        <p:spPr>
          <a:xfrm>
            <a:off x="2104462"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961c7562ba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aplty.co"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hyperlink" Target="http://aplty.co"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hyperlink" Target="http://aplty.co"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hyperlink" Target="http://aplty.co" TargetMode="Externa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86"/>
        <p:cNvGrpSpPr/>
        <p:nvPr/>
      </p:nvGrpSpPr>
      <p:grpSpPr>
        <a:xfrm>
          <a:off x="0" y="0"/>
          <a:ext cx="0" cy="0"/>
          <a:chOff x="0" y="0"/>
          <a:chExt cx="0" cy="0"/>
        </a:xfrm>
      </p:grpSpPr>
      <p:pic>
        <p:nvPicPr>
          <p:cNvPr id="87" name="Google Shape;87;p11"/>
          <p:cNvPicPr preferRelativeResize="0"/>
          <p:nvPr/>
        </p:nvPicPr>
        <p:blipFill>
          <a:blip r:embed="rId2">
            <a:alphaModFix/>
          </a:blip>
          <a:stretch>
            <a:fillRect/>
          </a:stretch>
        </p:blipFill>
        <p:spPr>
          <a:xfrm rot="10800000" flipH="1">
            <a:off x="-976000" y="920179"/>
            <a:ext cx="6626651" cy="144050"/>
          </a:xfrm>
          <a:prstGeom prst="rect">
            <a:avLst/>
          </a:prstGeom>
          <a:noFill/>
          <a:ln>
            <a:noFill/>
          </a:ln>
        </p:spPr>
      </p:pic>
      <p:sp>
        <p:nvSpPr>
          <p:cNvPr id="88" name="Google Shape;88;p11"/>
          <p:cNvSpPr/>
          <p:nvPr/>
        </p:nvSpPr>
        <p:spPr>
          <a:xfrm>
            <a:off x="483650" y="19047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Map Your Customer’s Journey</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Answer the questions below for each phase of the customer journey using the target audience you developed for your selected business</a:t>
            </a:r>
            <a:endParaRPr>
              <a:solidFill>
                <a:srgbClr val="21A8B0"/>
              </a:solidFill>
              <a:latin typeface="DM Sans"/>
              <a:ea typeface="DM Sans"/>
              <a:cs typeface="DM Sans"/>
              <a:sym typeface="DM Sans"/>
            </a:endParaRPr>
          </a:p>
        </p:txBody>
      </p:sp>
      <p:sp>
        <p:nvSpPr>
          <p:cNvPr id="90" name="Google Shape;90;p11"/>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txBox="1"/>
          <p:nvPr/>
        </p:nvSpPr>
        <p:spPr>
          <a:xfrm>
            <a:off x="656450" y="19047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Phase</a:t>
            </a:r>
            <a:endParaRPr sz="1800" b="1">
              <a:solidFill>
                <a:srgbClr val="0A004A"/>
              </a:solidFill>
              <a:latin typeface="DM Sans"/>
              <a:ea typeface="DM Sans"/>
              <a:cs typeface="DM Sans"/>
              <a:sym typeface="DM Sans"/>
            </a:endParaRPr>
          </a:p>
        </p:txBody>
      </p:sp>
      <p:sp>
        <p:nvSpPr>
          <p:cNvPr id="92" name="Google Shape;92;p11"/>
          <p:cNvSpPr txBox="1"/>
          <p:nvPr/>
        </p:nvSpPr>
        <p:spPr>
          <a:xfrm>
            <a:off x="634050" y="2365975"/>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Awareness</a:t>
            </a:r>
            <a:endParaRPr sz="1600" b="1">
              <a:solidFill>
                <a:srgbClr val="21A8B0"/>
              </a:solidFill>
              <a:latin typeface="DM Sans"/>
              <a:ea typeface="DM Sans"/>
              <a:cs typeface="DM Sans"/>
              <a:sym typeface="DM Sans"/>
            </a:endParaRPr>
          </a:p>
        </p:txBody>
      </p:sp>
      <p:sp>
        <p:nvSpPr>
          <p:cNvPr id="93" name="Google Shape;93;p11"/>
          <p:cNvSpPr txBox="1"/>
          <p:nvPr/>
        </p:nvSpPr>
        <p:spPr>
          <a:xfrm>
            <a:off x="634050" y="3756006"/>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Interest</a:t>
            </a:r>
            <a:endParaRPr sz="1600" b="1">
              <a:solidFill>
                <a:srgbClr val="21A8B0"/>
              </a:solidFill>
              <a:latin typeface="DM Sans"/>
              <a:ea typeface="DM Sans"/>
              <a:cs typeface="DM Sans"/>
              <a:sym typeface="DM Sans"/>
            </a:endParaRPr>
          </a:p>
        </p:txBody>
      </p:sp>
      <p:sp>
        <p:nvSpPr>
          <p:cNvPr id="94" name="Google Shape;94;p11"/>
          <p:cNvSpPr txBox="1"/>
          <p:nvPr/>
        </p:nvSpPr>
        <p:spPr>
          <a:xfrm>
            <a:off x="634050" y="508090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Desire</a:t>
            </a:r>
            <a:endParaRPr sz="1600" b="1">
              <a:solidFill>
                <a:srgbClr val="21A8B0"/>
              </a:solidFill>
              <a:latin typeface="DM Sans"/>
              <a:ea typeface="DM Sans"/>
              <a:cs typeface="DM Sans"/>
              <a:sym typeface="DM Sans"/>
            </a:endParaRPr>
          </a:p>
        </p:txBody>
      </p:sp>
      <p:sp>
        <p:nvSpPr>
          <p:cNvPr id="95" name="Google Shape;95;p11"/>
          <p:cNvSpPr txBox="1"/>
          <p:nvPr/>
        </p:nvSpPr>
        <p:spPr>
          <a:xfrm>
            <a:off x="634050" y="6438381"/>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Conversion</a:t>
            </a:r>
            <a:endParaRPr sz="1600" b="1">
              <a:solidFill>
                <a:srgbClr val="21A8B0"/>
              </a:solidFill>
              <a:latin typeface="DM Sans"/>
              <a:ea typeface="DM Sans"/>
              <a:cs typeface="DM Sans"/>
              <a:sym typeface="DM Sans"/>
            </a:endParaRPr>
          </a:p>
        </p:txBody>
      </p:sp>
      <p:sp>
        <p:nvSpPr>
          <p:cNvPr id="96" name="Google Shape;96;p11"/>
          <p:cNvSpPr txBox="1"/>
          <p:nvPr/>
        </p:nvSpPr>
        <p:spPr>
          <a:xfrm>
            <a:off x="634050" y="779585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Advocacy</a:t>
            </a:r>
            <a:endParaRPr sz="1600" b="1">
              <a:solidFill>
                <a:srgbClr val="21A8B0"/>
              </a:solidFill>
              <a:latin typeface="DM Sans"/>
              <a:ea typeface="DM Sans"/>
              <a:cs typeface="DM Sans"/>
              <a:sym typeface="DM Sans"/>
            </a:endParaRPr>
          </a:p>
        </p:txBody>
      </p:sp>
      <p:cxnSp>
        <p:nvCxnSpPr>
          <p:cNvPr id="97" name="Google Shape;97;p11"/>
          <p:cNvCxnSpPr/>
          <p:nvPr/>
        </p:nvCxnSpPr>
        <p:spPr>
          <a:xfrm rot="10800000" flipH="1">
            <a:off x="625900" y="372066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8" name="Google Shape;98;p11"/>
          <p:cNvCxnSpPr/>
          <p:nvPr/>
        </p:nvCxnSpPr>
        <p:spPr>
          <a:xfrm rot="10800000" flipH="1">
            <a:off x="625900" y="506984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9" name="Google Shape;99;p11"/>
          <p:cNvCxnSpPr/>
          <p:nvPr/>
        </p:nvCxnSpPr>
        <p:spPr>
          <a:xfrm rot="10800000" flipH="1">
            <a:off x="625900" y="641903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100" name="Google Shape;100;p11"/>
          <p:cNvCxnSpPr/>
          <p:nvPr/>
        </p:nvCxnSpPr>
        <p:spPr>
          <a:xfrm rot="10800000" flipH="1">
            <a:off x="625900" y="7768215"/>
            <a:ext cx="6531300" cy="8700"/>
          </a:xfrm>
          <a:prstGeom prst="straightConnector1">
            <a:avLst/>
          </a:prstGeom>
          <a:noFill/>
          <a:ln w="19050" cap="flat" cmpd="sng">
            <a:solidFill>
              <a:schemeClr val="lt1"/>
            </a:solidFill>
            <a:prstDash val="solid"/>
            <a:round/>
            <a:headEnd type="none" w="med" len="med"/>
            <a:tailEnd type="none" w="med" len="med"/>
          </a:ln>
        </p:spPr>
      </p:cxnSp>
      <p:sp>
        <p:nvSpPr>
          <p:cNvPr id="101" name="Google Shape;101;p11"/>
          <p:cNvSpPr txBox="1"/>
          <p:nvPr/>
        </p:nvSpPr>
        <p:spPr>
          <a:xfrm>
            <a:off x="2027500" y="2365975"/>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When is my target most receptive?</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2" name="Google Shape;102;p11"/>
          <p:cNvSpPr txBox="1"/>
          <p:nvPr/>
        </p:nvSpPr>
        <p:spPr>
          <a:xfrm>
            <a:off x="2027500" y="3756006"/>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relate my product to my target’s needs?</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3" name="Google Shape;103;p11"/>
          <p:cNvSpPr txBox="1"/>
          <p:nvPr/>
        </p:nvSpPr>
        <p:spPr>
          <a:xfrm>
            <a:off x="2027500" y="508090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show my target my product really fits in their life?</a:t>
            </a:r>
            <a:endParaRPr sz="1200">
              <a:solidFill>
                <a:srgbClr val="0A004A"/>
              </a:solidFill>
              <a:latin typeface="DM Sans"/>
              <a:ea typeface="DM Sans"/>
              <a:cs typeface="DM Sans"/>
              <a:sym typeface="DM Sans"/>
            </a:endParaRPr>
          </a:p>
        </p:txBody>
      </p:sp>
      <p:sp>
        <p:nvSpPr>
          <p:cNvPr id="104" name="Google Shape;104;p11"/>
          <p:cNvSpPr txBox="1"/>
          <p:nvPr/>
        </p:nvSpPr>
        <p:spPr>
          <a:xfrm>
            <a:off x="2027500" y="6438383"/>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get my target to take action?</a:t>
            </a:r>
            <a:endParaRPr sz="1200">
              <a:solidFill>
                <a:srgbClr val="0A004A"/>
              </a:solidFill>
              <a:latin typeface="DM Sans"/>
              <a:ea typeface="DM Sans"/>
              <a:cs typeface="DM Sans"/>
              <a:sym typeface="DM Sans"/>
            </a:endParaRPr>
          </a:p>
        </p:txBody>
      </p:sp>
      <p:sp>
        <p:nvSpPr>
          <p:cNvPr id="105" name="Google Shape;105;p11"/>
          <p:cNvSpPr txBox="1"/>
          <p:nvPr/>
        </p:nvSpPr>
        <p:spPr>
          <a:xfrm>
            <a:off x="2027500" y="779585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make my target into an advocate?</a:t>
            </a:r>
            <a:endParaRPr sz="1200">
              <a:solidFill>
                <a:srgbClr val="0A004A"/>
              </a:solidFill>
              <a:latin typeface="DM Sans"/>
              <a:ea typeface="DM Sans"/>
              <a:cs typeface="DM Sans"/>
              <a:sym typeface="DM Sans"/>
            </a:endParaRPr>
          </a:p>
        </p:txBody>
      </p:sp>
      <p:cxnSp>
        <p:nvCxnSpPr>
          <p:cNvPr id="106" name="Google Shape;106;p11"/>
          <p:cNvCxnSpPr/>
          <p:nvPr/>
        </p:nvCxnSpPr>
        <p:spPr>
          <a:xfrm>
            <a:off x="1930175" y="2371463"/>
            <a:ext cx="0" cy="6717300"/>
          </a:xfrm>
          <a:prstGeom prst="straightConnector1">
            <a:avLst/>
          </a:prstGeom>
          <a:noFill/>
          <a:ln w="19050" cap="flat" cmpd="sng">
            <a:solidFill>
              <a:schemeClr val="lt1"/>
            </a:solidFill>
            <a:prstDash val="solid"/>
            <a:round/>
            <a:headEnd type="none" w="med" len="med"/>
            <a:tailEnd type="none" w="med" len="med"/>
          </a:ln>
        </p:spPr>
      </p:cxnSp>
      <p:cxnSp>
        <p:nvCxnSpPr>
          <p:cNvPr id="107" name="Google Shape;107;p11"/>
          <p:cNvCxnSpPr/>
          <p:nvPr/>
        </p:nvCxnSpPr>
        <p:spPr>
          <a:xfrm rot="10800000" flipH="1">
            <a:off x="625900" y="2371475"/>
            <a:ext cx="6531300" cy="8700"/>
          </a:xfrm>
          <a:prstGeom prst="straightConnector1">
            <a:avLst/>
          </a:prstGeom>
          <a:noFill/>
          <a:ln w="19050" cap="flat" cmpd="sng">
            <a:solidFill>
              <a:srgbClr val="0A004A"/>
            </a:solidFill>
            <a:prstDash val="solid"/>
            <a:round/>
            <a:headEnd type="none" w="med" len="med"/>
            <a:tailEnd type="none" w="med" len="med"/>
          </a:ln>
        </p:spPr>
      </p:cxnSp>
      <p:sp>
        <p:nvSpPr>
          <p:cNvPr id="108" name="Google Shape;108;p11"/>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9" name="Google Shape;109;p11"/>
          <p:cNvSpPr txBox="1">
            <a:spLocks noGrp="1"/>
          </p:cNvSpPr>
          <p:nvPr>
            <p:ph type="body" idx="2"/>
          </p:nvPr>
        </p:nvSpPr>
        <p:spPr>
          <a:xfrm>
            <a:off x="1930175" y="412430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0" name="Google Shape;110;p11"/>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1" name="Google Shape;111;p11"/>
          <p:cNvSpPr txBox="1">
            <a:spLocks noGrp="1"/>
          </p:cNvSpPr>
          <p:nvPr>
            <p:ph type="body" idx="4"/>
          </p:nvPr>
        </p:nvSpPr>
        <p:spPr>
          <a:xfrm>
            <a:off x="1930175" y="6827384"/>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2" name="Google Shape;112;p11"/>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3" name="Google Shape;113;p11"/>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114"/>
        <p:cNvGrpSpPr/>
        <p:nvPr/>
      </p:nvGrpSpPr>
      <p:grpSpPr>
        <a:xfrm>
          <a:off x="0" y="0"/>
          <a:ext cx="0" cy="0"/>
          <a:chOff x="0" y="0"/>
          <a:chExt cx="0" cy="0"/>
        </a:xfrm>
      </p:grpSpPr>
      <p:sp>
        <p:nvSpPr>
          <p:cNvPr id="115" name="Google Shape;115;p12"/>
          <p:cNvSpPr txBox="1"/>
          <p:nvPr/>
        </p:nvSpPr>
        <p:spPr>
          <a:xfrm>
            <a:off x="486650" y="770700"/>
            <a:ext cx="70209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Short Business Description </a:t>
            </a:r>
            <a:endParaRPr sz="2800" b="1">
              <a:solidFill>
                <a:srgbClr val="677B8C"/>
              </a:solidFill>
              <a:latin typeface="DM Sans"/>
              <a:ea typeface="DM Sans"/>
              <a:cs typeface="DM Sans"/>
              <a:sym typeface="DM Sans"/>
            </a:endParaRPr>
          </a:p>
          <a:p>
            <a:pPr marL="0" marR="0" lvl="0" indent="0" algn="l" rtl="0">
              <a:lnSpc>
                <a:spcPct val="110000"/>
              </a:lnSpc>
              <a:spcBef>
                <a:spcPts val="0"/>
              </a:spcBef>
              <a:spcAft>
                <a:spcPts val="0"/>
              </a:spcAft>
              <a:buNone/>
            </a:pPr>
            <a:r>
              <a:rPr lang="en" sz="1400">
                <a:solidFill>
                  <a:srgbClr val="677B8C"/>
                </a:solidFill>
                <a:latin typeface="DM Sans"/>
                <a:ea typeface="DM Sans"/>
                <a:cs typeface="DM Sans"/>
                <a:sym typeface="DM Sans"/>
              </a:rPr>
              <a:t>Provide a short description about the business you </a:t>
            </a:r>
            <a:r>
              <a:rPr lang="en">
                <a:solidFill>
                  <a:srgbClr val="677B8C"/>
                </a:solidFill>
                <a:latin typeface="DM Sans"/>
                <a:ea typeface="DM Sans"/>
                <a:cs typeface="DM Sans"/>
                <a:sym typeface="DM Sans"/>
              </a:rPr>
              <a:t>have selected</a:t>
            </a:r>
            <a:r>
              <a:rPr lang="en" sz="1400">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16" name="Google Shape;116;p12"/>
          <p:cNvSpPr/>
          <p:nvPr/>
        </p:nvSpPr>
        <p:spPr>
          <a:xfrm>
            <a:off x="486650" y="2425525"/>
            <a:ext cx="6831900" cy="558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7" name="Google Shape;117;p12"/>
          <p:cNvSpPr txBox="1"/>
          <p:nvPr/>
        </p:nvSpPr>
        <p:spPr>
          <a:xfrm>
            <a:off x="486650" y="20208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Business Name</a:t>
            </a:r>
            <a:r>
              <a:rPr lang="en">
                <a:solidFill>
                  <a:srgbClr val="677B8C"/>
                </a:solidFill>
                <a:latin typeface="DM Sans"/>
                <a:ea typeface="DM Sans"/>
                <a:cs typeface="DM Sans"/>
                <a:sym typeface="DM Sans"/>
              </a:rPr>
              <a:t>:</a:t>
            </a:r>
            <a:endParaRPr>
              <a:solidFill>
                <a:srgbClr val="677B8C"/>
              </a:solidFill>
              <a:latin typeface="DM Sans"/>
              <a:ea typeface="DM Sans"/>
              <a:cs typeface="DM Sans"/>
              <a:sym typeface="DM Sans"/>
            </a:endParaRPr>
          </a:p>
        </p:txBody>
      </p:sp>
      <p:sp>
        <p:nvSpPr>
          <p:cNvPr id="118" name="Google Shape;118;p12"/>
          <p:cNvSpPr/>
          <p:nvPr/>
        </p:nvSpPr>
        <p:spPr>
          <a:xfrm>
            <a:off x="486600" y="3696425"/>
            <a:ext cx="6831900" cy="2614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9" name="Google Shape;119;p12"/>
          <p:cNvSpPr txBox="1"/>
          <p:nvPr/>
        </p:nvSpPr>
        <p:spPr>
          <a:xfrm>
            <a:off x="486600" y="32917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Description of the business: (two to three sentences) </a:t>
            </a:r>
            <a:endParaRPr sz="1600">
              <a:solidFill>
                <a:srgbClr val="677B8C"/>
              </a:solidFill>
              <a:latin typeface="DM Sans"/>
              <a:ea typeface="DM Sans"/>
              <a:cs typeface="DM Sans"/>
              <a:sym typeface="DM Sans"/>
            </a:endParaRPr>
          </a:p>
        </p:txBody>
      </p:sp>
      <p:sp>
        <p:nvSpPr>
          <p:cNvPr id="120" name="Google Shape;120;p12"/>
          <p:cNvSpPr txBox="1">
            <a:spLocks noGrp="1"/>
          </p:cNvSpPr>
          <p:nvPr>
            <p:ph type="body" idx="1"/>
          </p:nvPr>
        </p:nvSpPr>
        <p:spPr>
          <a:xfrm>
            <a:off x="497950" y="3713225"/>
            <a:ext cx="6831900" cy="261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21" name="Google Shape;121;p12"/>
          <p:cNvSpPr txBox="1">
            <a:spLocks noGrp="1"/>
          </p:cNvSpPr>
          <p:nvPr>
            <p:ph type="title"/>
          </p:nvPr>
        </p:nvSpPr>
        <p:spPr>
          <a:xfrm>
            <a:off x="486600" y="2425525"/>
            <a:ext cx="6831900" cy="558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ans"/>
              <a:buNone/>
              <a:defRPr>
                <a:solidFill>
                  <a:schemeClr val="dk2"/>
                </a:solidFill>
                <a:latin typeface="DM Sans"/>
                <a:ea typeface="DM Sans"/>
                <a:cs typeface="DM Sans"/>
                <a:sym typeface="DM Sans"/>
              </a:defRPr>
            </a:lvl1pPr>
            <a:lvl2pPr lvl="1">
              <a:spcBef>
                <a:spcPts val="0"/>
              </a:spcBef>
              <a:spcAft>
                <a:spcPts val="0"/>
              </a:spcAft>
              <a:buSzPts val="2800"/>
              <a:buFont typeface="DM Sans"/>
              <a:buNone/>
              <a:defRPr>
                <a:latin typeface="DM Sans"/>
                <a:ea typeface="DM Sans"/>
                <a:cs typeface="DM Sans"/>
                <a:sym typeface="DM Sans"/>
              </a:defRPr>
            </a:lvl2pPr>
            <a:lvl3pPr lvl="2">
              <a:spcBef>
                <a:spcPts val="0"/>
              </a:spcBef>
              <a:spcAft>
                <a:spcPts val="0"/>
              </a:spcAft>
              <a:buSzPts val="2800"/>
              <a:buFont typeface="DM Sans"/>
              <a:buNone/>
              <a:defRPr>
                <a:latin typeface="DM Sans"/>
                <a:ea typeface="DM Sans"/>
                <a:cs typeface="DM Sans"/>
                <a:sym typeface="DM Sans"/>
              </a:defRPr>
            </a:lvl3pPr>
            <a:lvl4pPr lvl="3">
              <a:spcBef>
                <a:spcPts val="0"/>
              </a:spcBef>
              <a:spcAft>
                <a:spcPts val="0"/>
              </a:spcAft>
              <a:buSzPts val="2800"/>
              <a:buFont typeface="DM Sans"/>
              <a:buNone/>
              <a:defRPr>
                <a:latin typeface="DM Sans"/>
                <a:ea typeface="DM Sans"/>
                <a:cs typeface="DM Sans"/>
                <a:sym typeface="DM Sans"/>
              </a:defRPr>
            </a:lvl4pPr>
            <a:lvl5pPr lvl="4">
              <a:spcBef>
                <a:spcPts val="0"/>
              </a:spcBef>
              <a:spcAft>
                <a:spcPts val="0"/>
              </a:spcAft>
              <a:buSzPts val="2800"/>
              <a:buFont typeface="DM Sans"/>
              <a:buNone/>
              <a:defRPr>
                <a:latin typeface="DM Sans"/>
                <a:ea typeface="DM Sans"/>
                <a:cs typeface="DM Sans"/>
                <a:sym typeface="DM Sans"/>
              </a:defRPr>
            </a:lvl5pPr>
            <a:lvl6pPr lvl="5">
              <a:spcBef>
                <a:spcPts val="0"/>
              </a:spcBef>
              <a:spcAft>
                <a:spcPts val="0"/>
              </a:spcAft>
              <a:buSzPts val="2800"/>
              <a:buFont typeface="DM Sans"/>
              <a:buNone/>
              <a:defRPr>
                <a:latin typeface="DM Sans"/>
                <a:ea typeface="DM Sans"/>
                <a:cs typeface="DM Sans"/>
                <a:sym typeface="DM Sans"/>
              </a:defRPr>
            </a:lvl6pPr>
            <a:lvl7pPr lvl="6">
              <a:spcBef>
                <a:spcPts val="0"/>
              </a:spcBef>
              <a:spcAft>
                <a:spcPts val="0"/>
              </a:spcAft>
              <a:buSzPts val="2800"/>
              <a:buFont typeface="DM Sans"/>
              <a:buNone/>
              <a:defRPr>
                <a:latin typeface="DM Sans"/>
                <a:ea typeface="DM Sans"/>
                <a:cs typeface="DM Sans"/>
                <a:sym typeface="DM Sans"/>
              </a:defRPr>
            </a:lvl7pPr>
            <a:lvl8pPr lvl="7">
              <a:spcBef>
                <a:spcPts val="0"/>
              </a:spcBef>
              <a:spcAft>
                <a:spcPts val="0"/>
              </a:spcAft>
              <a:buSzPts val="2800"/>
              <a:buFont typeface="DM Sans"/>
              <a:buNone/>
              <a:defRPr>
                <a:latin typeface="DM Sans"/>
                <a:ea typeface="DM Sans"/>
                <a:cs typeface="DM Sans"/>
                <a:sym typeface="DM Sans"/>
              </a:defRPr>
            </a:lvl8pPr>
            <a:lvl9pPr lvl="8">
              <a:spcBef>
                <a:spcPts val="0"/>
              </a:spcBef>
              <a:spcAft>
                <a:spcPts val="0"/>
              </a:spcAft>
              <a:buSzPts val="2800"/>
              <a:buFont typeface="DM Sans"/>
              <a:buNone/>
              <a:defRPr>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1">
  <p:cSld name="CUSTOM_1_1">
    <p:spTree>
      <p:nvGrpSpPr>
        <p:cNvPr id="1" name="Shape 122"/>
        <p:cNvGrpSpPr/>
        <p:nvPr/>
      </p:nvGrpSpPr>
      <p:grpSpPr>
        <a:xfrm>
          <a:off x="0" y="0"/>
          <a:ext cx="0" cy="0"/>
          <a:chOff x="0" y="0"/>
          <a:chExt cx="0" cy="0"/>
        </a:xfrm>
      </p:grpSpPr>
      <p:pic>
        <p:nvPicPr>
          <p:cNvPr id="123" name="Google Shape;123;p13"/>
          <p:cNvPicPr preferRelativeResize="0"/>
          <p:nvPr/>
        </p:nvPicPr>
        <p:blipFill>
          <a:blip r:embed="rId2">
            <a:alphaModFix/>
          </a:blip>
          <a:stretch>
            <a:fillRect/>
          </a:stretch>
        </p:blipFill>
        <p:spPr>
          <a:xfrm rot="10800000" flipH="1">
            <a:off x="-1440650" y="920179"/>
            <a:ext cx="6626651" cy="144050"/>
          </a:xfrm>
          <a:prstGeom prst="rect">
            <a:avLst/>
          </a:prstGeom>
          <a:noFill/>
          <a:ln>
            <a:noFill/>
          </a:ln>
        </p:spPr>
      </p:pic>
      <p:sp>
        <p:nvSpPr>
          <p:cNvPr id="124" name="Google Shape;124;p13"/>
          <p:cNvSpPr/>
          <p:nvPr/>
        </p:nvSpPr>
        <p:spPr>
          <a:xfrm>
            <a:off x="483650" y="2097975"/>
            <a:ext cx="6798900" cy="9066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txBox="1"/>
          <p:nvPr/>
        </p:nvSpPr>
        <p:spPr>
          <a:xfrm>
            <a:off x="706972" y="16755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Business Name</a:t>
            </a:r>
            <a:endParaRPr b="1">
              <a:solidFill>
                <a:srgbClr val="0A004A"/>
              </a:solidFill>
              <a:latin typeface="DM Sans"/>
              <a:ea typeface="DM Sans"/>
              <a:cs typeface="DM Sans"/>
              <a:sym typeface="DM Sans"/>
            </a:endParaRPr>
          </a:p>
        </p:txBody>
      </p:sp>
      <p:sp>
        <p:nvSpPr>
          <p:cNvPr id="126" name="Google Shape;126;p13"/>
          <p:cNvSpPr txBox="1"/>
          <p:nvPr/>
        </p:nvSpPr>
        <p:spPr>
          <a:xfrm>
            <a:off x="706975" y="3291725"/>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Description of the business (two to three sentences) </a:t>
            </a:r>
            <a:endParaRPr sz="1600" b="1">
              <a:solidFill>
                <a:srgbClr val="0A004A"/>
              </a:solidFill>
              <a:latin typeface="DM Sans"/>
              <a:ea typeface="DM Sans"/>
              <a:cs typeface="DM Sans"/>
              <a:sym typeface="DM Sans"/>
            </a:endParaRPr>
          </a:p>
        </p:txBody>
      </p:sp>
      <p:sp>
        <p:nvSpPr>
          <p:cNvPr id="127" name="Google Shape;127;p13"/>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DM Sans"/>
              <a:buNone/>
              <a:defRPr sz="2400">
                <a:solidFill>
                  <a:schemeClr val="dk2"/>
                </a:solidFill>
                <a:latin typeface="DM Sans"/>
                <a:ea typeface="DM Sans"/>
                <a:cs typeface="DM Sans"/>
                <a:sym typeface="DM Sans"/>
              </a:defRPr>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128" name="Google Shape;128;p13"/>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Short Business Description </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Provide a short description of your selected business</a:t>
            </a:r>
            <a:endParaRPr>
              <a:solidFill>
                <a:srgbClr val="21A8B0"/>
              </a:solidFill>
              <a:latin typeface="DM Sans"/>
              <a:ea typeface="DM Sans"/>
              <a:cs typeface="DM Sans"/>
              <a:sym typeface="DM Sans"/>
            </a:endParaRPr>
          </a:p>
        </p:txBody>
      </p:sp>
      <p:sp>
        <p:nvSpPr>
          <p:cNvPr id="129" name="Google Shape;129;p1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0" name="Google Shape;130;p13"/>
          <p:cNvPicPr preferRelativeResize="0"/>
          <p:nvPr/>
        </p:nvPicPr>
        <p:blipFill>
          <a:blip r:embed="rId3">
            <a:alphaModFix/>
          </a:blip>
          <a:stretch>
            <a:fillRect/>
          </a:stretch>
        </p:blipFill>
        <p:spPr>
          <a:xfrm>
            <a:off x="497950" y="1755063"/>
            <a:ext cx="209025" cy="245700"/>
          </a:xfrm>
          <a:prstGeom prst="rect">
            <a:avLst/>
          </a:prstGeom>
          <a:noFill/>
          <a:ln>
            <a:noFill/>
          </a:ln>
        </p:spPr>
      </p:pic>
      <p:pic>
        <p:nvPicPr>
          <p:cNvPr id="131" name="Google Shape;131;p13"/>
          <p:cNvPicPr preferRelativeResize="0"/>
          <p:nvPr/>
        </p:nvPicPr>
        <p:blipFill>
          <a:blip r:embed="rId3">
            <a:alphaModFix/>
          </a:blip>
          <a:stretch>
            <a:fillRect/>
          </a:stretch>
        </p:blipFill>
        <p:spPr>
          <a:xfrm>
            <a:off x="497950" y="3399800"/>
            <a:ext cx="209025" cy="245700"/>
          </a:xfrm>
          <a:prstGeom prst="rect">
            <a:avLst/>
          </a:prstGeom>
          <a:noFill/>
          <a:ln>
            <a:noFill/>
          </a:ln>
        </p:spPr>
      </p:pic>
      <p:sp>
        <p:nvSpPr>
          <p:cNvPr id="132" name="Google Shape;132;p13"/>
          <p:cNvSpPr/>
          <p:nvPr/>
        </p:nvSpPr>
        <p:spPr>
          <a:xfrm>
            <a:off x="483650" y="3755575"/>
            <a:ext cx="6798900" cy="51834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34" name="Google Shape;134;p13"/>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37"/>
        <p:cNvGrpSpPr/>
        <p:nvPr/>
      </p:nvGrpSpPr>
      <p:grpSpPr>
        <a:xfrm>
          <a:off x="0" y="0"/>
          <a:ext cx="0" cy="0"/>
          <a:chOff x="0" y="0"/>
          <a:chExt cx="0" cy="0"/>
        </a:xfrm>
      </p:grpSpPr>
      <p:sp>
        <p:nvSpPr>
          <p:cNvPr id="138" name="Google Shape;138;p15"/>
          <p:cNvSpPr txBox="1"/>
          <p:nvPr/>
        </p:nvSpPr>
        <p:spPr>
          <a:xfrm>
            <a:off x="450645" y="628396"/>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Key Performance Indicators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Draft three K</a:t>
            </a:r>
            <a:r>
              <a:rPr lang="en">
                <a:solidFill>
                  <a:srgbClr val="677B8C"/>
                </a:solidFill>
                <a:latin typeface="DM Sans"/>
                <a:ea typeface="DM Sans"/>
                <a:cs typeface="DM Sans"/>
                <a:sym typeface="DM Sans"/>
              </a:rPr>
              <a:t>PIs</a:t>
            </a:r>
            <a:r>
              <a:rPr lang="en" sz="1400">
                <a:solidFill>
                  <a:srgbClr val="677B8C"/>
                </a:solidFill>
                <a:latin typeface="DM Sans"/>
                <a:ea typeface="DM Sans"/>
                <a:cs typeface="DM Sans"/>
                <a:sym typeface="DM Sans"/>
              </a:rPr>
              <a:t>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39" name="Google Shape;139;p15"/>
          <p:cNvSpPr/>
          <p:nvPr/>
        </p:nvSpPr>
        <p:spPr>
          <a:xfrm>
            <a:off x="1369950" y="22352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0" name="Google Shape;140;p15"/>
          <p:cNvSpPr/>
          <p:nvPr/>
        </p:nvSpPr>
        <p:spPr>
          <a:xfrm>
            <a:off x="1370000" y="4406482"/>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1" name="Google Shape;141;p15"/>
          <p:cNvSpPr/>
          <p:nvPr/>
        </p:nvSpPr>
        <p:spPr>
          <a:xfrm>
            <a:off x="1370000" y="68301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2" name="Google Shape;142;p15"/>
          <p:cNvSpPr/>
          <p:nvPr/>
        </p:nvSpPr>
        <p:spPr>
          <a:xfrm>
            <a:off x="450650" y="223513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1</a:t>
            </a:r>
            <a:endParaRPr sz="2100">
              <a:solidFill>
                <a:srgbClr val="677B8C"/>
              </a:solidFill>
              <a:latin typeface="DM Sans"/>
              <a:ea typeface="DM Sans"/>
              <a:cs typeface="DM Sans"/>
              <a:sym typeface="DM Sans"/>
            </a:endParaRPr>
          </a:p>
        </p:txBody>
      </p:sp>
      <p:sp>
        <p:nvSpPr>
          <p:cNvPr id="143" name="Google Shape;143;p15"/>
          <p:cNvSpPr/>
          <p:nvPr/>
        </p:nvSpPr>
        <p:spPr>
          <a:xfrm>
            <a:off x="450650" y="440648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2</a:t>
            </a:r>
            <a:endParaRPr sz="2100">
              <a:solidFill>
                <a:srgbClr val="677B8C"/>
              </a:solidFill>
              <a:latin typeface="DM Sans"/>
              <a:ea typeface="DM Sans"/>
              <a:cs typeface="DM Sans"/>
              <a:sym typeface="DM Sans"/>
            </a:endParaRPr>
          </a:p>
        </p:txBody>
      </p:sp>
      <p:sp>
        <p:nvSpPr>
          <p:cNvPr id="144" name="Google Shape;144;p15"/>
          <p:cNvSpPr/>
          <p:nvPr/>
        </p:nvSpPr>
        <p:spPr>
          <a:xfrm>
            <a:off x="450650" y="6830107"/>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3</a:t>
            </a:r>
            <a:endParaRPr sz="2100">
              <a:solidFill>
                <a:srgbClr val="677B8C"/>
              </a:solidFill>
              <a:latin typeface="DM Sans"/>
              <a:ea typeface="DM Sans"/>
              <a:cs typeface="DM Sans"/>
              <a:sym typeface="DM Sans"/>
            </a:endParaRPr>
          </a:p>
        </p:txBody>
      </p:sp>
      <p:sp>
        <p:nvSpPr>
          <p:cNvPr id="145" name="Google Shape;145;p15"/>
          <p:cNvSpPr txBox="1">
            <a:spLocks noGrp="1"/>
          </p:cNvSpPr>
          <p:nvPr>
            <p:ph type="body" idx="1"/>
          </p:nvPr>
        </p:nvSpPr>
        <p:spPr>
          <a:xfrm>
            <a:off x="1380000" y="2233625"/>
            <a:ext cx="5932500" cy="1451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6" name="Google Shape;146;p15"/>
          <p:cNvSpPr txBox="1">
            <a:spLocks noGrp="1"/>
          </p:cNvSpPr>
          <p:nvPr>
            <p:ph type="body" idx="2"/>
          </p:nvPr>
        </p:nvSpPr>
        <p:spPr>
          <a:xfrm>
            <a:off x="1378800" y="441097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7" name="Google Shape;147;p15"/>
          <p:cNvSpPr txBox="1">
            <a:spLocks noGrp="1"/>
          </p:cNvSpPr>
          <p:nvPr>
            <p:ph type="body" idx="3"/>
          </p:nvPr>
        </p:nvSpPr>
        <p:spPr>
          <a:xfrm>
            <a:off x="1378800" y="6834600"/>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1">
  <p:cSld name="CUSTOM_2_1">
    <p:spTree>
      <p:nvGrpSpPr>
        <p:cNvPr id="1" name="Shape 148"/>
        <p:cNvGrpSpPr/>
        <p:nvPr/>
      </p:nvGrpSpPr>
      <p:grpSpPr>
        <a:xfrm>
          <a:off x="0" y="0"/>
          <a:ext cx="0" cy="0"/>
          <a:chOff x="0" y="0"/>
          <a:chExt cx="0" cy="0"/>
        </a:xfrm>
      </p:grpSpPr>
      <p:pic>
        <p:nvPicPr>
          <p:cNvPr id="149" name="Google Shape;149;p16"/>
          <p:cNvPicPr preferRelativeResize="0"/>
          <p:nvPr/>
        </p:nvPicPr>
        <p:blipFill>
          <a:blip r:embed="rId2">
            <a:alphaModFix/>
          </a:blip>
          <a:stretch>
            <a:fillRect/>
          </a:stretch>
        </p:blipFill>
        <p:spPr>
          <a:xfrm rot="10800000" flipH="1">
            <a:off x="-1334850" y="920179"/>
            <a:ext cx="6626651" cy="144050"/>
          </a:xfrm>
          <a:prstGeom prst="rect">
            <a:avLst/>
          </a:prstGeom>
          <a:noFill/>
          <a:ln>
            <a:noFill/>
          </a:ln>
        </p:spPr>
      </p:pic>
      <p:sp>
        <p:nvSpPr>
          <p:cNvPr id="150" name="Google Shape;150;p16"/>
          <p:cNvSpPr/>
          <p:nvPr/>
        </p:nvSpPr>
        <p:spPr>
          <a:xfrm>
            <a:off x="1287050" y="663624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1" name="Google Shape;151;p16"/>
          <p:cNvSpPr/>
          <p:nvPr/>
        </p:nvSpPr>
        <p:spPr>
          <a:xfrm>
            <a:off x="1287050" y="430099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2" name="Google Shape;152;p16"/>
          <p:cNvSpPr/>
          <p:nvPr/>
        </p:nvSpPr>
        <p:spPr>
          <a:xfrm>
            <a:off x="1287050" y="1965761"/>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3" name="Google Shape;153;p16"/>
          <p:cNvSpPr txBox="1">
            <a:spLocks noGrp="1"/>
          </p:cNvSpPr>
          <p:nvPr>
            <p:ph type="body" idx="1"/>
          </p:nvPr>
        </p:nvSpPr>
        <p:spPr>
          <a:xfrm>
            <a:off x="1379985" y="206952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4" name="Google Shape;154;p16"/>
          <p:cNvSpPr txBox="1">
            <a:spLocks noGrp="1"/>
          </p:cNvSpPr>
          <p:nvPr>
            <p:ph type="body" idx="2"/>
          </p:nvPr>
        </p:nvSpPr>
        <p:spPr>
          <a:xfrm>
            <a:off x="1378800" y="6765410"/>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5" name="Google Shape;155;p16"/>
          <p:cNvSpPr txBox="1">
            <a:spLocks noGrp="1"/>
          </p:cNvSpPr>
          <p:nvPr>
            <p:ph type="body" idx="3"/>
          </p:nvPr>
        </p:nvSpPr>
        <p:spPr>
          <a:xfrm>
            <a:off x="1378800" y="443014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6" name="Google Shape;156;p16"/>
          <p:cNvSpPr/>
          <p:nvPr/>
        </p:nvSpPr>
        <p:spPr>
          <a:xfrm>
            <a:off x="450650" y="2140061"/>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1</a:t>
            </a:r>
            <a:endParaRPr sz="2100" b="1">
              <a:solidFill>
                <a:srgbClr val="0A004A"/>
              </a:solidFill>
              <a:latin typeface="DM Sans"/>
              <a:ea typeface="DM Sans"/>
              <a:cs typeface="DM Sans"/>
              <a:sym typeface="DM Sans"/>
            </a:endParaRPr>
          </a:p>
        </p:txBody>
      </p:sp>
      <p:sp>
        <p:nvSpPr>
          <p:cNvPr id="157" name="Google Shape;157;p16"/>
          <p:cNvSpPr/>
          <p:nvPr/>
        </p:nvSpPr>
        <p:spPr>
          <a:xfrm>
            <a:off x="450650" y="4532620"/>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2</a:t>
            </a:r>
            <a:endParaRPr sz="2100" b="1">
              <a:solidFill>
                <a:srgbClr val="0A004A"/>
              </a:solidFill>
              <a:latin typeface="DM Sans"/>
              <a:ea typeface="DM Sans"/>
              <a:cs typeface="DM Sans"/>
              <a:sym typeface="DM Sans"/>
            </a:endParaRPr>
          </a:p>
        </p:txBody>
      </p:sp>
      <p:sp>
        <p:nvSpPr>
          <p:cNvPr id="158" name="Google Shape;158;p16"/>
          <p:cNvSpPr/>
          <p:nvPr/>
        </p:nvSpPr>
        <p:spPr>
          <a:xfrm>
            <a:off x="450650" y="6810555"/>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3</a:t>
            </a:r>
            <a:endParaRPr sz="2100" b="1">
              <a:solidFill>
                <a:srgbClr val="0A004A"/>
              </a:solidFill>
              <a:latin typeface="DM Sans"/>
              <a:ea typeface="DM Sans"/>
              <a:cs typeface="DM Sans"/>
              <a:sym typeface="DM Sans"/>
            </a:endParaRPr>
          </a:p>
        </p:txBody>
      </p:sp>
      <p:sp>
        <p:nvSpPr>
          <p:cNvPr id="159" name="Google Shape;159;p16"/>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Key Performance Indicators</a:t>
            </a:r>
            <a:r>
              <a:rPr lang="en" sz="2800" b="1">
                <a:solidFill>
                  <a:srgbClr val="677B8C"/>
                </a:solidFill>
                <a:latin typeface="DM Sans"/>
                <a:ea typeface="DM Sans"/>
                <a:cs typeface="DM Sans"/>
                <a:sym typeface="DM Sans"/>
              </a:rPr>
              <a:t> </a:t>
            </a:r>
            <a:endParaRPr sz="2800" b="1">
              <a:solidFill>
                <a:srgbClr val="0A004A"/>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Draft three KPIs for your selected business based on your SMART goal for your selected business</a:t>
            </a:r>
            <a:endParaRPr>
              <a:solidFill>
                <a:srgbClr val="21A8B0"/>
              </a:solidFill>
              <a:latin typeface="DM Sans"/>
              <a:ea typeface="DM Sans"/>
              <a:cs typeface="DM Sans"/>
              <a:sym typeface="DM Sans"/>
            </a:endParaRPr>
          </a:p>
          <a:p>
            <a:pPr marL="0" lvl="0" indent="0" algn="l" rtl="0">
              <a:lnSpc>
                <a:spcPct val="110000"/>
              </a:lnSpc>
              <a:spcBef>
                <a:spcPts val="0"/>
              </a:spcBef>
              <a:spcAft>
                <a:spcPts val="0"/>
              </a:spcAft>
              <a:buNone/>
            </a:pPr>
            <a:endParaRPr>
              <a:solidFill>
                <a:srgbClr val="21A8B0"/>
              </a:solidFill>
              <a:latin typeface="DM Sans"/>
              <a:ea typeface="DM Sans"/>
              <a:cs typeface="DM Sans"/>
              <a:sym typeface="DM Sans"/>
            </a:endParaRPr>
          </a:p>
        </p:txBody>
      </p:sp>
      <p:pic>
        <p:nvPicPr>
          <p:cNvPr id="160" name="Google Shape;160;p16"/>
          <p:cNvPicPr preferRelativeResize="0"/>
          <p:nvPr/>
        </p:nvPicPr>
        <p:blipFill>
          <a:blip r:embed="rId3">
            <a:alphaModFix/>
          </a:blip>
          <a:stretch>
            <a:fillRect/>
          </a:stretch>
        </p:blipFill>
        <p:spPr>
          <a:xfrm>
            <a:off x="497950" y="2747261"/>
            <a:ext cx="209025" cy="245700"/>
          </a:xfrm>
          <a:prstGeom prst="rect">
            <a:avLst/>
          </a:prstGeom>
          <a:noFill/>
          <a:ln>
            <a:noFill/>
          </a:ln>
        </p:spPr>
      </p:pic>
      <p:pic>
        <p:nvPicPr>
          <p:cNvPr id="161" name="Google Shape;161;p16"/>
          <p:cNvPicPr preferRelativeResize="0"/>
          <p:nvPr/>
        </p:nvPicPr>
        <p:blipFill>
          <a:blip r:embed="rId3">
            <a:alphaModFix/>
          </a:blip>
          <a:stretch>
            <a:fillRect/>
          </a:stretch>
        </p:blipFill>
        <p:spPr>
          <a:xfrm>
            <a:off x="497950" y="5139800"/>
            <a:ext cx="209025" cy="245700"/>
          </a:xfrm>
          <a:prstGeom prst="rect">
            <a:avLst/>
          </a:prstGeom>
          <a:noFill/>
          <a:ln>
            <a:noFill/>
          </a:ln>
        </p:spPr>
      </p:pic>
      <p:pic>
        <p:nvPicPr>
          <p:cNvPr id="162" name="Google Shape;162;p16"/>
          <p:cNvPicPr preferRelativeResize="0"/>
          <p:nvPr/>
        </p:nvPicPr>
        <p:blipFill>
          <a:blip r:embed="rId3">
            <a:alphaModFix/>
          </a:blip>
          <a:stretch>
            <a:fillRect/>
          </a:stretch>
        </p:blipFill>
        <p:spPr>
          <a:xfrm>
            <a:off x="497950" y="7417755"/>
            <a:ext cx="209025" cy="245700"/>
          </a:xfrm>
          <a:prstGeom prst="rect">
            <a:avLst/>
          </a:prstGeom>
          <a:noFill/>
          <a:ln>
            <a:noFill/>
          </a:ln>
        </p:spPr>
      </p:pic>
      <p:sp>
        <p:nvSpPr>
          <p:cNvPr id="163" name="Google Shape;163;p16"/>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5"/>
        <p:cNvGrpSpPr/>
        <p:nvPr/>
      </p:nvGrpSpPr>
      <p:grpSpPr>
        <a:xfrm>
          <a:off x="0" y="0"/>
          <a:ext cx="0" cy="0"/>
          <a:chOff x="0" y="0"/>
          <a:chExt cx="0" cy="0"/>
        </a:xfrm>
      </p:grpSpPr>
      <p:pic>
        <p:nvPicPr>
          <p:cNvPr id="166" name="Google Shape;166;p17"/>
          <p:cNvPicPr preferRelativeResize="0"/>
          <p:nvPr/>
        </p:nvPicPr>
        <p:blipFill>
          <a:blip r:embed="rId2">
            <a:alphaModFix/>
          </a:blip>
          <a:stretch>
            <a:fillRect/>
          </a:stretch>
        </p:blipFill>
        <p:spPr>
          <a:xfrm rot="10800000" flipH="1">
            <a:off x="-4014725" y="920179"/>
            <a:ext cx="6626651" cy="144050"/>
          </a:xfrm>
          <a:prstGeom prst="rect">
            <a:avLst/>
          </a:prstGeom>
          <a:noFill/>
          <a:ln>
            <a:noFill/>
          </a:ln>
        </p:spPr>
      </p:pic>
      <p:sp>
        <p:nvSpPr>
          <p:cNvPr id="167" name="Google Shape;167;p17"/>
          <p:cNvSpPr/>
          <p:nvPr/>
        </p:nvSpPr>
        <p:spPr>
          <a:xfrm>
            <a:off x="483650" y="3561425"/>
            <a:ext cx="6798900" cy="53775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txBox="1"/>
          <p:nvPr/>
        </p:nvSpPr>
        <p:spPr>
          <a:xfrm>
            <a:off x="432045" y="1563725"/>
            <a:ext cx="6798900" cy="1658400"/>
          </a:xfrm>
          <a:prstGeom prst="rect">
            <a:avLst/>
          </a:prstGeom>
          <a:noFill/>
          <a:ln>
            <a:noFill/>
          </a:ln>
        </p:spPr>
        <p:txBody>
          <a:bodyPr spcFirstLastPara="1" wrap="square" lIns="0" tIns="0" rIns="0" bIns="0" anchor="t" anchorCtr="0">
            <a:noAutofit/>
          </a:bodyPr>
          <a:lstStyle/>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S</a:t>
            </a:r>
            <a:r>
              <a:rPr lang="en">
                <a:solidFill>
                  <a:srgbClr val="0A004A"/>
                </a:solidFill>
                <a:latin typeface="DM Sans"/>
                <a:ea typeface="DM Sans"/>
                <a:cs typeface="DM Sans"/>
                <a:sym typeface="DM Sans"/>
              </a:rPr>
              <a:t>pecific</a:t>
            </a:r>
            <a:r>
              <a:rPr lang="en">
                <a:solidFill>
                  <a:srgbClr val="677B8C"/>
                </a:solidFill>
                <a:latin typeface="DM Sans"/>
                <a:ea typeface="DM Sans"/>
                <a:cs typeface="DM Sans"/>
                <a:sym typeface="DM Sans"/>
              </a:rPr>
              <a:t> What needs to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M</a:t>
            </a:r>
            <a:r>
              <a:rPr lang="en">
                <a:solidFill>
                  <a:srgbClr val="0A004A"/>
                </a:solidFill>
                <a:latin typeface="DM Sans"/>
                <a:ea typeface="DM Sans"/>
                <a:cs typeface="DM Sans"/>
                <a:sym typeface="DM Sans"/>
              </a:rPr>
              <a:t>easurable</a:t>
            </a:r>
            <a:r>
              <a:rPr lang="en">
                <a:solidFill>
                  <a:srgbClr val="677B8C"/>
                </a:solidFill>
                <a:latin typeface="DM Sans"/>
                <a:ea typeface="DM Sans"/>
                <a:cs typeface="DM Sans"/>
                <a:sym typeface="DM Sans"/>
              </a:rPr>
              <a:t> Can it be measured?</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A</a:t>
            </a:r>
            <a:r>
              <a:rPr lang="en">
                <a:solidFill>
                  <a:srgbClr val="0A004A"/>
                </a:solidFill>
                <a:latin typeface="DM Sans"/>
                <a:ea typeface="DM Sans"/>
                <a:cs typeface="DM Sans"/>
                <a:sym typeface="DM Sans"/>
              </a:rPr>
              <a:t>chievable</a:t>
            </a:r>
            <a:r>
              <a:rPr lang="en">
                <a:solidFill>
                  <a:srgbClr val="677B8C"/>
                </a:solidFill>
                <a:latin typeface="DM Sans"/>
                <a:ea typeface="DM Sans"/>
                <a:cs typeface="DM Sans"/>
                <a:sym typeface="DM Sans"/>
              </a:rPr>
              <a:t> Can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R</a:t>
            </a:r>
            <a:r>
              <a:rPr lang="en">
                <a:solidFill>
                  <a:srgbClr val="0A004A"/>
                </a:solidFill>
                <a:latin typeface="DM Sans"/>
                <a:ea typeface="DM Sans"/>
                <a:cs typeface="DM Sans"/>
                <a:sym typeface="DM Sans"/>
              </a:rPr>
              <a:t>elevant</a:t>
            </a:r>
            <a:r>
              <a:rPr lang="en">
                <a:solidFill>
                  <a:srgbClr val="677B8C"/>
                </a:solidFill>
                <a:latin typeface="DM Sans"/>
                <a:ea typeface="DM Sans"/>
                <a:cs typeface="DM Sans"/>
                <a:sym typeface="DM Sans"/>
              </a:rPr>
              <a:t> Should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T</a:t>
            </a:r>
            <a:r>
              <a:rPr lang="en">
                <a:solidFill>
                  <a:srgbClr val="0A004A"/>
                </a:solidFill>
                <a:latin typeface="DM Sans"/>
                <a:ea typeface="DM Sans"/>
                <a:cs typeface="DM Sans"/>
                <a:sym typeface="DM Sans"/>
              </a:rPr>
              <a:t>ime-bound</a:t>
            </a:r>
            <a:r>
              <a:rPr lang="en">
                <a:solidFill>
                  <a:srgbClr val="677B8C"/>
                </a:solidFill>
                <a:latin typeface="DM Sans"/>
                <a:ea typeface="DM Sans"/>
                <a:cs typeface="DM Sans"/>
                <a:sym typeface="DM Sans"/>
              </a:rPr>
              <a:t> When will it be done?</a:t>
            </a:r>
            <a:endParaRPr>
              <a:solidFill>
                <a:srgbClr val="677B8C"/>
              </a:solidFill>
              <a:latin typeface="DM Sans"/>
              <a:ea typeface="DM Sans"/>
              <a:cs typeface="DM Sans"/>
              <a:sym typeface="DM Sans"/>
            </a:endParaRPr>
          </a:p>
          <a:p>
            <a:pPr marL="0" lvl="0" indent="0" algn="l" rtl="0">
              <a:lnSpc>
                <a:spcPct val="100000"/>
              </a:lnSpc>
              <a:spcBef>
                <a:spcPts val="1000"/>
              </a:spcBef>
              <a:spcAft>
                <a:spcPts val="0"/>
              </a:spcAft>
              <a:buNone/>
            </a:pPr>
            <a:endParaRPr>
              <a:solidFill>
                <a:srgbClr val="677B8C"/>
              </a:solidFill>
              <a:latin typeface="DM Sans"/>
              <a:ea typeface="DM Sans"/>
              <a:cs typeface="DM Sans"/>
              <a:sym typeface="DM Sans"/>
            </a:endParaRPr>
          </a:p>
        </p:txBody>
      </p:sp>
      <p:sp>
        <p:nvSpPr>
          <p:cNvPr id="169" name="Google Shape;169;p17"/>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70" name="Google Shape;170;p17"/>
          <p:cNvSpPr/>
          <p:nvPr/>
        </p:nvSpPr>
        <p:spPr>
          <a:xfrm>
            <a:off x="-4014725" y="-69175"/>
            <a:ext cx="40086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SMART Goal</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21A8B0"/>
                </a:solidFill>
                <a:latin typeface="DM Sans"/>
                <a:ea typeface="DM Sans"/>
                <a:cs typeface="DM Sans"/>
                <a:sym typeface="DM Sans"/>
              </a:rPr>
              <a:t>Draft a SMART goal for your selected business</a:t>
            </a:r>
            <a:endParaRPr>
              <a:solidFill>
                <a:srgbClr val="21A8B0"/>
              </a:solidFill>
              <a:latin typeface="DM Sans"/>
              <a:ea typeface="DM Sans"/>
              <a:cs typeface="DM Sans"/>
              <a:sym typeface="DM Sans"/>
            </a:endParaRPr>
          </a:p>
        </p:txBody>
      </p:sp>
      <p:sp>
        <p:nvSpPr>
          <p:cNvPr id="172" name="Google Shape;172;p17"/>
          <p:cNvSpPr/>
          <p:nvPr/>
        </p:nvSpPr>
        <p:spPr>
          <a:xfrm>
            <a:off x="551725" y="1712075"/>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551725" y="2053606"/>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551725" y="2395138"/>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551725" y="2736669"/>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551725" y="3078200"/>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1">
  <p:cSld name="CUSTOM_5">
    <p:spTree>
      <p:nvGrpSpPr>
        <p:cNvPr id="1" name="Shape 178"/>
        <p:cNvGrpSpPr/>
        <p:nvPr/>
      </p:nvGrpSpPr>
      <p:grpSpPr>
        <a:xfrm>
          <a:off x="0" y="0"/>
          <a:ext cx="0" cy="0"/>
          <a:chOff x="0" y="0"/>
          <a:chExt cx="0" cy="0"/>
        </a:xfrm>
      </p:grpSpPr>
      <p:sp>
        <p:nvSpPr>
          <p:cNvPr id="179" name="Google Shape;179;p18"/>
          <p:cNvSpPr txBox="1"/>
          <p:nvPr/>
        </p:nvSpPr>
        <p:spPr>
          <a:xfrm>
            <a:off x="597525" y="973775"/>
            <a:ext cx="6798900" cy="67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SMART Goal</a:t>
            </a:r>
            <a:endParaRPr sz="2800" b="1">
              <a:solidFill>
                <a:srgbClr val="677B8C"/>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677B8C"/>
                </a:solidFill>
                <a:latin typeface="DM Sans"/>
                <a:ea typeface="DM Sans"/>
                <a:cs typeface="DM Sans"/>
                <a:sym typeface="DM Sans"/>
              </a:rPr>
              <a:t>Draft a SMART goal for the business you’ve selected. </a:t>
            </a:r>
            <a:endParaRPr>
              <a:solidFill>
                <a:srgbClr val="677B8C"/>
              </a:solidFill>
              <a:latin typeface="DM Sans"/>
              <a:ea typeface="DM Sans"/>
              <a:cs typeface="DM Sans"/>
              <a:sym typeface="DM Sans"/>
            </a:endParaRPr>
          </a:p>
        </p:txBody>
      </p:sp>
      <p:sp>
        <p:nvSpPr>
          <p:cNvPr id="180" name="Google Shape;180;p18"/>
          <p:cNvSpPr txBox="1"/>
          <p:nvPr/>
        </p:nvSpPr>
        <p:spPr>
          <a:xfrm>
            <a:off x="573650" y="1900125"/>
            <a:ext cx="6798900" cy="1658400"/>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160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S</a:t>
            </a:r>
            <a:r>
              <a:rPr lang="en">
                <a:solidFill>
                  <a:srgbClr val="677B8C"/>
                </a:solidFill>
                <a:latin typeface="DM Sans"/>
                <a:ea typeface="DM Sans"/>
                <a:cs typeface="DM Sans"/>
                <a:sym typeface="DM Sans"/>
              </a:rPr>
              <a:t>pecific - What needs to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M</a:t>
            </a:r>
            <a:r>
              <a:rPr lang="en">
                <a:solidFill>
                  <a:srgbClr val="677B8C"/>
                </a:solidFill>
                <a:latin typeface="DM Sans"/>
                <a:ea typeface="DM Sans"/>
                <a:cs typeface="DM Sans"/>
                <a:sym typeface="DM Sans"/>
              </a:rPr>
              <a:t>easurable - Can it be measured?</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A</a:t>
            </a:r>
            <a:r>
              <a:rPr lang="en">
                <a:solidFill>
                  <a:srgbClr val="677B8C"/>
                </a:solidFill>
                <a:latin typeface="DM Sans"/>
                <a:ea typeface="DM Sans"/>
                <a:cs typeface="DM Sans"/>
                <a:sym typeface="DM Sans"/>
              </a:rPr>
              <a:t>chievable - Can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R</a:t>
            </a:r>
            <a:r>
              <a:rPr lang="en">
                <a:solidFill>
                  <a:srgbClr val="677B8C"/>
                </a:solidFill>
                <a:latin typeface="DM Sans"/>
                <a:ea typeface="DM Sans"/>
                <a:cs typeface="DM Sans"/>
                <a:sym typeface="DM Sans"/>
              </a:rPr>
              <a:t>elevant - Should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T</a:t>
            </a:r>
            <a:r>
              <a:rPr lang="en">
                <a:solidFill>
                  <a:srgbClr val="677B8C"/>
                </a:solidFill>
                <a:latin typeface="DM Sans"/>
                <a:ea typeface="DM Sans"/>
                <a:cs typeface="DM Sans"/>
                <a:sym typeface="DM Sans"/>
              </a:rPr>
              <a:t>ime-bound - When will it be done?</a:t>
            </a:r>
            <a:endParaRPr b="1">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p:txBody>
      </p:sp>
      <p:sp>
        <p:nvSpPr>
          <p:cNvPr id="181" name="Google Shape;181;p18"/>
          <p:cNvSpPr/>
          <p:nvPr/>
        </p:nvSpPr>
        <p:spPr>
          <a:xfrm>
            <a:off x="573650" y="3558525"/>
            <a:ext cx="6708900" cy="5335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20000"/>
              </a:lnSpc>
              <a:spcBef>
                <a:spcPts val="1600"/>
              </a:spcBef>
              <a:spcAft>
                <a:spcPts val="0"/>
              </a:spcAft>
              <a:buClr>
                <a:schemeClr val="dk1"/>
              </a:buClr>
              <a:buSzPts val="1100"/>
              <a:buFont typeface="Arial"/>
              <a:buNone/>
            </a:pPr>
            <a:endParaRPr sz="1800" u="sng">
              <a:solidFill>
                <a:srgbClr val="677B8C"/>
              </a:solidFill>
              <a:latin typeface="DM Sans"/>
              <a:ea typeface="DM Sans"/>
              <a:cs typeface="DM Sans"/>
              <a:sym typeface="DM Sans"/>
            </a:endParaRPr>
          </a:p>
        </p:txBody>
      </p:sp>
      <p:sp>
        <p:nvSpPr>
          <p:cNvPr id="182" name="Google Shape;182;p18"/>
          <p:cNvSpPr txBox="1"/>
          <p:nvPr/>
        </p:nvSpPr>
        <p:spPr>
          <a:xfrm>
            <a:off x="583300" y="3556700"/>
            <a:ext cx="6700800" cy="53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3" name="Google Shape;183;p18"/>
          <p:cNvSpPr txBox="1">
            <a:spLocks noGrp="1"/>
          </p:cNvSpPr>
          <p:nvPr>
            <p:ph type="body" idx="1"/>
          </p:nvPr>
        </p:nvSpPr>
        <p:spPr>
          <a:xfrm>
            <a:off x="597525" y="3556700"/>
            <a:ext cx="6708900" cy="5335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8"/>
        <p:cNvGrpSpPr/>
        <p:nvPr/>
      </p:nvGrpSpPr>
      <p:grpSpPr>
        <a:xfrm>
          <a:off x="0" y="0"/>
          <a:ext cx="0" cy="0"/>
          <a:chOff x="0" y="0"/>
          <a:chExt cx="0" cy="0"/>
        </a:xfrm>
      </p:grpSpPr>
      <p:sp>
        <p:nvSpPr>
          <p:cNvPr id="189" name="Google Shape;189;p20"/>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0" name="Google Shape;190;p20"/>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1" name="Google Shape;191;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92"/>
        <p:cNvGrpSpPr/>
        <p:nvPr/>
      </p:nvGrpSpPr>
      <p:grpSpPr>
        <a:xfrm>
          <a:off x="0" y="0"/>
          <a:ext cx="0" cy="0"/>
          <a:chOff x="0" y="0"/>
          <a:chExt cx="0" cy="0"/>
        </a:xfrm>
      </p:grpSpPr>
      <p:pic>
        <p:nvPicPr>
          <p:cNvPr id="193" name="Google Shape;193;p21"/>
          <p:cNvPicPr preferRelativeResize="0"/>
          <p:nvPr/>
        </p:nvPicPr>
        <p:blipFill>
          <a:blip r:embed="rId2">
            <a:alphaModFix/>
          </a:blip>
          <a:stretch>
            <a:fillRect/>
          </a:stretch>
        </p:blipFill>
        <p:spPr>
          <a:xfrm>
            <a:off x="-2021350" y="2875725"/>
            <a:ext cx="7467601" cy="235594"/>
          </a:xfrm>
          <a:prstGeom prst="rect">
            <a:avLst/>
          </a:prstGeom>
          <a:noFill/>
          <a:ln>
            <a:noFill/>
          </a:ln>
        </p:spPr>
      </p:pic>
      <p:pic>
        <p:nvPicPr>
          <p:cNvPr id="194" name="Google Shape;194;p21"/>
          <p:cNvPicPr preferRelativeResize="0"/>
          <p:nvPr/>
        </p:nvPicPr>
        <p:blipFill>
          <a:blip r:embed="rId2">
            <a:alphaModFix/>
          </a:blip>
          <a:stretch>
            <a:fillRect/>
          </a:stretch>
        </p:blipFill>
        <p:spPr>
          <a:xfrm>
            <a:off x="-104525" y="3745225"/>
            <a:ext cx="7467601" cy="235594"/>
          </a:xfrm>
          <a:prstGeom prst="rect">
            <a:avLst/>
          </a:prstGeom>
          <a:noFill/>
          <a:ln>
            <a:noFill/>
          </a:ln>
        </p:spPr>
      </p:pic>
      <p:sp>
        <p:nvSpPr>
          <p:cNvPr id="195" name="Google Shape;195;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6" name="Google Shape;196;p21"/>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900" b="1">
                <a:solidFill>
                  <a:srgbClr val="0A004A"/>
                </a:solidFill>
                <a:latin typeface="DM Sans"/>
                <a:ea typeface="DM Sans"/>
                <a:cs typeface="DM Sans"/>
                <a:sym typeface="DM Sans"/>
              </a:rPr>
              <a:t>Create a Post on Facebook or Instagram</a:t>
            </a:r>
            <a:endParaRPr sz="4900" b="1">
              <a:solidFill>
                <a:srgbClr val="0A004A"/>
              </a:solidFill>
              <a:latin typeface="DM Sans"/>
              <a:ea typeface="DM Sans"/>
              <a:cs typeface="DM Sans"/>
              <a:sym typeface="DM Sans"/>
            </a:endParaRPr>
          </a:p>
        </p:txBody>
      </p:sp>
      <p:sp>
        <p:nvSpPr>
          <p:cNvPr id="197" name="Google Shape;197;p21"/>
          <p:cNvSpPr txBox="1"/>
          <p:nvPr/>
        </p:nvSpPr>
        <p:spPr>
          <a:xfrm>
            <a:off x="363700" y="429425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Templates</a:t>
            </a:r>
            <a:endParaRPr sz="3200">
              <a:solidFill>
                <a:srgbClr val="21A8B0"/>
              </a:solidFill>
              <a:latin typeface="DM Sans"/>
              <a:ea typeface="DM Sans"/>
              <a:cs typeface="DM Sans"/>
              <a:sym typeface="DM Sans"/>
            </a:endParaRPr>
          </a:p>
        </p:txBody>
      </p:sp>
      <p:pic>
        <p:nvPicPr>
          <p:cNvPr id="198" name="Google Shape;198;p21"/>
          <p:cNvPicPr preferRelativeResize="0"/>
          <p:nvPr/>
        </p:nvPicPr>
        <p:blipFill>
          <a:blip r:embed="rId3">
            <a:alphaModFix/>
          </a:blip>
          <a:stretch>
            <a:fillRect/>
          </a:stretch>
        </p:blipFill>
        <p:spPr>
          <a:xfrm>
            <a:off x="-1426625" y="5950555"/>
            <a:ext cx="2803100" cy="2803100"/>
          </a:xfrm>
          <a:prstGeom prst="rect">
            <a:avLst/>
          </a:prstGeom>
          <a:noFill/>
          <a:ln>
            <a:noFill/>
          </a:ln>
        </p:spPr>
      </p:pic>
      <p:pic>
        <p:nvPicPr>
          <p:cNvPr id="199" name="Google Shape;199;p21"/>
          <p:cNvPicPr preferRelativeResize="0"/>
          <p:nvPr/>
        </p:nvPicPr>
        <p:blipFill>
          <a:blip r:embed="rId4">
            <a:alphaModFix/>
          </a:blip>
          <a:stretch>
            <a:fillRect/>
          </a:stretch>
        </p:blipFill>
        <p:spPr>
          <a:xfrm>
            <a:off x="6082950" y="1443075"/>
            <a:ext cx="861875" cy="859075"/>
          </a:xfrm>
          <a:prstGeom prst="rect">
            <a:avLst/>
          </a:prstGeom>
          <a:noFill/>
          <a:ln>
            <a:noFill/>
          </a:ln>
        </p:spPr>
      </p:pic>
      <p:sp>
        <p:nvSpPr>
          <p:cNvPr id="200" name="Google Shape;200;p21"/>
          <p:cNvSpPr/>
          <p:nvPr/>
        </p:nvSpPr>
        <p:spPr>
          <a:xfrm>
            <a:off x="1628925" y="186445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21"/>
          <p:cNvSpPr/>
          <p:nvPr/>
        </p:nvSpPr>
        <p:spPr>
          <a:xfrm>
            <a:off x="4708600" y="7285825"/>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4763775" y="8003453"/>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25723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7778550" y="-69175"/>
            <a:ext cx="2566200" cy="125280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5400000">
            <a:off x="3657600" y="-5684700"/>
            <a:ext cx="457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rot="5400000">
            <a:off x="2354100" y="6137275"/>
            <a:ext cx="3064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21"/>
          <p:cNvPicPr preferRelativeResize="0"/>
          <p:nvPr/>
        </p:nvPicPr>
        <p:blipFill>
          <a:blip r:embed="rId5">
            <a:alphaModFix/>
          </a:blip>
          <a:stretch>
            <a:fillRect/>
          </a:stretch>
        </p:blipFill>
        <p:spPr>
          <a:xfrm>
            <a:off x="5827395" y="9195075"/>
            <a:ext cx="1647806" cy="396000"/>
          </a:xfrm>
          <a:prstGeom prst="rect">
            <a:avLst/>
          </a:prstGeom>
          <a:noFill/>
          <a:ln>
            <a:noFill/>
          </a:ln>
        </p:spPr>
      </p:pic>
      <p:pic>
        <p:nvPicPr>
          <p:cNvPr id="208" name="Google Shape;208;p21"/>
          <p:cNvPicPr preferRelativeResize="0"/>
          <p:nvPr/>
        </p:nvPicPr>
        <p:blipFill>
          <a:blip r:embed="rId6">
            <a:alphaModFix/>
          </a:blip>
          <a:stretch>
            <a:fillRect/>
          </a:stretch>
        </p:blipFill>
        <p:spPr>
          <a:xfrm rot="1200043">
            <a:off x="5445039" y="4484476"/>
            <a:ext cx="598122" cy="941499"/>
          </a:xfrm>
          <a:prstGeom prst="rect">
            <a:avLst/>
          </a:prstGeom>
          <a:noFill/>
          <a:ln>
            <a:noFill/>
          </a:ln>
        </p:spPr>
      </p:pic>
      <p:pic>
        <p:nvPicPr>
          <p:cNvPr id="209" name="Google Shape;209;p21"/>
          <p:cNvPicPr preferRelativeResize="0"/>
          <p:nvPr/>
        </p:nvPicPr>
        <p:blipFill>
          <a:blip r:embed="rId7">
            <a:alphaModFix/>
          </a:blip>
          <a:stretch>
            <a:fillRect/>
          </a:stretch>
        </p:blipFill>
        <p:spPr>
          <a:xfrm rot="660008">
            <a:off x="481823" y="1057653"/>
            <a:ext cx="1068106" cy="930871"/>
          </a:xfrm>
          <a:prstGeom prst="rect">
            <a:avLst/>
          </a:prstGeom>
          <a:noFill/>
          <a:ln>
            <a:noFill/>
          </a:ln>
        </p:spPr>
      </p:pic>
      <p:sp>
        <p:nvSpPr>
          <p:cNvPr id="210" name="Google Shape;210;p21"/>
          <p:cNvSpPr/>
          <p:nvPr/>
        </p:nvSpPr>
        <p:spPr>
          <a:xfrm>
            <a:off x="4763775" y="44992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914400" y="7232425"/>
            <a:ext cx="2139975" cy="2133025"/>
          </a:xfrm>
          <a:prstGeom prst="rect">
            <a:avLst/>
          </a:prstGeom>
          <a:noFill/>
          <a:ln>
            <a:noFill/>
          </a:ln>
        </p:spPr>
      </p:pic>
      <p:pic>
        <p:nvPicPr>
          <p:cNvPr id="15" name="Google Shape;15;p3"/>
          <p:cNvPicPr preferRelativeResize="0"/>
          <p:nvPr/>
        </p:nvPicPr>
        <p:blipFill>
          <a:blip r:embed="rId3">
            <a:alphaModFix/>
          </a:blip>
          <a:stretch>
            <a:fillRect/>
          </a:stretch>
        </p:blipFill>
        <p:spPr>
          <a:xfrm>
            <a:off x="3560300" y="-1384500"/>
            <a:ext cx="2311800" cy="2311800"/>
          </a:xfrm>
          <a:prstGeom prst="rect">
            <a:avLst/>
          </a:prstGeom>
          <a:noFill/>
          <a:ln>
            <a:noFill/>
          </a:ln>
        </p:spPr>
      </p:pic>
      <p:pic>
        <p:nvPicPr>
          <p:cNvPr id="16" name="Google Shape;16;p3"/>
          <p:cNvPicPr preferRelativeResize="0"/>
          <p:nvPr/>
        </p:nvPicPr>
        <p:blipFill>
          <a:blip r:embed="rId4">
            <a:alphaModFix/>
          </a:blip>
          <a:stretch>
            <a:fillRect/>
          </a:stretch>
        </p:blipFill>
        <p:spPr>
          <a:xfrm>
            <a:off x="-2707150" y="4912850"/>
            <a:ext cx="6267449" cy="235575"/>
          </a:xfrm>
          <a:prstGeom prst="rect">
            <a:avLst/>
          </a:prstGeom>
          <a:noFill/>
          <a:ln>
            <a:noFill/>
          </a:ln>
        </p:spPr>
      </p:pic>
      <p:pic>
        <p:nvPicPr>
          <p:cNvPr id="17" name="Google Shape;17;p3"/>
          <p:cNvPicPr preferRelativeResize="0"/>
          <p:nvPr/>
        </p:nvPicPr>
        <p:blipFill>
          <a:blip r:embed="rId4">
            <a:alphaModFix/>
          </a:blip>
          <a:stretch>
            <a:fillRect/>
          </a:stretch>
        </p:blipFill>
        <p:spPr>
          <a:xfrm>
            <a:off x="-3907300" y="2932875"/>
            <a:ext cx="7467601" cy="235594"/>
          </a:xfrm>
          <a:prstGeom prst="rect">
            <a:avLst/>
          </a:prstGeom>
          <a:noFill/>
          <a:ln>
            <a:noFill/>
          </a:ln>
        </p:spPr>
      </p:pic>
      <p:pic>
        <p:nvPicPr>
          <p:cNvPr id="18" name="Google Shape;18;p3"/>
          <p:cNvPicPr preferRelativeResize="0"/>
          <p:nvPr/>
        </p:nvPicPr>
        <p:blipFill>
          <a:blip r:embed="rId4">
            <a:alphaModFix/>
          </a:blip>
          <a:stretch>
            <a:fillRect/>
          </a:stretch>
        </p:blipFill>
        <p:spPr>
          <a:xfrm>
            <a:off x="-583275" y="3922850"/>
            <a:ext cx="5343724" cy="235600"/>
          </a:xfrm>
          <a:prstGeom prst="rect">
            <a:avLst/>
          </a:prstGeom>
          <a:noFill/>
          <a:ln>
            <a:noFill/>
          </a:ln>
        </p:spPr>
      </p:pic>
      <p:sp>
        <p:nvSpPr>
          <p:cNvPr id="19" name="Google Shape;19;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3"/>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Create a </a:t>
            </a:r>
            <a:br>
              <a:rPr lang="en" sz="5600" b="1">
                <a:solidFill>
                  <a:srgbClr val="0A004A"/>
                </a:solidFill>
                <a:latin typeface="DM Sans"/>
                <a:ea typeface="DM Sans"/>
                <a:cs typeface="DM Sans"/>
                <a:sym typeface="DM Sans"/>
              </a:rPr>
            </a:br>
            <a:r>
              <a:rPr lang="en" sz="5600" b="1">
                <a:solidFill>
                  <a:srgbClr val="0A004A"/>
                </a:solidFill>
                <a:latin typeface="DM Sans"/>
                <a:ea typeface="DM Sans"/>
                <a:cs typeface="DM Sans"/>
                <a:sym typeface="DM Sans"/>
              </a:rPr>
              <a:t>SMART Goal </a:t>
            </a:r>
            <a:endParaRPr sz="5600" b="1">
              <a:solidFill>
                <a:srgbClr val="0A004A"/>
              </a:solidFill>
              <a:latin typeface="DM Sans"/>
              <a:ea typeface="DM Sans"/>
              <a:cs typeface="DM Sans"/>
              <a:sym typeface="DM Sans"/>
            </a:endParaRPr>
          </a:p>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and KPIs</a:t>
            </a:r>
            <a:endParaRPr sz="5600" b="1">
              <a:solidFill>
                <a:srgbClr val="0A004A"/>
              </a:solidFill>
              <a:latin typeface="DM Sans"/>
              <a:ea typeface="DM Sans"/>
              <a:cs typeface="DM Sans"/>
              <a:sym typeface="DM Sans"/>
            </a:endParaRPr>
          </a:p>
        </p:txBody>
      </p:sp>
      <p:sp>
        <p:nvSpPr>
          <p:cNvPr id="21" name="Google Shape;21;p3"/>
          <p:cNvSpPr txBox="1"/>
          <p:nvPr/>
        </p:nvSpPr>
        <p:spPr>
          <a:xfrm>
            <a:off x="363700" y="544070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Worksheets</a:t>
            </a:r>
            <a:endParaRPr sz="3200">
              <a:solidFill>
                <a:srgbClr val="21A8B0"/>
              </a:solidFill>
              <a:latin typeface="DM Sans"/>
              <a:ea typeface="DM Sans"/>
              <a:cs typeface="DM Sans"/>
              <a:sym typeface="DM Sans"/>
            </a:endParaRPr>
          </a:p>
        </p:txBody>
      </p:sp>
      <p:sp>
        <p:nvSpPr>
          <p:cNvPr id="22" name="Google Shape;22;p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2829000" y="-6513450"/>
            <a:ext cx="21144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480000" y="8081300"/>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25;p3"/>
          <p:cNvPicPr preferRelativeResize="0"/>
          <p:nvPr/>
        </p:nvPicPr>
        <p:blipFill>
          <a:blip r:embed="rId5">
            <a:alphaModFix/>
          </a:blip>
          <a:stretch>
            <a:fillRect/>
          </a:stretch>
        </p:blipFill>
        <p:spPr>
          <a:xfrm>
            <a:off x="5827395" y="9195075"/>
            <a:ext cx="1647806" cy="396000"/>
          </a:xfrm>
          <a:prstGeom prst="rect">
            <a:avLst/>
          </a:prstGeom>
          <a:noFill/>
          <a:ln>
            <a:noFill/>
          </a:ln>
        </p:spPr>
      </p:pic>
      <p:sp>
        <p:nvSpPr>
          <p:cNvPr id="26" name="Google Shape;26;p3"/>
          <p:cNvSpPr/>
          <p:nvPr/>
        </p:nvSpPr>
        <p:spPr>
          <a:xfrm>
            <a:off x="6633400" y="7662478"/>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2684000" y="20818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Google Shape;28;p3"/>
          <p:cNvPicPr preferRelativeResize="0"/>
          <p:nvPr/>
        </p:nvPicPr>
        <p:blipFill>
          <a:blip r:embed="rId6">
            <a:alphaModFix/>
          </a:blip>
          <a:stretch>
            <a:fillRect/>
          </a:stretch>
        </p:blipFill>
        <p:spPr>
          <a:xfrm rot="660008">
            <a:off x="481823" y="1057653"/>
            <a:ext cx="1068106" cy="930871"/>
          </a:xfrm>
          <a:prstGeom prst="rect">
            <a:avLst/>
          </a:prstGeom>
          <a:noFill/>
          <a:ln>
            <a:noFill/>
          </a:ln>
        </p:spPr>
      </p:pic>
      <p:pic>
        <p:nvPicPr>
          <p:cNvPr id="29" name="Google Shape;29;p3"/>
          <p:cNvPicPr preferRelativeResize="0"/>
          <p:nvPr/>
        </p:nvPicPr>
        <p:blipFill>
          <a:blip r:embed="rId7">
            <a:alphaModFix/>
          </a:blip>
          <a:stretch>
            <a:fillRect/>
          </a:stretch>
        </p:blipFill>
        <p:spPr>
          <a:xfrm rot="419991">
            <a:off x="5368083" y="4804052"/>
            <a:ext cx="1098685" cy="1082220"/>
          </a:xfrm>
          <a:prstGeom prst="rect">
            <a:avLst/>
          </a:prstGeom>
          <a:noFill/>
          <a:ln>
            <a:noFill/>
          </a:ln>
        </p:spPr>
      </p:pic>
      <p:sp>
        <p:nvSpPr>
          <p:cNvPr id="30" name="Google Shape;30;p3"/>
          <p:cNvSpPr/>
          <p:nvPr/>
        </p:nvSpPr>
        <p:spPr>
          <a:xfrm>
            <a:off x="4760450" y="578690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3" name="Google Shape;213;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4" name="Google Shape;214;p2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5"/>
        <p:cNvGrpSpPr/>
        <p:nvPr/>
      </p:nvGrpSpPr>
      <p:grpSpPr>
        <a:xfrm>
          <a:off x="0" y="0"/>
          <a:ext cx="0" cy="0"/>
          <a:chOff x="0" y="0"/>
          <a:chExt cx="0" cy="0"/>
        </a:xfrm>
      </p:grpSpPr>
      <p:sp>
        <p:nvSpPr>
          <p:cNvPr id="216" name="Google Shape;216;p23"/>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2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8" name="Google Shape;218;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24"/>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2" name="Google Shape;222;p24"/>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3" name="Google Shape;223;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264945" y="1086507"/>
            <a:ext cx="2386800" cy="147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9" name="Google Shape;229;p2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0" name="Google Shape;230;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416713" y="880293"/>
            <a:ext cx="5412600" cy="8000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3" name="Google Shape;233;p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4"/>
        <p:cNvGrpSpPr/>
        <p:nvPr/>
      </p:nvGrpSpPr>
      <p:grpSpPr>
        <a:xfrm>
          <a:off x="0" y="0"/>
          <a:ext cx="0" cy="0"/>
          <a:chOff x="0" y="0"/>
          <a:chExt cx="0" cy="0"/>
        </a:xfrm>
      </p:grpSpPr>
      <p:sp>
        <p:nvSpPr>
          <p:cNvPr id="235" name="Google Shape;235;p2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7" name="Google Shape;237;p2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8" name="Google Shape;238;p2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9" name="Google Shape;239;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0"/>
        <p:cNvGrpSpPr/>
        <p:nvPr/>
      </p:nvGrpSpPr>
      <p:grpSpPr>
        <a:xfrm>
          <a:off x="0" y="0"/>
          <a:ext cx="0" cy="0"/>
          <a:chOff x="0" y="0"/>
          <a:chExt cx="0" cy="0"/>
        </a:xfrm>
      </p:grpSpPr>
      <p:sp>
        <p:nvSpPr>
          <p:cNvPr id="241" name="Google Shape;241;p2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42" name="Google Shape;242;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3"/>
        <p:cNvGrpSpPr/>
        <p:nvPr/>
      </p:nvGrpSpPr>
      <p:grpSpPr>
        <a:xfrm>
          <a:off x="0" y="0"/>
          <a:ext cx="0" cy="0"/>
          <a:chOff x="0" y="0"/>
          <a:chExt cx="0" cy="0"/>
        </a:xfrm>
      </p:grpSpPr>
      <p:sp>
        <p:nvSpPr>
          <p:cNvPr id="244" name="Google Shape;244;p3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5" name="Google Shape;245;p3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6" name="Google Shape;246;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acebook_Business_Page" type="blank">
  <p:cSld name="BLANK">
    <p:spTree>
      <p:nvGrpSpPr>
        <p:cNvPr id="1" name="Shape 247"/>
        <p:cNvGrpSpPr/>
        <p:nvPr/>
      </p:nvGrpSpPr>
      <p:grpSpPr>
        <a:xfrm>
          <a:off x="0" y="0"/>
          <a:ext cx="0" cy="0"/>
          <a:chOff x="0" y="0"/>
          <a:chExt cx="0" cy="0"/>
        </a:xfrm>
      </p:grpSpPr>
      <p:pic>
        <p:nvPicPr>
          <p:cNvPr id="248" name="Google Shape;248;p31"/>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49" name="Google Shape;249;p31"/>
          <p:cNvPicPr preferRelativeResize="0"/>
          <p:nvPr/>
        </p:nvPicPr>
        <p:blipFill rotWithShape="1">
          <a:blip r:embed="rId3">
            <a:alphaModFix/>
          </a:blip>
          <a:srcRect l="79" r="69"/>
          <a:stretch/>
        </p:blipFill>
        <p:spPr>
          <a:xfrm>
            <a:off x="1539145" y="817848"/>
            <a:ext cx="4647204" cy="8265886"/>
          </a:xfrm>
          <a:prstGeom prst="rect">
            <a:avLst/>
          </a:prstGeom>
          <a:noFill/>
          <a:ln w="9525" cap="flat" cmpd="sng">
            <a:solidFill>
              <a:schemeClr val="lt2"/>
            </a:solidFill>
            <a:prstDash val="solid"/>
            <a:round/>
            <a:headEnd type="none" w="sm" len="sm"/>
            <a:tailEnd type="none" w="sm" len="sm"/>
          </a:ln>
        </p:spPr>
      </p:pic>
      <p:sp>
        <p:nvSpPr>
          <p:cNvPr id="250" name="Google Shape;250;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1" name="Google Shape;251;p31"/>
          <p:cNvPicPr preferRelativeResize="0"/>
          <p:nvPr/>
        </p:nvPicPr>
        <p:blipFill>
          <a:blip r:embed="rId4">
            <a:alphaModFix/>
          </a:blip>
          <a:stretch>
            <a:fillRect/>
          </a:stretch>
        </p:blipFill>
        <p:spPr>
          <a:xfrm>
            <a:off x="1539150" y="6259674"/>
            <a:ext cx="4647201" cy="1722564"/>
          </a:xfrm>
          <a:prstGeom prst="rect">
            <a:avLst/>
          </a:prstGeom>
          <a:noFill/>
          <a:ln>
            <a:noFill/>
          </a:ln>
        </p:spPr>
      </p:pic>
      <p:sp>
        <p:nvSpPr>
          <p:cNvPr id="252" name="Google Shape;252;p31"/>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5" name="Google Shape;35;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acebook_Business_Page 1">
  <p:cSld name="BLANK_1">
    <p:spTree>
      <p:nvGrpSpPr>
        <p:cNvPr id="1" name="Shape 253"/>
        <p:cNvGrpSpPr/>
        <p:nvPr/>
      </p:nvGrpSpPr>
      <p:grpSpPr>
        <a:xfrm>
          <a:off x="0" y="0"/>
          <a:ext cx="0" cy="0"/>
          <a:chOff x="0" y="0"/>
          <a:chExt cx="0" cy="0"/>
        </a:xfrm>
      </p:grpSpPr>
      <p:pic>
        <p:nvPicPr>
          <p:cNvPr id="254" name="Google Shape;254;p32"/>
          <p:cNvPicPr preferRelativeResize="0"/>
          <p:nvPr/>
        </p:nvPicPr>
        <p:blipFill rotWithShape="1">
          <a:blip r:embed="rId2">
            <a:alphaModFix/>
          </a:blip>
          <a:srcRect l="1243" r="1583" b="901"/>
          <a:stretch/>
        </p:blipFill>
        <p:spPr>
          <a:xfrm>
            <a:off x="1459650" y="1073050"/>
            <a:ext cx="4883250" cy="7326650"/>
          </a:xfrm>
          <a:prstGeom prst="rect">
            <a:avLst/>
          </a:prstGeom>
          <a:noFill/>
          <a:ln>
            <a:noFill/>
          </a:ln>
        </p:spPr>
      </p:pic>
      <p:sp>
        <p:nvSpPr>
          <p:cNvPr id="255" name="Google Shape;255;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6" name="Google Shape;256;p32"/>
          <p:cNvSpPr/>
          <p:nvPr/>
        </p:nvSpPr>
        <p:spPr>
          <a:xfrm>
            <a:off x="-238850" y="2428350"/>
            <a:ext cx="1380000" cy="1220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2049950" y="1758025"/>
            <a:ext cx="1380000" cy="192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1523950" y="1174200"/>
            <a:ext cx="466500" cy="45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59" name="Google Shape;259;p32"/>
          <p:cNvSpPr txBox="1"/>
          <p:nvPr/>
        </p:nvSpPr>
        <p:spPr>
          <a:xfrm>
            <a:off x="1523950" y="1214100"/>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60" name="Google Shape;260;p32"/>
          <p:cNvSpPr/>
          <p:nvPr/>
        </p:nvSpPr>
        <p:spPr>
          <a:xfrm>
            <a:off x="1459725" y="3317425"/>
            <a:ext cx="4883100" cy="208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Add an image to your post</a:t>
            </a:r>
            <a:endParaRPr/>
          </a:p>
        </p:txBody>
      </p:sp>
      <p:sp>
        <p:nvSpPr>
          <p:cNvPr id="261" name="Google Shape;261;p32"/>
          <p:cNvSpPr txBox="1"/>
          <p:nvPr/>
        </p:nvSpPr>
        <p:spPr>
          <a:xfrm>
            <a:off x="674650" y="2361725"/>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62" name="Google Shape;262;p32"/>
          <p:cNvSpPr/>
          <p:nvPr/>
        </p:nvSpPr>
        <p:spPr>
          <a:xfrm>
            <a:off x="1523950" y="7842025"/>
            <a:ext cx="406800" cy="30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63" name="Google Shape;263;p3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stagram_Business_Page">
  <p:cSld name="CUSTOM">
    <p:spTree>
      <p:nvGrpSpPr>
        <p:cNvPr id="1" name="Shape 264"/>
        <p:cNvGrpSpPr/>
        <p:nvPr/>
      </p:nvGrpSpPr>
      <p:grpSpPr>
        <a:xfrm>
          <a:off x="0" y="0"/>
          <a:ext cx="0" cy="0"/>
          <a:chOff x="0" y="0"/>
          <a:chExt cx="0" cy="0"/>
        </a:xfrm>
      </p:grpSpPr>
      <p:pic>
        <p:nvPicPr>
          <p:cNvPr id="265" name="Google Shape;265;p33"/>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66" name="Google Shape;266;p33"/>
          <p:cNvPicPr preferRelativeResize="0"/>
          <p:nvPr/>
        </p:nvPicPr>
        <p:blipFill rotWithShape="1">
          <a:blip r:embed="rId3">
            <a:alphaModFix/>
          </a:blip>
          <a:srcRect/>
          <a:stretch/>
        </p:blipFill>
        <p:spPr>
          <a:xfrm>
            <a:off x="1539145" y="817848"/>
            <a:ext cx="4647204" cy="8265884"/>
          </a:xfrm>
          <a:prstGeom prst="rect">
            <a:avLst/>
          </a:prstGeom>
          <a:noFill/>
          <a:ln w="9525" cap="flat" cmpd="sng">
            <a:solidFill>
              <a:schemeClr val="lt2"/>
            </a:solidFill>
            <a:prstDash val="solid"/>
            <a:round/>
            <a:headEnd type="none" w="sm" len="sm"/>
            <a:tailEnd type="none" w="sm" len="sm"/>
          </a:ln>
        </p:spPr>
      </p:pic>
      <p:pic>
        <p:nvPicPr>
          <p:cNvPr id="267" name="Google Shape;267;p33"/>
          <p:cNvPicPr preferRelativeResize="0"/>
          <p:nvPr/>
        </p:nvPicPr>
        <p:blipFill>
          <a:blip r:embed="rId4">
            <a:alphaModFix/>
          </a:blip>
          <a:stretch>
            <a:fillRect/>
          </a:stretch>
        </p:blipFill>
        <p:spPr>
          <a:xfrm>
            <a:off x="1539150" y="6116100"/>
            <a:ext cx="4647201" cy="632008"/>
          </a:xfrm>
          <a:prstGeom prst="rect">
            <a:avLst/>
          </a:prstGeom>
          <a:noFill/>
          <a:ln>
            <a:noFill/>
          </a:ln>
        </p:spPr>
      </p:pic>
      <p:sp>
        <p:nvSpPr>
          <p:cNvPr id="268" name="Google Shape;268;p33"/>
          <p:cNvSpPr/>
          <p:nvPr/>
        </p:nvSpPr>
        <p:spPr>
          <a:xfrm>
            <a:off x="1530125" y="2279775"/>
            <a:ext cx="4657800" cy="37680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a:ea typeface="DM Sans"/>
                <a:cs typeface="DM Sans"/>
                <a:sym typeface="DM Sans"/>
              </a:rPr>
              <a:t>Your post image</a:t>
            </a:r>
            <a:endParaRPr>
              <a:latin typeface="DM Sans"/>
              <a:ea typeface="DM Sans"/>
              <a:cs typeface="DM Sans"/>
              <a:sym typeface="DM Sans"/>
            </a:endParaRPr>
          </a:p>
        </p:txBody>
      </p:sp>
      <p:sp>
        <p:nvSpPr>
          <p:cNvPr id="269" name="Google Shape;269;p33"/>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70"/>
        <p:cNvGrpSpPr/>
        <p:nvPr/>
      </p:nvGrpSpPr>
      <p:grpSpPr>
        <a:xfrm>
          <a:off x="0" y="0"/>
          <a:ext cx="0" cy="0"/>
          <a:chOff x="0" y="0"/>
          <a:chExt cx="0" cy="0"/>
        </a:xfrm>
      </p:grpSpPr>
      <p:sp>
        <p:nvSpPr>
          <p:cNvPr id="271" name="Google Shape;271;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2" name="Google Shape;272;p34"/>
          <p:cNvSpPr/>
          <p:nvPr/>
        </p:nvSpPr>
        <p:spPr>
          <a:xfrm rot="5400000">
            <a:off x="3471600" y="5019775"/>
            <a:ext cx="829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7"/>
        <p:cNvGrpSpPr/>
        <p:nvPr/>
      </p:nvGrpSpPr>
      <p:grpSpPr>
        <a:xfrm>
          <a:off x="0" y="0"/>
          <a:ext cx="0" cy="0"/>
          <a:chOff x="0" y="0"/>
          <a:chExt cx="0" cy="0"/>
        </a:xfrm>
      </p:grpSpPr>
      <p:sp>
        <p:nvSpPr>
          <p:cNvPr id="278" name="Google Shape;278;p3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9" name="Google Shape;279;p3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0" name="Google Shape;280;p3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81"/>
        <p:cNvGrpSpPr/>
        <p:nvPr/>
      </p:nvGrpSpPr>
      <p:grpSpPr>
        <a:xfrm>
          <a:off x="0" y="0"/>
          <a:ext cx="0" cy="0"/>
          <a:chOff x="0" y="0"/>
          <a:chExt cx="0" cy="0"/>
        </a:xfrm>
      </p:grpSpPr>
      <p:pic>
        <p:nvPicPr>
          <p:cNvPr id="282" name="Google Shape;282;p37"/>
          <p:cNvPicPr preferRelativeResize="0"/>
          <p:nvPr/>
        </p:nvPicPr>
        <p:blipFill>
          <a:blip r:embed="rId2">
            <a:alphaModFix/>
          </a:blip>
          <a:stretch>
            <a:fillRect/>
          </a:stretch>
        </p:blipFill>
        <p:spPr>
          <a:xfrm>
            <a:off x="-914400" y="7232425"/>
            <a:ext cx="2139975" cy="2133025"/>
          </a:xfrm>
          <a:prstGeom prst="rect">
            <a:avLst/>
          </a:prstGeom>
          <a:noFill/>
          <a:ln>
            <a:noFill/>
          </a:ln>
        </p:spPr>
      </p:pic>
      <p:pic>
        <p:nvPicPr>
          <p:cNvPr id="283" name="Google Shape;283;p37"/>
          <p:cNvPicPr preferRelativeResize="0"/>
          <p:nvPr/>
        </p:nvPicPr>
        <p:blipFill>
          <a:blip r:embed="rId3">
            <a:alphaModFix/>
          </a:blip>
          <a:stretch>
            <a:fillRect/>
          </a:stretch>
        </p:blipFill>
        <p:spPr>
          <a:xfrm>
            <a:off x="3560300" y="-1384500"/>
            <a:ext cx="2311800" cy="2311800"/>
          </a:xfrm>
          <a:prstGeom prst="rect">
            <a:avLst/>
          </a:prstGeom>
          <a:noFill/>
          <a:ln>
            <a:noFill/>
          </a:ln>
        </p:spPr>
      </p:pic>
      <p:pic>
        <p:nvPicPr>
          <p:cNvPr id="284" name="Google Shape;284;p37"/>
          <p:cNvPicPr preferRelativeResize="0"/>
          <p:nvPr/>
        </p:nvPicPr>
        <p:blipFill>
          <a:blip r:embed="rId4">
            <a:alphaModFix/>
          </a:blip>
          <a:stretch>
            <a:fillRect/>
          </a:stretch>
        </p:blipFill>
        <p:spPr>
          <a:xfrm>
            <a:off x="-2707150" y="4912838"/>
            <a:ext cx="7467601" cy="235594"/>
          </a:xfrm>
          <a:prstGeom prst="rect">
            <a:avLst/>
          </a:prstGeom>
          <a:noFill/>
          <a:ln>
            <a:noFill/>
          </a:ln>
        </p:spPr>
      </p:pic>
      <p:pic>
        <p:nvPicPr>
          <p:cNvPr id="285" name="Google Shape;285;p37"/>
          <p:cNvPicPr preferRelativeResize="0"/>
          <p:nvPr/>
        </p:nvPicPr>
        <p:blipFill>
          <a:blip r:embed="rId4">
            <a:alphaModFix/>
          </a:blip>
          <a:stretch>
            <a:fillRect/>
          </a:stretch>
        </p:blipFill>
        <p:spPr>
          <a:xfrm>
            <a:off x="-3907300" y="2932875"/>
            <a:ext cx="7467601" cy="235594"/>
          </a:xfrm>
          <a:prstGeom prst="rect">
            <a:avLst/>
          </a:prstGeom>
          <a:noFill/>
          <a:ln>
            <a:noFill/>
          </a:ln>
        </p:spPr>
      </p:pic>
      <p:pic>
        <p:nvPicPr>
          <p:cNvPr id="286" name="Google Shape;286;p37"/>
          <p:cNvPicPr preferRelativeResize="0"/>
          <p:nvPr/>
        </p:nvPicPr>
        <p:blipFill>
          <a:blip r:embed="rId4">
            <a:alphaModFix/>
          </a:blip>
          <a:stretch>
            <a:fillRect/>
          </a:stretch>
        </p:blipFill>
        <p:spPr>
          <a:xfrm>
            <a:off x="-583275" y="3922856"/>
            <a:ext cx="7467601" cy="235594"/>
          </a:xfrm>
          <a:prstGeom prst="rect">
            <a:avLst/>
          </a:prstGeom>
          <a:noFill/>
          <a:ln>
            <a:noFill/>
          </a:ln>
        </p:spPr>
      </p:pic>
      <p:sp>
        <p:nvSpPr>
          <p:cNvPr id="287" name="Google Shape;287;p3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8" name="Google Shape;288;p37"/>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Create a </a:t>
            </a:r>
            <a:br>
              <a:rPr lang="en" sz="5600" b="1">
                <a:solidFill>
                  <a:srgbClr val="0A004A"/>
                </a:solidFill>
                <a:latin typeface="DM Sans"/>
                <a:ea typeface="DM Sans"/>
                <a:cs typeface="DM Sans"/>
                <a:sym typeface="DM Sans"/>
              </a:rPr>
            </a:br>
            <a:r>
              <a:rPr lang="en" sz="5600" b="1">
                <a:solidFill>
                  <a:srgbClr val="0A004A"/>
                </a:solidFill>
                <a:latin typeface="DM Sans"/>
                <a:ea typeface="DM Sans"/>
                <a:cs typeface="DM Sans"/>
                <a:sym typeface="DM Sans"/>
              </a:rPr>
              <a:t>Customer Persona </a:t>
            </a:r>
            <a:br>
              <a:rPr lang="en" sz="5600" b="1">
                <a:solidFill>
                  <a:srgbClr val="0A004A"/>
                </a:solidFill>
                <a:latin typeface="DM Sans"/>
                <a:ea typeface="DM Sans"/>
                <a:cs typeface="DM Sans"/>
                <a:sym typeface="DM Sans"/>
              </a:rPr>
            </a:br>
            <a:r>
              <a:rPr lang="en" sz="5600" b="1">
                <a:solidFill>
                  <a:srgbClr val="0A004A"/>
                </a:solidFill>
                <a:latin typeface="DM Sans"/>
                <a:ea typeface="DM Sans"/>
                <a:cs typeface="DM Sans"/>
                <a:sym typeface="DM Sans"/>
              </a:rPr>
              <a:t>and Journey</a:t>
            </a:r>
            <a:endParaRPr sz="5600" b="1">
              <a:solidFill>
                <a:srgbClr val="0A004A"/>
              </a:solidFill>
              <a:latin typeface="DM Sans"/>
              <a:ea typeface="DM Sans"/>
              <a:cs typeface="DM Sans"/>
              <a:sym typeface="DM Sans"/>
            </a:endParaRPr>
          </a:p>
        </p:txBody>
      </p:sp>
      <p:sp>
        <p:nvSpPr>
          <p:cNvPr id="289" name="Google Shape;289;p37"/>
          <p:cNvSpPr txBox="1"/>
          <p:nvPr/>
        </p:nvSpPr>
        <p:spPr>
          <a:xfrm>
            <a:off x="363700" y="544070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Worksheets</a:t>
            </a:r>
            <a:endParaRPr sz="3200">
              <a:solidFill>
                <a:srgbClr val="21A8B0"/>
              </a:solidFill>
              <a:latin typeface="DM Sans"/>
              <a:ea typeface="DM Sans"/>
              <a:cs typeface="DM Sans"/>
              <a:sym typeface="DM Sans"/>
            </a:endParaRPr>
          </a:p>
        </p:txBody>
      </p:sp>
      <p:sp>
        <p:nvSpPr>
          <p:cNvPr id="290" name="Google Shape;290;p37"/>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rot="5400000">
            <a:off x="2829000" y="-6513450"/>
            <a:ext cx="21144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4480000" y="8081300"/>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3" name="Google Shape;293;p37"/>
          <p:cNvPicPr preferRelativeResize="0"/>
          <p:nvPr/>
        </p:nvPicPr>
        <p:blipFill>
          <a:blip r:embed="rId5">
            <a:alphaModFix/>
          </a:blip>
          <a:stretch>
            <a:fillRect/>
          </a:stretch>
        </p:blipFill>
        <p:spPr>
          <a:xfrm>
            <a:off x="5827395" y="9195075"/>
            <a:ext cx="1647806" cy="396000"/>
          </a:xfrm>
          <a:prstGeom prst="rect">
            <a:avLst/>
          </a:prstGeom>
          <a:noFill/>
          <a:ln>
            <a:noFill/>
          </a:ln>
        </p:spPr>
      </p:pic>
      <p:sp>
        <p:nvSpPr>
          <p:cNvPr id="294" name="Google Shape;294;p37"/>
          <p:cNvSpPr/>
          <p:nvPr/>
        </p:nvSpPr>
        <p:spPr>
          <a:xfrm>
            <a:off x="6633400" y="7662478"/>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2684000" y="20818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6" name="Google Shape;296;p37"/>
          <p:cNvPicPr preferRelativeResize="0"/>
          <p:nvPr/>
        </p:nvPicPr>
        <p:blipFill>
          <a:blip r:embed="rId6">
            <a:alphaModFix/>
          </a:blip>
          <a:stretch>
            <a:fillRect/>
          </a:stretch>
        </p:blipFill>
        <p:spPr>
          <a:xfrm rot="660008">
            <a:off x="481823" y="1057653"/>
            <a:ext cx="1068106" cy="930871"/>
          </a:xfrm>
          <a:prstGeom prst="rect">
            <a:avLst/>
          </a:prstGeom>
          <a:noFill/>
          <a:ln>
            <a:noFill/>
          </a:ln>
        </p:spPr>
      </p:pic>
      <p:pic>
        <p:nvPicPr>
          <p:cNvPr id="297" name="Google Shape;297;p37"/>
          <p:cNvPicPr preferRelativeResize="0"/>
          <p:nvPr/>
        </p:nvPicPr>
        <p:blipFill>
          <a:blip r:embed="rId7">
            <a:alphaModFix/>
          </a:blip>
          <a:stretch>
            <a:fillRect/>
          </a:stretch>
        </p:blipFill>
        <p:spPr>
          <a:xfrm rot="419991">
            <a:off x="5368083" y="4804052"/>
            <a:ext cx="1098685" cy="1082220"/>
          </a:xfrm>
          <a:prstGeom prst="rect">
            <a:avLst/>
          </a:prstGeom>
          <a:noFill/>
          <a:ln>
            <a:noFill/>
          </a:ln>
        </p:spPr>
      </p:pic>
      <p:sp>
        <p:nvSpPr>
          <p:cNvPr id="298" name="Google Shape;298;p37"/>
          <p:cNvSpPr/>
          <p:nvPr/>
        </p:nvSpPr>
        <p:spPr>
          <a:xfrm>
            <a:off x="4760450" y="578690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1"/>
        <p:cNvGrpSpPr/>
        <p:nvPr/>
      </p:nvGrpSpPr>
      <p:grpSpPr>
        <a:xfrm>
          <a:off x="0" y="0"/>
          <a:ext cx="0" cy="0"/>
          <a:chOff x="0" y="0"/>
          <a:chExt cx="0" cy="0"/>
        </a:xfrm>
      </p:grpSpPr>
      <p:sp>
        <p:nvSpPr>
          <p:cNvPr id="302" name="Google Shape;302;p38"/>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3" name="Google Shape;303;p3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6" name="Google Shape;306;p3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07" name="Google Shape;307;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0" name="Google Shape;310;p40"/>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1" name="Google Shape;311;p40"/>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2" name="Google Shape;312;p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5" name="Google Shape;315;p4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316"/>
        <p:cNvGrpSpPr/>
        <p:nvPr/>
      </p:nvGrpSpPr>
      <p:grpSpPr>
        <a:xfrm>
          <a:off x="0" y="0"/>
          <a:ext cx="0" cy="0"/>
          <a:chOff x="0" y="0"/>
          <a:chExt cx="0" cy="0"/>
        </a:xfrm>
      </p:grpSpPr>
      <p:sp>
        <p:nvSpPr>
          <p:cNvPr id="317" name="Google Shape;317;p42"/>
          <p:cNvSpPr txBox="1"/>
          <p:nvPr/>
        </p:nvSpPr>
        <p:spPr>
          <a:xfrm>
            <a:off x="593670" y="713771"/>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Target Audience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Craft a target audience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pic>
        <p:nvPicPr>
          <p:cNvPr id="318" name="Google Shape;318;p42"/>
          <p:cNvPicPr preferRelativeResize="0"/>
          <p:nvPr/>
        </p:nvPicPr>
        <p:blipFill>
          <a:blip r:embed="rId2">
            <a:alphaModFix/>
          </a:blip>
          <a:stretch>
            <a:fillRect/>
          </a:stretch>
        </p:blipFill>
        <p:spPr>
          <a:xfrm>
            <a:off x="4730525" y="4038592"/>
            <a:ext cx="2241150" cy="2230774"/>
          </a:xfrm>
          <a:prstGeom prst="rect">
            <a:avLst/>
          </a:prstGeom>
          <a:noFill/>
          <a:ln>
            <a:noFill/>
          </a:ln>
        </p:spPr>
      </p:pic>
      <p:graphicFrame>
        <p:nvGraphicFramePr>
          <p:cNvPr id="319" name="Google Shape;319;p42"/>
          <p:cNvGraphicFramePr/>
          <p:nvPr/>
        </p:nvGraphicFramePr>
        <p:xfrm>
          <a:off x="679050" y="1990175"/>
          <a:ext cx="3000000" cy="3000000"/>
        </p:xfrm>
        <a:graphic>
          <a:graphicData uri="http://schemas.openxmlformats.org/drawingml/2006/table">
            <a:tbl>
              <a:tblPr>
                <a:noFill/>
                <a:tableStyleId>{9BC2452B-7196-432B-AAA7-D65DFF14D89F}</a:tableStyleId>
              </a:tblPr>
              <a:tblGrid>
                <a:gridCol w="1282175">
                  <a:extLst>
                    <a:ext uri="{9D8B030D-6E8A-4147-A177-3AD203B41FA5}">
                      <a16:colId xmlns:a16="http://schemas.microsoft.com/office/drawing/2014/main" val="20000"/>
                    </a:ext>
                  </a:extLst>
                </a:gridCol>
                <a:gridCol w="1855950">
                  <a:extLst>
                    <a:ext uri="{9D8B030D-6E8A-4147-A177-3AD203B41FA5}">
                      <a16:colId xmlns:a16="http://schemas.microsoft.com/office/drawing/2014/main" val="20001"/>
                    </a:ext>
                  </a:extLst>
                </a:gridCol>
                <a:gridCol w="821425">
                  <a:extLst>
                    <a:ext uri="{9D8B030D-6E8A-4147-A177-3AD203B41FA5}">
                      <a16:colId xmlns:a16="http://schemas.microsoft.com/office/drawing/2014/main" val="20002"/>
                    </a:ext>
                  </a:extLst>
                </a:gridCol>
                <a:gridCol w="1169125">
                  <a:extLst>
                    <a:ext uri="{9D8B030D-6E8A-4147-A177-3AD203B41FA5}">
                      <a16:colId xmlns:a16="http://schemas.microsoft.com/office/drawing/2014/main" val="20003"/>
                    </a:ext>
                  </a:extLst>
                </a:gridCol>
                <a:gridCol w="1282175">
                  <a:extLst>
                    <a:ext uri="{9D8B030D-6E8A-4147-A177-3AD203B41FA5}">
                      <a16:colId xmlns:a16="http://schemas.microsoft.com/office/drawing/2014/main" val="20004"/>
                    </a:ext>
                  </a:extLst>
                </a:gridCol>
              </a:tblGrid>
              <a:tr h="377675">
                <a:tc gridSpan="5">
                  <a:txBody>
                    <a:bodyPr/>
                    <a:lstStyle/>
                    <a:p>
                      <a:pPr marL="0" lvl="0" indent="0" algn="l" rtl="0">
                        <a:spcBef>
                          <a:spcPts val="0"/>
                        </a:spcBef>
                        <a:spcAft>
                          <a:spcPts val="0"/>
                        </a:spcAft>
                        <a:buNone/>
                      </a:pPr>
                      <a:r>
                        <a:rPr lang="en" b="1">
                          <a:solidFill>
                            <a:srgbClr val="677B8C"/>
                          </a:solidFill>
                          <a:latin typeface="DM Sans"/>
                          <a:ea typeface="DM Sans"/>
                          <a:cs typeface="DM Sans"/>
                          <a:sym typeface="DM Sans"/>
                        </a:rPr>
                        <a:t>Target Audience Name</a:t>
                      </a:r>
                      <a:r>
                        <a:rPr lang="en">
                          <a:solidFill>
                            <a:srgbClr val="677B8C"/>
                          </a:solidFill>
                          <a:latin typeface="DM Sans"/>
                          <a:ea typeface="DM Sans"/>
                          <a:cs typeface="DM Sans"/>
                          <a:sym typeface="DM Sans"/>
                        </a:rPr>
                        <a:t>: </a:t>
                      </a: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1975">
                <a:tc gridSpan="5">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Needs</a:t>
                      </a:r>
                      <a:r>
                        <a:rPr lang="en">
                          <a:solidFill>
                            <a:srgbClr val="677B8C"/>
                          </a:solidFill>
                          <a:latin typeface="DM Sans"/>
                          <a:ea typeface="DM Sans"/>
                          <a:cs typeface="DM Sans"/>
                          <a:sym typeface="DM Sans"/>
                        </a:rPr>
                        <a:t>: </a:t>
                      </a:r>
                      <a:endParaRPr>
                        <a:solidFill>
                          <a:srgbClr val="000000"/>
                        </a:solidFill>
                        <a:latin typeface="DM Sans"/>
                        <a:ea typeface="DM Sans"/>
                        <a:cs typeface="DM Sans"/>
                        <a:sym typeface="DM Sans"/>
                      </a:endParaRPr>
                    </a:p>
                    <a:p>
                      <a:pPr marL="0" lvl="0" indent="0" algn="l" rtl="0">
                        <a:spcBef>
                          <a:spcPts val="0"/>
                        </a:spcBef>
                        <a:spcAft>
                          <a:spcPts val="0"/>
                        </a:spcAft>
                        <a:buNone/>
                      </a:pPr>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0875">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Demographics:</a:t>
                      </a:r>
                      <a:br>
                        <a:rPr lang="en" u="sng">
                          <a:solidFill>
                            <a:srgbClr val="677B8C"/>
                          </a:solidFill>
                          <a:latin typeface="DM Sans"/>
                          <a:ea typeface="DM Sans"/>
                          <a:cs typeface="DM Sans"/>
                          <a:sym typeface="DM Sans"/>
                        </a:rPr>
                      </a:b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2071425">
                <a:tc gridSpan="2">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Interests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Behaviors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20" name="Google Shape;320;p42"/>
          <p:cNvSpPr txBox="1"/>
          <p:nvPr/>
        </p:nvSpPr>
        <p:spPr>
          <a:xfrm>
            <a:off x="4730525" y="4038600"/>
            <a:ext cx="22410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Karla"/>
                <a:ea typeface="Karla"/>
                <a:cs typeface="Karla"/>
                <a:sym typeface="Karla"/>
              </a:rPr>
              <a:t>Place image here</a:t>
            </a:r>
            <a:endParaRPr>
              <a:latin typeface="Karla"/>
              <a:ea typeface="Karla"/>
              <a:cs typeface="Karla"/>
              <a:sym typeface="Karla"/>
            </a:endParaRPr>
          </a:p>
        </p:txBody>
      </p:sp>
      <p:sp>
        <p:nvSpPr>
          <p:cNvPr id="321" name="Google Shape;321;p42"/>
          <p:cNvSpPr txBox="1">
            <a:spLocks noGrp="1"/>
          </p:cNvSpPr>
          <p:nvPr>
            <p:ph type="body" idx="1"/>
          </p:nvPr>
        </p:nvSpPr>
        <p:spPr>
          <a:xfrm>
            <a:off x="679050" y="4104487"/>
            <a:ext cx="3940800" cy="2430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2" name="Google Shape;322;p42"/>
          <p:cNvSpPr txBox="1">
            <a:spLocks noGrp="1"/>
          </p:cNvSpPr>
          <p:nvPr>
            <p:ph type="body" idx="2"/>
          </p:nvPr>
        </p:nvSpPr>
        <p:spPr>
          <a:xfrm>
            <a:off x="679050" y="6814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3" name="Google Shape;323;p42"/>
          <p:cNvSpPr txBox="1">
            <a:spLocks noGrp="1"/>
          </p:cNvSpPr>
          <p:nvPr>
            <p:ph type="body" idx="3"/>
          </p:nvPr>
        </p:nvSpPr>
        <p:spPr>
          <a:xfrm>
            <a:off x="3833375" y="6814675"/>
            <a:ext cx="32565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4" name="Google Shape;324;p42"/>
          <p:cNvSpPr txBox="1">
            <a:spLocks noGrp="1"/>
          </p:cNvSpPr>
          <p:nvPr>
            <p:ph type="body" idx="4"/>
          </p:nvPr>
        </p:nvSpPr>
        <p:spPr>
          <a:xfrm>
            <a:off x="679050" y="2646200"/>
            <a:ext cx="6410700" cy="117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4 1">
  <p:cSld name="CUSTOM_3_1">
    <p:spTree>
      <p:nvGrpSpPr>
        <p:cNvPr id="1" name="Shape 325"/>
        <p:cNvGrpSpPr/>
        <p:nvPr/>
      </p:nvGrpSpPr>
      <p:grpSpPr>
        <a:xfrm>
          <a:off x="0" y="0"/>
          <a:ext cx="0" cy="0"/>
          <a:chOff x="0" y="0"/>
          <a:chExt cx="0" cy="0"/>
        </a:xfrm>
      </p:grpSpPr>
      <p:pic>
        <p:nvPicPr>
          <p:cNvPr id="326" name="Google Shape;326;p43"/>
          <p:cNvPicPr preferRelativeResize="0"/>
          <p:nvPr/>
        </p:nvPicPr>
        <p:blipFill>
          <a:blip r:embed="rId2">
            <a:alphaModFix/>
          </a:blip>
          <a:stretch>
            <a:fillRect/>
          </a:stretch>
        </p:blipFill>
        <p:spPr>
          <a:xfrm rot="10800000" flipH="1">
            <a:off x="-3291875" y="920179"/>
            <a:ext cx="6626651" cy="144050"/>
          </a:xfrm>
          <a:prstGeom prst="rect">
            <a:avLst/>
          </a:prstGeom>
          <a:noFill/>
          <a:ln>
            <a:noFill/>
          </a:ln>
        </p:spPr>
      </p:pic>
      <p:sp>
        <p:nvSpPr>
          <p:cNvPr id="327" name="Google Shape;327;p43"/>
          <p:cNvSpPr/>
          <p:nvPr/>
        </p:nvSpPr>
        <p:spPr>
          <a:xfrm>
            <a:off x="483650" y="16755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3"/>
          <p:cNvSpPr txBox="1">
            <a:spLocks noGrp="1"/>
          </p:cNvSpPr>
          <p:nvPr>
            <p:ph type="body" idx="1"/>
          </p:nvPr>
        </p:nvSpPr>
        <p:spPr>
          <a:xfrm>
            <a:off x="656450" y="4350500"/>
            <a:ext cx="3940800" cy="21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9" name="Google Shape;329;p43"/>
          <p:cNvSpPr txBox="1">
            <a:spLocks noGrp="1"/>
          </p:cNvSpPr>
          <p:nvPr>
            <p:ph type="body" idx="2"/>
          </p:nvPr>
        </p:nvSpPr>
        <p:spPr>
          <a:xfrm>
            <a:off x="656450"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30" name="Google Shape;330;p43"/>
          <p:cNvSpPr txBox="1">
            <a:spLocks noGrp="1"/>
          </p:cNvSpPr>
          <p:nvPr>
            <p:ph type="body" idx="3"/>
          </p:nvPr>
        </p:nvSpPr>
        <p:spPr>
          <a:xfrm>
            <a:off x="656450" y="2838700"/>
            <a:ext cx="6453300" cy="96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31" name="Google Shape;331;p43"/>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Target Audience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Craft a target audience for the business you’ve selected</a:t>
            </a:r>
            <a:endParaRPr>
              <a:solidFill>
                <a:srgbClr val="21A8B0"/>
              </a:solidFill>
              <a:latin typeface="DM Sans"/>
              <a:ea typeface="DM Sans"/>
              <a:cs typeface="DM Sans"/>
              <a:sym typeface="DM Sans"/>
            </a:endParaRPr>
          </a:p>
        </p:txBody>
      </p:sp>
      <p:sp>
        <p:nvSpPr>
          <p:cNvPr id="332" name="Google Shape;332;p4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 name="Google Shape;333;p43"/>
          <p:cNvCxnSpPr/>
          <p:nvPr/>
        </p:nvCxnSpPr>
        <p:spPr>
          <a:xfrm rot="10800000" flipH="1">
            <a:off x="625900" y="23802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34" name="Google Shape;334;p43"/>
          <p:cNvCxnSpPr/>
          <p:nvPr/>
        </p:nvCxnSpPr>
        <p:spPr>
          <a:xfrm rot="10800000" flipH="1">
            <a:off x="625900" y="39225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35" name="Google Shape;335;p43"/>
          <p:cNvCxnSpPr/>
          <p:nvPr/>
        </p:nvCxnSpPr>
        <p:spPr>
          <a:xfrm rot="10800000" flipH="1">
            <a:off x="704000" y="6613875"/>
            <a:ext cx="6358200" cy="8700"/>
          </a:xfrm>
          <a:prstGeom prst="straightConnector1">
            <a:avLst/>
          </a:prstGeom>
          <a:noFill/>
          <a:ln w="19050" cap="flat" cmpd="sng">
            <a:solidFill>
              <a:schemeClr val="lt1"/>
            </a:solidFill>
            <a:prstDash val="solid"/>
            <a:round/>
            <a:headEnd type="none" w="med" len="med"/>
            <a:tailEnd type="none" w="med" len="med"/>
          </a:ln>
        </p:spPr>
      </p:cxnSp>
      <p:sp>
        <p:nvSpPr>
          <p:cNvPr id="336" name="Google Shape;336;p43"/>
          <p:cNvSpPr txBox="1"/>
          <p:nvPr/>
        </p:nvSpPr>
        <p:spPr>
          <a:xfrm>
            <a:off x="656450" y="16755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Target Audience Name</a:t>
            </a:r>
            <a:endParaRPr sz="1800" b="1">
              <a:solidFill>
                <a:srgbClr val="0A004A"/>
              </a:solidFill>
              <a:latin typeface="DM Sans"/>
              <a:ea typeface="DM Sans"/>
              <a:cs typeface="DM Sans"/>
              <a:sym typeface="DM Sans"/>
            </a:endParaRPr>
          </a:p>
        </p:txBody>
      </p:sp>
      <p:sp>
        <p:nvSpPr>
          <p:cNvPr id="337" name="Google Shape;337;p43"/>
          <p:cNvSpPr txBox="1"/>
          <p:nvPr/>
        </p:nvSpPr>
        <p:spPr>
          <a:xfrm>
            <a:off x="656450" y="2435175"/>
            <a:ext cx="22815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Needs</a:t>
            </a:r>
            <a:endParaRPr sz="1600">
              <a:solidFill>
                <a:srgbClr val="21A8B0"/>
              </a:solidFill>
              <a:latin typeface="DM Sans"/>
              <a:ea typeface="DM Sans"/>
              <a:cs typeface="DM Sans"/>
              <a:sym typeface="DM Sans"/>
            </a:endParaRPr>
          </a:p>
        </p:txBody>
      </p:sp>
      <p:sp>
        <p:nvSpPr>
          <p:cNvPr id="338" name="Google Shape;338;p43"/>
          <p:cNvSpPr txBox="1"/>
          <p:nvPr/>
        </p:nvSpPr>
        <p:spPr>
          <a:xfrm>
            <a:off x="656450" y="3945800"/>
            <a:ext cx="2731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Demographics</a:t>
            </a:r>
            <a:endParaRPr sz="1600">
              <a:solidFill>
                <a:srgbClr val="21A8B0"/>
              </a:solidFill>
              <a:latin typeface="DM Sans"/>
              <a:ea typeface="DM Sans"/>
              <a:cs typeface="DM Sans"/>
              <a:sym typeface="DM Sans"/>
            </a:endParaRPr>
          </a:p>
        </p:txBody>
      </p:sp>
      <p:sp>
        <p:nvSpPr>
          <p:cNvPr id="339" name="Google Shape;339;p43"/>
          <p:cNvSpPr txBox="1"/>
          <p:nvPr/>
        </p:nvSpPr>
        <p:spPr>
          <a:xfrm>
            <a:off x="656450" y="6625775"/>
            <a:ext cx="1787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Interest</a:t>
            </a:r>
            <a:endParaRPr sz="1600">
              <a:solidFill>
                <a:srgbClr val="21A8B0"/>
              </a:solidFill>
              <a:latin typeface="DM Sans"/>
              <a:ea typeface="DM Sans"/>
              <a:cs typeface="DM Sans"/>
              <a:sym typeface="DM Sans"/>
            </a:endParaRPr>
          </a:p>
        </p:txBody>
      </p:sp>
      <p:sp>
        <p:nvSpPr>
          <p:cNvPr id="340" name="Google Shape;340;p43"/>
          <p:cNvSpPr txBox="1"/>
          <p:nvPr/>
        </p:nvSpPr>
        <p:spPr>
          <a:xfrm>
            <a:off x="4005444" y="6625775"/>
            <a:ext cx="1836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Behaviors</a:t>
            </a:r>
            <a:endParaRPr sz="1600">
              <a:solidFill>
                <a:srgbClr val="21A8B0"/>
              </a:solidFill>
              <a:latin typeface="DM Sans"/>
              <a:ea typeface="DM Sans"/>
              <a:cs typeface="DM Sans"/>
              <a:sym typeface="DM Sans"/>
            </a:endParaRPr>
          </a:p>
        </p:txBody>
      </p:sp>
      <p:cxnSp>
        <p:nvCxnSpPr>
          <p:cNvPr id="341" name="Google Shape;341;p43"/>
          <p:cNvCxnSpPr/>
          <p:nvPr/>
        </p:nvCxnSpPr>
        <p:spPr>
          <a:xfrm>
            <a:off x="3894338" y="6625775"/>
            <a:ext cx="0" cy="2178000"/>
          </a:xfrm>
          <a:prstGeom prst="straightConnector1">
            <a:avLst/>
          </a:prstGeom>
          <a:noFill/>
          <a:ln w="19050" cap="flat" cmpd="sng">
            <a:solidFill>
              <a:schemeClr val="lt1"/>
            </a:solidFill>
            <a:prstDash val="solid"/>
            <a:round/>
            <a:headEnd type="none" w="med" len="med"/>
            <a:tailEnd type="none" w="med" len="med"/>
          </a:ln>
        </p:spPr>
      </p:cxnSp>
      <p:pic>
        <p:nvPicPr>
          <p:cNvPr id="342" name="Google Shape;342;p43"/>
          <p:cNvPicPr preferRelativeResize="0"/>
          <p:nvPr/>
        </p:nvPicPr>
        <p:blipFill rotWithShape="1">
          <a:blip r:embed="rId3">
            <a:alphaModFix/>
          </a:blip>
          <a:srcRect/>
          <a:stretch/>
        </p:blipFill>
        <p:spPr>
          <a:xfrm>
            <a:off x="4808375" y="4046187"/>
            <a:ext cx="2281500" cy="2281500"/>
          </a:xfrm>
          <a:prstGeom prst="rect">
            <a:avLst/>
          </a:prstGeom>
          <a:noFill/>
          <a:ln>
            <a:noFill/>
          </a:ln>
        </p:spPr>
      </p:pic>
      <p:sp>
        <p:nvSpPr>
          <p:cNvPr id="343" name="Google Shape;343;p43"/>
          <p:cNvSpPr txBox="1"/>
          <p:nvPr/>
        </p:nvSpPr>
        <p:spPr>
          <a:xfrm>
            <a:off x="5055275" y="5522976"/>
            <a:ext cx="17877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DM Sans"/>
                <a:ea typeface="DM Sans"/>
                <a:cs typeface="DM Sans"/>
                <a:sym typeface="DM Sans"/>
              </a:rPr>
              <a:t>Place image here</a:t>
            </a:r>
            <a:endParaRPr b="1">
              <a:solidFill>
                <a:schemeClr val="lt1"/>
              </a:solidFill>
              <a:latin typeface="DM Sans"/>
              <a:ea typeface="DM Sans"/>
              <a:cs typeface="DM Sans"/>
              <a:sym typeface="DM Sans"/>
            </a:endParaRPr>
          </a:p>
        </p:txBody>
      </p:sp>
      <p:sp>
        <p:nvSpPr>
          <p:cNvPr id="344" name="Google Shape;344;p43"/>
          <p:cNvSpPr txBox="1">
            <a:spLocks noGrp="1"/>
          </p:cNvSpPr>
          <p:nvPr>
            <p:ph type="body" idx="4"/>
          </p:nvPr>
        </p:nvSpPr>
        <p:spPr>
          <a:xfrm>
            <a:off x="3993925"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45" name="Google Shape;345;p43"/>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346"/>
        <p:cNvGrpSpPr/>
        <p:nvPr/>
      </p:nvGrpSpPr>
      <p:grpSpPr>
        <a:xfrm>
          <a:off x="0" y="0"/>
          <a:ext cx="0" cy="0"/>
          <a:chOff x="0" y="0"/>
          <a:chExt cx="0" cy="0"/>
        </a:xfrm>
      </p:grpSpPr>
      <p:sp>
        <p:nvSpPr>
          <p:cNvPr id="347" name="Google Shape;347;p44"/>
          <p:cNvSpPr txBox="1"/>
          <p:nvPr/>
        </p:nvSpPr>
        <p:spPr>
          <a:xfrm>
            <a:off x="436200" y="870275"/>
            <a:ext cx="6879600" cy="11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Map your customer’s journey</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Answer the questions below for each phase based of the customer journey using the target audience you developed for the business you selected. </a:t>
            </a:r>
            <a:endParaRPr sz="1400">
              <a:solidFill>
                <a:srgbClr val="677B8C"/>
              </a:solidFill>
              <a:latin typeface="DM Sans"/>
              <a:ea typeface="DM Sans"/>
              <a:cs typeface="DM Sans"/>
              <a:sym typeface="DM Sans"/>
            </a:endParaRPr>
          </a:p>
        </p:txBody>
      </p:sp>
      <p:graphicFrame>
        <p:nvGraphicFramePr>
          <p:cNvPr id="348" name="Google Shape;348;p44"/>
          <p:cNvGraphicFramePr/>
          <p:nvPr/>
        </p:nvGraphicFramePr>
        <p:xfrm>
          <a:off x="446388" y="2196900"/>
          <a:ext cx="3000000" cy="3000000"/>
        </p:xfrm>
        <a:graphic>
          <a:graphicData uri="http://schemas.openxmlformats.org/drawingml/2006/table">
            <a:tbl>
              <a:tblPr>
                <a:noFill/>
                <a:tableStyleId>{45656DB6-3312-45D2-AD47-CF5C16D64230}</a:tableStyleId>
              </a:tblPr>
              <a:tblGrid>
                <a:gridCol w="1406300">
                  <a:extLst>
                    <a:ext uri="{9D8B030D-6E8A-4147-A177-3AD203B41FA5}">
                      <a16:colId xmlns:a16="http://schemas.microsoft.com/office/drawing/2014/main" val="20000"/>
                    </a:ext>
                  </a:extLst>
                </a:gridCol>
                <a:gridCol w="5463100">
                  <a:extLst>
                    <a:ext uri="{9D8B030D-6E8A-4147-A177-3AD203B41FA5}">
                      <a16:colId xmlns:a16="http://schemas.microsoft.com/office/drawing/2014/main" val="20001"/>
                    </a:ext>
                  </a:extLst>
                </a:gridCol>
              </a:tblGrid>
              <a:tr h="558925">
                <a:tc>
                  <a:txBody>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Phase </a:t>
                      </a: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tc>
                  <a:txBody>
                    <a:bodyPr/>
                    <a:lstStyle/>
                    <a:p>
                      <a:pPr marL="0" lvl="0" indent="0" algn="l" rtl="0">
                        <a:spcBef>
                          <a:spcPts val="0"/>
                        </a:spcBef>
                        <a:spcAft>
                          <a:spcPts val="0"/>
                        </a:spcAft>
                        <a:buNone/>
                      </a:pP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extLst>
                  <a:ext uri="{0D108BD9-81ED-4DB2-BD59-A6C34878D82A}">
                    <a16:rowId xmlns:a16="http://schemas.microsoft.com/office/drawing/2014/main" val="10000"/>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Awareness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When is my target most receptive?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1"/>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Interest</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relate my product to my target’s needs?</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2"/>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Desire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show my target my product really fits in their life?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3"/>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Conversion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get my target to take action?</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4"/>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Advocacy</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make my target into an advocate?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49" name="Google Shape;349;p44"/>
          <p:cNvSpPr txBox="1">
            <a:spLocks noGrp="1"/>
          </p:cNvSpPr>
          <p:nvPr>
            <p:ph type="body" idx="1"/>
          </p:nvPr>
        </p:nvSpPr>
        <p:spPr>
          <a:xfrm>
            <a:off x="1852700" y="3030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50" name="Google Shape;350;p44"/>
          <p:cNvSpPr txBox="1">
            <a:spLocks noGrp="1"/>
          </p:cNvSpPr>
          <p:nvPr>
            <p:ph type="body" idx="2"/>
          </p:nvPr>
        </p:nvSpPr>
        <p:spPr>
          <a:xfrm>
            <a:off x="1852700" y="43410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51" name="Google Shape;351;p44"/>
          <p:cNvSpPr txBox="1">
            <a:spLocks noGrp="1"/>
          </p:cNvSpPr>
          <p:nvPr>
            <p:ph type="body" idx="3"/>
          </p:nvPr>
        </p:nvSpPr>
        <p:spPr>
          <a:xfrm>
            <a:off x="1852700" y="56518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52" name="Google Shape;352;p44"/>
          <p:cNvSpPr txBox="1">
            <a:spLocks noGrp="1"/>
          </p:cNvSpPr>
          <p:nvPr>
            <p:ph type="body" idx="4"/>
          </p:nvPr>
        </p:nvSpPr>
        <p:spPr>
          <a:xfrm>
            <a:off x="1852700" y="69625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53" name="Google Shape;353;p44"/>
          <p:cNvSpPr txBox="1">
            <a:spLocks noGrp="1"/>
          </p:cNvSpPr>
          <p:nvPr>
            <p:ph type="body" idx="5"/>
          </p:nvPr>
        </p:nvSpPr>
        <p:spPr>
          <a:xfrm>
            <a:off x="1852700" y="8273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354"/>
        <p:cNvGrpSpPr/>
        <p:nvPr/>
      </p:nvGrpSpPr>
      <p:grpSpPr>
        <a:xfrm>
          <a:off x="0" y="0"/>
          <a:ext cx="0" cy="0"/>
          <a:chOff x="0" y="0"/>
          <a:chExt cx="0" cy="0"/>
        </a:xfrm>
      </p:grpSpPr>
      <p:pic>
        <p:nvPicPr>
          <p:cNvPr id="355" name="Google Shape;355;p45"/>
          <p:cNvPicPr preferRelativeResize="0"/>
          <p:nvPr/>
        </p:nvPicPr>
        <p:blipFill>
          <a:blip r:embed="rId2">
            <a:alphaModFix/>
          </a:blip>
          <a:stretch>
            <a:fillRect/>
          </a:stretch>
        </p:blipFill>
        <p:spPr>
          <a:xfrm rot="10800000" flipH="1">
            <a:off x="-976000" y="920179"/>
            <a:ext cx="6626651" cy="144050"/>
          </a:xfrm>
          <a:prstGeom prst="rect">
            <a:avLst/>
          </a:prstGeom>
          <a:noFill/>
          <a:ln>
            <a:noFill/>
          </a:ln>
        </p:spPr>
      </p:pic>
      <p:sp>
        <p:nvSpPr>
          <p:cNvPr id="356" name="Google Shape;356;p45"/>
          <p:cNvSpPr/>
          <p:nvPr/>
        </p:nvSpPr>
        <p:spPr>
          <a:xfrm>
            <a:off x="483650" y="19047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5"/>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Map Your Customer’s Journey</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Answer the questions below for each phase based of the customer journey using the target audience you developed for the business you selected</a:t>
            </a:r>
            <a:endParaRPr>
              <a:solidFill>
                <a:srgbClr val="21A8B0"/>
              </a:solidFill>
              <a:latin typeface="DM Sans"/>
              <a:ea typeface="DM Sans"/>
              <a:cs typeface="DM Sans"/>
              <a:sym typeface="DM Sans"/>
            </a:endParaRPr>
          </a:p>
        </p:txBody>
      </p:sp>
      <p:sp>
        <p:nvSpPr>
          <p:cNvPr id="358" name="Google Shape;358;p45"/>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5"/>
          <p:cNvSpPr txBox="1"/>
          <p:nvPr/>
        </p:nvSpPr>
        <p:spPr>
          <a:xfrm>
            <a:off x="656450" y="19047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Phase</a:t>
            </a:r>
            <a:endParaRPr sz="1800" b="1">
              <a:solidFill>
                <a:srgbClr val="0A004A"/>
              </a:solidFill>
              <a:latin typeface="DM Sans"/>
              <a:ea typeface="DM Sans"/>
              <a:cs typeface="DM Sans"/>
              <a:sym typeface="DM Sans"/>
            </a:endParaRPr>
          </a:p>
        </p:txBody>
      </p:sp>
      <p:sp>
        <p:nvSpPr>
          <p:cNvPr id="360" name="Google Shape;360;p45"/>
          <p:cNvSpPr txBox="1"/>
          <p:nvPr/>
        </p:nvSpPr>
        <p:spPr>
          <a:xfrm>
            <a:off x="634050" y="2365975"/>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Awareness</a:t>
            </a:r>
            <a:endParaRPr sz="1600" b="1">
              <a:solidFill>
                <a:srgbClr val="21A8B0"/>
              </a:solidFill>
              <a:latin typeface="DM Sans"/>
              <a:ea typeface="DM Sans"/>
              <a:cs typeface="DM Sans"/>
              <a:sym typeface="DM Sans"/>
            </a:endParaRPr>
          </a:p>
        </p:txBody>
      </p:sp>
      <p:sp>
        <p:nvSpPr>
          <p:cNvPr id="361" name="Google Shape;361;p45"/>
          <p:cNvSpPr txBox="1"/>
          <p:nvPr/>
        </p:nvSpPr>
        <p:spPr>
          <a:xfrm>
            <a:off x="634050" y="3756006"/>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Interest</a:t>
            </a:r>
            <a:endParaRPr sz="1600" b="1">
              <a:solidFill>
                <a:srgbClr val="21A8B0"/>
              </a:solidFill>
              <a:latin typeface="DM Sans"/>
              <a:ea typeface="DM Sans"/>
              <a:cs typeface="DM Sans"/>
              <a:sym typeface="DM Sans"/>
            </a:endParaRPr>
          </a:p>
        </p:txBody>
      </p:sp>
      <p:sp>
        <p:nvSpPr>
          <p:cNvPr id="362" name="Google Shape;362;p45"/>
          <p:cNvSpPr txBox="1"/>
          <p:nvPr/>
        </p:nvSpPr>
        <p:spPr>
          <a:xfrm>
            <a:off x="634050" y="508090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Desire</a:t>
            </a:r>
            <a:endParaRPr sz="1600" b="1">
              <a:solidFill>
                <a:srgbClr val="21A8B0"/>
              </a:solidFill>
              <a:latin typeface="DM Sans"/>
              <a:ea typeface="DM Sans"/>
              <a:cs typeface="DM Sans"/>
              <a:sym typeface="DM Sans"/>
            </a:endParaRPr>
          </a:p>
        </p:txBody>
      </p:sp>
      <p:sp>
        <p:nvSpPr>
          <p:cNvPr id="363" name="Google Shape;363;p45"/>
          <p:cNvSpPr txBox="1"/>
          <p:nvPr/>
        </p:nvSpPr>
        <p:spPr>
          <a:xfrm>
            <a:off x="634050" y="6438381"/>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Conversion</a:t>
            </a:r>
            <a:endParaRPr sz="1600" b="1">
              <a:solidFill>
                <a:srgbClr val="21A8B0"/>
              </a:solidFill>
              <a:latin typeface="DM Sans"/>
              <a:ea typeface="DM Sans"/>
              <a:cs typeface="DM Sans"/>
              <a:sym typeface="DM Sans"/>
            </a:endParaRPr>
          </a:p>
        </p:txBody>
      </p:sp>
      <p:sp>
        <p:nvSpPr>
          <p:cNvPr id="364" name="Google Shape;364;p45"/>
          <p:cNvSpPr txBox="1"/>
          <p:nvPr/>
        </p:nvSpPr>
        <p:spPr>
          <a:xfrm>
            <a:off x="634050" y="779585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Advocacy</a:t>
            </a:r>
            <a:endParaRPr sz="1600" b="1">
              <a:solidFill>
                <a:srgbClr val="21A8B0"/>
              </a:solidFill>
              <a:latin typeface="DM Sans"/>
              <a:ea typeface="DM Sans"/>
              <a:cs typeface="DM Sans"/>
              <a:sym typeface="DM Sans"/>
            </a:endParaRPr>
          </a:p>
        </p:txBody>
      </p:sp>
      <p:cxnSp>
        <p:nvCxnSpPr>
          <p:cNvPr id="365" name="Google Shape;365;p45"/>
          <p:cNvCxnSpPr/>
          <p:nvPr/>
        </p:nvCxnSpPr>
        <p:spPr>
          <a:xfrm rot="10800000" flipH="1">
            <a:off x="625900" y="372066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66" name="Google Shape;366;p45"/>
          <p:cNvCxnSpPr/>
          <p:nvPr/>
        </p:nvCxnSpPr>
        <p:spPr>
          <a:xfrm rot="10800000" flipH="1">
            <a:off x="625900" y="506984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67" name="Google Shape;367;p45"/>
          <p:cNvCxnSpPr/>
          <p:nvPr/>
        </p:nvCxnSpPr>
        <p:spPr>
          <a:xfrm rot="10800000" flipH="1">
            <a:off x="625900" y="641903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68" name="Google Shape;368;p45"/>
          <p:cNvCxnSpPr/>
          <p:nvPr/>
        </p:nvCxnSpPr>
        <p:spPr>
          <a:xfrm rot="10800000" flipH="1">
            <a:off x="625900" y="7768215"/>
            <a:ext cx="6531300" cy="8700"/>
          </a:xfrm>
          <a:prstGeom prst="straightConnector1">
            <a:avLst/>
          </a:prstGeom>
          <a:noFill/>
          <a:ln w="19050" cap="flat" cmpd="sng">
            <a:solidFill>
              <a:schemeClr val="lt1"/>
            </a:solidFill>
            <a:prstDash val="solid"/>
            <a:round/>
            <a:headEnd type="none" w="med" len="med"/>
            <a:tailEnd type="none" w="med" len="med"/>
          </a:ln>
        </p:spPr>
      </p:cxnSp>
      <p:sp>
        <p:nvSpPr>
          <p:cNvPr id="369" name="Google Shape;369;p45"/>
          <p:cNvSpPr txBox="1"/>
          <p:nvPr/>
        </p:nvSpPr>
        <p:spPr>
          <a:xfrm>
            <a:off x="2027500" y="2365975"/>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When is my target most receptive?</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370" name="Google Shape;370;p45"/>
          <p:cNvSpPr txBox="1"/>
          <p:nvPr/>
        </p:nvSpPr>
        <p:spPr>
          <a:xfrm>
            <a:off x="2027500" y="3756006"/>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relate my product to my target’s needs?</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371" name="Google Shape;371;p45"/>
          <p:cNvSpPr txBox="1"/>
          <p:nvPr/>
        </p:nvSpPr>
        <p:spPr>
          <a:xfrm>
            <a:off x="2027500" y="508090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show my target my product really fits in their life?</a:t>
            </a:r>
            <a:endParaRPr sz="1200">
              <a:solidFill>
                <a:srgbClr val="0A004A"/>
              </a:solidFill>
              <a:latin typeface="DM Sans"/>
              <a:ea typeface="DM Sans"/>
              <a:cs typeface="DM Sans"/>
              <a:sym typeface="DM Sans"/>
            </a:endParaRPr>
          </a:p>
        </p:txBody>
      </p:sp>
      <p:sp>
        <p:nvSpPr>
          <p:cNvPr id="372" name="Google Shape;372;p45"/>
          <p:cNvSpPr txBox="1"/>
          <p:nvPr/>
        </p:nvSpPr>
        <p:spPr>
          <a:xfrm>
            <a:off x="2027500" y="6438383"/>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get my target to take action?</a:t>
            </a:r>
            <a:endParaRPr sz="1200">
              <a:solidFill>
                <a:srgbClr val="0A004A"/>
              </a:solidFill>
              <a:latin typeface="DM Sans"/>
              <a:ea typeface="DM Sans"/>
              <a:cs typeface="DM Sans"/>
              <a:sym typeface="DM Sans"/>
            </a:endParaRPr>
          </a:p>
        </p:txBody>
      </p:sp>
      <p:sp>
        <p:nvSpPr>
          <p:cNvPr id="373" name="Google Shape;373;p45"/>
          <p:cNvSpPr txBox="1"/>
          <p:nvPr/>
        </p:nvSpPr>
        <p:spPr>
          <a:xfrm>
            <a:off x="2027500" y="779585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make my target into an advocate?</a:t>
            </a:r>
            <a:endParaRPr sz="1200">
              <a:solidFill>
                <a:srgbClr val="0A004A"/>
              </a:solidFill>
              <a:latin typeface="DM Sans"/>
              <a:ea typeface="DM Sans"/>
              <a:cs typeface="DM Sans"/>
              <a:sym typeface="DM Sans"/>
            </a:endParaRPr>
          </a:p>
        </p:txBody>
      </p:sp>
      <p:cxnSp>
        <p:nvCxnSpPr>
          <p:cNvPr id="374" name="Google Shape;374;p45"/>
          <p:cNvCxnSpPr/>
          <p:nvPr/>
        </p:nvCxnSpPr>
        <p:spPr>
          <a:xfrm>
            <a:off x="1930175" y="2371463"/>
            <a:ext cx="0" cy="6717300"/>
          </a:xfrm>
          <a:prstGeom prst="straightConnector1">
            <a:avLst/>
          </a:prstGeom>
          <a:noFill/>
          <a:ln w="19050" cap="flat" cmpd="sng">
            <a:solidFill>
              <a:schemeClr val="lt1"/>
            </a:solidFill>
            <a:prstDash val="solid"/>
            <a:round/>
            <a:headEnd type="none" w="med" len="med"/>
            <a:tailEnd type="none" w="med" len="med"/>
          </a:ln>
        </p:spPr>
      </p:cxnSp>
      <p:cxnSp>
        <p:nvCxnSpPr>
          <p:cNvPr id="375" name="Google Shape;375;p45"/>
          <p:cNvCxnSpPr/>
          <p:nvPr/>
        </p:nvCxnSpPr>
        <p:spPr>
          <a:xfrm rot="10800000" flipH="1">
            <a:off x="625900" y="2371475"/>
            <a:ext cx="6531300" cy="8700"/>
          </a:xfrm>
          <a:prstGeom prst="straightConnector1">
            <a:avLst/>
          </a:prstGeom>
          <a:noFill/>
          <a:ln w="19050" cap="flat" cmpd="sng">
            <a:solidFill>
              <a:srgbClr val="0A004A"/>
            </a:solidFill>
            <a:prstDash val="solid"/>
            <a:round/>
            <a:headEnd type="none" w="med" len="med"/>
            <a:tailEnd type="none" w="med" len="med"/>
          </a:ln>
        </p:spPr>
      </p:cxnSp>
      <p:sp>
        <p:nvSpPr>
          <p:cNvPr id="376" name="Google Shape;376;p45"/>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77" name="Google Shape;377;p45"/>
          <p:cNvSpPr txBox="1">
            <a:spLocks noGrp="1"/>
          </p:cNvSpPr>
          <p:nvPr>
            <p:ph type="body" idx="2"/>
          </p:nvPr>
        </p:nvSpPr>
        <p:spPr>
          <a:xfrm>
            <a:off x="1930175" y="412430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78" name="Google Shape;378;p45"/>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79" name="Google Shape;379;p45"/>
          <p:cNvSpPr txBox="1">
            <a:spLocks noGrp="1"/>
          </p:cNvSpPr>
          <p:nvPr>
            <p:ph type="body" idx="4"/>
          </p:nvPr>
        </p:nvSpPr>
        <p:spPr>
          <a:xfrm>
            <a:off x="1930175" y="6827384"/>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80" name="Google Shape;380;p45"/>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81" name="Google Shape;381;p45"/>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382"/>
        <p:cNvGrpSpPr/>
        <p:nvPr/>
      </p:nvGrpSpPr>
      <p:grpSpPr>
        <a:xfrm>
          <a:off x="0" y="0"/>
          <a:ext cx="0" cy="0"/>
          <a:chOff x="0" y="0"/>
          <a:chExt cx="0" cy="0"/>
        </a:xfrm>
      </p:grpSpPr>
      <p:sp>
        <p:nvSpPr>
          <p:cNvPr id="383" name="Google Shape;383;p46"/>
          <p:cNvSpPr txBox="1"/>
          <p:nvPr/>
        </p:nvSpPr>
        <p:spPr>
          <a:xfrm>
            <a:off x="486650" y="770700"/>
            <a:ext cx="70209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Short Business Description </a:t>
            </a:r>
            <a:endParaRPr sz="2800" b="1">
              <a:solidFill>
                <a:srgbClr val="677B8C"/>
              </a:solidFill>
              <a:latin typeface="DM Sans"/>
              <a:ea typeface="DM Sans"/>
              <a:cs typeface="DM Sans"/>
              <a:sym typeface="DM Sans"/>
            </a:endParaRPr>
          </a:p>
          <a:p>
            <a:pPr marL="0" marR="0" lvl="0" indent="0" algn="l" rtl="0">
              <a:lnSpc>
                <a:spcPct val="110000"/>
              </a:lnSpc>
              <a:spcBef>
                <a:spcPts val="0"/>
              </a:spcBef>
              <a:spcAft>
                <a:spcPts val="0"/>
              </a:spcAft>
              <a:buNone/>
            </a:pPr>
            <a:r>
              <a:rPr lang="en" sz="1400">
                <a:solidFill>
                  <a:srgbClr val="677B8C"/>
                </a:solidFill>
                <a:latin typeface="DM Sans"/>
                <a:ea typeface="DM Sans"/>
                <a:cs typeface="DM Sans"/>
                <a:sym typeface="DM Sans"/>
              </a:rPr>
              <a:t>Provide a short description about the business you </a:t>
            </a:r>
            <a:r>
              <a:rPr lang="en">
                <a:solidFill>
                  <a:srgbClr val="677B8C"/>
                </a:solidFill>
                <a:latin typeface="DM Sans"/>
                <a:ea typeface="DM Sans"/>
                <a:cs typeface="DM Sans"/>
                <a:sym typeface="DM Sans"/>
              </a:rPr>
              <a:t>have selected</a:t>
            </a:r>
            <a:r>
              <a:rPr lang="en" sz="1400">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384" name="Google Shape;384;p46"/>
          <p:cNvSpPr/>
          <p:nvPr/>
        </p:nvSpPr>
        <p:spPr>
          <a:xfrm>
            <a:off x="486650" y="2425525"/>
            <a:ext cx="6831900" cy="558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385" name="Google Shape;385;p46"/>
          <p:cNvSpPr txBox="1"/>
          <p:nvPr/>
        </p:nvSpPr>
        <p:spPr>
          <a:xfrm>
            <a:off x="486650" y="20208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Business Name</a:t>
            </a:r>
            <a:r>
              <a:rPr lang="en">
                <a:solidFill>
                  <a:srgbClr val="677B8C"/>
                </a:solidFill>
                <a:latin typeface="DM Sans"/>
                <a:ea typeface="DM Sans"/>
                <a:cs typeface="DM Sans"/>
                <a:sym typeface="DM Sans"/>
              </a:rPr>
              <a:t>:</a:t>
            </a:r>
            <a:endParaRPr>
              <a:solidFill>
                <a:srgbClr val="677B8C"/>
              </a:solidFill>
              <a:latin typeface="DM Sans"/>
              <a:ea typeface="DM Sans"/>
              <a:cs typeface="DM Sans"/>
              <a:sym typeface="DM Sans"/>
            </a:endParaRPr>
          </a:p>
        </p:txBody>
      </p:sp>
      <p:sp>
        <p:nvSpPr>
          <p:cNvPr id="386" name="Google Shape;386;p46"/>
          <p:cNvSpPr/>
          <p:nvPr/>
        </p:nvSpPr>
        <p:spPr>
          <a:xfrm>
            <a:off x="486600" y="3696425"/>
            <a:ext cx="6831900" cy="2614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387" name="Google Shape;387;p46"/>
          <p:cNvSpPr txBox="1"/>
          <p:nvPr/>
        </p:nvSpPr>
        <p:spPr>
          <a:xfrm>
            <a:off x="486600" y="32917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Description of the business: (two to three sentences) </a:t>
            </a:r>
            <a:endParaRPr sz="1600">
              <a:solidFill>
                <a:srgbClr val="677B8C"/>
              </a:solidFill>
              <a:latin typeface="DM Sans"/>
              <a:ea typeface="DM Sans"/>
              <a:cs typeface="DM Sans"/>
              <a:sym typeface="DM Sans"/>
            </a:endParaRPr>
          </a:p>
        </p:txBody>
      </p:sp>
      <p:sp>
        <p:nvSpPr>
          <p:cNvPr id="388" name="Google Shape;388;p46"/>
          <p:cNvSpPr txBox="1">
            <a:spLocks noGrp="1"/>
          </p:cNvSpPr>
          <p:nvPr>
            <p:ph type="body" idx="1"/>
          </p:nvPr>
        </p:nvSpPr>
        <p:spPr>
          <a:xfrm>
            <a:off x="497950" y="3713225"/>
            <a:ext cx="6831900" cy="261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89" name="Google Shape;389;p46"/>
          <p:cNvSpPr txBox="1">
            <a:spLocks noGrp="1"/>
          </p:cNvSpPr>
          <p:nvPr>
            <p:ph type="title"/>
          </p:nvPr>
        </p:nvSpPr>
        <p:spPr>
          <a:xfrm>
            <a:off x="486600" y="2425525"/>
            <a:ext cx="68319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DM Sans"/>
              <a:buNone/>
              <a:defRPr>
                <a:solidFill>
                  <a:schemeClr val="dk2"/>
                </a:solidFill>
                <a:latin typeface="DM Sans"/>
                <a:ea typeface="DM Sans"/>
                <a:cs typeface="DM Sans"/>
                <a:sym typeface="DM Sans"/>
              </a:defRPr>
            </a:lvl1pPr>
            <a:lvl2pPr lvl="1" rtl="0">
              <a:spcBef>
                <a:spcPts val="0"/>
              </a:spcBef>
              <a:spcAft>
                <a:spcPts val="0"/>
              </a:spcAft>
              <a:buSzPts val="2800"/>
              <a:buFont typeface="DM Sans"/>
              <a:buNone/>
              <a:defRPr>
                <a:latin typeface="DM Sans"/>
                <a:ea typeface="DM Sans"/>
                <a:cs typeface="DM Sans"/>
                <a:sym typeface="DM Sans"/>
              </a:defRPr>
            </a:lvl2pPr>
            <a:lvl3pPr lvl="2" rtl="0">
              <a:spcBef>
                <a:spcPts val="0"/>
              </a:spcBef>
              <a:spcAft>
                <a:spcPts val="0"/>
              </a:spcAft>
              <a:buSzPts val="2800"/>
              <a:buFont typeface="DM Sans"/>
              <a:buNone/>
              <a:defRPr>
                <a:latin typeface="DM Sans"/>
                <a:ea typeface="DM Sans"/>
                <a:cs typeface="DM Sans"/>
                <a:sym typeface="DM Sans"/>
              </a:defRPr>
            </a:lvl3pPr>
            <a:lvl4pPr lvl="3" rtl="0">
              <a:spcBef>
                <a:spcPts val="0"/>
              </a:spcBef>
              <a:spcAft>
                <a:spcPts val="0"/>
              </a:spcAft>
              <a:buSzPts val="2800"/>
              <a:buFont typeface="DM Sans"/>
              <a:buNone/>
              <a:defRPr>
                <a:latin typeface="DM Sans"/>
                <a:ea typeface="DM Sans"/>
                <a:cs typeface="DM Sans"/>
                <a:sym typeface="DM Sans"/>
              </a:defRPr>
            </a:lvl4pPr>
            <a:lvl5pPr lvl="4" rtl="0">
              <a:spcBef>
                <a:spcPts val="0"/>
              </a:spcBef>
              <a:spcAft>
                <a:spcPts val="0"/>
              </a:spcAft>
              <a:buSzPts val="2800"/>
              <a:buFont typeface="DM Sans"/>
              <a:buNone/>
              <a:defRPr>
                <a:latin typeface="DM Sans"/>
                <a:ea typeface="DM Sans"/>
                <a:cs typeface="DM Sans"/>
                <a:sym typeface="DM Sans"/>
              </a:defRPr>
            </a:lvl5pPr>
            <a:lvl6pPr lvl="5" rtl="0">
              <a:spcBef>
                <a:spcPts val="0"/>
              </a:spcBef>
              <a:spcAft>
                <a:spcPts val="0"/>
              </a:spcAft>
              <a:buSzPts val="2800"/>
              <a:buFont typeface="DM Sans"/>
              <a:buNone/>
              <a:defRPr>
                <a:latin typeface="DM Sans"/>
                <a:ea typeface="DM Sans"/>
                <a:cs typeface="DM Sans"/>
                <a:sym typeface="DM Sans"/>
              </a:defRPr>
            </a:lvl6pPr>
            <a:lvl7pPr lvl="6" rtl="0">
              <a:spcBef>
                <a:spcPts val="0"/>
              </a:spcBef>
              <a:spcAft>
                <a:spcPts val="0"/>
              </a:spcAft>
              <a:buSzPts val="2800"/>
              <a:buFont typeface="DM Sans"/>
              <a:buNone/>
              <a:defRPr>
                <a:latin typeface="DM Sans"/>
                <a:ea typeface="DM Sans"/>
                <a:cs typeface="DM Sans"/>
                <a:sym typeface="DM Sans"/>
              </a:defRPr>
            </a:lvl7pPr>
            <a:lvl8pPr lvl="7" rtl="0">
              <a:spcBef>
                <a:spcPts val="0"/>
              </a:spcBef>
              <a:spcAft>
                <a:spcPts val="0"/>
              </a:spcAft>
              <a:buSzPts val="2800"/>
              <a:buFont typeface="DM Sans"/>
              <a:buNone/>
              <a:defRPr>
                <a:latin typeface="DM Sans"/>
                <a:ea typeface="DM Sans"/>
                <a:cs typeface="DM Sans"/>
                <a:sym typeface="DM Sans"/>
              </a:defRPr>
            </a:lvl8pPr>
            <a:lvl9pPr lvl="8" rtl="0">
              <a:spcBef>
                <a:spcPts val="0"/>
              </a:spcBef>
              <a:spcAft>
                <a:spcPts val="0"/>
              </a:spcAft>
              <a:buSzPts val="2800"/>
              <a:buFont typeface="DM Sans"/>
              <a:buNone/>
              <a:defRPr>
                <a:latin typeface="DM Sans"/>
                <a:ea typeface="DM Sans"/>
                <a:cs typeface="DM Sans"/>
                <a:sym typeface="DM Sans"/>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ustom Layout 2 1">
  <p:cSld name="CUSTOM_1_1">
    <p:spTree>
      <p:nvGrpSpPr>
        <p:cNvPr id="1" name="Shape 390"/>
        <p:cNvGrpSpPr/>
        <p:nvPr/>
      </p:nvGrpSpPr>
      <p:grpSpPr>
        <a:xfrm>
          <a:off x="0" y="0"/>
          <a:ext cx="0" cy="0"/>
          <a:chOff x="0" y="0"/>
          <a:chExt cx="0" cy="0"/>
        </a:xfrm>
      </p:grpSpPr>
      <p:pic>
        <p:nvPicPr>
          <p:cNvPr id="391" name="Google Shape;391;p47"/>
          <p:cNvPicPr preferRelativeResize="0"/>
          <p:nvPr/>
        </p:nvPicPr>
        <p:blipFill>
          <a:blip r:embed="rId2">
            <a:alphaModFix/>
          </a:blip>
          <a:stretch>
            <a:fillRect/>
          </a:stretch>
        </p:blipFill>
        <p:spPr>
          <a:xfrm rot="10800000" flipH="1">
            <a:off x="-1195525" y="920175"/>
            <a:ext cx="5361349" cy="144050"/>
          </a:xfrm>
          <a:prstGeom prst="rect">
            <a:avLst/>
          </a:prstGeom>
          <a:noFill/>
          <a:ln>
            <a:noFill/>
          </a:ln>
        </p:spPr>
      </p:pic>
      <p:sp>
        <p:nvSpPr>
          <p:cNvPr id="392" name="Google Shape;392;p47"/>
          <p:cNvSpPr/>
          <p:nvPr/>
        </p:nvSpPr>
        <p:spPr>
          <a:xfrm>
            <a:off x="483650" y="2097975"/>
            <a:ext cx="6798900" cy="9066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7"/>
          <p:cNvSpPr txBox="1"/>
          <p:nvPr/>
        </p:nvSpPr>
        <p:spPr>
          <a:xfrm>
            <a:off x="706972" y="16755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Business Name</a:t>
            </a:r>
            <a:endParaRPr b="1">
              <a:solidFill>
                <a:srgbClr val="0A004A"/>
              </a:solidFill>
              <a:latin typeface="DM Sans"/>
              <a:ea typeface="DM Sans"/>
              <a:cs typeface="DM Sans"/>
              <a:sym typeface="DM Sans"/>
            </a:endParaRPr>
          </a:p>
        </p:txBody>
      </p:sp>
      <p:sp>
        <p:nvSpPr>
          <p:cNvPr id="394" name="Google Shape;394;p47"/>
          <p:cNvSpPr txBox="1"/>
          <p:nvPr/>
        </p:nvSpPr>
        <p:spPr>
          <a:xfrm>
            <a:off x="706975" y="3291725"/>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Description of the business</a:t>
            </a:r>
            <a:endParaRPr sz="1600" b="1">
              <a:solidFill>
                <a:srgbClr val="0A004A"/>
              </a:solidFill>
              <a:latin typeface="DM Sans"/>
              <a:ea typeface="DM Sans"/>
              <a:cs typeface="DM Sans"/>
              <a:sym typeface="DM Sans"/>
            </a:endParaRPr>
          </a:p>
        </p:txBody>
      </p:sp>
      <p:sp>
        <p:nvSpPr>
          <p:cNvPr id="395" name="Google Shape;395;p47"/>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DM Sans"/>
              <a:buNone/>
              <a:defRPr sz="2400">
                <a:solidFill>
                  <a:schemeClr val="dk2"/>
                </a:solidFill>
                <a:latin typeface="DM Sans"/>
                <a:ea typeface="DM Sans"/>
                <a:cs typeface="DM Sans"/>
                <a:sym typeface="DM Sans"/>
              </a:defRPr>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396" name="Google Shape;396;p47"/>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Business Description </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Provide a short description of your selected business</a:t>
            </a:r>
            <a:endParaRPr>
              <a:solidFill>
                <a:srgbClr val="21A8B0"/>
              </a:solidFill>
              <a:latin typeface="DM Sans"/>
              <a:ea typeface="DM Sans"/>
              <a:cs typeface="DM Sans"/>
              <a:sym typeface="DM Sans"/>
            </a:endParaRPr>
          </a:p>
        </p:txBody>
      </p:sp>
      <p:sp>
        <p:nvSpPr>
          <p:cNvPr id="397" name="Google Shape;397;p47"/>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8" name="Google Shape;398;p47"/>
          <p:cNvPicPr preferRelativeResize="0"/>
          <p:nvPr/>
        </p:nvPicPr>
        <p:blipFill>
          <a:blip r:embed="rId3">
            <a:alphaModFix/>
          </a:blip>
          <a:stretch>
            <a:fillRect/>
          </a:stretch>
        </p:blipFill>
        <p:spPr>
          <a:xfrm>
            <a:off x="497950" y="1755063"/>
            <a:ext cx="209025" cy="245700"/>
          </a:xfrm>
          <a:prstGeom prst="rect">
            <a:avLst/>
          </a:prstGeom>
          <a:noFill/>
          <a:ln>
            <a:noFill/>
          </a:ln>
        </p:spPr>
      </p:pic>
      <p:pic>
        <p:nvPicPr>
          <p:cNvPr id="399" name="Google Shape;399;p47"/>
          <p:cNvPicPr preferRelativeResize="0"/>
          <p:nvPr/>
        </p:nvPicPr>
        <p:blipFill>
          <a:blip r:embed="rId3">
            <a:alphaModFix/>
          </a:blip>
          <a:stretch>
            <a:fillRect/>
          </a:stretch>
        </p:blipFill>
        <p:spPr>
          <a:xfrm>
            <a:off x="497950" y="3399800"/>
            <a:ext cx="209025" cy="245700"/>
          </a:xfrm>
          <a:prstGeom prst="rect">
            <a:avLst/>
          </a:prstGeom>
          <a:noFill/>
          <a:ln>
            <a:noFill/>
          </a:ln>
        </p:spPr>
      </p:pic>
      <p:sp>
        <p:nvSpPr>
          <p:cNvPr id="400" name="Google Shape;400;p47"/>
          <p:cNvSpPr/>
          <p:nvPr/>
        </p:nvSpPr>
        <p:spPr>
          <a:xfrm>
            <a:off x="483650" y="3755575"/>
            <a:ext cx="6798900" cy="51834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7"/>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02" name="Google Shape;402;p47"/>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3"/>
        <p:cNvGrpSpPr/>
        <p:nvPr/>
      </p:nvGrpSpPr>
      <p:grpSpPr>
        <a:xfrm>
          <a:off x="0" y="0"/>
          <a:ext cx="0" cy="0"/>
          <a:chOff x="0" y="0"/>
          <a:chExt cx="0" cy="0"/>
        </a:xfrm>
      </p:grpSpPr>
      <p:sp>
        <p:nvSpPr>
          <p:cNvPr id="404" name="Google Shape;404;p4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405"/>
        <p:cNvGrpSpPr/>
        <p:nvPr/>
      </p:nvGrpSpPr>
      <p:grpSpPr>
        <a:xfrm>
          <a:off x="0" y="0"/>
          <a:ext cx="0" cy="0"/>
          <a:chOff x="0" y="0"/>
          <a:chExt cx="0" cy="0"/>
        </a:xfrm>
      </p:grpSpPr>
      <p:sp>
        <p:nvSpPr>
          <p:cNvPr id="406" name="Google Shape;406;p49"/>
          <p:cNvSpPr txBox="1"/>
          <p:nvPr/>
        </p:nvSpPr>
        <p:spPr>
          <a:xfrm>
            <a:off x="450645" y="628396"/>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Key Performance Indicators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Draft three K</a:t>
            </a:r>
            <a:r>
              <a:rPr lang="en">
                <a:solidFill>
                  <a:srgbClr val="677B8C"/>
                </a:solidFill>
                <a:latin typeface="DM Sans"/>
                <a:ea typeface="DM Sans"/>
                <a:cs typeface="DM Sans"/>
                <a:sym typeface="DM Sans"/>
              </a:rPr>
              <a:t>PIs</a:t>
            </a:r>
            <a:r>
              <a:rPr lang="en" sz="1400">
                <a:solidFill>
                  <a:srgbClr val="677B8C"/>
                </a:solidFill>
                <a:latin typeface="DM Sans"/>
                <a:ea typeface="DM Sans"/>
                <a:cs typeface="DM Sans"/>
                <a:sym typeface="DM Sans"/>
              </a:rPr>
              <a:t>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407" name="Google Shape;407;p49"/>
          <p:cNvSpPr/>
          <p:nvPr/>
        </p:nvSpPr>
        <p:spPr>
          <a:xfrm>
            <a:off x="1369950" y="22352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8" name="Google Shape;408;p49"/>
          <p:cNvSpPr/>
          <p:nvPr/>
        </p:nvSpPr>
        <p:spPr>
          <a:xfrm>
            <a:off x="1370000" y="4406482"/>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9" name="Google Shape;409;p49"/>
          <p:cNvSpPr/>
          <p:nvPr/>
        </p:nvSpPr>
        <p:spPr>
          <a:xfrm>
            <a:off x="1370000" y="68301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0" name="Google Shape;410;p49"/>
          <p:cNvSpPr/>
          <p:nvPr/>
        </p:nvSpPr>
        <p:spPr>
          <a:xfrm>
            <a:off x="450650" y="223513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1</a:t>
            </a:r>
            <a:endParaRPr sz="2100">
              <a:solidFill>
                <a:srgbClr val="677B8C"/>
              </a:solidFill>
              <a:latin typeface="DM Sans"/>
              <a:ea typeface="DM Sans"/>
              <a:cs typeface="DM Sans"/>
              <a:sym typeface="DM Sans"/>
            </a:endParaRPr>
          </a:p>
        </p:txBody>
      </p:sp>
      <p:sp>
        <p:nvSpPr>
          <p:cNvPr id="411" name="Google Shape;411;p49"/>
          <p:cNvSpPr/>
          <p:nvPr/>
        </p:nvSpPr>
        <p:spPr>
          <a:xfrm>
            <a:off x="450650" y="440648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2</a:t>
            </a:r>
            <a:endParaRPr sz="2100">
              <a:solidFill>
                <a:srgbClr val="677B8C"/>
              </a:solidFill>
              <a:latin typeface="DM Sans"/>
              <a:ea typeface="DM Sans"/>
              <a:cs typeface="DM Sans"/>
              <a:sym typeface="DM Sans"/>
            </a:endParaRPr>
          </a:p>
        </p:txBody>
      </p:sp>
      <p:sp>
        <p:nvSpPr>
          <p:cNvPr id="412" name="Google Shape;412;p49"/>
          <p:cNvSpPr/>
          <p:nvPr/>
        </p:nvSpPr>
        <p:spPr>
          <a:xfrm>
            <a:off x="450650" y="6830107"/>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3</a:t>
            </a:r>
            <a:endParaRPr sz="2100">
              <a:solidFill>
                <a:srgbClr val="677B8C"/>
              </a:solidFill>
              <a:latin typeface="DM Sans"/>
              <a:ea typeface="DM Sans"/>
              <a:cs typeface="DM Sans"/>
              <a:sym typeface="DM Sans"/>
            </a:endParaRPr>
          </a:p>
        </p:txBody>
      </p:sp>
      <p:sp>
        <p:nvSpPr>
          <p:cNvPr id="413" name="Google Shape;413;p49"/>
          <p:cNvSpPr txBox="1">
            <a:spLocks noGrp="1"/>
          </p:cNvSpPr>
          <p:nvPr>
            <p:ph type="body" idx="1"/>
          </p:nvPr>
        </p:nvSpPr>
        <p:spPr>
          <a:xfrm>
            <a:off x="1380000" y="223362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14" name="Google Shape;414;p49"/>
          <p:cNvSpPr txBox="1">
            <a:spLocks noGrp="1"/>
          </p:cNvSpPr>
          <p:nvPr>
            <p:ph type="body" idx="2"/>
          </p:nvPr>
        </p:nvSpPr>
        <p:spPr>
          <a:xfrm>
            <a:off x="1378800" y="441097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15" name="Google Shape;415;p49"/>
          <p:cNvSpPr txBox="1">
            <a:spLocks noGrp="1"/>
          </p:cNvSpPr>
          <p:nvPr>
            <p:ph type="body" idx="3"/>
          </p:nvPr>
        </p:nvSpPr>
        <p:spPr>
          <a:xfrm>
            <a:off x="1378800" y="6834600"/>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ustom Layout 3 1">
  <p:cSld name="CUSTOM_2_1">
    <p:spTree>
      <p:nvGrpSpPr>
        <p:cNvPr id="1" name="Shape 416"/>
        <p:cNvGrpSpPr/>
        <p:nvPr/>
      </p:nvGrpSpPr>
      <p:grpSpPr>
        <a:xfrm>
          <a:off x="0" y="0"/>
          <a:ext cx="0" cy="0"/>
          <a:chOff x="0" y="0"/>
          <a:chExt cx="0" cy="0"/>
        </a:xfrm>
      </p:grpSpPr>
      <p:pic>
        <p:nvPicPr>
          <p:cNvPr id="417" name="Google Shape;417;p50"/>
          <p:cNvPicPr preferRelativeResize="0"/>
          <p:nvPr/>
        </p:nvPicPr>
        <p:blipFill>
          <a:blip r:embed="rId2">
            <a:alphaModFix/>
          </a:blip>
          <a:stretch>
            <a:fillRect/>
          </a:stretch>
        </p:blipFill>
        <p:spPr>
          <a:xfrm rot="10800000" flipH="1">
            <a:off x="-1334850" y="920179"/>
            <a:ext cx="6626651" cy="144050"/>
          </a:xfrm>
          <a:prstGeom prst="rect">
            <a:avLst/>
          </a:prstGeom>
          <a:noFill/>
          <a:ln>
            <a:noFill/>
          </a:ln>
        </p:spPr>
      </p:pic>
      <p:sp>
        <p:nvSpPr>
          <p:cNvPr id="418" name="Google Shape;418;p50"/>
          <p:cNvSpPr/>
          <p:nvPr/>
        </p:nvSpPr>
        <p:spPr>
          <a:xfrm>
            <a:off x="1287050" y="663624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9" name="Google Shape;419;p50"/>
          <p:cNvSpPr/>
          <p:nvPr/>
        </p:nvSpPr>
        <p:spPr>
          <a:xfrm>
            <a:off x="1287050" y="430099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20" name="Google Shape;420;p50"/>
          <p:cNvSpPr/>
          <p:nvPr/>
        </p:nvSpPr>
        <p:spPr>
          <a:xfrm>
            <a:off x="1287050" y="1965761"/>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21" name="Google Shape;421;p50"/>
          <p:cNvSpPr txBox="1">
            <a:spLocks noGrp="1"/>
          </p:cNvSpPr>
          <p:nvPr>
            <p:ph type="body" idx="1"/>
          </p:nvPr>
        </p:nvSpPr>
        <p:spPr>
          <a:xfrm>
            <a:off x="1379985" y="206952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22" name="Google Shape;422;p50"/>
          <p:cNvSpPr txBox="1">
            <a:spLocks noGrp="1"/>
          </p:cNvSpPr>
          <p:nvPr>
            <p:ph type="body" idx="2"/>
          </p:nvPr>
        </p:nvSpPr>
        <p:spPr>
          <a:xfrm>
            <a:off x="1378800" y="6765410"/>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23" name="Google Shape;423;p50"/>
          <p:cNvSpPr txBox="1">
            <a:spLocks noGrp="1"/>
          </p:cNvSpPr>
          <p:nvPr>
            <p:ph type="body" idx="3"/>
          </p:nvPr>
        </p:nvSpPr>
        <p:spPr>
          <a:xfrm>
            <a:off x="1378800" y="443014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24" name="Google Shape;424;p50"/>
          <p:cNvSpPr/>
          <p:nvPr/>
        </p:nvSpPr>
        <p:spPr>
          <a:xfrm>
            <a:off x="450650" y="2140061"/>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1</a:t>
            </a:r>
            <a:endParaRPr sz="2100" b="1">
              <a:solidFill>
                <a:srgbClr val="0A004A"/>
              </a:solidFill>
              <a:latin typeface="DM Sans"/>
              <a:ea typeface="DM Sans"/>
              <a:cs typeface="DM Sans"/>
              <a:sym typeface="DM Sans"/>
            </a:endParaRPr>
          </a:p>
        </p:txBody>
      </p:sp>
      <p:sp>
        <p:nvSpPr>
          <p:cNvPr id="425" name="Google Shape;425;p50"/>
          <p:cNvSpPr/>
          <p:nvPr/>
        </p:nvSpPr>
        <p:spPr>
          <a:xfrm>
            <a:off x="450650" y="4532620"/>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2</a:t>
            </a:r>
            <a:endParaRPr sz="2100" b="1">
              <a:solidFill>
                <a:srgbClr val="0A004A"/>
              </a:solidFill>
              <a:latin typeface="DM Sans"/>
              <a:ea typeface="DM Sans"/>
              <a:cs typeface="DM Sans"/>
              <a:sym typeface="DM Sans"/>
            </a:endParaRPr>
          </a:p>
        </p:txBody>
      </p:sp>
      <p:sp>
        <p:nvSpPr>
          <p:cNvPr id="426" name="Google Shape;426;p50"/>
          <p:cNvSpPr/>
          <p:nvPr/>
        </p:nvSpPr>
        <p:spPr>
          <a:xfrm>
            <a:off x="450650" y="6810555"/>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3</a:t>
            </a:r>
            <a:endParaRPr sz="2100" b="1">
              <a:solidFill>
                <a:srgbClr val="0A004A"/>
              </a:solidFill>
              <a:latin typeface="DM Sans"/>
              <a:ea typeface="DM Sans"/>
              <a:cs typeface="DM Sans"/>
              <a:sym typeface="DM Sans"/>
            </a:endParaRPr>
          </a:p>
        </p:txBody>
      </p:sp>
      <p:sp>
        <p:nvSpPr>
          <p:cNvPr id="427" name="Google Shape;427;p50"/>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Key Performance Indicators</a:t>
            </a:r>
            <a:r>
              <a:rPr lang="en" sz="2800" b="1">
                <a:solidFill>
                  <a:srgbClr val="677B8C"/>
                </a:solidFill>
                <a:latin typeface="DM Sans"/>
                <a:ea typeface="DM Sans"/>
                <a:cs typeface="DM Sans"/>
                <a:sym typeface="DM Sans"/>
              </a:rPr>
              <a:t>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Draft three KPIs for the business you’ve selected</a:t>
            </a:r>
            <a:endParaRPr>
              <a:solidFill>
                <a:srgbClr val="21A8B0"/>
              </a:solidFill>
              <a:latin typeface="DM Sans"/>
              <a:ea typeface="DM Sans"/>
              <a:cs typeface="DM Sans"/>
              <a:sym typeface="DM Sans"/>
            </a:endParaRPr>
          </a:p>
          <a:p>
            <a:pPr marL="0" lvl="0" indent="0" algn="l" rtl="0">
              <a:lnSpc>
                <a:spcPct val="110000"/>
              </a:lnSpc>
              <a:spcBef>
                <a:spcPts val="0"/>
              </a:spcBef>
              <a:spcAft>
                <a:spcPts val="0"/>
              </a:spcAft>
              <a:buNone/>
            </a:pPr>
            <a:endParaRPr>
              <a:solidFill>
                <a:srgbClr val="21A8B0"/>
              </a:solidFill>
              <a:latin typeface="DM Sans"/>
              <a:ea typeface="DM Sans"/>
              <a:cs typeface="DM Sans"/>
              <a:sym typeface="DM Sans"/>
            </a:endParaRPr>
          </a:p>
        </p:txBody>
      </p:sp>
      <p:pic>
        <p:nvPicPr>
          <p:cNvPr id="428" name="Google Shape;428;p50"/>
          <p:cNvPicPr preferRelativeResize="0"/>
          <p:nvPr/>
        </p:nvPicPr>
        <p:blipFill>
          <a:blip r:embed="rId3">
            <a:alphaModFix/>
          </a:blip>
          <a:stretch>
            <a:fillRect/>
          </a:stretch>
        </p:blipFill>
        <p:spPr>
          <a:xfrm>
            <a:off x="497950" y="2747261"/>
            <a:ext cx="209025" cy="245700"/>
          </a:xfrm>
          <a:prstGeom prst="rect">
            <a:avLst/>
          </a:prstGeom>
          <a:noFill/>
          <a:ln>
            <a:noFill/>
          </a:ln>
        </p:spPr>
      </p:pic>
      <p:pic>
        <p:nvPicPr>
          <p:cNvPr id="429" name="Google Shape;429;p50"/>
          <p:cNvPicPr preferRelativeResize="0"/>
          <p:nvPr/>
        </p:nvPicPr>
        <p:blipFill>
          <a:blip r:embed="rId3">
            <a:alphaModFix/>
          </a:blip>
          <a:stretch>
            <a:fillRect/>
          </a:stretch>
        </p:blipFill>
        <p:spPr>
          <a:xfrm>
            <a:off x="497950" y="5139800"/>
            <a:ext cx="209025" cy="245700"/>
          </a:xfrm>
          <a:prstGeom prst="rect">
            <a:avLst/>
          </a:prstGeom>
          <a:noFill/>
          <a:ln>
            <a:noFill/>
          </a:ln>
        </p:spPr>
      </p:pic>
      <p:pic>
        <p:nvPicPr>
          <p:cNvPr id="430" name="Google Shape;430;p50"/>
          <p:cNvPicPr preferRelativeResize="0"/>
          <p:nvPr/>
        </p:nvPicPr>
        <p:blipFill>
          <a:blip r:embed="rId3">
            <a:alphaModFix/>
          </a:blip>
          <a:stretch>
            <a:fillRect/>
          </a:stretch>
        </p:blipFill>
        <p:spPr>
          <a:xfrm>
            <a:off x="497950" y="7417755"/>
            <a:ext cx="209025" cy="245700"/>
          </a:xfrm>
          <a:prstGeom prst="rect">
            <a:avLst/>
          </a:prstGeom>
          <a:noFill/>
          <a:ln>
            <a:noFill/>
          </a:ln>
        </p:spPr>
      </p:pic>
      <p:sp>
        <p:nvSpPr>
          <p:cNvPr id="431" name="Google Shape;431;p50"/>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0"/>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433"/>
        <p:cNvGrpSpPr/>
        <p:nvPr/>
      </p:nvGrpSpPr>
      <p:grpSpPr>
        <a:xfrm>
          <a:off x="0" y="0"/>
          <a:ext cx="0" cy="0"/>
          <a:chOff x="0" y="0"/>
          <a:chExt cx="0" cy="0"/>
        </a:xfrm>
      </p:grpSpPr>
      <p:pic>
        <p:nvPicPr>
          <p:cNvPr id="434" name="Google Shape;434;p51"/>
          <p:cNvPicPr preferRelativeResize="0"/>
          <p:nvPr/>
        </p:nvPicPr>
        <p:blipFill>
          <a:blip r:embed="rId2">
            <a:alphaModFix/>
          </a:blip>
          <a:stretch>
            <a:fillRect/>
          </a:stretch>
        </p:blipFill>
        <p:spPr>
          <a:xfrm rot="10800000" flipH="1">
            <a:off x="-4014725" y="920179"/>
            <a:ext cx="6626651" cy="144050"/>
          </a:xfrm>
          <a:prstGeom prst="rect">
            <a:avLst/>
          </a:prstGeom>
          <a:noFill/>
          <a:ln>
            <a:noFill/>
          </a:ln>
        </p:spPr>
      </p:pic>
      <p:sp>
        <p:nvSpPr>
          <p:cNvPr id="435" name="Google Shape;435;p51"/>
          <p:cNvSpPr/>
          <p:nvPr/>
        </p:nvSpPr>
        <p:spPr>
          <a:xfrm>
            <a:off x="483650" y="3561425"/>
            <a:ext cx="6798900" cy="53775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txBox="1"/>
          <p:nvPr/>
        </p:nvSpPr>
        <p:spPr>
          <a:xfrm>
            <a:off x="432045" y="1563725"/>
            <a:ext cx="6798900" cy="1658400"/>
          </a:xfrm>
          <a:prstGeom prst="rect">
            <a:avLst/>
          </a:prstGeom>
          <a:noFill/>
          <a:ln>
            <a:noFill/>
          </a:ln>
        </p:spPr>
        <p:txBody>
          <a:bodyPr spcFirstLastPara="1" wrap="square" lIns="0" tIns="0" rIns="0" bIns="0" anchor="t" anchorCtr="0">
            <a:noAutofit/>
          </a:bodyPr>
          <a:lstStyle/>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S</a:t>
            </a:r>
            <a:r>
              <a:rPr lang="en">
                <a:solidFill>
                  <a:srgbClr val="0A004A"/>
                </a:solidFill>
                <a:latin typeface="DM Sans"/>
                <a:ea typeface="DM Sans"/>
                <a:cs typeface="DM Sans"/>
                <a:sym typeface="DM Sans"/>
              </a:rPr>
              <a:t>pecific</a:t>
            </a:r>
            <a:r>
              <a:rPr lang="en">
                <a:solidFill>
                  <a:srgbClr val="677B8C"/>
                </a:solidFill>
                <a:latin typeface="DM Sans"/>
                <a:ea typeface="DM Sans"/>
                <a:cs typeface="DM Sans"/>
                <a:sym typeface="DM Sans"/>
              </a:rPr>
              <a:t> What needs to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M</a:t>
            </a:r>
            <a:r>
              <a:rPr lang="en">
                <a:solidFill>
                  <a:srgbClr val="0A004A"/>
                </a:solidFill>
                <a:latin typeface="DM Sans"/>
                <a:ea typeface="DM Sans"/>
                <a:cs typeface="DM Sans"/>
                <a:sym typeface="DM Sans"/>
              </a:rPr>
              <a:t>easurable</a:t>
            </a:r>
            <a:r>
              <a:rPr lang="en">
                <a:solidFill>
                  <a:srgbClr val="677B8C"/>
                </a:solidFill>
                <a:latin typeface="DM Sans"/>
                <a:ea typeface="DM Sans"/>
                <a:cs typeface="DM Sans"/>
                <a:sym typeface="DM Sans"/>
              </a:rPr>
              <a:t> Can it be measured?</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A</a:t>
            </a:r>
            <a:r>
              <a:rPr lang="en">
                <a:solidFill>
                  <a:srgbClr val="0A004A"/>
                </a:solidFill>
                <a:latin typeface="DM Sans"/>
                <a:ea typeface="DM Sans"/>
                <a:cs typeface="DM Sans"/>
                <a:sym typeface="DM Sans"/>
              </a:rPr>
              <a:t>chievable</a:t>
            </a:r>
            <a:r>
              <a:rPr lang="en">
                <a:solidFill>
                  <a:srgbClr val="677B8C"/>
                </a:solidFill>
                <a:latin typeface="DM Sans"/>
                <a:ea typeface="DM Sans"/>
                <a:cs typeface="DM Sans"/>
                <a:sym typeface="DM Sans"/>
              </a:rPr>
              <a:t> Can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R</a:t>
            </a:r>
            <a:r>
              <a:rPr lang="en">
                <a:solidFill>
                  <a:srgbClr val="0A004A"/>
                </a:solidFill>
                <a:latin typeface="DM Sans"/>
                <a:ea typeface="DM Sans"/>
                <a:cs typeface="DM Sans"/>
                <a:sym typeface="DM Sans"/>
              </a:rPr>
              <a:t>elevant</a:t>
            </a:r>
            <a:r>
              <a:rPr lang="en">
                <a:solidFill>
                  <a:srgbClr val="677B8C"/>
                </a:solidFill>
                <a:latin typeface="DM Sans"/>
                <a:ea typeface="DM Sans"/>
                <a:cs typeface="DM Sans"/>
                <a:sym typeface="DM Sans"/>
              </a:rPr>
              <a:t> Should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T</a:t>
            </a:r>
            <a:r>
              <a:rPr lang="en">
                <a:solidFill>
                  <a:srgbClr val="0A004A"/>
                </a:solidFill>
                <a:latin typeface="DM Sans"/>
                <a:ea typeface="DM Sans"/>
                <a:cs typeface="DM Sans"/>
                <a:sym typeface="DM Sans"/>
              </a:rPr>
              <a:t>ime-bound</a:t>
            </a:r>
            <a:r>
              <a:rPr lang="en">
                <a:solidFill>
                  <a:srgbClr val="677B8C"/>
                </a:solidFill>
                <a:latin typeface="DM Sans"/>
                <a:ea typeface="DM Sans"/>
                <a:cs typeface="DM Sans"/>
                <a:sym typeface="DM Sans"/>
              </a:rPr>
              <a:t> When will it be done?</a:t>
            </a:r>
            <a:endParaRPr>
              <a:solidFill>
                <a:srgbClr val="677B8C"/>
              </a:solidFill>
              <a:latin typeface="DM Sans"/>
              <a:ea typeface="DM Sans"/>
              <a:cs typeface="DM Sans"/>
              <a:sym typeface="DM Sans"/>
            </a:endParaRPr>
          </a:p>
          <a:p>
            <a:pPr marL="0" lvl="0" indent="0" algn="l" rtl="0">
              <a:lnSpc>
                <a:spcPct val="100000"/>
              </a:lnSpc>
              <a:spcBef>
                <a:spcPts val="1000"/>
              </a:spcBef>
              <a:spcAft>
                <a:spcPts val="0"/>
              </a:spcAft>
              <a:buNone/>
            </a:pPr>
            <a:endParaRPr>
              <a:solidFill>
                <a:srgbClr val="677B8C"/>
              </a:solidFill>
              <a:latin typeface="DM Sans"/>
              <a:ea typeface="DM Sans"/>
              <a:cs typeface="DM Sans"/>
              <a:sym typeface="DM Sans"/>
            </a:endParaRPr>
          </a:p>
        </p:txBody>
      </p:sp>
      <p:sp>
        <p:nvSpPr>
          <p:cNvPr id="437" name="Google Shape;437;p51"/>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38" name="Google Shape;438;p51"/>
          <p:cNvSpPr/>
          <p:nvPr/>
        </p:nvSpPr>
        <p:spPr>
          <a:xfrm>
            <a:off x="-4014725" y="-69175"/>
            <a:ext cx="40086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SMART Goal</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21A8B0"/>
                </a:solidFill>
                <a:latin typeface="DM Sans"/>
                <a:ea typeface="DM Sans"/>
                <a:cs typeface="DM Sans"/>
                <a:sym typeface="DM Sans"/>
              </a:rPr>
              <a:t>Draft a SMART goal for the business you’ve selected</a:t>
            </a:r>
            <a:endParaRPr>
              <a:solidFill>
                <a:srgbClr val="21A8B0"/>
              </a:solidFill>
              <a:latin typeface="DM Sans"/>
              <a:ea typeface="DM Sans"/>
              <a:cs typeface="DM Sans"/>
              <a:sym typeface="DM Sans"/>
            </a:endParaRPr>
          </a:p>
        </p:txBody>
      </p:sp>
      <p:sp>
        <p:nvSpPr>
          <p:cNvPr id="440" name="Google Shape;440;p51"/>
          <p:cNvSpPr/>
          <p:nvPr/>
        </p:nvSpPr>
        <p:spPr>
          <a:xfrm>
            <a:off x="551725" y="1712075"/>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551725" y="2053606"/>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551725" y="2395138"/>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551725" y="2736669"/>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551725" y="3078200"/>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ustom Layout 1 1">
  <p:cSld name="CUSTOM_5">
    <p:spTree>
      <p:nvGrpSpPr>
        <p:cNvPr id="1" name="Shape 446"/>
        <p:cNvGrpSpPr/>
        <p:nvPr/>
      </p:nvGrpSpPr>
      <p:grpSpPr>
        <a:xfrm>
          <a:off x="0" y="0"/>
          <a:ext cx="0" cy="0"/>
          <a:chOff x="0" y="0"/>
          <a:chExt cx="0" cy="0"/>
        </a:xfrm>
      </p:grpSpPr>
      <p:sp>
        <p:nvSpPr>
          <p:cNvPr id="447" name="Google Shape;447;p52"/>
          <p:cNvSpPr txBox="1"/>
          <p:nvPr/>
        </p:nvSpPr>
        <p:spPr>
          <a:xfrm>
            <a:off x="597525" y="973775"/>
            <a:ext cx="6798900" cy="67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SMART Goal</a:t>
            </a:r>
            <a:endParaRPr sz="2800" b="1">
              <a:solidFill>
                <a:srgbClr val="677B8C"/>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677B8C"/>
                </a:solidFill>
                <a:latin typeface="DM Sans"/>
                <a:ea typeface="DM Sans"/>
                <a:cs typeface="DM Sans"/>
                <a:sym typeface="DM Sans"/>
              </a:rPr>
              <a:t>Draft a SMART goal for the business you’ve selected. </a:t>
            </a:r>
            <a:endParaRPr>
              <a:solidFill>
                <a:srgbClr val="677B8C"/>
              </a:solidFill>
              <a:latin typeface="DM Sans"/>
              <a:ea typeface="DM Sans"/>
              <a:cs typeface="DM Sans"/>
              <a:sym typeface="DM Sans"/>
            </a:endParaRPr>
          </a:p>
        </p:txBody>
      </p:sp>
      <p:sp>
        <p:nvSpPr>
          <p:cNvPr id="448" name="Google Shape;448;p52"/>
          <p:cNvSpPr txBox="1"/>
          <p:nvPr/>
        </p:nvSpPr>
        <p:spPr>
          <a:xfrm>
            <a:off x="573650" y="1900125"/>
            <a:ext cx="6798900" cy="1658400"/>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160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S</a:t>
            </a:r>
            <a:r>
              <a:rPr lang="en">
                <a:solidFill>
                  <a:srgbClr val="677B8C"/>
                </a:solidFill>
                <a:latin typeface="DM Sans"/>
                <a:ea typeface="DM Sans"/>
                <a:cs typeface="DM Sans"/>
                <a:sym typeface="DM Sans"/>
              </a:rPr>
              <a:t>pecific - What needs to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M</a:t>
            </a:r>
            <a:r>
              <a:rPr lang="en">
                <a:solidFill>
                  <a:srgbClr val="677B8C"/>
                </a:solidFill>
                <a:latin typeface="DM Sans"/>
                <a:ea typeface="DM Sans"/>
                <a:cs typeface="DM Sans"/>
                <a:sym typeface="DM Sans"/>
              </a:rPr>
              <a:t>easurable - Can it be measured?</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A</a:t>
            </a:r>
            <a:r>
              <a:rPr lang="en">
                <a:solidFill>
                  <a:srgbClr val="677B8C"/>
                </a:solidFill>
                <a:latin typeface="DM Sans"/>
                <a:ea typeface="DM Sans"/>
                <a:cs typeface="DM Sans"/>
                <a:sym typeface="DM Sans"/>
              </a:rPr>
              <a:t>chievable - Can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R</a:t>
            </a:r>
            <a:r>
              <a:rPr lang="en">
                <a:solidFill>
                  <a:srgbClr val="677B8C"/>
                </a:solidFill>
                <a:latin typeface="DM Sans"/>
                <a:ea typeface="DM Sans"/>
                <a:cs typeface="DM Sans"/>
                <a:sym typeface="DM Sans"/>
              </a:rPr>
              <a:t>elevant - Should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T</a:t>
            </a:r>
            <a:r>
              <a:rPr lang="en">
                <a:solidFill>
                  <a:srgbClr val="677B8C"/>
                </a:solidFill>
                <a:latin typeface="DM Sans"/>
                <a:ea typeface="DM Sans"/>
                <a:cs typeface="DM Sans"/>
                <a:sym typeface="DM Sans"/>
              </a:rPr>
              <a:t>ime-bound - When will it be done?</a:t>
            </a:r>
            <a:endParaRPr b="1">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p:txBody>
      </p:sp>
      <p:sp>
        <p:nvSpPr>
          <p:cNvPr id="449" name="Google Shape;449;p52"/>
          <p:cNvSpPr/>
          <p:nvPr/>
        </p:nvSpPr>
        <p:spPr>
          <a:xfrm>
            <a:off x="573650" y="3558525"/>
            <a:ext cx="6708900" cy="5335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20000"/>
              </a:lnSpc>
              <a:spcBef>
                <a:spcPts val="1600"/>
              </a:spcBef>
              <a:spcAft>
                <a:spcPts val="0"/>
              </a:spcAft>
              <a:buClr>
                <a:schemeClr val="dk1"/>
              </a:buClr>
              <a:buSzPts val="1100"/>
              <a:buFont typeface="Arial"/>
              <a:buNone/>
            </a:pPr>
            <a:endParaRPr sz="1800" u="sng">
              <a:solidFill>
                <a:srgbClr val="677B8C"/>
              </a:solidFill>
              <a:latin typeface="DM Sans"/>
              <a:ea typeface="DM Sans"/>
              <a:cs typeface="DM Sans"/>
              <a:sym typeface="DM Sans"/>
            </a:endParaRPr>
          </a:p>
        </p:txBody>
      </p:sp>
      <p:sp>
        <p:nvSpPr>
          <p:cNvPr id="450" name="Google Shape;450;p52"/>
          <p:cNvSpPr txBox="1"/>
          <p:nvPr/>
        </p:nvSpPr>
        <p:spPr>
          <a:xfrm>
            <a:off x="583300" y="3556700"/>
            <a:ext cx="6700800" cy="53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1" name="Google Shape;451;p52"/>
          <p:cNvSpPr txBox="1">
            <a:spLocks noGrp="1"/>
          </p:cNvSpPr>
          <p:nvPr>
            <p:ph type="body" idx="1"/>
          </p:nvPr>
        </p:nvSpPr>
        <p:spPr>
          <a:xfrm>
            <a:off x="597525" y="3556700"/>
            <a:ext cx="6708900" cy="5335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6"/>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4" name="Google Shape;44;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7" name="Google Shape;47;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48"/>
        <p:cNvGrpSpPr/>
        <p:nvPr/>
      </p:nvGrpSpPr>
      <p:grpSpPr>
        <a:xfrm>
          <a:off x="0" y="0"/>
          <a:ext cx="0" cy="0"/>
          <a:chOff x="0" y="0"/>
          <a:chExt cx="0" cy="0"/>
        </a:xfrm>
      </p:grpSpPr>
      <p:sp>
        <p:nvSpPr>
          <p:cNvPr id="49" name="Google Shape;49;p8"/>
          <p:cNvSpPr txBox="1"/>
          <p:nvPr/>
        </p:nvSpPr>
        <p:spPr>
          <a:xfrm>
            <a:off x="593670" y="713771"/>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Target Audience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Craft a target audience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pic>
        <p:nvPicPr>
          <p:cNvPr id="50" name="Google Shape;50;p8"/>
          <p:cNvPicPr preferRelativeResize="0"/>
          <p:nvPr/>
        </p:nvPicPr>
        <p:blipFill>
          <a:blip r:embed="rId2">
            <a:alphaModFix/>
          </a:blip>
          <a:stretch>
            <a:fillRect/>
          </a:stretch>
        </p:blipFill>
        <p:spPr>
          <a:xfrm>
            <a:off x="4730525" y="4038592"/>
            <a:ext cx="2241150" cy="2230774"/>
          </a:xfrm>
          <a:prstGeom prst="rect">
            <a:avLst/>
          </a:prstGeom>
          <a:noFill/>
          <a:ln>
            <a:noFill/>
          </a:ln>
        </p:spPr>
      </p:pic>
      <p:graphicFrame>
        <p:nvGraphicFramePr>
          <p:cNvPr id="51" name="Google Shape;51;p8"/>
          <p:cNvGraphicFramePr/>
          <p:nvPr/>
        </p:nvGraphicFramePr>
        <p:xfrm>
          <a:off x="679050" y="1990175"/>
          <a:ext cx="3000000" cy="3000000"/>
        </p:xfrm>
        <a:graphic>
          <a:graphicData uri="http://schemas.openxmlformats.org/drawingml/2006/table">
            <a:tbl>
              <a:tblPr>
                <a:noFill/>
                <a:tableStyleId>{9BC2452B-7196-432B-AAA7-D65DFF14D89F}</a:tableStyleId>
              </a:tblPr>
              <a:tblGrid>
                <a:gridCol w="1282175">
                  <a:extLst>
                    <a:ext uri="{9D8B030D-6E8A-4147-A177-3AD203B41FA5}">
                      <a16:colId xmlns:a16="http://schemas.microsoft.com/office/drawing/2014/main" val="20000"/>
                    </a:ext>
                  </a:extLst>
                </a:gridCol>
                <a:gridCol w="1855950">
                  <a:extLst>
                    <a:ext uri="{9D8B030D-6E8A-4147-A177-3AD203B41FA5}">
                      <a16:colId xmlns:a16="http://schemas.microsoft.com/office/drawing/2014/main" val="20001"/>
                    </a:ext>
                  </a:extLst>
                </a:gridCol>
                <a:gridCol w="821425">
                  <a:extLst>
                    <a:ext uri="{9D8B030D-6E8A-4147-A177-3AD203B41FA5}">
                      <a16:colId xmlns:a16="http://schemas.microsoft.com/office/drawing/2014/main" val="20002"/>
                    </a:ext>
                  </a:extLst>
                </a:gridCol>
                <a:gridCol w="1169125">
                  <a:extLst>
                    <a:ext uri="{9D8B030D-6E8A-4147-A177-3AD203B41FA5}">
                      <a16:colId xmlns:a16="http://schemas.microsoft.com/office/drawing/2014/main" val="20003"/>
                    </a:ext>
                  </a:extLst>
                </a:gridCol>
                <a:gridCol w="1282175">
                  <a:extLst>
                    <a:ext uri="{9D8B030D-6E8A-4147-A177-3AD203B41FA5}">
                      <a16:colId xmlns:a16="http://schemas.microsoft.com/office/drawing/2014/main" val="20004"/>
                    </a:ext>
                  </a:extLst>
                </a:gridCol>
              </a:tblGrid>
              <a:tr h="377675">
                <a:tc gridSpan="5">
                  <a:txBody>
                    <a:bodyPr/>
                    <a:lstStyle/>
                    <a:p>
                      <a:pPr marL="0" lvl="0" indent="0" algn="l" rtl="0">
                        <a:spcBef>
                          <a:spcPts val="0"/>
                        </a:spcBef>
                        <a:spcAft>
                          <a:spcPts val="0"/>
                        </a:spcAft>
                        <a:buNone/>
                      </a:pPr>
                      <a:r>
                        <a:rPr lang="en" b="1">
                          <a:solidFill>
                            <a:srgbClr val="677B8C"/>
                          </a:solidFill>
                          <a:latin typeface="DM Sans"/>
                          <a:ea typeface="DM Sans"/>
                          <a:cs typeface="DM Sans"/>
                          <a:sym typeface="DM Sans"/>
                        </a:rPr>
                        <a:t>Target Audience Name</a:t>
                      </a:r>
                      <a:r>
                        <a:rPr lang="en">
                          <a:solidFill>
                            <a:srgbClr val="677B8C"/>
                          </a:solidFill>
                          <a:latin typeface="DM Sans"/>
                          <a:ea typeface="DM Sans"/>
                          <a:cs typeface="DM Sans"/>
                          <a:sym typeface="DM Sans"/>
                        </a:rPr>
                        <a:t>: </a:t>
                      </a: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1975">
                <a:tc gridSpan="5">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Needs</a:t>
                      </a:r>
                      <a:r>
                        <a:rPr lang="en">
                          <a:solidFill>
                            <a:srgbClr val="677B8C"/>
                          </a:solidFill>
                          <a:latin typeface="DM Sans"/>
                          <a:ea typeface="DM Sans"/>
                          <a:cs typeface="DM Sans"/>
                          <a:sym typeface="DM Sans"/>
                        </a:rPr>
                        <a:t>: </a:t>
                      </a:r>
                      <a:endParaRPr>
                        <a:solidFill>
                          <a:srgbClr val="000000"/>
                        </a:solidFill>
                        <a:latin typeface="DM Sans"/>
                        <a:ea typeface="DM Sans"/>
                        <a:cs typeface="DM Sans"/>
                        <a:sym typeface="DM Sans"/>
                      </a:endParaRPr>
                    </a:p>
                    <a:p>
                      <a:pPr marL="0" lvl="0" indent="0" algn="l" rtl="0">
                        <a:spcBef>
                          <a:spcPts val="0"/>
                        </a:spcBef>
                        <a:spcAft>
                          <a:spcPts val="0"/>
                        </a:spcAft>
                        <a:buNone/>
                      </a:pPr>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0875">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Demographics:</a:t>
                      </a:r>
                      <a:br>
                        <a:rPr lang="en" u="sng">
                          <a:solidFill>
                            <a:srgbClr val="677B8C"/>
                          </a:solidFill>
                          <a:latin typeface="DM Sans"/>
                          <a:ea typeface="DM Sans"/>
                          <a:cs typeface="DM Sans"/>
                          <a:sym typeface="DM Sans"/>
                        </a:rPr>
                      </a:b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2071425">
                <a:tc gridSpan="2">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Interests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Behaviors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52" name="Google Shape;52;p8"/>
          <p:cNvSpPr txBox="1"/>
          <p:nvPr/>
        </p:nvSpPr>
        <p:spPr>
          <a:xfrm>
            <a:off x="4730525" y="4038600"/>
            <a:ext cx="22410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Karla"/>
                <a:ea typeface="Karla"/>
                <a:cs typeface="Karla"/>
                <a:sym typeface="Karla"/>
              </a:rPr>
              <a:t>Place image here</a:t>
            </a:r>
            <a:endParaRPr>
              <a:latin typeface="Karla"/>
              <a:ea typeface="Karla"/>
              <a:cs typeface="Karla"/>
              <a:sym typeface="Karla"/>
            </a:endParaRPr>
          </a:p>
        </p:txBody>
      </p:sp>
      <p:sp>
        <p:nvSpPr>
          <p:cNvPr id="53" name="Google Shape;53;p8"/>
          <p:cNvSpPr txBox="1">
            <a:spLocks noGrp="1"/>
          </p:cNvSpPr>
          <p:nvPr>
            <p:ph type="body" idx="1"/>
          </p:nvPr>
        </p:nvSpPr>
        <p:spPr>
          <a:xfrm>
            <a:off x="679050" y="4104487"/>
            <a:ext cx="3940800" cy="2430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4" name="Google Shape;54;p8"/>
          <p:cNvSpPr txBox="1">
            <a:spLocks noGrp="1"/>
          </p:cNvSpPr>
          <p:nvPr>
            <p:ph type="body" idx="2"/>
          </p:nvPr>
        </p:nvSpPr>
        <p:spPr>
          <a:xfrm>
            <a:off x="679050" y="6814675"/>
            <a:ext cx="3138300" cy="1782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5" name="Google Shape;55;p8"/>
          <p:cNvSpPr txBox="1">
            <a:spLocks noGrp="1"/>
          </p:cNvSpPr>
          <p:nvPr>
            <p:ph type="body" idx="3"/>
          </p:nvPr>
        </p:nvSpPr>
        <p:spPr>
          <a:xfrm>
            <a:off x="3833375" y="6814675"/>
            <a:ext cx="32565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6" name="Google Shape;56;p8"/>
          <p:cNvSpPr txBox="1">
            <a:spLocks noGrp="1"/>
          </p:cNvSpPr>
          <p:nvPr>
            <p:ph type="body" idx="4"/>
          </p:nvPr>
        </p:nvSpPr>
        <p:spPr>
          <a:xfrm>
            <a:off x="679050" y="2646200"/>
            <a:ext cx="6410700" cy="117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4 1">
  <p:cSld name="CUSTOM_3_1">
    <p:spTree>
      <p:nvGrpSpPr>
        <p:cNvPr id="1" name="Shape 57"/>
        <p:cNvGrpSpPr/>
        <p:nvPr/>
      </p:nvGrpSpPr>
      <p:grpSpPr>
        <a:xfrm>
          <a:off x="0" y="0"/>
          <a:ext cx="0" cy="0"/>
          <a:chOff x="0" y="0"/>
          <a:chExt cx="0" cy="0"/>
        </a:xfrm>
      </p:grpSpPr>
      <p:pic>
        <p:nvPicPr>
          <p:cNvPr id="58" name="Google Shape;58;p9"/>
          <p:cNvPicPr preferRelativeResize="0"/>
          <p:nvPr/>
        </p:nvPicPr>
        <p:blipFill>
          <a:blip r:embed="rId2">
            <a:alphaModFix/>
          </a:blip>
          <a:stretch>
            <a:fillRect/>
          </a:stretch>
        </p:blipFill>
        <p:spPr>
          <a:xfrm rot="10800000" flipH="1">
            <a:off x="-3291875" y="920179"/>
            <a:ext cx="6626651" cy="144050"/>
          </a:xfrm>
          <a:prstGeom prst="rect">
            <a:avLst/>
          </a:prstGeom>
          <a:noFill/>
          <a:ln>
            <a:noFill/>
          </a:ln>
        </p:spPr>
      </p:pic>
      <p:sp>
        <p:nvSpPr>
          <p:cNvPr id="59" name="Google Shape;59;p9"/>
          <p:cNvSpPr/>
          <p:nvPr/>
        </p:nvSpPr>
        <p:spPr>
          <a:xfrm>
            <a:off x="483650" y="16755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body" idx="1"/>
          </p:nvPr>
        </p:nvSpPr>
        <p:spPr>
          <a:xfrm>
            <a:off x="656450" y="4350500"/>
            <a:ext cx="3940800" cy="21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1" name="Google Shape;61;p9"/>
          <p:cNvSpPr txBox="1">
            <a:spLocks noGrp="1"/>
          </p:cNvSpPr>
          <p:nvPr>
            <p:ph type="body" idx="2"/>
          </p:nvPr>
        </p:nvSpPr>
        <p:spPr>
          <a:xfrm>
            <a:off x="656450"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2" name="Google Shape;62;p9"/>
          <p:cNvSpPr txBox="1">
            <a:spLocks noGrp="1"/>
          </p:cNvSpPr>
          <p:nvPr>
            <p:ph type="body" idx="3"/>
          </p:nvPr>
        </p:nvSpPr>
        <p:spPr>
          <a:xfrm>
            <a:off x="656450" y="2838700"/>
            <a:ext cx="6453300" cy="96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3" name="Google Shape;63;p9"/>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Target Audience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Craft a target audience for your selected business</a:t>
            </a:r>
            <a:endParaRPr>
              <a:solidFill>
                <a:srgbClr val="21A8B0"/>
              </a:solidFill>
              <a:latin typeface="DM Sans"/>
              <a:ea typeface="DM Sans"/>
              <a:cs typeface="DM Sans"/>
              <a:sym typeface="DM Sans"/>
            </a:endParaRPr>
          </a:p>
        </p:txBody>
      </p:sp>
      <p:sp>
        <p:nvSpPr>
          <p:cNvPr id="64" name="Google Shape;64;p9"/>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9"/>
          <p:cNvCxnSpPr/>
          <p:nvPr/>
        </p:nvCxnSpPr>
        <p:spPr>
          <a:xfrm rot="10800000" flipH="1">
            <a:off x="625900" y="23802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6" name="Google Shape;66;p9"/>
          <p:cNvCxnSpPr/>
          <p:nvPr/>
        </p:nvCxnSpPr>
        <p:spPr>
          <a:xfrm rot="10800000" flipH="1">
            <a:off x="625900" y="39225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7" name="Google Shape;67;p9"/>
          <p:cNvCxnSpPr/>
          <p:nvPr/>
        </p:nvCxnSpPr>
        <p:spPr>
          <a:xfrm rot="10800000" flipH="1">
            <a:off x="704000" y="6613875"/>
            <a:ext cx="6358200" cy="8700"/>
          </a:xfrm>
          <a:prstGeom prst="straightConnector1">
            <a:avLst/>
          </a:prstGeom>
          <a:noFill/>
          <a:ln w="19050" cap="flat" cmpd="sng">
            <a:solidFill>
              <a:schemeClr val="lt1"/>
            </a:solidFill>
            <a:prstDash val="solid"/>
            <a:round/>
            <a:headEnd type="none" w="med" len="med"/>
            <a:tailEnd type="none" w="med" len="med"/>
          </a:ln>
        </p:spPr>
      </p:cxnSp>
      <p:sp>
        <p:nvSpPr>
          <p:cNvPr id="68" name="Google Shape;68;p9"/>
          <p:cNvSpPr txBox="1"/>
          <p:nvPr/>
        </p:nvSpPr>
        <p:spPr>
          <a:xfrm>
            <a:off x="656450" y="16755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Target Audience Name</a:t>
            </a:r>
            <a:endParaRPr sz="1800" b="1">
              <a:solidFill>
                <a:srgbClr val="0A004A"/>
              </a:solidFill>
              <a:latin typeface="DM Sans"/>
              <a:ea typeface="DM Sans"/>
              <a:cs typeface="DM Sans"/>
              <a:sym typeface="DM Sans"/>
            </a:endParaRPr>
          </a:p>
        </p:txBody>
      </p:sp>
      <p:sp>
        <p:nvSpPr>
          <p:cNvPr id="69" name="Google Shape;69;p9"/>
          <p:cNvSpPr txBox="1"/>
          <p:nvPr/>
        </p:nvSpPr>
        <p:spPr>
          <a:xfrm>
            <a:off x="656450" y="2435175"/>
            <a:ext cx="22815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Needs</a:t>
            </a:r>
            <a:endParaRPr sz="1600">
              <a:solidFill>
                <a:srgbClr val="21A8B0"/>
              </a:solidFill>
              <a:latin typeface="DM Sans"/>
              <a:ea typeface="DM Sans"/>
              <a:cs typeface="DM Sans"/>
              <a:sym typeface="DM Sans"/>
            </a:endParaRPr>
          </a:p>
        </p:txBody>
      </p:sp>
      <p:sp>
        <p:nvSpPr>
          <p:cNvPr id="70" name="Google Shape;70;p9"/>
          <p:cNvSpPr txBox="1"/>
          <p:nvPr/>
        </p:nvSpPr>
        <p:spPr>
          <a:xfrm>
            <a:off x="656450" y="3945800"/>
            <a:ext cx="2731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Demographics</a:t>
            </a:r>
            <a:endParaRPr sz="1600">
              <a:solidFill>
                <a:srgbClr val="21A8B0"/>
              </a:solidFill>
              <a:latin typeface="DM Sans"/>
              <a:ea typeface="DM Sans"/>
              <a:cs typeface="DM Sans"/>
              <a:sym typeface="DM Sans"/>
            </a:endParaRPr>
          </a:p>
        </p:txBody>
      </p:sp>
      <p:sp>
        <p:nvSpPr>
          <p:cNvPr id="71" name="Google Shape;71;p9"/>
          <p:cNvSpPr txBox="1"/>
          <p:nvPr/>
        </p:nvSpPr>
        <p:spPr>
          <a:xfrm>
            <a:off x="656450" y="6625775"/>
            <a:ext cx="1787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Interest</a:t>
            </a:r>
            <a:endParaRPr sz="1600">
              <a:solidFill>
                <a:srgbClr val="21A8B0"/>
              </a:solidFill>
              <a:latin typeface="DM Sans"/>
              <a:ea typeface="DM Sans"/>
              <a:cs typeface="DM Sans"/>
              <a:sym typeface="DM Sans"/>
            </a:endParaRPr>
          </a:p>
        </p:txBody>
      </p:sp>
      <p:sp>
        <p:nvSpPr>
          <p:cNvPr id="72" name="Google Shape;72;p9"/>
          <p:cNvSpPr txBox="1"/>
          <p:nvPr/>
        </p:nvSpPr>
        <p:spPr>
          <a:xfrm>
            <a:off x="4005444" y="6625775"/>
            <a:ext cx="1836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Behaviors</a:t>
            </a:r>
            <a:endParaRPr sz="1600">
              <a:solidFill>
                <a:srgbClr val="21A8B0"/>
              </a:solidFill>
              <a:latin typeface="DM Sans"/>
              <a:ea typeface="DM Sans"/>
              <a:cs typeface="DM Sans"/>
              <a:sym typeface="DM Sans"/>
            </a:endParaRPr>
          </a:p>
        </p:txBody>
      </p:sp>
      <p:cxnSp>
        <p:nvCxnSpPr>
          <p:cNvPr id="73" name="Google Shape;73;p9"/>
          <p:cNvCxnSpPr/>
          <p:nvPr/>
        </p:nvCxnSpPr>
        <p:spPr>
          <a:xfrm>
            <a:off x="3894338" y="6625775"/>
            <a:ext cx="0" cy="2178000"/>
          </a:xfrm>
          <a:prstGeom prst="straightConnector1">
            <a:avLst/>
          </a:prstGeom>
          <a:noFill/>
          <a:ln w="19050" cap="flat" cmpd="sng">
            <a:solidFill>
              <a:schemeClr val="lt1"/>
            </a:solidFill>
            <a:prstDash val="solid"/>
            <a:round/>
            <a:headEnd type="none" w="med" len="med"/>
            <a:tailEnd type="none" w="med" len="med"/>
          </a:ln>
        </p:spPr>
      </p:cxnSp>
      <p:pic>
        <p:nvPicPr>
          <p:cNvPr id="74" name="Google Shape;74;p9"/>
          <p:cNvPicPr preferRelativeResize="0"/>
          <p:nvPr/>
        </p:nvPicPr>
        <p:blipFill rotWithShape="1">
          <a:blip r:embed="rId3">
            <a:alphaModFix/>
          </a:blip>
          <a:srcRect/>
          <a:stretch/>
        </p:blipFill>
        <p:spPr>
          <a:xfrm>
            <a:off x="4808375" y="4046187"/>
            <a:ext cx="2281500" cy="2281500"/>
          </a:xfrm>
          <a:prstGeom prst="rect">
            <a:avLst/>
          </a:prstGeom>
          <a:noFill/>
          <a:ln>
            <a:noFill/>
          </a:ln>
        </p:spPr>
      </p:pic>
      <p:sp>
        <p:nvSpPr>
          <p:cNvPr id="75" name="Google Shape;75;p9"/>
          <p:cNvSpPr txBox="1"/>
          <p:nvPr/>
        </p:nvSpPr>
        <p:spPr>
          <a:xfrm>
            <a:off x="5055275" y="5522976"/>
            <a:ext cx="17877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DM Sans"/>
                <a:ea typeface="DM Sans"/>
                <a:cs typeface="DM Sans"/>
                <a:sym typeface="DM Sans"/>
              </a:rPr>
              <a:t>Place image here</a:t>
            </a:r>
            <a:endParaRPr b="1">
              <a:solidFill>
                <a:schemeClr val="lt1"/>
              </a:solidFill>
              <a:latin typeface="DM Sans"/>
              <a:ea typeface="DM Sans"/>
              <a:cs typeface="DM Sans"/>
              <a:sym typeface="DM Sans"/>
            </a:endParaRPr>
          </a:p>
        </p:txBody>
      </p:sp>
      <p:sp>
        <p:nvSpPr>
          <p:cNvPr id="76" name="Google Shape;76;p9"/>
          <p:cNvSpPr txBox="1">
            <a:spLocks noGrp="1"/>
          </p:cNvSpPr>
          <p:nvPr>
            <p:ph type="body" idx="4"/>
          </p:nvPr>
        </p:nvSpPr>
        <p:spPr>
          <a:xfrm>
            <a:off x="3993925"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77" name="Google Shape;77;p9"/>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78"/>
        <p:cNvGrpSpPr/>
        <p:nvPr/>
      </p:nvGrpSpPr>
      <p:grpSpPr>
        <a:xfrm>
          <a:off x="0" y="0"/>
          <a:ext cx="0" cy="0"/>
          <a:chOff x="0" y="0"/>
          <a:chExt cx="0" cy="0"/>
        </a:xfrm>
      </p:grpSpPr>
      <p:sp>
        <p:nvSpPr>
          <p:cNvPr id="79" name="Google Shape;79;p10"/>
          <p:cNvSpPr txBox="1"/>
          <p:nvPr/>
        </p:nvSpPr>
        <p:spPr>
          <a:xfrm>
            <a:off x="436200" y="870275"/>
            <a:ext cx="6879600" cy="11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Map your customer’s journey</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Answer the questions below for each phase based of the customer journey using the target audience you developed for the business you selected. </a:t>
            </a:r>
            <a:endParaRPr sz="1400">
              <a:solidFill>
                <a:srgbClr val="677B8C"/>
              </a:solidFill>
              <a:latin typeface="DM Sans"/>
              <a:ea typeface="DM Sans"/>
              <a:cs typeface="DM Sans"/>
              <a:sym typeface="DM Sans"/>
            </a:endParaRPr>
          </a:p>
        </p:txBody>
      </p:sp>
      <p:graphicFrame>
        <p:nvGraphicFramePr>
          <p:cNvPr id="80" name="Google Shape;80;p10"/>
          <p:cNvGraphicFramePr/>
          <p:nvPr/>
        </p:nvGraphicFramePr>
        <p:xfrm>
          <a:off x="446388" y="2196900"/>
          <a:ext cx="3000000" cy="3000000"/>
        </p:xfrm>
        <a:graphic>
          <a:graphicData uri="http://schemas.openxmlformats.org/drawingml/2006/table">
            <a:tbl>
              <a:tblPr>
                <a:noFill/>
                <a:tableStyleId>{45656DB6-3312-45D2-AD47-CF5C16D64230}</a:tableStyleId>
              </a:tblPr>
              <a:tblGrid>
                <a:gridCol w="1406300">
                  <a:extLst>
                    <a:ext uri="{9D8B030D-6E8A-4147-A177-3AD203B41FA5}">
                      <a16:colId xmlns:a16="http://schemas.microsoft.com/office/drawing/2014/main" val="20000"/>
                    </a:ext>
                  </a:extLst>
                </a:gridCol>
                <a:gridCol w="5463100">
                  <a:extLst>
                    <a:ext uri="{9D8B030D-6E8A-4147-A177-3AD203B41FA5}">
                      <a16:colId xmlns:a16="http://schemas.microsoft.com/office/drawing/2014/main" val="20001"/>
                    </a:ext>
                  </a:extLst>
                </a:gridCol>
              </a:tblGrid>
              <a:tr h="558925">
                <a:tc>
                  <a:txBody>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Phase </a:t>
                      </a: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tc>
                  <a:txBody>
                    <a:bodyPr/>
                    <a:lstStyle/>
                    <a:p>
                      <a:pPr marL="0" lvl="0" indent="0" algn="l" rtl="0">
                        <a:spcBef>
                          <a:spcPts val="0"/>
                        </a:spcBef>
                        <a:spcAft>
                          <a:spcPts val="0"/>
                        </a:spcAft>
                        <a:buNone/>
                      </a:pP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extLst>
                  <a:ext uri="{0D108BD9-81ED-4DB2-BD59-A6C34878D82A}">
                    <a16:rowId xmlns:a16="http://schemas.microsoft.com/office/drawing/2014/main" val="10000"/>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Awareness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When is my target most receptive?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1"/>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Interest</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relate my product to my target’s needs?</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2"/>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Desire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show my target my product really fits in their life?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3"/>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Conversion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get my target to take action?</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4"/>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Advocacy</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make my target into an advocate?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1" name="Google Shape;81;p10"/>
          <p:cNvSpPr txBox="1">
            <a:spLocks noGrp="1"/>
          </p:cNvSpPr>
          <p:nvPr>
            <p:ph type="body" idx="1"/>
          </p:nvPr>
        </p:nvSpPr>
        <p:spPr>
          <a:xfrm>
            <a:off x="1852700" y="3030325"/>
            <a:ext cx="5463000" cy="1036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2" name="Google Shape;82;p10"/>
          <p:cNvSpPr txBox="1">
            <a:spLocks noGrp="1"/>
          </p:cNvSpPr>
          <p:nvPr>
            <p:ph type="body" idx="2"/>
          </p:nvPr>
        </p:nvSpPr>
        <p:spPr>
          <a:xfrm>
            <a:off x="1852700" y="43410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3" name="Google Shape;83;p10"/>
          <p:cNvSpPr txBox="1">
            <a:spLocks noGrp="1"/>
          </p:cNvSpPr>
          <p:nvPr>
            <p:ph type="body" idx="3"/>
          </p:nvPr>
        </p:nvSpPr>
        <p:spPr>
          <a:xfrm>
            <a:off x="1852700" y="56518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4" name="Google Shape;84;p10"/>
          <p:cNvSpPr txBox="1">
            <a:spLocks noGrp="1"/>
          </p:cNvSpPr>
          <p:nvPr>
            <p:ph type="body" idx="4"/>
          </p:nvPr>
        </p:nvSpPr>
        <p:spPr>
          <a:xfrm>
            <a:off x="1852700" y="69625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5" name="Google Shape;85;p10"/>
          <p:cNvSpPr txBox="1">
            <a:spLocks noGrp="1"/>
          </p:cNvSpPr>
          <p:nvPr>
            <p:ph type="body" idx="5"/>
          </p:nvPr>
        </p:nvSpPr>
        <p:spPr>
          <a:xfrm>
            <a:off x="1852700" y="8273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4"/>
        <p:cNvGrpSpPr/>
        <p:nvPr/>
      </p:nvGrpSpPr>
      <p:grpSpPr>
        <a:xfrm>
          <a:off x="0" y="0"/>
          <a:ext cx="0" cy="0"/>
          <a:chOff x="0" y="0"/>
          <a:chExt cx="0" cy="0"/>
        </a:xfrm>
      </p:grpSpPr>
      <p:sp>
        <p:nvSpPr>
          <p:cNvPr id="185" name="Google Shape;185;p19"/>
          <p:cNvSpPr txBox="1">
            <a:spLocks noGrp="1"/>
          </p:cNvSpPr>
          <p:nvPr>
            <p:ph type="title"/>
          </p:nvPr>
        </p:nvSpPr>
        <p:spPr>
          <a:xfrm>
            <a:off x="264945" y="870271"/>
            <a:ext cx="7242600" cy="112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186" name="Google Shape;186;p19"/>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rtl="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187" name="Google Shape;187;p19"/>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73"/>
        <p:cNvGrpSpPr/>
        <p:nvPr/>
      </p:nvGrpSpPr>
      <p:grpSpPr>
        <a:xfrm>
          <a:off x="0" y="0"/>
          <a:ext cx="0" cy="0"/>
          <a:chOff x="0" y="0"/>
          <a:chExt cx="0" cy="0"/>
        </a:xfrm>
      </p:grpSpPr>
      <p:sp>
        <p:nvSpPr>
          <p:cNvPr id="274" name="Google Shape;274;p3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275" name="Google Shape;275;p35"/>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rtl="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276" name="Google Shape;276;p35"/>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aptly.co" TargetMode="External"/><Relationship Id="rId2" Type="http://schemas.openxmlformats.org/officeDocument/2006/relationships/notesSlide" Target="../notesSlides/notesSlide5.xml"/><Relationship Id="rId1" Type="http://schemas.openxmlformats.org/officeDocument/2006/relationships/slideLayout" Target="../slideLayouts/slideLayout3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4"/>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1" dirty="0" err="1"/>
              <a:t>ZyberThreads</a:t>
            </a:r>
            <a:r>
              <a:rPr lang="en-US" sz="1800" dirty="0"/>
              <a:t> is a forward-thinking clothing brand that caters to the tech-savvy Gen Z and </a:t>
            </a:r>
            <a:r>
              <a:rPr lang="en-US" sz="1800"/>
              <a:t>millennial generation (B2C). </a:t>
            </a:r>
            <a:r>
              <a:rPr lang="en-US" sz="1800" dirty="0"/>
              <a:t>Our vision is to seamlessly blend fashion and technology, delivering an incredible lifestyle for those living in the digital age. We embrace diversity and sustainability, and empower individuals to express their unique style. Our collections, which include Tech Couture, Street Bytes and </a:t>
            </a:r>
            <a:r>
              <a:rPr lang="en-US" sz="1800" dirty="0" err="1"/>
              <a:t>EcoVogue</a:t>
            </a:r>
            <a:r>
              <a:rPr lang="en-US" sz="1800" dirty="0"/>
              <a:t>, offer a variety of options for any occasion. </a:t>
            </a:r>
            <a:r>
              <a:rPr lang="en-US" sz="1800" dirty="0" err="1"/>
              <a:t>ZyberThreads</a:t>
            </a:r>
            <a:r>
              <a:rPr lang="en-US" sz="1800" dirty="0"/>
              <a:t> aren’t just fashionable; It epitomizes a fast-paced digital world, personal celebration and commitment to a greener, greener future. Welcome to </a:t>
            </a:r>
            <a:r>
              <a:rPr lang="en-US" sz="1800" dirty="0" err="1"/>
              <a:t>ZyberThreads</a:t>
            </a:r>
            <a:r>
              <a:rPr lang="en-US" sz="1800" dirty="0"/>
              <a:t>, where fashion meets the future.</a:t>
            </a:r>
            <a:endParaRPr sz="1800" dirty="0"/>
          </a:p>
        </p:txBody>
      </p:sp>
      <p:sp>
        <p:nvSpPr>
          <p:cNvPr id="461" name="Google Shape;461;p54"/>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err="1"/>
              <a:t>ZyberThreads</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5"/>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t>Over the next six months, </a:t>
            </a:r>
            <a:r>
              <a:rPr lang="en-US" sz="2000" b="1" dirty="0" err="1"/>
              <a:t>ZyberThreads</a:t>
            </a:r>
            <a:r>
              <a:rPr lang="en-US" sz="2000" dirty="0"/>
              <a:t> aims to increase its online marketing revenue by 30% by implementing targeted digital marketing campaigns, to drive ecommerce user experience forward and expand its customer base through strategic social media engagement.</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6"/>
          <p:cNvSpPr txBox="1">
            <a:spLocks noGrp="1"/>
          </p:cNvSpPr>
          <p:nvPr>
            <p:ph type="body" idx="1"/>
          </p:nvPr>
        </p:nvSpPr>
        <p:spPr>
          <a:xfrm>
            <a:off x="1379985" y="2069525"/>
            <a:ext cx="5857500" cy="155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1" dirty="0">
                <a:latin typeface="DM Sans" pitchFamily="2" charset="0"/>
              </a:rPr>
              <a:t>Online Sales Revenue Growth</a:t>
            </a:r>
            <a:r>
              <a:rPr lang="en-US" sz="1800" dirty="0">
                <a:latin typeface="DM Sans" pitchFamily="2" charset="0"/>
              </a:rPr>
              <a:t>: Measure the percentage increase in online sales revenue within the next six months, tracking progress toward the 30% goal.</a:t>
            </a:r>
            <a:endParaRPr sz="1800" dirty="0">
              <a:latin typeface="DM Sans" pitchFamily="2" charset="0"/>
            </a:endParaRPr>
          </a:p>
        </p:txBody>
      </p:sp>
      <p:sp>
        <p:nvSpPr>
          <p:cNvPr id="472" name="Google Shape;472;p56"/>
          <p:cNvSpPr txBox="1">
            <a:spLocks noGrp="1"/>
          </p:cNvSpPr>
          <p:nvPr>
            <p:ph type="body" idx="3"/>
          </p:nvPr>
        </p:nvSpPr>
        <p:spPr>
          <a:xfrm>
            <a:off x="1378800" y="4430145"/>
            <a:ext cx="5857500" cy="155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1" i="0" dirty="0">
                <a:solidFill>
                  <a:srgbClr val="000000"/>
                </a:solidFill>
                <a:effectLst/>
                <a:latin typeface="DM Sans" pitchFamily="2" charset="0"/>
              </a:rPr>
              <a:t>Conversion Rate Improvement: </a:t>
            </a:r>
            <a:r>
              <a:rPr lang="en-US" sz="1800" b="0" i="0" dirty="0">
                <a:solidFill>
                  <a:srgbClr val="000000"/>
                </a:solidFill>
                <a:effectLst/>
                <a:latin typeface="DM Sans" pitchFamily="2" charset="0"/>
              </a:rPr>
              <a:t>Monitor the conversion rate on the e-commerce website, focusing on enhancing user experience to increase the rate of visitors who make purchases.</a:t>
            </a:r>
            <a:endParaRPr sz="1800" dirty="0">
              <a:latin typeface="DM Sans" pitchFamily="2" charset="0"/>
            </a:endParaRPr>
          </a:p>
        </p:txBody>
      </p:sp>
      <p:sp>
        <p:nvSpPr>
          <p:cNvPr id="473" name="Google Shape;473;p56"/>
          <p:cNvSpPr txBox="1">
            <a:spLocks noGrp="1"/>
          </p:cNvSpPr>
          <p:nvPr>
            <p:ph type="body" idx="2"/>
          </p:nvPr>
        </p:nvSpPr>
        <p:spPr>
          <a:xfrm>
            <a:off x="1378800" y="6765410"/>
            <a:ext cx="5857500" cy="179782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1" dirty="0">
                <a:latin typeface="DM Sans" pitchFamily="2" charset="0"/>
              </a:rPr>
              <a:t>Social Media Reach and Engagement: </a:t>
            </a:r>
            <a:r>
              <a:rPr lang="en-US" sz="1800" dirty="0">
                <a:latin typeface="DM Sans" pitchFamily="2" charset="0"/>
              </a:rPr>
              <a:t>Evaluate the growth in ‘</a:t>
            </a:r>
            <a:r>
              <a:rPr lang="en-US" sz="1800" dirty="0" err="1">
                <a:latin typeface="DM Sans" pitchFamily="2" charset="0"/>
              </a:rPr>
              <a:t>ZyberThreads</a:t>
            </a:r>
            <a:r>
              <a:rPr lang="en-US" sz="1800" dirty="0">
                <a:latin typeface="DM Sans" pitchFamily="2" charset="0"/>
              </a:rPr>
              <a:t>’ social media following and the level of engagement (likes, shares, comments) as an indicator of expanding the customer base and the effectiveness of social media campaigns.</a:t>
            </a:r>
            <a:endParaRPr sz="1800" dirty="0">
              <a:latin typeface="DM Sans"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78" name="Google Shape;478;p57">
            <a:hlinkClick r:id="rId3"/>
          </p:cNvPr>
          <p:cNvPicPr preferRelativeResize="0"/>
          <p:nvPr/>
        </p:nvPicPr>
        <p:blipFill>
          <a:blip r:embed="rId4">
            <a:alphaModFix/>
          </a:blip>
          <a:stretch>
            <a:fillRect/>
          </a:stretch>
        </p:blipFill>
        <p:spPr>
          <a:xfrm>
            <a:off x="1945450" y="4562199"/>
            <a:ext cx="3881478" cy="934000"/>
          </a:xfrm>
          <a:prstGeom prst="rect">
            <a:avLst/>
          </a:prstGeom>
          <a:noFill/>
          <a:ln>
            <a:noFill/>
          </a:ln>
        </p:spPr>
      </p:pic>
      <p:sp>
        <p:nvSpPr>
          <p:cNvPr id="479" name="Google Shape;479;p57"/>
          <p:cNvSpPr txBox="1"/>
          <p:nvPr/>
        </p:nvSpPr>
        <p:spPr>
          <a:xfrm>
            <a:off x="4741625" y="9494525"/>
            <a:ext cx="2861700" cy="346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50">
                <a:solidFill>
                  <a:srgbClr val="666666"/>
                </a:solidFill>
                <a:latin typeface="DM Sans"/>
                <a:ea typeface="DM Sans"/>
                <a:cs typeface="DM Sans"/>
                <a:sym typeface="DM Sans"/>
              </a:rPr>
              <a:t>© 2020 Aptly. All rights reserved.</a:t>
            </a:r>
            <a:endParaRPr sz="1050" b="1">
              <a:solidFill>
                <a:srgbClr val="666666"/>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260</Words>
  <Application>Microsoft Office PowerPoint</Application>
  <PresentationFormat>Custom</PresentationFormat>
  <Paragraphs>7</Paragraphs>
  <Slides>5</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vt:i4>
      </vt:variant>
    </vt:vector>
  </HeadingPairs>
  <TitlesOfParts>
    <vt:vector size="13" baseType="lpstr">
      <vt:lpstr>DM Sans</vt:lpstr>
      <vt:lpstr>Montserrat</vt:lpstr>
      <vt:lpstr>Karla</vt:lpstr>
      <vt:lpstr>Arial</vt:lpstr>
      <vt:lpstr>Roboto</vt:lpstr>
      <vt:lpstr>Simple Light</vt:lpstr>
      <vt:lpstr>Simple Light</vt:lpstr>
      <vt:lpstr>Simple Light</vt:lpstr>
      <vt:lpstr>PowerPoint Presentation</vt:lpstr>
      <vt:lpstr>ZyberThreads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Shreyans T</dc:creator>
  <cp:lastModifiedBy>Shreyans T</cp:lastModifiedBy>
  <cp:revision>3</cp:revision>
  <dcterms:modified xsi:type="dcterms:W3CDTF">2023-10-13T22:00:41Z</dcterms:modified>
</cp:coreProperties>
</file>