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4"/>
    <p:sldMasterId id="2147484490" r:id="rId5"/>
  </p:sldMasterIdLst>
  <p:notesMasterIdLst>
    <p:notesMasterId r:id="rId33"/>
  </p:notesMasterIdLst>
  <p:handoutMasterIdLst>
    <p:handoutMasterId r:id="rId34"/>
  </p:handoutMasterIdLst>
  <p:sldIdLst>
    <p:sldId id="319" r:id="rId6"/>
    <p:sldId id="470" r:id="rId7"/>
    <p:sldId id="455" r:id="rId8"/>
    <p:sldId id="456" r:id="rId9"/>
    <p:sldId id="476" r:id="rId10"/>
    <p:sldId id="477" r:id="rId11"/>
    <p:sldId id="478" r:id="rId12"/>
    <p:sldId id="479" r:id="rId13"/>
    <p:sldId id="480" r:id="rId14"/>
    <p:sldId id="475" r:id="rId15"/>
    <p:sldId id="474" r:id="rId16"/>
    <p:sldId id="454" r:id="rId17"/>
    <p:sldId id="457" r:id="rId18"/>
    <p:sldId id="473" r:id="rId19"/>
    <p:sldId id="458" r:id="rId20"/>
    <p:sldId id="460" r:id="rId21"/>
    <p:sldId id="461" r:id="rId22"/>
    <p:sldId id="462" r:id="rId23"/>
    <p:sldId id="459" r:id="rId24"/>
    <p:sldId id="466" r:id="rId25"/>
    <p:sldId id="465" r:id="rId26"/>
    <p:sldId id="464" r:id="rId27"/>
    <p:sldId id="463" r:id="rId28"/>
    <p:sldId id="467" r:id="rId29"/>
    <p:sldId id="472" r:id="rId30"/>
    <p:sldId id="468" r:id="rId31"/>
    <p:sldId id="47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44F32-8860-4AFD-B67E-27F9E99FEB65}" v="584" dt="2019-08-08T01:55:03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3" autoAdjust="0"/>
  </p:normalViewPr>
  <p:slideViewPr>
    <p:cSldViewPr snapToGrid="0">
      <p:cViewPr varScale="1">
        <p:scale>
          <a:sx n="86" d="100"/>
          <a:sy n="86" d="100"/>
        </p:scale>
        <p:origin x="1200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Holdsworth" userId="c78b5665-14f9-4325-a568-5ce9569f344d" providerId="ADAL" clId="{A4644F32-8860-4AFD-B67E-27F9E99FEB65}"/>
    <pc:docChg chg="undo custSel addSld modSld sldOrd">
      <pc:chgData name="Jason Holdsworth" userId="c78b5665-14f9-4325-a568-5ce9569f344d" providerId="ADAL" clId="{A4644F32-8860-4AFD-B67E-27F9E99FEB65}" dt="2019-08-08T01:58:14.214" v="1143" actId="20577"/>
      <pc:docMkLst>
        <pc:docMk/>
      </pc:docMkLst>
      <pc:sldChg chg="modSp modAnim modNotesTx">
        <pc:chgData name="Jason Holdsworth" userId="c78b5665-14f9-4325-a568-5ce9569f344d" providerId="ADAL" clId="{A4644F32-8860-4AFD-B67E-27F9E99FEB65}" dt="2019-08-08T01:37:07.937" v="843"/>
        <pc:sldMkLst>
          <pc:docMk/>
          <pc:sldMk cId="3719367426" sldId="454"/>
        </pc:sldMkLst>
        <pc:spChg chg="mod">
          <ac:chgData name="Jason Holdsworth" userId="c78b5665-14f9-4325-a568-5ce9569f344d" providerId="ADAL" clId="{A4644F32-8860-4AFD-B67E-27F9E99FEB65}" dt="2019-08-08T01:03:18.959" v="201" actId="20577"/>
          <ac:spMkLst>
            <pc:docMk/>
            <pc:sldMk cId="3719367426" sldId="454"/>
            <ac:spMk id="2" creationId="{00000000-0000-0000-0000-000000000000}"/>
          </ac:spMkLst>
        </pc:spChg>
        <pc:spChg chg="mod">
          <ac:chgData name="Jason Holdsworth" userId="c78b5665-14f9-4325-a568-5ce9569f344d" providerId="ADAL" clId="{A4644F32-8860-4AFD-B67E-27F9E99FEB65}" dt="2019-08-08T01:24:25.276" v="363" actId="11"/>
          <ac:spMkLst>
            <pc:docMk/>
            <pc:sldMk cId="3719367426" sldId="454"/>
            <ac:spMk id="3" creationId="{00000000-0000-0000-0000-000000000000}"/>
          </ac:spMkLst>
        </pc:spChg>
      </pc:sldChg>
      <pc:sldChg chg="modSp ord modAnim">
        <pc:chgData name="Jason Holdsworth" userId="c78b5665-14f9-4325-a568-5ce9569f344d" providerId="ADAL" clId="{A4644F32-8860-4AFD-B67E-27F9E99FEB65}" dt="2019-08-08T01:33:09.721" v="758" actId="20577"/>
        <pc:sldMkLst>
          <pc:docMk/>
          <pc:sldMk cId="1246609042" sldId="455"/>
        </pc:sldMkLst>
        <pc:spChg chg="mod">
          <ac:chgData name="Jason Holdsworth" userId="c78b5665-14f9-4325-a568-5ce9569f344d" providerId="ADAL" clId="{A4644F32-8860-4AFD-B67E-27F9E99FEB65}" dt="2019-08-08T01:33:09.721" v="758" actId="20577"/>
          <ac:spMkLst>
            <pc:docMk/>
            <pc:sldMk cId="1246609042" sldId="455"/>
            <ac:spMk id="3" creationId="{00000000-0000-0000-0000-000000000000}"/>
          </ac:spMkLst>
        </pc:spChg>
      </pc:sldChg>
      <pc:sldChg chg="modSp ord modAnim">
        <pc:chgData name="Jason Holdsworth" userId="c78b5665-14f9-4325-a568-5ce9569f344d" providerId="ADAL" clId="{A4644F32-8860-4AFD-B67E-27F9E99FEB65}" dt="2019-08-08T01:35:35.705" v="825" actId="113"/>
        <pc:sldMkLst>
          <pc:docMk/>
          <pc:sldMk cId="2574177053" sldId="456"/>
        </pc:sldMkLst>
        <pc:spChg chg="mod">
          <ac:chgData name="Jason Holdsworth" userId="c78b5665-14f9-4325-a568-5ce9569f344d" providerId="ADAL" clId="{A4644F32-8860-4AFD-B67E-27F9E99FEB65}" dt="2019-08-08T01:25:46.177" v="399" actId="20577"/>
          <ac:spMkLst>
            <pc:docMk/>
            <pc:sldMk cId="2574177053" sldId="456"/>
            <ac:spMk id="2" creationId="{00000000-0000-0000-0000-000000000000}"/>
          </ac:spMkLst>
        </pc:spChg>
        <pc:spChg chg="mod">
          <ac:chgData name="Jason Holdsworth" userId="c78b5665-14f9-4325-a568-5ce9569f344d" providerId="ADAL" clId="{A4644F32-8860-4AFD-B67E-27F9E99FEB65}" dt="2019-08-08T01:35:35.705" v="825" actId="113"/>
          <ac:spMkLst>
            <pc:docMk/>
            <pc:sldMk cId="2574177053" sldId="456"/>
            <ac:spMk id="3" creationId="{00000000-0000-0000-0000-000000000000}"/>
          </ac:spMkLst>
        </pc:spChg>
      </pc:sldChg>
      <pc:sldChg chg="modSp modAnim">
        <pc:chgData name="Jason Holdsworth" userId="c78b5665-14f9-4325-a568-5ce9569f344d" providerId="ADAL" clId="{A4644F32-8860-4AFD-B67E-27F9E99FEB65}" dt="2019-08-08T01:25:07.887" v="373" actId="1076"/>
        <pc:sldMkLst>
          <pc:docMk/>
          <pc:sldMk cId="2758633899" sldId="457"/>
        </pc:sldMkLst>
        <pc:spChg chg="mod">
          <ac:chgData name="Jason Holdsworth" userId="c78b5665-14f9-4325-a568-5ce9569f344d" providerId="ADAL" clId="{A4644F32-8860-4AFD-B67E-27F9E99FEB65}" dt="2019-08-08T01:25:07.887" v="373" actId="1076"/>
          <ac:spMkLst>
            <pc:docMk/>
            <pc:sldMk cId="2758633899" sldId="457"/>
            <ac:spMk id="3" creationId="{00000000-0000-0000-0000-000000000000}"/>
          </ac:spMkLst>
        </pc:spChg>
      </pc:sldChg>
      <pc:sldChg chg="modSp modAnim">
        <pc:chgData name="Jason Holdsworth" userId="c78b5665-14f9-4325-a568-5ce9569f344d" providerId="ADAL" clId="{A4644F32-8860-4AFD-B67E-27F9E99FEB65}" dt="2019-08-08T01:37:26.377" v="844" actId="1076"/>
        <pc:sldMkLst>
          <pc:docMk/>
          <pc:sldMk cId="1510792458" sldId="458"/>
        </pc:sldMkLst>
        <pc:spChg chg="mod">
          <ac:chgData name="Jason Holdsworth" userId="c78b5665-14f9-4325-a568-5ce9569f344d" providerId="ADAL" clId="{A4644F32-8860-4AFD-B67E-27F9E99FEB65}" dt="2019-08-08T01:37:26.377" v="844" actId="1076"/>
          <ac:spMkLst>
            <pc:docMk/>
            <pc:sldMk cId="1510792458" sldId="458"/>
            <ac:spMk id="3" creationId="{00000000-0000-0000-0000-000000000000}"/>
          </ac:spMkLst>
        </pc:spChg>
      </pc:sldChg>
      <pc:sldChg chg="modSp modAnim">
        <pc:chgData name="Jason Holdsworth" userId="c78b5665-14f9-4325-a568-5ce9569f344d" providerId="ADAL" clId="{A4644F32-8860-4AFD-B67E-27F9E99FEB65}" dt="2019-08-08T01:12:04.946" v="273"/>
        <pc:sldMkLst>
          <pc:docMk/>
          <pc:sldMk cId="3809035482" sldId="459"/>
        </pc:sldMkLst>
        <pc:spChg chg="mod">
          <ac:chgData name="Jason Holdsworth" userId="c78b5665-14f9-4325-a568-5ce9569f344d" providerId="ADAL" clId="{A4644F32-8860-4AFD-B67E-27F9E99FEB65}" dt="2019-08-08T01:11:56.779" v="271"/>
          <ac:spMkLst>
            <pc:docMk/>
            <pc:sldMk cId="3809035482" sldId="459"/>
            <ac:spMk id="2" creationId="{00000000-0000-0000-0000-000000000000}"/>
          </ac:spMkLst>
        </pc:spChg>
        <pc:spChg chg="mod">
          <ac:chgData name="Jason Holdsworth" userId="c78b5665-14f9-4325-a568-5ce9569f344d" providerId="ADAL" clId="{A4644F32-8860-4AFD-B67E-27F9E99FEB65}" dt="2019-08-08T01:12:02.888" v="272" actId="1076"/>
          <ac:spMkLst>
            <pc:docMk/>
            <pc:sldMk cId="3809035482" sldId="459"/>
            <ac:spMk id="3" creationId="{00000000-0000-0000-0000-000000000000}"/>
          </ac:spMkLst>
        </pc:spChg>
      </pc:sldChg>
      <pc:sldChg chg="modAnim">
        <pc:chgData name="Jason Holdsworth" userId="c78b5665-14f9-4325-a568-5ce9569f344d" providerId="ADAL" clId="{A4644F32-8860-4AFD-B67E-27F9E99FEB65}" dt="2019-08-08T01:08:48.867" v="237"/>
        <pc:sldMkLst>
          <pc:docMk/>
          <pc:sldMk cId="1731447991" sldId="460"/>
        </pc:sldMkLst>
      </pc:sldChg>
      <pc:sldChg chg="modSp modAnim">
        <pc:chgData name="Jason Holdsworth" userId="c78b5665-14f9-4325-a568-5ce9569f344d" providerId="ADAL" clId="{A4644F32-8860-4AFD-B67E-27F9E99FEB65}" dt="2019-08-08T01:09:54.924" v="264"/>
        <pc:sldMkLst>
          <pc:docMk/>
          <pc:sldMk cId="2050477484" sldId="461"/>
        </pc:sldMkLst>
        <pc:spChg chg="mod">
          <ac:chgData name="Jason Holdsworth" userId="c78b5665-14f9-4325-a568-5ce9569f344d" providerId="ADAL" clId="{A4644F32-8860-4AFD-B67E-27F9E99FEB65}" dt="2019-08-08T01:09:47.739" v="263" actId="20577"/>
          <ac:spMkLst>
            <pc:docMk/>
            <pc:sldMk cId="2050477484" sldId="461"/>
            <ac:spMk id="2" creationId="{00000000-0000-0000-0000-000000000000}"/>
          </ac:spMkLst>
        </pc:spChg>
      </pc:sldChg>
      <pc:sldChg chg="modAnim">
        <pc:chgData name="Jason Holdsworth" userId="c78b5665-14f9-4325-a568-5ce9569f344d" providerId="ADAL" clId="{A4644F32-8860-4AFD-B67E-27F9E99FEB65}" dt="2019-08-08T01:10:03.469" v="265"/>
        <pc:sldMkLst>
          <pc:docMk/>
          <pc:sldMk cId="292880597" sldId="462"/>
        </pc:sldMkLst>
      </pc:sldChg>
      <pc:sldChg chg="modSp modAnim">
        <pc:chgData name="Jason Holdsworth" userId="c78b5665-14f9-4325-a568-5ce9569f344d" providerId="ADAL" clId="{A4644F32-8860-4AFD-B67E-27F9E99FEB65}" dt="2019-08-08T01:12:41.588" v="280"/>
        <pc:sldMkLst>
          <pc:docMk/>
          <pc:sldMk cId="1613211646" sldId="463"/>
        </pc:sldMkLst>
        <pc:spChg chg="mod">
          <ac:chgData name="Jason Holdsworth" userId="c78b5665-14f9-4325-a568-5ce9569f344d" providerId="ADAL" clId="{A4644F32-8860-4AFD-B67E-27F9E99FEB65}" dt="2019-08-08T01:12:38.489" v="279"/>
          <ac:spMkLst>
            <pc:docMk/>
            <pc:sldMk cId="1613211646" sldId="463"/>
            <ac:spMk id="2" creationId="{00000000-0000-0000-0000-000000000000}"/>
          </ac:spMkLst>
        </pc:spChg>
      </pc:sldChg>
      <pc:sldChg chg="modSp modAnim">
        <pc:chgData name="Jason Holdsworth" userId="c78b5665-14f9-4325-a568-5ce9569f344d" providerId="ADAL" clId="{A4644F32-8860-4AFD-B67E-27F9E99FEB65}" dt="2019-08-08T01:12:31.483" v="277"/>
        <pc:sldMkLst>
          <pc:docMk/>
          <pc:sldMk cId="2935523760" sldId="464"/>
        </pc:sldMkLst>
        <pc:spChg chg="mod">
          <ac:chgData name="Jason Holdsworth" userId="c78b5665-14f9-4325-a568-5ce9569f344d" providerId="ADAL" clId="{A4644F32-8860-4AFD-B67E-27F9E99FEB65}" dt="2019-08-08T01:12:23.898" v="276"/>
          <ac:spMkLst>
            <pc:docMk/>
            <pc:sldMk cId="2935523760" sldId="464"/>
            <ac:spMk id="2" creationId="{00000000-0000-0000-0000-000000000000}"/>
          </ac:spMkLst>
        </pc:spChg>
      </pc:sldChg>
      <pc:sldChg chg="modAnim">
        <pc:chgData name="Jason Holdsworth" userId="c78b5665-14f9-4325-a568-5ce9569f344d" providerId="ADAL" clId="{A4644F32-8860-4AFD-B67E-27F9E99FEB65}" dt="2019-08-08T01:11:26.330" v="269"/>
        <pc:sldMkLst>
          <pc:docMk/>
          <pc:sldMk cId="3383450814" sldId="465"/>
        </pc:sldMkLst>
      </pc:sldChg>
      <pc:sldChg chg="modAnim">
        <pc:chgData name="Jason Holdsworth" userId="c78b5665-14f9-4325-a568-5ce9569f344d" providerId="ADAL" clId="{A4644F32-8860-4AFD-B67E-27F9E99FEB65}" dt="2019-08-08T01:12:15.179" v="274"/>
        <pc:sldMkLst>
          <pc:docMk/>
          <pc:sldMk cId="449707889" sldId="466"/>
        </pc:sldMkLst>
      </pc:sldChg>
      <pc:sldChg chg="modSp modAnim">
        <pc:chgData name="Jason Holdsworth" userId="c78b5665-14f9-4325-a568-5ce9569f344d" providerId="ADAL" clId="{A4644F32-8860-4AFD-B67E-27F9E99FEB65}" dt="2019-08-08T01:15:39.921" v="321" actId="14100"/>
        <pc:sldMkLst>
          <pc:docMk/>
          <pc:sldMk cId="1197546343" sldId="467"/>
        </pc:sldMkLst>
        <pc:spChg chg="mod">
          <ac:chgData name="Jason Holdsworth" userId="c78b5665-14f9-4325-a568-5ce9569f344d" providerId="ADAL" clId="{A4644F32-8860-4AFD-B67E-27F9E99FEB65}" dt="2019-08-08T01:14:01.595" v="292"/>
          <ac:spMkLst>
            <pc:docMk/>
            <pc:sldMk cId="1197546343" sldId="467"/>
            <ac:spMk id="2" creationId="{00000000-0000-0000-0000-000000000000}"/>
          </ac:spMkLst>
        </pc:spChg>
        <pc:spChg chg="mod">
          <ac:chgData name="Jason Holdsworth" userId="c78b5665-14f9-4325-a568-5ce9569f344d" providerId="ADAL" clId="{A4644F32-8860-4AFD-B67E-27F9E99FEB65}" dt="2019-08-08T01:15:39.921" v="321" actId="14100"/>
          <ac:spMkLst>
            <pc:docMk/>
            <pc:sldMk cId="1197546343" sldId="467"/>
            <ac:spMk id="3" creationId="{00000000-0000-0000-0000-000000000000}"/>
          </ac:spMkLst>
        </pc:spChg>
      </pc:sldChg>
      <pc:sldChg chg="modNotesTx">
        <pc:chgData name="Jason Holdsworth" userId="c78b5665-14f9-4325-a568-5ce9569f344d" providerId="ADAL" clId="{A4644F32-8860-4AFD-B67E-27F9E99FEB65}" dt="2019-08-08T01:40:13.839" v="845" actId="6549"/>
        <pc:sldMkLst>
          <pc:docMk/>
          <pc:sldMk cId="3299052272" sldId="471"/>
        </pc:sldMkLst>
      </pc:sldChg>
      <pc:sldChg chg="modSp add modAnim">
        <pc:chgData name="Jason Holdsworth" userId="c78b5665-14f9-4325-a568-5ce9569f344d" providerId="ADAL" clId="{A4644F32-8860-4AFD-B67E-27F9E99FEB65}" dt="2019-08-08T01:17:03.572" v="353" actId="20577"/>
        <pc:sldMkLst>
          <pc:docMk/>
          <pc:sldMk cId="525278744" sldId="472"/>
        </pc:sldMkLst>
        <pc:spChg chg="mod">
          <ac:chgData name="Jason Holdsworth" userId="c78b5665-14f9-4325-a568-5ce9569f344d" providerId="ADAL" clId="{A4644F32-8860-4AFD-B67E-27F9E99FEB65}" dt="2019-08-08T01:17:03.572" v="353" actId="20577"/>
          <ac:spMkLst>
            <pc:docMk/>
            <pc:sldMk cId="525278744" sldId="472"/>
            <ac:spMk id="3" creationId="{00000000-0000-0000-0000-000000000000}"/>
          </ac:spMkLst>
        </pc:spChg>
      </pc:sldChg>
      <pc:sldChg chg="modSp add modAnim">
        <pc:chgData name="Jason Holdsworth" userId="c78b5665-14f9-4325-a568-5ce9569f344d" providerId="ADAL" clId="{A4644F32-8860-4AFD-B67E-27F9E99FEB65}" dt="2019-08-08T01:25:16.764" v="376" actId="20577"/>
        <pc:sldMkLst>
          <pc:docMk/>
          <pc:sldMk cId="2061225179" sldId="473"/>
        </pc:sldMkLst>
        <pc:spChg chg="mod">
          <ac:chgData name="Jason Holdsworth" userId="c78b5665-14f9-4325-a568-5ce9569f344d" providerId="ADAL" clId="{A4644F32-8860-4AFD-B67E-27F9E99FEB65}" dt="2019-08-08T01:25:16.764" v="376" actId="20577"/>
          <ac:spMkLst>
            <pc:docMk/>
            <pc:sldMk cId="2061225179" sldId="473"/>
            <ac:spMk id="3" creationId="{00000000-0000-0000-0000-000000000000}"/>
          </ac:spMkLst>
        </pc:spChg>
      </pc:sldChg>
      <pc:sldChg chg="modSp add modAnim modNotesTx">
        <pc:chgData name="Jason Holdsworth" userId="c78b5665-14f9-4325-a568-5ce9569f344d" providerId="ADAL" clId="{A4644F32-8860-4AFD-B67E-27F9E99FEB65}" dt="2019-08-08T01:44:58.654" v="846" actId="6549"/>
        <pc:sldMkLst>
          <pc:docMk/>
          <pc:sldMk cId="2987708936" sldId="474"/>
        </pc:sldMkLst>
        <pc:spChg chg="mod">
          <ac:chgData name="Jason Holdsworth" userId="c78b5665-14f9-4325-a568-5ce9569f344d" providerId="ADAL" clId="{A4644F32-8860-4AFD-B67E-27F9E99FEB65}" dt="2019-08-08T01:36:33.865" v="835"/>
          <ac:spMkLst>
            <pc:docMk/>
            <pc:sldMk cId="2987708936" sldId="474"/>
            <ac:spMk id="2" creationId="{00000000-0000-0000-0000-000000000000}"/>
          </ac:spMkLst>
        </pc:spChg>
        <pc:spChg chg="mod">
          <ac:chgData name="Jason Holdsworth" userId="c78b5665-14f9-4325-a568-5ce9569f344d" providerId="ADAL" clId="{A4644F32-8860-4AFD-B67E-27F9E99FEB65}" dt="2019-08-08T01:44:58.654" v="846" actId="6549"/>
          <ac:spMkLst>
            <pc:docMk/>
            <pc:sldMk cId="2987708936" sldId="474"/>
            <ac:spMk id="3" creationId="{00000000-0000-0000-0000-000000000000}"/>
          </ac:spMkLst>
        </pc:spChg>
      </pc:sldChg>
      <pc:sldChg chg="modSp add modAnim">
        <pc:chgData name="Jason Holdsworth" userId="c78b5665-14f9-4325-a568-5ce9569f344d" providerId="ADAL" clId="{A4644F32-8860-4AFD-B67E-27F9E99FEB65}" dt="2019-08-08T01:36:09.849" v="827" actId="207"/>
        <pc:sldMkLst>
          <pc:docMk/>
          <pc:sldMk cId="1552262206" sldId="475"/>
        </pc:sldMkLst>
        <pc:spChg chg="mod">
          <ac:chgData name="Jason Holdsworth" userId="c78b5665-14f9-4325-a568-5ce9569f344d" providerId="ADAL" clId="{A4644F32-8860-4AFD-B67E-27F9E99FEB65}" dt="2019-08-08T01:31:09.352" v="705" actId="14100"/>
          <ac:spMkLst>
            <pc:docMk/>
            <pc:sldMk cId="1552262206" sldId="475"/>
            <ac:spMk id="2" creationId="{00000000-0000-0000-0000-000000000000}"/>
          </ac:spMkLst>
        </pc:spChg>
        <pc:spChg chg="mod">
          <ac:chgData name="Jason Holdsworth" userId="c78b5665-14f9-4325-a568-5ce9569f344d" providerId="ADAL" clId="{A4644F32-8860-4AFD-B67E-27F9E99FEB65}" dt="2019-08-08T01:36:09.849" v="827" actId="207"/>
          <ac:spMkLst>
            <pc:docMk/>
            <pc:sldMk cId="1552262206" sldId="475"/>
            <ac:spMk id="3" creationId="{00000000-0000-0000-0000-000000000000}"/>
          </ac:spMkLst>
        </pc:spChg>
      </pc:sldChg>
      <pc:sldChg chg="addSp delSp modSp add modAnim modNotesTx">
        <pc:chgData name="Jason Holdsworth" userId="c78b5665-14f9-4325-a568-5ce9569f344d" providerId="ADAL" clId="{A4644F32-8860-4AFD-B67E-27F9E99FEB65}" dt="2019-08-08T01:58:14.214" v="1143" actId="20577"/>
        <pc:sldMkLst>
          <pc:docMk/>
          <pc:sldMk cId="3681213598" sldId="476"/>
        </pc:sldMkLst>
        <pc:spChg chg="mod">
          <ac:chgData name="Jason Holdsworth" userId="c78b5665-14f9-4325-a568-5ce9569f344d" providerId="ADAL" clId="{A4644F32-8860-4AFD-B67E-27F9E99FEB65}" dt="2019-08-08T01:47:43.493" v="892" actId="20577"/>
          <ac:spMkLst>
            <pc:docMk/>
            <pc:sldMk cId="3681213598" sldId="476"/>
            <ac:spMk id="2" creationId="{169AA947-E124-45A9-82FC-F52A1CAD40FA}"/>
          </ac:spMkLst>
        </pc:spChg>
        <pc:spChg chg="del">
          <ac:chgData name="Jason Holdsworth" userId="c78b5665-14f9-4325-a568-5ce9569f344d" providerId="ADAL" clId="{A4644F32-8860-4AFD-B67E-27F9E99FEB65}" dt="2019-08-08T01:47:46.739" v="893" actId="478"/>
          <ac:spMkLst>
            <pc:docMk/>
            <pc:sldMk cId="3681213598" sldId="476"/>
            <ac:spMk id="3" creationId="{4619E15C-B9AA-47DA-A4CA-533229A062FF}"/>
          </ac:spMkLst>
        </pc:spChg>
        <pc:picChg chg="add mod">
          <ac:chgData name="Jason Holdsworth" userId="c78b5665-14f9-4325-a568-5ce9569f344d" providerId="ADAL" clId="{A4644F32-8860-4AFD-B67E-27F9E99FEB65}" dt="2019-08-08T01:47:53.150" v="895" actId="1076"/>
          <ac:picMkLst>
            <pc:docMk/>
            <pc:sldMk cId="3681213598" sldId="476"/>
            <ac:picMk id="6" creationId="{7E6654F8-335B-4489-B359-4B0B23592328}"/>
          </ac:picMkLst>
        </pc:picChg>
      </pc:sldChg>
      <pc:sldChg chg="addSp delSp modSp add">
        <pc:chgData name="Jason Holdsworth" userId="c78b5665-14f9-4325-a568-5ce9569f344d" providerId="ADAL" clId="{A4644F32-8860-4AFD-B67E-27F9E99FEB65}" dt="2019-08-08T01:50:54.830" v="903" actId="1076"/>
        <pc:sldMkLst>
          <pc:docMk/>
          <pc:sldMk cId="3737413352" sldId="477"/>
        </pc:sldMkLst>
        <pc:spChg chg="del">
          <ac:chgData name="Jason Holdsworth" userId="c78b5665-14f9-4325-a568-5ce9569f344d" providerId="ADAL" clId="{A4644F32-8860-4AFD-B67E-27F9E99FEB65}" dt="2019-08-08T01:50:42.786" v="898" actId="478"/>
          <ac:spMkLst>
            <pc:docMk/>
            <pc:sldMk cId="3737413352" sldId="477"/>
            <ac:spMk id="3" creationId="{313BDC2C-0562-4B2A-B348-3E5CDA5C1B36}"/>
          </ac:spMkLst>
        </pc:spChg>
        <pc:picChg chg="add mod">
          <ac:chgData name="Jason Holdsworth" userId="c78b5665-14f9-4325-a568-5ce9569f344d" providerId="ADAL" clId="{A4644F32-8860-4AFD-B67E-27F9E99FEB65}" dt="2019-08-08T01:50:54.830" v="903" actId="1076"/>
          <ac:picMkLst>
            <pc:docMk/>
            <pc:sldMk cId="3737413352" sldId="477"/>
            <ac:picMk id="6" creationId="{30AF7C73-2B05-42D3-B56F-6F89B9EA5403}"/>
          </ac:picMkLst>
        </pc:picChg>
      </pc:sldChg>
      <pc:sldChg chg="addSp delSp modSp add">
        <pc:chgData name="Jason Holdsworth" userId="c78b5665-14f9-4325-a568-5ce9569f344d" providerId="ADAL" clId="{A4644F32-8860-4AFD-B67E-27F9E99FEB65}" dt="2019-08-08T01:51:18.302" v="910" actId="1076"/>
        <pc:sldMkLst>
          <pc:docMk/>
          <pc:sldMk cId="2246116524" sldId="478"/>
        </pc:sldMkLst>
        <pc:spChg chg="del">
          <ac:chgData name="Jason Holdsworth" userId="c78b5665-14f9-4325-a568-5ce9569f344d" providerId="ADAL" clId="{A4644F32-8860-4AFD-B67E-27F9E99FEB65}" dt="2019-08-08T01:51:13.911" v="905" actId="478"/>
          <ac:spMkLst>
            <pc:docMk/>
            <pc:sldMk cId="2246116524" sldId="478"/>
            <ac:spMk id="3" creationId="{84CFC6AF-F505-4424-9BB0-4363FDDA4F6F}"/>
          </ac:spMkLst>
        </pc:spChg>
        <pc:picChg chg="add mod">
          <ac:chgData name="Jason Holdsworth" userId="c78b5665-14f9-4325-a568-5ce9569f344d" providerId="ADAL" clId="{A4644F32-8860-4AFD-B67E-27F9E99FEB65}" dt="2019-08-08T01:51:18.302" v="910" actId="1076"/>
          <ac:picMkLst>
            <pc:docMk/>
            <pc:sldMk cId="2246116524" sldId="478"/>
            <ac:picMk id="6" creationId="{A51C9CA9-3BB3-4F68-AB09-B52D60A54344}"/>
          </ac:picMkLst>
        </pc:picChg>
      </pc:sldChg>
      <pc:sldChg chg="addSp delSp modSp add">
        <pc:chgData name="Jason Holdsworth" userId="c78b5665-14f9-4325-a568-5ce9569f344d" providerId="ADAL" clId="{A4644F32-8860-4AFD-B67E-27F9E99FEB65}" dt="2019-08-08T01:51:31.999" v="917" actId="1076"/>
        <pc:sldMkLst>
          <pc:docMk/>
          <pc:sldMk cId="1695548720" sldId="479"/>
        </pc:sldMkLst>
        <pc:spChg chg="del">
          <ac:chgData name="Jason Holdsworth" userId="c78b5665-14f9-4325-a568-5ce9569f344d" providerId="ADAL" clId="{A4644F32-8860-4AFD-B67E-27F9E99FEB65}" dt="2019-08-08T01:51:27.696" v="912" actId="478"/>
          <ac:spMkLst>
            <pc:docMk/>
            <pc:sldMk cId="1695548720" sldId="479"/>
            <ac:spMk id="3" creationId="{0B2A9C44-E1ED-4578-8F28-B7E53FDBC797}"/>
          </ac:spMkLst>
        </pc:spChg>
        <pc:picChg chg="add mod">
          <ac:chgData name="Jason Holdsworth" userId="c78b5665-14f9-4325-a568-5ce9569f344d" providerId="ADAL" clId="{A4644F32-8860-4AFD-B67E-27F9E99FEB65}" dt="2019-08-08T01:51:31.999" v="917" actId="1076"/>
          <ac:picMkLst>
            <pc:docMk/>
            <pc:sldMk cId="1695548720" sldId="479"/>
            <ac:picMk id="6" creationId="{4DEA72B7-9490-46C0-92B4-CCB3D8ECEA84}"/>
          </ac:picMkLst>
        </pc:picChg>
      </pc:sldChg>
      <pc:sldChg chg="addSp delSp modSp add">
        <pc:chgData name="Jason Holdsworth" userId="c78b5665-14f9-4325-a568-5ce9569f344d" providerId="ADAL" clId="{A4644F32-8860-4AFD-B67E-27F9E99FEB65}" dt="2019-08-08T01:53:42.486" v="982" actId="14100"/>
        <pc:sldMkLst>
          <pc:docMk/>
          <pc:sldMk cId="2045151226" sldId="480"/>
        </pc:sldMkLst>
        <pc:spChg chg="mod">
          <ac:chgData name="Jason Holdsworth" userId="c78b5665-14f9-4325-a568-5ce9569f344d" providerId="ADAL" clId="{A4644F32-8860-4AFD-B67E-27F9E99FEB65}" dt="2019-08-08T01:53:42.486" v="982" actId="14100"/>
          <ac:spMkLst>
            <pc:docMk/>
            <pc:sldMk cId="2045151226" sldId="480"/>
            <ac:spMk id="2" creationId="{E8739F7E-9521-40F7-91F7-85AB6F78C854}"/>
          </ac:spMkLst>
        </pc:spChg>
        <pc:spChg chg="del">
          <ac:chgData name="Jason Holdsworth" userId="c78b5665-14f9-4325-a568-5ce9569f344d" providerId="ADAL" clId="{A4644F32-8860-4AFD-B67E-27F9E99FEB65}" dt="2019-08-08T01:52:28.526" v="919" actId="478"/>
          <ac:spMkLst>
            <pc:docMk/>
            <pc:sldMk cId="2045151226" sldId="480"/>
            <ac:spMk id="3" creationId="{8D6361A8-AF12-473A-BCA1-DE891887B48F}"/>
          </ac:spMkLst>
        </pc:spChg>
        <pc:picChg chg="add mod">
          <ac:chgData name="Jason Holdsworth" userId="c78b5665-14f9-4325-a568-5ce9569f344d" providerId="ADAL" clId="{A4644F32-8860-4AFD-B67E-27F9E99FEB65}" dt="2019-08-08T01:53:16.429" v="968" actId="1076"/>
          <ac:picMkLst>
            <pc:docMk/>
            <pc:sldMk cId="2045151226" sldId="480"/>
            <ac:picMk id="6" creationId="{8F92A295-CBFC-4248-BD63-84CE5D37EEC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364F8-944A-5749-910B-108C6C6D0C03}" type="datetimeFigureOut">
              <a:rPr lang="en-US" smtClean="0"/>
              <a:t>8/8/2019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7C8A9-C49E-7B4E-A0AB-896E68C42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90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5F9EDBE-3CE4-8845-8727-38A786359B6E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CE7564DD-907A-A84A-9426-BF36A4674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0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62EFD3-0E42-FC43-BF50-FFD140BBDC56}" type="slidenum">
              <a:rPr lang="en-US" sz="1200"/>
              <a:pPr/>
              <a:t>1</a:t>
            </a:fld>
            <a:endParaRPr 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5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47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Form the team. Bring the sales force together, discuss how the company is doing, review the competitive landscape, and inform salespeople of any new products.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Figure out what you want to do. Project the sales pipeline, targets, and revenues for the year with decreasing precision. Assign territories and quotas.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Do a small piece of it, completely. Sell for a month and see what happens. Also see what happens to the pipeline for the future.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Evaluate what you want to do next. Update the pipeline and refocus the efforts for the upcoming month.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Continue doing and evaluating. Repeat these steps each month.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05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90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68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9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2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58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8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69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2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3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0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2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3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8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6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  <a:p>
            <a:r>
              <a:rPr lang="en-AU"/>
              <a:t>See</a:t>
            </a:r>
            <a:r>
              <a:rPr lang="en-AU" baseline="0"/>
              <a:t> page 33-34 for specific sales example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1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https://medium.com/@takeshi.yoshida/scrum-sprint-pilot-6287aac19703</a:t>
            </a:r>
          </a:p>
          <a:p>
            <a:endParaRPr lang="en-AU" dirty="0"/>
          </a:p>
          <a:p>
            <a:r>
              <a:rPr lang="en-AU" b="1" dirty="0"/>
              <a:t>Answer: The overall pilot study could be 2-3 iterations (sprints), a </a:t>
            </a:r>
            <a:r>
              <a:rPr lang="en-AU" b="1"/>
              <a:t>sprint is typically between 1 </a:t>
            </a:r>
            <a:r>
              <a:rPr lang="en-AU" b="1" dirty="0"/>
              <a:t>week to </a:t>
            </a:r>
            <a:r>
              <a:rPr lang="en-AU" b="1"/>
              <a:t>4 weeks long</a:t>
            </a:r>
            <a:endParaRPr lang="en-AU" b="1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https://medium.com/@takeshi.yoshida/scrum-sprint-pilot-6287aac19703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https://medium.com/@takeshi.yoshida/scrum-sprint-pilot-6287aac19703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9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https://medium.com/@takeshi.yoshida/scrum-sprint-pilot-6287aac19703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6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https://medium.com/@takeshi.yoshida/scrum-sprint-pilot-6287aac19703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7564DD-907A-A84A-9426-BF36A4674A0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0D4F8-2B34-5342-8B6A-F6C5322F2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1F69-1319-0547-BCD2-27B314D6BA8B}" type="datetime1">
              <a:rPr lang="en-AU" smtClean="0"/>
              <a:t>8/8/19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3D644-46E6-EE40-A020-80836F2E88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AB37-FC4C-604C-BCE4-CE115DE15BA4}" type="datetime1">
              <a:rPr lang="en-AU" smtClean="0"/>
              <a:t>8/8/19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3D644-46E6-EE40-A020-80836F2E88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912-BCA1-EE4E-B484-20D93DB29F3D}" type="datetime1">
              <a:rPr lang="en-AU" smtClean="0"/>
              <a:t>8/8/19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3D644-46E6-EE40-A020-80836F2E88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466726"/>
            <a:ext cx="6990209" cy="2133600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7056784" cy="23042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6B53-EA60-5C43-B0AA-8E9B5F2E869C}" type="datetime1">
              <a:rPr lang="en-AU" smtClean="0"/>
              <a:t>8/8/19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pPr>
              <a:defRPr/>
            </a:pPr>
            <a:fld id="{1971F408-5AA1-BA4F-A849-BCAFB6E28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1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Principles of Web Design 5</a:t>
            </a:r>
            <a:r>
              <a:rPr lang="en-US" baseline="30000"/>
              <a:t>th</a:t>
            </a:r>
            <a:r>
              <a:rPr lang="en-US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148300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4" y="195408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200" b="1" baseline="0">
                <a:solidFill>
                  <a:srgbClr val="333399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236870"/>
            <a:ext cx="8928992" cy="5033309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240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4644-315B-2440-BC44-5DF9563CEBF9}" type="datetime1">
              <a:rPr lang="en-AU" smtClean="0"/>
              <a:t>8/8/19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83296" cy="365125"/>
          </a:xfrm>
        </p:spPr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33399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23E-693D-A543-A9FC-6E0167206C4D}" type="datetime1">
              <a:rPr lang="en-AU" smtClean="0"/>
              <a:t>8/8/19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3D644-46E6-EE40-A020-80836F2E88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36878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6ABD-5568-C741-BD4F-978AA0C497F8}" type="datetime1">
              <a:rPr lang="en-AU" smtClean="0"/>
              <a:t>8/8/19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55304" cy="365125"/>
          </a:xfrm>
        </p:spPr>
        <p:txBody>
          <a:bodyPr/>
          <a:lstStyle/>
          <a:p>
            <a:pPr>
              <a:defRPr/>
            </a:pPr>
            <a:fld id="{8983D644-46E6-EE40-A020-80836F2E88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" y="225360"/>
            <a:ext cx="8229600" cy="418058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484784"/>
            <a:ext cx="4389884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84784"/>
            <a:ext cx="4392488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260-C1D4-5D4F-AF0A-9AE7444FD3D7}" type="datetime1">
              <a:rPr lang="en-AU" smtClean="0"/>
              <a:t>8/8/19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7698" y="6381328"/>
            <a:ext cx="2133600" cy="365125"/>
          </a:xfrm>
        </p:spPr>
        <p:txBody>
          <a:bodyPr/>
          <a:lstStyle/>
          <a:p>
            <a:pPr>
              <a:defRPr/>
            </a:pPr>
            <a:fld id="{8983D644-46E6-EE40-A020-80836F2E88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333399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A2C1-8419-D14C-B6E5-0CBE8C1B80A2}" type="datetime1">
              <a:rPr lang="en-AU" smtClean="0"/>
              <a:t>8/8/19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0D4F8-2B34-5342-8B6A-F6C5322F2F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15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781C-0A9D-6445-9C70-DE59B9D91C07}" type="datetime1">
              <a:rPr lang="en-AU" smtClean="0"/>
              <a:t>8/8/19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3D644-46E6-EE40-A020-80836F2E88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73C-3334-0A48-8988-DD49E8D19F26}" type="datetime1">
              <a:rPr lang="en-AU" smtClean="0"/>
              <a:t>8/8/19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3D644-46E6-EE40-A020-80836F2E88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239" y="197684"/>
            <a:ext cx="8523706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0425" y="1348685"/>
            <a:ext cx="8484427" cy="48997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00800"/>
            <a:ext cx="3124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8983D644-46E6-EE40-A020-80836F2E8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152400"/>
            <a:ext cx="1292225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B81D-DCB2-4140-B7CF-736C288CBC76}" type="datetime1">
              <a:rPr lang="en-AU" smtClean="0"/>
              <a:t>8/8/19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83D644-46E6-EE40-A020-80836F2E88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4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39607" y="754844"/>
            <a:ext cx="8712723" cy="3223066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b="1">
                <a:latin typeface="Arial" charset="0"/>
              </a:rPr>
              <a:t>CP3405 – Design Thinking &amp; Project Management</a:t>
            </a:r>
          </a:p>
        </p:txBody>
      </p:sp>
      <p:sp>
        <p:nvSpPr>
          <p:cNvPr id="717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965931"/>
            <a:ext cx="8077200" cy="2021289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400" i="1">
                <a:latin typeface="Arial" charset="0"/>
              </a:rPr>
              <a:t>Run a pilot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4" y="195407"/>
            <a:ext cx="7804212" cy="1153707"/>
          </a:xfrm>
        </p:spPr>
        <p:txBody>
          <a:bodyPr/>
          <a:lstStyle/>
          <a:p>
            <a:r>
              <a:rPr lang="en-AU" dirty="0"/>
              <a:t>The move from predictive to empirical must be considered carefully…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236870"/>
            <a:ext cx="8928992" cy="5425722"/>
          </a:xfrm>
        </p:spPr>
        <p:txBody>
          <a:bodyPr>
            <a:noAutofit/>
          </a:bodyPr>
          <a:lstStyle/>
          <a:p>
            <a:endParaRPr lang="en-AU" sz="2800" dirty="0"/>
          </a:p>
          <a:p>
            <a:r>
              <a:rPr lang="en-AU" sz="2800" dirty="0">
                <a:solidFill>
                  <a:srgbClr val="FF0000"/>
                </a:solidFill>
              </a:rPr>
              <a:t>What should happen if the pilot fails?</a:t>
            </a:r>
          </a:p>
          <a:p>
            <a:pPr lvl="1"/>
            <a:r>
              <a:rPr lang="en-AU" sz="2800" dirty="0"/>
              <a:t>How much time and money is the company willing to sink into the process?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r>
              <a:rPr lang="en-AU" sz="2800" dirty="0">
                <a:solidFill>
                  <a:schemeClr val="accent3">
                    <a:lumMod val="75000"/>
                  </a:schemeClr>
                </a:solidFill>
              </a:rPr>
              <a:t>What should happen if the pilot succeeds?</a:t>
            </a:r>
          </a:p>
          <a:p>
            <a:pPr lvl="1"/>
            <a:r>
              <a:rPr lang="en-AU" sz="2800" dirty="0"/>
              <a:t>Will the company move directly to empirical based methods, or does it need to ease into it gradually?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exactly should we pilot?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2533339"/>
            <a:ext cx="8928992" cy="1289154"/>
          </a:xfrm>
        </p:spPr>
        <p:txBody>
          <a:bodyPr>
            <a:noAutofit/>
          </a:bodyPr>
          <a:lstStyle/>
          <a:p>
            <a:r>
              <a:rPr lang="en-AU" sz="2800" dirty="0"/>
              <a:t>Select a non-trivial problem that’s tricky, difficult or not well understood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Pilot study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6" y="1726936"/>
            <a:ext cx="8124668" cy="3455051"/>
          </a:xfrm>
        </p:spPr>
        <p:txBody>
          <a:bodyPr>
            <a:no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AU" sz="3200" dirty="0"/>
              <a:t>Form the team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AU" sz="3200" dirty="0"/>
              <a:t>Figure out what you want to pilot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AU" sz="3200" dirty="0"/>
              <a:t>Do a small piece of it, completely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AU" sz="3200" dirty="0"/>
              <a:t>Evaluate what you want to do next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AU" sz="3200" dirty="0"/>
              <a:t>Assess what can be improved and do it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AU" sz="3200" dirty="0"/>
              <a:t>Continue iterating steps 3-5 until satisfied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Case study: developing a funds management </a:t>
            </a:r>
            <a:br>
              <a:rPr lang="en-AU"/>
            </a:br>
            <a:r>
              <a:rPr lang="en-AU"/>
              <a:t>phone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18937"/>
            <a:ext cx="8928992" cy="4167266"/>
          </a:xfrm>
        </p:spPr>
        <p:txBody>
          <a:bodyPr>
            <a:noAutofit/>
          </a:bodyPr>
          <a:lstStyle/>
          <a:p>
            <a:r>
              <a:rPr lang="en-AU" dirty="0"/>
              <a:t>Financial organization uses several external mutual funds that customers access via online interfaces</a:t>
            </a:r>
          </a:p>
          <a:p>
            <a:endParaRPr lang="en-AU" dirty="0"/>
          </a:p>
          <a:p>
            <a:r>
              <a:rPr lang="en-AU" dirty="0"/>
              <a:t>VP suggested that a phone app would be more useful for their customers, keep them engaging with the company rather than external companies and draw new customers</a:t>
            </a:r>
          </a:p>
          <a:p>
            <a:endParaRPr lang="en-AU" dirty="0"/>
          </a:p>
          <a:p>
            <a:r>
              <a:rPr lang="en-AU" dirty="0"/>
              <a:t>IT department said they would need 5-6 months to develop requirements using 5 analysts and a project manager (cost $500,000)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Case study: developing a funds management </a:t>
            </a:r>
            <a:br>
              <a:rPr lang="en-AU"/>
            </a:br>
            <a:r>
              <a:rPr lang="en-AU"/>
              <a:t>phone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2203554"/>
            <a:ext cx="8928992" cy="4066625"/>
          </a:xfrm>
        </p:spPr>
        <p:txBody>
          <a:bodyPr>
            <a:noAutofit/>
          </a:bodyPr>
          <a:lstStyle/>
          <a:p>
            <a:r>
              <a:rPr lang="en-AU" dirty="0"/>
              <a:t>After the requirements analysis the software would still need to be built at an unknown cost (at present because requirements are still unknown)</a:t>
            </a:r>
          </a:p>
          <a:p>
            <a:endParaRPr lang="en-AU" dirty="0"/>
          </a:p>
          <a:p>
            <a:r>
              <a:rPr lang="en-AU" dirty="0"/>
              <a:t>VP suggested piloting this idea using $125,000 for 3 software developers and 3 iterations (3 months) and building the basic functionality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Before the 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4257"/>
            <a:ext cx="8928992" cy="5033309"/>
          </a:xfrm>
        </p:spPr>
        <p:txBody>
          <a:bodyPr>
            <a:noAutofit/>
          </a:bodyPr>
          <a:lstStyle/>
          <a:p>
            <a:r>
              <a:rPr lang="en-AU" sz="2800" dirty="0"/>
              <a:t>First the VP had to convince the boss, managers for the division and IT steering committee that running the pilot made good business sense</a:t>
            </a:r>
          </a:p>
          <a:p>
            <a:r>
              <a:rPr lang="en-AU" sz="2800" dirty="0"/>
              <a:t>VP presented evidence for the pilot:</a:t>
            </a:r>
          </a:p>
          <a:p>
            <a:pPr lvl="1"/>
            <a:r>
              <a:rPr lang="en-AU" sz="2800" dirty="0"/>
              <a:t>Pilot to determine whether the software development was a good choice for their business</a:t>
            </a:r>
          </a:p>
          <a:p>
            <a:pPr lvl="1"/>
            <a:r>
              <a:rPr lang="en-AU" sz="2800" dirty="0"/>
              <a:t>Showed how software would align with business strategies</a:t>
            </a:r>
          </a:p>
          <a:p>
            <a:pPr lvl="1"/>
            <a:r>
              <a:rPr lang="en-AU" sz="2800" dirty="0"/>
              <a:t>Described empirical process</a:t>
            </a:r>
          </a:p>
          <a:p>
            <a:pPr lvl="1"/>
            <a:r>
              <a:rPr lang="en-AU" sz="2800" dirty="0"/>
              <a:t>Outcomes would be working app that could be developed further and trial of empirical-based IT dev methods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Make modifications to planned pilot based</a:t>
            </a:r>
            <a:br>
              <a:rPr lang="en-AU"/>
            </a:br>
            <a:r>
              <a:rPr lang="en-AU"/>
              <a:t>on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536192"/>
            <a:ext cx="8928992" cy="4733987"/>
          </a:xfrm>
        </p:spPr>
        <p:txBody>
          <a:bodyPr>
            <a:noAutofit/>
          </a:bodyPr>
          <a:lstStyle/>
          <a:p>
            <a:r>
              <a:rPr lang="en-AU" sz="2800" dirty="0"/>
              <a:t>The proposal was accepted with two modifications:</a:t>
            </a:r>
            <a:br>
              <a:rPr lang="en-AU" sz="2800" dirty="0"/>
            </a:br>
            <a:endParaRPr lang="en-AU" sz="2800" dirty="0"/>
          </a:p>
          <a:p>
            <a:r>
              <a:rPr lang="en-AU" sz="2800" dirty="0"/>
              <a:t>Add an IT project manager with previous experience in empirical based software development (already on staff)</a:t>
            </a:r>
            <a:br>
              <a:rPr lang="en-AU" sz="2800" dirty="0"/>
            </a:br>
            <a:endParaRPr lang="en-AU" sz="2800" dirty="0"/>
          </a:p>
          <a:p>
            <a:r>
              <a:rPr lang="en-AU" sz="2800" dirty="0"/>
              <a:t>Meet with stakeholders monthly to evaluate team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1: Form the team –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Chose full-time staff already working for the company</a:t>
            </a:r>
          </a:p>
          <a:p>
            <a:r>
              <a:rPr lang="en-AU" sz="2800" dirty="0"/>
              <a:t>Developers already skilled technologies that would be used</a:t>
            </a:r>
          </a:p>
          <a:p>
            <a:r>
              <a:rPr lang="en-AU" sz="2800" dirty="0"/>
              <a:t>No need for access to outside skills for parts of project</a:t>
            </a:r>
          </a:p>
          <a:p>
            <a:r>
              <a:rPr lang="en-AU" sz="2800" dirty="0"/>
              <a:t>Awareness of iterative development process</a:t>
            </a:r>
          </a:p>
          <a:p>
            <a:r>
              <a:rPr lang="en-AU" sz="2800" dirty="0"/>
              <a:t>Enthusiast volunteers, not draftees</a:t>
            </a:r>
          </a:p>
          <a:p>
            <a:r>
              <a:rPr lang="en-AU" sz="2800" dirty="0"/>
              <a:t>Set up good workspace for team (open plan, whiteboards, co-located with VP)</a:t>
            </a:r>
          </a:p>
          <a:p>
            <a:r>
              <a:rPr lang="en-AU" sz="2800" dirty="0"/>
              <a:t>Schedule would be normal work-days only not death march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7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Potential problems in forming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Make sure that if you do bring in outsiders for project that your internal stakeholders are supportive of the pilot or at least silent on the matter</a:t>
            </a:r>
            <a:br>
              <a:rPr lang="en-AU" sz="2800" dirty="0"/>
            </a:br>
            <a:endParaRPr lang="en-AU" sz="2800" dirty="0"/>
          </a:p>
          <a:p>
            <a:r>
              <a:rPr lang="en-AU" sz="2800" dirty="0"/>
              <a:t>Text gives example of company that failed to hire any developers because in-house staff were hostile to the idea of changing from predictive to empirical methods</a:t>
            </a:r>
            <a:br>
              <a:rPr lang="en-AU" sz="2800" dirty="0"/>
            </a:br>
            <a:endParaRPr lang="en-AU" sz="2800" dirty="0"/>
          </a:p>
          <a:p>
            <a:r>
              <a:rPr lang="en-AU" sz="2800" dirty="0"/>
              <a:t>Try to get buy-in from stakeholders, especially if the directives for the pilot come from the top</a:t>
            </a:r>
            <a:br>
              <a:rPr lang="en-AU" sz="2800" dirty="0"/>
            </a:br>
            <a:endParaRPr lang="en-AU" sz="2800" dirty="0"/>
          </a:p>
          <a:p>
            <a:endParaRPr lang="en-AU" sz="2800" dirty="0"/>
          </a:p>
          <a:p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2: Figure out what you want to do</a:t>
            </a:r>
            <a:br>
              <a:rPr lang="en-AU" dirty="0"/>
            </a:br>
            <a:r>
              <a:rPr lang="en-AU" dirty="0"/>
              <a:t> –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4" y="1323041"/>
            <a:ext cx="8928992" cy="5033309"/>
          </a:xfrm>
        </p:spPr>
        <p:txBody>
          <a:bodyPr>
            <a:noAutofit/>
          </a:bodyPr>
          <a:lstStyle/>
          <a:p>
            <a:r>
              <a:rPr lang="en-AU" dirty="0"/>
              <a:t>Goal for the project is to determine if empirical, iterative methods could be used to build some software in 3 months</a:t>
            </a:r>
          </a:p>
          <a:p>
            <a:r>
              <a:rPr lang="en-AU" dirty="0"/>
              <a:t>Team needed to get to know each other</a:t>
            </a:r>
          </a:p>
          <a:p>
            <a:r>
              <a:rPr lang="en-AU" dirty="0"/>
              <a:t>Determine interface look and feel, basic functionality, security, performance and stability</a:t>
            </a:r>
          </a:p>
          <a:p>
            <a:r>
              <a:rPr lang="en-AU" dirty="0"/>
              <a:t>Determine which pieces could be done in each of the three iterations</a:t>
            </a:r>
          </a:p>
          <a:p>
            <a:r>
              <a:rPr lang="en-AU" dirty="0"/>
              <a:t>Things needed to discover in first iteration:</a:t>
            </a:r>
          </a:p>
          <a:p>
            <a:pPr lvl="1"/>
            <a:r>
              <a:rPr lang="en-AU" dirty="0"/>
              <a:t>Can the team build the app using this technology</a:t>
            </a:r>
          </a:p>
          <a:p>
            <a:pPr lvl="1"/>
            <a:r>
              <a:rPr lang="en-AU" dirty="0"/>
              <a:t>Can the app access needed systems without using existing web interface?</a:t>
            </a:r>
          </a:p>
          <a:p>
            <a:pPr lvl="1"/>
            <a:r>
              <a:rPr lang="en-AU" dirty="0"/>
              <a:t>What does the app look like roughly?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Week 1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/>
              <a:t>Software development is risky business</a:t>
            </a:r>
            <a:br>
              <a:rPr lang="en-AU"/>
            </a:br>
            <a:endParaRPr lang="en-AU"/>
          </a:p>
          <a:p>
            <a:r>
              <a:rPr lang="en-AU"/>
              <a:t>Empirical rather than predictive methods are best</a:t>
            </a:r>
            <a:br>
              <a:rPr lang="en-AU"/>
            </a:br>
            <a:endParaRPr lang="en-AU"/>
          </a:p>
          <a:p>
            <a:r>
              <a:rPr lang="en-AU"/>
              <a:t>Scrum as a type of agile method</a:t>
            </a:r>
            <a:br>
              <a:rPr lang="en-AU"/>
            </a:br>
            <a:endParaRPr lang="en-AU"/>
          </a:p>
          <a:p>
            <a:r>
              <a:rPr lang="en-AU"/>
              <a:t>How agile solves issues with waterfall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6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Step 2: Figure out what you want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/>
              <a:t>Team needed to learn how to work together</a:t>
            </a:r>
          </a:p>
          <a:p>
            <a:r>
              <a:rPr lang="en-AU" dirty="0"/>
              <a:t>Since there were no requirements given, the team needed to come up with these items themselves</a:t>
            </a:r>
          </a:p>
          <a:p>
            <a:r>
              <a:rPr lang="en-AU" dirty="0"/>
              <a:t>They argued best approaches and team members frequently disagreed completely</a:t>
            </a:r>
          </a:p>
          <a:p>
            <a:r>
              <a:rPr lang="en-AU" dirty="0"/>
              <a:t>The team manager (who had worked on iterative projects before) helped them establish ground rules that would lead to the trust needed to resolve differences of opinion</a:t>
            </a:r>
          </a:p>
          <a:p>
            <a:pPr lvl="1"/>
            <a:r>
              <a:rPr lang="en-AU" dirty="0"/>
              <a:t>Not putting other ideas down</a:t>
            </a:r>
          </a:p>
          <a:p>
            <a:pPr lvl="1"/>
            <a:r>
              <a:rPr lang="en-AU" dirty="0"/>
              <a:t>Not disparaging others</a:t>
            </a:r>
          </a:p>
          <a:p>
            <a:pPr lvl="1"/>
            <a:r>
              <a:rPr lang="en-AU" dirty="0"/>
              <a:t>Not calling each other negative names</a:t>
            </a:r>
          </a:p>
          <a:p>
            <a:r>
              <a:rPr lang="en-AU" dirty="0"/>
              <a:t>These rules are needed when working in a small team in open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Step 3: Do a small piece of it, completely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Team needed to plan what the software would look like and how to turn the design into completed software</a:t>
            </a:r>
          </a:p>
          <a:p>
            <a:r>
              <a:rPr lang="en-AU" sz="2800" dirty="0"/>
              <a:t>Team decided to meet every day, take stock of what had been completed the day before, discuss any problems and decide what should be worked on the next day</a:t>
            </a:r>
          </a:p>
          <a:p>
            <a:r>
              <a:rPr lang="en-AU" sz="2800" dirty="0"/>
              <a:t>As they created the software they devised tests to ensure that all pieces of functionality were created</a:t>
            </a:r>
          </a:p>
          <a:p>
            <a:r>
              <a:rPr lang="en-AU" sz="2800" dirty="0"/>
              <a:t>Other people in the company would often come up and insist that certain things be added to software</a:t>
            </a:r>
          </a:p>
          <a:p>
            <a:r>
              <a:rPr lang="en-AU" sz="2800" dirty="0"/>
              <a:t>Team manager would tell them to go away, and for team members to stick with their current plan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4: Evaluate what you want to do next</a:t>
            </a:r>
            <a:br>
              <a:rPr lang="en-AU" dirty="0"/>
            </a:br>
            <a:r>
              <a:rPr lang="en-AU" dirty="0"/>
              <a:t> –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At the end of the first month, the team met with the stakeholders</a:t>
            </a:r>
          </a:p>
          <a:p>
            <a:pPr lvl="1"/>
            <a:r>
              <a:rPr lang="en-AU" sz="2800" dirty="0"/>
              <a:t>The completed software worked well and contained all of the functionality decided upon by the team.</a:t>
            </a:r>
          </a:p>
          <a:p>
            <a:pPr lvl="1"/>
            <a:r>
              <a:rPr lang="en-AU" sz="2800" dirty="0"/>
              <a:t>Some stakeholders were unhappy that further progress had not been made and moved to abandon the pilot</a:t>
            </a:r>
            <a:br>
              <a:rPr lang="en-AU" sz="2800" dirty="0"/>
            </a:br>
            <a:endParaRPr lang="en-AU" sz="2800" dirty="0"/>
          </a:p>
          <a:p>
            <a:r>
              <a:rPr lang="en-AU" sz="2800" dirty="0"/>
              <a:t>VP said in the first iteration they were learning the process, building the team and other important items not reflected in functionality produced</a:t>
            </a:r>
          </a:p>
          <a:p>
            <a:r>
              <a:rPr lang="en-AU" sz="2800" dirty="0"/>
              <a:t>Decided to continue with the pilot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5: Assess what can be improved and do it</a:t>
            </a:r>
            <a:br>
              <a:rPr lang="en-AU" dirty="0"/>
            </a:br>
            <a:r>
              <a:rPr lang="en-AU" dirty="0"/>
              <a:t> –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The team held a retrospective meeting, to discuss the iteration and what could be improved</a:t>
            </a:r>
          </a:p>
          <a:p>
            <a:r>
              <a:rPr lang="en-AU" sz="2800" dirty="0"/>
              <a:t>Common outcomes of a first iteration can be:</a:t>
            </a:r>
          </a:p>
          <a:p>
            <a:pPr lvl="1"/>
            <a:r>
              <a:rPr lang="en-AU" sz="2800" dirty="0"/>
              <a:t>Very little functionality was developed. Why?</a:t>
            </a:r>
          </a:p>
          <a:p>
            <a:pPr lvl="1"/>
            <a:r>
              <a:rPr lang="en-AU" sz="2800" dirty="0"/>
              <a:t>Functionality delivered may not be close to what was desired. Why?</a:t>
            </a:r>
          </a:p>
          <a:p>
            <a:pPr lvl="1"/>
            <a:r>
              <a:rPr lang="en-AU" sz="2800" dirty="0"/>
              <a:t>The iteration felt very awkward. Why?</a:t>
            </a:r>
          </a:p>
          <a:p>
            <a:pPr lvl="1"/>
            <a:r>
              <a:rPr lang="en-AU" sz="2800" dirty="0"/>
              <a:t>The team members didn't work together well. Why?</a:t>
            </a:r>
          </a:p>
          <a:p>
            <a:r>
              <a:rPr lang="en-AU" sz="2800" dirty="0"/>
              <a:t>At this point the team recommended changes to improve their process for the next iteration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6: Continue doing and evaluating until finished  – Case study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2098622"/>
            <a:ext cx="8928992" cy="3522689"/>
          </a:xfrm>
        </p:spPr>
        <p:txBody>
          <a:bodyPr>
            <a:noAutofit/>
          </a:bodyPr>
          <a:lstStyle/>
          <a:p>
            <a:r>
              <a:rPr lang="en-AU" sz="2800" dirty="0"/>
              <a:t>A pilot typically produces two outcomes:</a:t>
            </a:r>
          </a:p>
          <a:p>
            <a:pPr lvl="1"/>
            <a:r>
              <a:rPr lang="en-AU" sz="2800" dirty="0"/>
              <a:t>Usable software</a:t>
            </a:r>
          </a:p>
          <a:p>
            <a:pPr lvl="1"/>
            <a:r>
              <a:rPr lang="en-AU" sz="2800" dirty="0"/>
              <a:t>Information about how iterative development works in the company</a:t>
            </a:r>
          </a:p>
          <a:p>
            <a:pPr lvl="1"/>
            <a:endParaRPr lang="en-AU" sz="2800" dirty="0"/>
          </a:p>
          <a:p>
            <a:r>
              <a:rPr lang="en-US" sz="2800" dirty="0"/>
              <a:t>The assessment is not just whether the empirical process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6: Continue doing and evaluating until finished  – Case study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543986"/>
            <a:ext cx="8928992" cy="5118605"/>
          </a:xfrm>
        </p:spPr>
        <p:txBody>
          <a:bodyPr>
            <a:noAutofit/>
          </a:bodyPr>
          <a:lstStyle/>
          <a:p>
            <a:r>
              <a:rPr lang="en-AU" sz="2800" dirty="0"/>
              <a:t>Iterative develop allows you to see friction points in the software development</a:t>
            </a:r>
          </a:p>
          <a:p>
            <a:endParaRPr lang="en-AU" sz="2800" dirty="0"/>
          </a:p>
          <a:p>
            <a:r>
              <a:rPr lang="en-AU" sz="2800" dirty="0"/>
              <a:t>Where are the roadblocks or bottlenecks?</a:t>
            </a:r>
          </a:p>
          <a:p>
            <a:endParaRPr lang="en-AU" sz="2800" dirty="0"/>
          </a:p>
          <a:p>
            <a:r>
              <a:rPr lang="en-AU" sz="2800" dirty="0"/>
              <a:t>Are team members able to work full-time on the project or are they constantly called away to other work</a:t>
            </a:r>
          </a:p>
          <a:p>
            <a:endParaRPr lang="en-AU" sz="2800" dirty="0"/>
          </a:p>
          <a:p>
            <a:r>
              <a:rPr lang="en-AU" sz="2800" dirty="0"/>
              <a:t>Iterative development often changes how a company interacts with it's software development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Outcomes of empirical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/>
              <a:t>Self-organization of teams</a:t>
            </a:r>
          </a:p>
          <a:p>
            <a:pPr lvl="1"/>
            <a:r>
              <a:rPr lang="en-AU" sz="2800"/>
              <a:t>Iterations need to be 30 days or less so team doesn't lose focus</a:t>
            </a:r>
          </a:p>
          <a:p>
            <a:pPr lvl="1"/>
            <a:r>
              <a:rPr lang="en-AU" sz="2800"/>
              <a:t>Self-organization empowers workers to solve their own problems and make decisions</a:t>
            </a:r>
            <a:br>
              <a:rPr lang="en-AU" sz="2800"/>
            </a:br>
            <a:endParaRPr lang="en-AU" sz="2800"/>
          </a:p>
          <a:p>
            <a:r>
              <a:rPr lang="en-AU" sz="2800"/>
              <a:t>Cross-functionality</a:t>
            </a:r>
          </a:p>
          <a:p>
            <a:pPr lvl="1"/>
            <a:r>
              <a:rPr lang="en-AU" sz="2800"/>
              <a:t>Team members volunteer to work on specific areas, in collaboration with entire team</a:t>
            </a:r>
          </a:p>
          <a:p>
            <a:pPr lvl="1"/>
            <a:r>
              <a:rPr lang="en-AU" sz="2800"/>
              <a:t>Knowledge is shared and collaboration ensures more creative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Week 2 Summary:</a:t>
            </a:r>
            <a:br>
              <a:rPr lang="en-AU"/>
            </a:br>
            <a:r>
              <a:rPr lang="en-AU"/>
              <a:t>Running a pilot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1"/>
              <a:t>Steps in running a pilot study</a:t>
            </a:r>
            <a:br>
              <a:rPr lang="en-AU" sz="2800"/>
            </a:br>
            <a:endParaRPr lang="en-AU" sz="2800"/>
          </a:p>
          <a:p>
            <a:pPr marL="457200" indent="-457200">
              <a:buFont typeface="+mj-lt"/>
              <a:buAutoNum type="arabicPeriod"/>
            </a:pPr>
            <a:r>
              <a:rPr lang="en-AU" sz="2800"/>
              <a:t>Form the team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/>
              <a:t>Figure out what you want to pilot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/>
              <a:t>Do a small piece of it, completely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/>
              <a:t>Evaluate what you want to do next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/>
              <a:t>Assess what can be improved and do it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/>
              <a:t>Continue iterating steps 3-5 until satisfied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Realize that using the empirical method is </a:t>
            </a:r>
            <a:br>
              <a:rPr lang="en-AU"/>
            </a:br>
            <a:r>
              <a:rPr lang="en-AU"/>
              <a:t>actually NOT a new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2083633"/>
            <a:ext cx="8928992" cy="4186546"/>
          </a:xfrm>
        </p:spPr>
        <p:txBody>
          <a:bodyPr>
            <a:noAutofit/>
          </a:bodyPr>
          <a:lstStyle/>
          <a:p>
            <a:r>
              <a:rPr lang="en-AU" sz="2800" dirty="0"/>
              <a:t>Empirical (not predictive) methods are used in other parts of the business</a:t>
            </a:r>
          </a:p>
          <a:p>
            <a:endParaRPr lang="en-AU" sz="2800" dirty="0"/>
          </a:p>
          <a:p>
            <a:r>
              <a:rPr lang="en-AU" sz="2800" dirty="0"/>
              <a:t>Example: the sales department needs to react nimbly to changes in the market in these situations:</a:t>
            </a:r>
          </a:p>
          <a:p>
            <a:pPr lvl="1"/>
            <a:r>
              <a:rPr lang="en-AU" sz="2800" dirty="0"/>
              <a:t>Competitor actions</a:t>
            </a:r>
          </a:p>
          <a:p>
            <a:pPr lvl="1"/>
            <a:r>
              <a:rPr lang="en-AU" sz="2800" dirty="0"/>
              <a:t>New technology</a:t>
            </a:r>
          </a:p>
          <a:p>
            <a:pPr lvl="1"/>
            <a:r>
              <a:rPr lang="en-AU" sz="2800" dirty="0"/>
              <a:t>Changing economic situation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objectives of a pilot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008682"/>
            <a:ext cx="8928992" cy="4653910"/>
          </a:xfrm>
        </p:spPr>
        <p:txBody>
          <a:bodyPr>
            <a:noAutofit/>
          </a:bodyPr>
          <a:lstStyle/>
          <a:p>
            <a:r>
              <a:rPr lang="en-AU" sz="2800" dirty="0"/>
              <a:t>A pilot study is a small-scale </a:t>
            </a:r>
            <a:r>
              <a:rPr lang="en-AU" sz="2800" b="1" dirty="0"/>
              <a:t>preliminary</a:t>
            </a:r>
            <a:r>
              <a:rPr lang="en-AU" sz="2800" dirty="0"/>
              <a:t> </a:t>
            </a:r>
            <a:r>
              <a:rPr lang="en-AU" sz="2800" b="1" dirty="0"/>
              <a:t>evaluation</a:t>
            </a:r>
            <a:r>
              <a:rPr lang="en-AU" sz="2800" dirty="0"/>
              <a:t> of feasibility, time, costs and/or adverse events (i.e. risks)</a:t>
            </a:r>
          </a:p>
          <a:p>
            <a:endParaRPr lang="en-AU" sz="2800" dirty="0"/>
          </a:p>
          <a:p>
            <a:r>
              <a:rPr lang="en-AU" sz="2800" dirty="0"/>
              <a:t>It’s used to </a:t>
            </a:r>
            <a:r>
              <a:rPr lang="en-AU" sz="2800" b="1" dirty="0"/>
              <a:t>determine</a:t>
            </a:r>
            <a:r>
              <a:rPr lang="en-AU" sz="2800" dirty="0"/>
              <a:t> whether empirical methods are the </a:t>
            </a:r>
            <a:r>
              <a:rPr lang="en-AU" sz="2800" b="1" dirty="0"/>
              <a:t>right choice</a:t>
            </a:r>
            <a:r>
              <a:rPr lang="en-AU" sz="2800" dirty="0"/>
              <a:t> for a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7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A947-E124-45A9-82FC-F52A1CAD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how long should the pilot study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FC4F0-19B5-4EBB-AE22-067901C9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654F8-335B-4489-B359-4B0B23592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890442"/>
            <a:ext cx="57721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D473-20D1-4BDE-B095-B3997822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17E18-5730-4FFA-8B72-355F933D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F7C73-2B05-42D3-B56F-6F89B9EA5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5" y="925096"/>
            <a:ext cx="8432770" cy="56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1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A2B9-90EC-494D-B910-DD4A8186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F35E3-0718-4919-8EEA-38BC4BFC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51C9CA9-3BB3-4F68-AB09-B52D60A5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5" y="925096"/>
            <a:ext cx="8432770" cy="56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6268-3B46-43FA-B419-AF3E4D3C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A362A-DBEC-4096-9E1C-2E9DF220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EA72B7-9490-46C0-92B4-CCB3D8ECE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32" y="955076"/>
            <a:ext cx="8387736" cy="55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4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9F7E-9521-40F7-91F7-85AB6F78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3" y="195408"/>
            <a:ext cx="8328867" cy="1003806"/>
          </a:xfrm>
        </p:spPr>
        <p:txBody>
          <a:bodyPr/>
          <a:lstStyle/>
          <a:p>
            <a:r>
              <a:rPr lang="en-US" sz="2800" dirty="0"/>
              <a:t>Scrum is known to have a J-curve effect - a temporary drop in productivity before improvements</a:t>
            </a:r>
            <a:endParaRPr lang="en-A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9C4B2-E401-4BB2-8157-58CE1C5F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F92A295-CBFC-4248-BD63-84CE5D37E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78548"/>
            <a:ext cx="8716054" cy="54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51226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0" ma:contentTypeDescription="Create a new document." ma:contentTypeScope="" ma:versionID="559e27c77dc67ab143f575fe515305ec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2469b75b38558fda8d757688b2f58310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AF21F8-A30A-46EC-A9B1-A18CBA3C76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A3778-EB1F-44CD-A8B9-E50E6C50CA4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0f5e39c8-e5a1-4a0d-b53f-9134be983d1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64b295e-e158-430a-a9fe-95bbf17b9d7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7F2EE7-6348-4640-A5E2-1D81E8130C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1455</Words>
  <Application>Microsoft Office PowerPoint</Application>
  <PresentationFormat>On-screen Show (4:3)</PresentationFormat>
  <Paragraphs>208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3_Default Design</vt:lpstr>
      <vt:lpstr>Default Theme</vt:lpstr>
      <vt:lpstr>CP3405 – Design Thinking &amp; Project Management</vt:lpstr>
      <vt:lpstr>Week 1 Summary</vt:lpstr>
      <vt:lpstr>Realize that using the empirical method is  actually NOT a new idea</vt:lpstr>
      <vt:lpstr>What are the objectives of a pilot study?</vt:lpstr>
      <vt:lpstr>But how long should the pilot study be?</vt:lpstr>
      <vt:lpstr>PowerPoint Presentation</vt:lpstr>
      <vt:lpstr>PowerPoint Presentation</vt:lpstr>
      <vt:lpstr>PowerPoint Presentation</vt:lpstr>
      <vt:lpstr>Scrum is known to have a J-curve effect - a temporary drop in productivity before improvements</vt:lpstr>
      <vt:lpstr>The move from predictive to empirical must be considered carefully…</vt:lpstr>
      <vt:lpstr>So what exactly should we pilot?</vt:lpstr>
      <vt:lpstr>The Pilot study process:</vt:lpstr>
      <vt:lpstr>Case study: developing a funds management  phone app</vt:lpstr>
      <vt:lpstr>Case study: developing a funds management  phone app</vt:lpstr>
      <vt:lpstr>Before the pilot</vt:lpstr>
      <vt:lpstr>Make modifications to planned pilot based on input</vt:lpstr>
      <vt:lpstr>Step 1: Form the team – Case study</vt:lpstr>
      <vt:lpstr>Potential problems in forming the team</vt:lpstr>
      <vt:lpstr>Step 2: Figure out what you want to do  – Case study</vt:lpstr>
      <vt:lpstr>Step 2: Figure out what you want to do</vt:lpstr>
      <vt:lpstr>Step 3: Do a small piece of it, completely</vt:lpstr>
      <vt:lpstr>Step 4: Evaluate what you want to do next  – Case study</vt:lpstr>
      <vt:lpstr>Step 5: Assess what can be improved and do it  – Case study</vt:lpstr>
      <vt:lpstr>Step 6: Continue doing and evaluating until finished  – Case study </vt:lpstr>
      <vt:lpstr>Step 6: Continue doing and evaluating until finished  – Case study </vt:lpstr>
      <vt:lpstr>Outcomes of empirical methods</vt:lpstr>
      <vt:lpstr>Week 2 Summary: Running a pilot study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Dianna</dc:creator>
  <cp:lastModifiedBy>Jason Holdsworth</cp:lastModifiedBy>
  <cp:revision>1</cp:revision>
  <dcterms:created xsi:type="dcterms:W3CDTF">2007-07-09T21:56:01Z</dcterms:created>
  <dcterms:modified xsi:type="dcterms:W3CDTF">2019-08-08T02:04:49Z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