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72" r:id="rId6"/>
    <p:sldId id="273"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43" autoAdjust="0"/>
    <p:restoredTop sz="94660"/>
  </p:normalViewPr>
  <p:slideViewPr>
    <p:cSldViewPr snapToGrid="0">
      <p:cViewPr varScale="1">
        <p:scale>
          <a:sx n="131" d="100"/>
          <a:sy n="131"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A75D2-98C6-4548-B5B8-1C89864354D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2679A918-48AA-45EF-9D85-C34A0F550A64}">
      <dgm:prSet phldrT="[Text]"/>
      <dgm:spPr/>
      <dgm:t>
        <a:bodyPr/>
        <a:lstStyle/>
        <a:p>
          <a:r>
            <a:rPr lang="en-US" dirty="0"/>
            <a:t>One- Week Sprint Ritual</a:t>
          </a:r>
          <a:endParaRPr lang="en-AU" dirty="0"/>
        </a:p>
      </dgm:t>
    </dgm:pt>
    <dgm:pt modelId="{C482F127-A38C-47F2-A7FD-1431E99BF251}" type="parTrans" cxnId="{178ADA7B-678D-4F25-8B78-94738C00A286}">
      <dgm:prSet/>
      <dgm:spPr/>
      <dgm:t>
        <a:bodyPr/>
        <a:lstStyle/>
        <a:p>
          <a:endParaRPr lang="en-AU"/>
        </a:p>
      </dgm:t>
    </dgm:pt>
    <dgm:pt modelId="{E2744D81-E72B-4FE6-9BFF-ED9FCF349B67}" type="sibTrans" cxnId="{178ADA7B-678D-4F25-8B78-94738C00A286}">
      <dgm:prSet/>
      <dgm:spPr/>
      <dgm:t>
        <a:bodyPr/>
        <a:lstStyle/>
        <a:p>
          <a:endParaRPr lang="en-AU"/>
        </a:p>
      </dgm:t>
    </dgm:pt>
    <dgm:pt modelId="{542D8905-C906-485B-ADBB-E83DBFBF2480}">
      <dgm:prSet phldrT="[Text]"/>
      <dgm:spPr/>
      <dgm:t>
        <a:bodyPr/>
        <a:lstStyle/>
        <a:p>
          <a:r>
            <a:rPr lang="en-US" b="0" dirty="0"/>
            <a:t>(2) Daily Standup</a:t>
          </a:r>
        </a:p>
        <a:p>
          <a:r>
            <a:rPr lang="en-US" dirty="0"/>
            <a:t>Development </a:t>
          </a:r>
          <a:endParaRPr lang="en-AU" dirty="0"/>
        </a:p>
      </dgm:t>
    </dgm:pt>
    <dgm:pt modelId="{8EDE6F9F-9E75-4AEF-9FC8-B7450424ADDB}" type="parTrans" cxnId="{650D417E-E2E4-468D-BBD3-F5DB3E0E06A7}">
      <dgm:prSet/>
      <dgm:spPr/>
      <dgm:t>
        <a:bodyPr/>
        <a:lstStyle/>
        <a:p>
          <a:endParaRPr lang="en-AU"/>
        </a:p>
      </dgm:t>
    </dgm:pt>
    <dgm:pt modelId="{40D42993-30F7-445F-98AB-3880BF5DBFEF}" type="sibTrans" cxnId="{650D417E-E2E4-468D-BBD3-F5DB3E0E06A7}">
      <dgm:prSet/>
      <dgm:spPr/>
      <dgm:t>
        <a:bodyPr/>
        <a:lstStyle/>
        <a:p>
          <a:endParaRPr lang="en-AU"/>
        </a:p>
      </dgm:t>
    </dgm:pt>
    <dgm:pt modelId="{BDBDD9AB-6E38-4B6D-BE2D-8B07F8A70087}">
      <dgm:prSet phldrT="[Text]"/>
      <dgm:spPr/>
      <dgm:t>
        <a:bodyPr/>
        <a:lstStyle/>
        <a:p>
          <a:r>
            <a:rPr lang="en-US"/>
            <a:t>Daily Standup</a:t>
          </a:r>
        </a:p>
        <a:p>
          <a:r>
            <a:rPr lang="en-US"/>
            <a:t>Development </a:t>
          </a:r>
          <a:endParaRPr lang="en-AU" dirty="0"/>
        </a:p>
      </dgm:t>
    </dgm:pt>
    <dgm:pt modelId="{07803365-A016-414E-92EE-5ED08E9E3F48}" type="parTrans" cxnId="{1D6DFC14-8D4F-4035-BCCF-0700D8D7FF57}">
      <dgm:prSet/>
      <dgm:spPr/>
      <dgm:t>
        <a:bodyPr/>
        <a:lstStyle/>
        <a:p>
          <a:endParaRPr lang="en-AU"/>
        </a:p>
      </dgm:t>
    </dgm:pt>
    <dgm:pt modelId="{0034A2AE-AF34-46EA-9696-49CE016C2BF4}" type="sibTrans" cxnId="{1D6DFC14-8D4F-4035-BCCF-0700D8D7FF57}">
      <dgm:prSet/>
      <dgm:spPr/>
      <dgm:t>
        <a:bodyPr/>
        <a:lstStyle/>
        <a:p>
          <a:endParaRPr lang="en-AU"/>
        </a:p>
      </dgm:t>
    </dgm:pt>
    <dgm:pt modelId="{93CDEB55-FB53-4B01-A335-8A8F05782AEA}">
      <dgm:prSet phldrT="[Text]"/>
      <dgm:spPr/>
      <dgm:t>
        <a:bodyPr/>
        <a:lstStyle/>
        <a:p>
          <a:r>
            <a:rPr lang="en-US" dirty="0"/>
            <a:t>Daily Standup</a:t>
          </a:r>
        </a:p>
        <a:p>
          <a:r>
            <a:rPr lang="en-US" dirty="0"/>
            <a:t>Development </a:t>
          </a:r>
          <a:endParaRPr lang="en-AU" dirty="0"/>
        </a:p>
      </dgm:t>
    </dgm:pt>
    <dgm:pt modelId="{1FFDC063-40F5-4D85-AB4D-A8EF43F6B34B}" type="parTrans" cxnId="{F52A28A4-F1BE-4CA4-AD88-5D82D119B924}">
      <dgm:prSet/>
      <dgm:spPr/>
      <dgm:t>
        <a:bodyPr/>
        <a:lstStyle/>
        <a:p>
          <a:endParaRPr lang="en-AU"/>
        </a:p>
      </dgm:t>
    </dgm:pt>
    <dgm:pt modelId="{0BF108FE-A57B-4985-817A-D6D87FEF404E}" type="sibTrans" cxnId="{F52A28A4-F1BE-4CA4-AD88-5D82D119B924}">
      <dgm:prSet/>
      <dgm:spPr/>
      <dgm:t>
        <a:bodyPr/>
        <a:lstStyle/>
        <a:p>
          <a:endParaRPr lang="en-AU"/>
        </a:p>
      </dgm:t>
    </dgm:pt>
    <dgm:pt modelId="{C23E9B63-BBCB-4D21-A4C3-9EA17E7B829E}">
      <dgm:prSet phldrT="[Text]"/>
      <dgm:spPr/>
      <dgm:t>
        <a:bodyPr/>
        <a:lstStyle/>
        <a:p>
          <a:r>
            <a:rPr lang="en-US" b="1" dirty="0"/>
            <a:t>(3) Sprint Demo</a:t>
          </a:r>
        </a:p>
        <a:p>
          <a:r>
            <a:rPr lang="en-US" dirty="0"/>
            <a:t>(4) Sprint Retrospective </a:t>
          </a:r>
          <a:endParaRPr lang="en-AU" dirty="0"/>
        </a:p>
      </dgm:t>
    </dgm:pt>
    <dgm:pt modelId="{5432872E-7765-4B18-B66F-23A59CBC4ABF}" type="parTrans" cxnId="{BA4F137E-BD0D-44F0-9536-1B19224108DF}">
      <dgm:prSet/>
      <dgm:spPr/>
      <dgm:t>
        <a:bodyPr/>
        <a:lstStyle/>
        <a:p>
          <a:endParaRPr lang="en-AU"/>
        </a:p>
      </dgm:t>
    </dgm:pt>
    <dgm:pt modelId="{EA171B18-490B-4F23-A0D2-9B27B26860FF}" type="sibTrans" cxnId="{BA4F137E-BD0D-44F0-9536-1B19224108DF}">
      <dgm:prSet/>
      <dgm:spPr/>
      <dgm:t>
        <a:bodyPr/>
        <a:lstStyle/>
        <a:p>
          <a:endParaRPr lang="en-AU"/>
        </a:p>
      </dgm:t>
    </dgm:pt>
    <dgm:pt modelId="{2C2A262D-5665-4EDE-9162-C403434AEB28}">
      <dgm:prSet phldrT="[Text]"/>
      <dgm:spPr/>
      <dgm:t>
        <a:bodyPr/>
        <a:lstStyle/>
        <a:p>
          <a:r>
            <a:rPr lang="en-US" b="0" dirty="0"/>
            <a:t>(1) Sprint Planning</a:t>
          </a:r>
        </a:p>
        <a:p>
          <a:r>
            <a:rPr lang="en-US" dirty="0"/>
            <a:t>Development</a:t>
          </a:r>
          <a:endParaRPr lang="en-AU" dirty="0"/>
        </a:p>
      </dgm:t>
    </dgm:pt>
    <dgm:pt modelId="{D4AC337D-82F7-4CF7-80CA-3C8D584D04FC}" type="sibTrans" cxnId="{2E78A849-A1C8-4E5F-B07C-DAF4CE35314F}">
      <dgm:prSet/>
      <dgm:spPr/>
      <dgm:t>
        <a:bodyPr/>
        <a:lstStyle/>
        <a:p>
          <a:endParaRPr lang="en-AU"/>
        </a:p>
      </dgm:t>
    </dgm:pt>
    <dgm:pt modelId="{807072C4-9BC8-4C05-B7ED-F7D63B0A63B7}" type="parTrans" cxnId="{2E78A849-A1C8-4E5F-B07C-DAF4CE35314F}">
      <dgm:prSet/>
      <dgm:spPr/>
      <dgm:t>
        <a:bodyPr/>
        <a:lstStyle/>
        <a:p>
          <a:endParaRPr lang="en-AU"/>
        </a:p>
      </dgm:t>
    </dgm:pt>
    <dgm:pt modelId="{E7CCE026-B881-4077-B578-980EE5911EB0}" type="pres">
      <dgm:prSet presAssocID="{C49A75D2-98C6-4548-B5B8-1C89864354D2}" presName="Name0" presStyleCnt="0">
        <dgm:presLayoutVars>
          <dgm:chMax val="1"/>
          <dgm:dir/>
          <dgm:animLvl val="ctr"/>
          <dgm:resizeHandles val="exact"/>
        </dgm:presLayoutVars>
      </dgm:prSet>
      <dgm:spPr/>
    </dgm:pt>
    <dgm:pt modelId="{F4B3C143-3502-42BF-AF62-0B247E300954}" type="pres">
      <dgm:prSet presAssocID="{2679A918-48AA-45EF-9D85-C34A0F550A64}" presName="centerShape" presStyleLbl="node0" presStyleIdx="0" presStyleCnt="1"/>
      <dgm:spPr/>
    </dgm:pt>
    <dgm:pt modelId="{9D1E6AD0-3571-4235-9181-8861E8A749E6}" type="pres">
      <dgm:prSet presAssocID="{2C2A262D-5665-4EDE-9162-C403434AEB28}" presName="node" presStyleLbl="node1" presStyleIdx="0" presStyleCnt="5" custScaleX="147495" custScaleY="123707">
        <dgm:presLayoutVars>
          <dgm:bulletEnabled val="1"/>
        </dgm:presLayoutVars>
      </dgm:prSet>
      <dgm:spPr/>
    </dgm:pt>
    <dgm:pt modelId="{28595F4D-C4A7-48C1-A081-166427FEC1E6}" type="pres">
      <dgm:prSet presAssocID="{2C2A262D-5665-4EDE-9162-C403434AEB28}" presName="dummy" presStyleCnt="0"/>
      <dgm:spPr/>
    </dgm:pt>
    <dgm:pt modelId="{F7D6CCF6-DB12-441A-B84A-94F8A96C19CA}" type="pres">
      <dgm:prSet presAssocID="{D4AC337D-82F7-4CF7-80CA-3C8D584D04FC}" presName="sibTrans" presStyleLbl="sibTrans2D1" presStyleIdx="0" presStyleCnt="5"/>
      <dgm:spPr/>
    </dgm:pt>
    <dgm:pt modelId="{C0516CAE-22CC-451C-87A8-F112799437AB}" type="pres">
      <dgm:prSet presAssocID="{542D8905-C906-485B-ADBB-E83DBFBF2480}" presName="node" presStyleLbl="node1" presStyleIdx="1" presStyleCnt="5" custScaleX="147495" custScaleY="123707">
        <dgm:presLayoutVars>
          <dgm:bulletEnabled val="1"/>
        </dgm:presLayoutVars>
      </dgm:prSet>
      <dgm:spPr/>
    </dgm:pt>
    <dgm:pt modelId="{C115EA3F-762E-4426-990F-4EA63AFCA901}" type="pres">
      <dgm:prSet presAssocID="{542D8905-C906-485B-ADBB-E83DBFBF2480}" presName="dummy" presStyleCnt="0"/>
      <dgm:spPr/>
    </dgm:pt>
    <dgm:pt modelId="{2E8F60A4-18C1-4B5D-8DC7-E8652F7AE08F}" type="pres">
      <dgm:prSet presAssocID="{40D42993-30F7-445F-98AB-3880BF5DBFEF}" presName="sibTrans" presStyleLbl="sibTrans2D1" presStyleIdx="1" presStyleCnt="5"/>
      <dgm:spPr/>
    </dgm:pt>
    <dgm:pt modelId="{A2D3DF6E-CE7E-43E1-94B0-B8C30EF96550}" type="pres">
      <dgm:prSet presAssocID="{BDBDD9AB-6E38-4B6D-BE2D-8B07F8A70087}" presName="node" presStyleLbl="node1" presStyleIdx="2" presStyleCnt="5" custScaleX="147495" custScaleY="123707">
        <dgm:presLayoutVars>
          <dgm:bulletEnabled val="1"/>
        </dgm:presLayoutVars>
      </dgm:prSet>
      <dgm:spPr/>
    </dgm:pt>
    <dgm:pt modelId="{39366215-5EB6-4BC3-B352-CF87691A4978}" type="pres">
      <dgm:prSet presAssocID="{BDBDD9AB-6E38-4B6D-BE2D-8B07F8A70087}" presName="dummy" presStyleCnt="0"/>
      <dgm:spPr/>
    </dgm:pt>
    <dgm:pt modelId="{B1A9D9CC-F48F-4EE0-8C1C-1C5DA600A979}" type="pres">
      <dgm:prSet presAssocID="{0034A2AE-AF34-46EA-9696-49CE016C2BF4}" presName="sibTrans" presStyleLbl="sibTrans2D1" presStyleIdx="2" presStyleCnt="5"/>
      <dgm:spPr/>
    </dgm:pt>
    <dgm:pt modelId="{E295AB86-02A4-4AD0-86E2-E5B981EBA09F}" type="pres">
      <dgm:prSet presAssocID="{93CDEB55-FB53-4B01-A335-8A8F05782AEA}" presName="node" presStyleLbl="node1" presStyleIdx="3" presStyleCnt="5" custScaleX="147495" custScaleY="123707">
        <dgm:presLayoutVars>
          <dgm:bulletEnabled val="1"/>
        </dgm:presLayoutVars>
      </dgm:prSet>
      <dgm:spPr/>
    </dgm:pt>
    <dgm:pt modelId="{A965EE4D-F815-4DED-BA1D-0A519CA4E88F}" type="pres">
      <dgm:prSet presAssocID="{93CDEB55-FB53-4B01-A335-8A8F05782AEA}" presName="dummy" presStyleCnt="0"/>
      <dgm:spPr/>
    </dgm:pt>
    <dgm:pt modelId="{515AD2F9-65D2-4D89-A52E-D5D01D351FC4}" type="pres">
      <dgm:prSet presAssocID="{0BF108FE-A57B-4985-817A-D6D87FEF404E}" presName="sibTrans" presStyleLbl="sibTrans2D1" presStyleIdx="3" presStyleCnt="5"/>
      <dgm:spPr/>
    </dgm:pt>
    <dgm:pt modelId="{3061F45C-ED89-4761-BD4E-82D197E9E66B}" type="pres">
      <dgm:prSet presAssocID="{C23E9B63-BBCB-4D21-A4C3-9EA17E7B829E}" presName="node" presStyleLbl="node1" presStyleIdx="4" presStyleCnt="5" custScaleX="147495" custScaleY="123707">
        <dgm:presLayoutVars>
          <dgm:bulletEnabled val="1"/>
        </dgm:presLayoutVars>
      </dgm:prSet>
      <dgm:spPr/>
    </dgm:pt>
    <dgm:pt modelId="{1A80F516-76A2-4BD8-8BDB-1A4F5A9C2470}" type="pres">
      <dgm:prSet presAssocID="{C23E9B63-BBCB-4D21-A4C3-9EA17E7B829E}" presName="dummy" presStyleCnt="0"/>
      <dgm:spPr/>
    </dgm:pt>
    <dgm:pt modelId="{34E2CBFC-517C-4560-A7BB-367CB1A22460}" type="pres">
      <dgm:prSet presAssocID="{EA171B18-490B-4F23-A0D2-9B27B26860FF}" presName="sibTrans" presStyleLbl="sibTrans2D1" presStyleIdx="4" presStyleCnt="5"/>
      <dgm:spPr/>
    </dgm:pt>
  </dgm:ptLst>
  <dgm:cxnLst>
    <dgm:cxn modelId="{A0A69F14-2AD8-4B70-A80E-7F750361DBD3}" type="presOf" srcId="{2679A918-48AA-45EF-9D85-C34A0F550A64}" destId="{F4B3C143-3502-42BF-AF62-0B247E300954}" srcOrd="0" destOrd="0" presId="urn:microsoft.com/office/officeart/2005/8/layout/radial6"/>
    <dgm:cxn modelId="{1D6DFC14-8D4F-4035-BCCF-0700D8D7FF57}" srcId="{2679A918-48AA-45EF-9D85-C34A0F550A64}" destId="{BDBDD9AB-6E38-4B6D-BE2D-8B07F8A70087}" srcOrd="2" destOrd="0" parTransId="{07803365-A016-414E-92EE-5ED08E9E3F48}" sibTransId="{0034A2AE-AF34-46EA-9696-49CE016C2BF4}"/>
    <dgm:cxn modelId="{389C9A45-F66C-433B-97F5-DF2D8237F787}" type="presOf" srcId="{D4AC337D-82F7-4CF7-80CA-3C8D584D04FC}" destId="{F7D6CCF6-DB12-441A-B84A-94F8A96C19CA}" srcOrd="0" destOrd="0" presId="urn:microsoft.com/office/officeart/2005/8/layout/radial6"/>
    <dgm:cxn modelId="{2E78A849-A1C8-4E5F-B07C-DAF4CE35314F}" srcId="{2679A918-48AA-45EF-9D85-C34A0F550A64}" destId="{2C2A262D-5665-4EDE-9162-C403434AEB28}" srcOrd="0" destOrd="0" parTransId="{807072C4-9BC8-4C05-B7ED-F7D63B0A63B7}" sibTransId="{D4AC337D-82F7-4CF7-80CA-3C8D584D04FC}"/>
    <dgm:cxn modelId="{A4EA4356-E441-48DB-B8F9-2ABFB4F8B962}" type="presOf" srcId="{0034A2AE-AF34-46EA-9696-49CE016C2BF4}" destId="{B1A9D9CC-F48F-4EE0-8C1C-1C5DA600A979}" srcOrd="0" destOrd="0" presId="urn:microsoft.com/office/officeart/2005/8/layout/radial6"/>
    <dgm:cxn modelId="{6BE6455D-C462-4996-B66A-26CB0651776D}" type="presOf" srcId="{2C2A262D-5665-4EDE-9162-C403434AEB28}" destId="{9D1E6AD0-3571-4235-9181-8861E8A749E6}" srcOrd="0" destOrd="0" presId="urn:microsoft.com/office/officeart/2005/8/layout/radial6"/>
    <dgm:cxn modelId="{C071AF62-EFCD-47F1-B9AC-A25590D32DD1}" type="presOf" srcId="{40D42993-30F7-445F-98AB-3880BF5DBFEF}" destId="{2E8F60A4-18C1-4B5D-8DC7-E8652F7AE08F}" srcOrd="0" destOrd="0" presId="urn:microsoft.com/office/officeart/2005/8/layout/radial6"/>
    <dgm:cxn modelId="{4BFBAA7A-A384-4DE3-B5AC-78112F620B0C}" type="presOf" srcId="{C23E9B63-BBCB-4D21-A4C3-9EA17E7B829E}" destId="{3061F45C-ED89-4761-BD4E-82D197E9E66B}" srcOrd="0" destOrd="0" presId="urn:microsoft.com/office/officeart/2005/8/layout/radial6"/>
    <dgm:cxn modelId="{178ADA7B-678D-4F25-8B78-94738C00A286}" srcId="{C49A75D2-98C6-4548-B5B8-1C89864354D2}" destId="{2679A918-48AA-45EF-9D85-C34A0F550A64}" srcOrd="0" destOrd="0" parTransId="{C482F127-A38C-47F2-A7FD-1431E99BF251}" sibTransId="{E2744D81-E72B-4FE6-9BFF-ED9FCF349B67}"/>
    <dgm:cxn modelId="{BA4F137E-BD0D-44F0-9536-1B19224108DF}" srcId="{2679A918-48AA-45EF-9D85-C34A0F550A64}" destId="{C23E9B63-BBCB-4D21-A4C3-9EA17E7B829E}" srcOrd="4" destOrd="0" parTransId="{5432872E-7765-4B18-B66F-23A59CBC4ABF}" sibTransId="{EA171B18-490B-4F23-A0D2-9B27B26860FF}"/>
    <dgm:cxn modelId="{650D417E-E2E4-468D-BBD3-F5DB3E0E06A7}" srcId="{2679A918-48AA-45EF-9D85-C34A0F550A64}" destId="{542D8905-C906-485B-ADBB-E83DBFBF2480}" srcOrd="1" destOrd="0" parTransId="{8EDE6F9F-9E75-4AEF-9FC8-B7450424ADDB}" sibTransId="{40D42993-30F7-445F-98AB-3880BF5DBFEF}"/>
    <dgm:cxn modelId="{F52A28A4-F1BE-4CA4-AD88-5D82D119B924}" srcId="{2679A918-48AA-45EF-9D85-C34A0F550A64}" destId="{93CDEB55-FB53-4B01-A335-8A8F05782AEA}" srcOrd="3" destOrd="0" parTransId="{1FFDC063-40F5-4D85-AB4D-A8EF43F6B34B}" sibTransId="{0BF108FE-A57B-4985-817A-D6D87FEF404E}"/>
    <dgm:cxn modelId="{BF454FAC-2764-448D-8A27-A7F1A08BF315}" type="presOf" srcId="{93CDEB55-FB53-4B01-A335-8A8F05782AEA}" destId="{E295AB86-02A4-4AD0-86E2-E5B981EBA09F}" srcOrd="0" destOrd="0" presId="urn:microsoft.com/office/officeart/2005/8/layout/radial6"/>
    <dgm:cxn modelId="{A89B8FB0-B335-474A-8E91-FD53FC05E12A}" type="presOf" srcId="{0BF108FE-A57B-4985-817A-D6D87FEF404E}" destId="{515AD2F9-65D2-4D89-A52E-D5D01D351FC4}" srcOrd="0" destOrd="0" presId="urn:microsoft.com/office/officeart/2005/8/layout/radial6"/>
    <dgm:cxn modelId="{4C99F5DB-B98E-495A-9A37-FEFF8BB312B3}" type="presOf" srcId="{C49A75D2-98C6-4548-B5B8-1C89864354D2}" destId="{E7CCE026-B881-4077-B578-980EE5911EB0}" srcOrd="0" destOrd="0" presId="urn:microsoft.com/office/officeart/2005/8/layout/radial6"/>
    <dgm:cxn modelId="{981201DE-FB28-41AF-8685-38A8EEC8827D}" type="presOf" srcId="{542D8905-C906-485B-ADBB-E83DBFBF2480}" destId="{C0516CAE-22CC-451C-87A8-F112799437AB}" srcOrd="0" destOrd="0" presId="urn:microsoft.com/office/officeart/2005/8/layout/radial6"/>
    <dgm:cxn modelId="{2E0D3EE4-D032-41AD-9773-55C5A041BFDC}" type="presOf" srcId="{BDBDD9AB-6E38-4B6D-BE2D-8B07F8A70087}" destId="{A2D3DF6E-CE7E-43E1-94B0-B8C30EF96550}" srcOrd="0" destOrd="0" presId="urn:microsoft.com/office/officeart/2005/8/layout/radial6"/>
    <dgm:cxn modelId="{A7D527E9-6A41-4F03-B1D2-DE21CF4D4D5B}" type="presOf" srcId="{EA171B18-490B-4F23-A0D2-9B27B26860FF}" destId="{34E2CBFC-517C-4560-A7BB-367CB1A22460}" srcOrd="0" destOrd="0" presId="urn:microsoft.com/office/officeart/2005/8/layout/radial6"/>
    <dgm:cxn modelId="{38A36FA8-43CC-449F-88D7-E1EF346766C2}" type="presParOf" srcId="{E7CCE026-B881-4077-B578-980EE5911EB0}" destId="{F4B3C143-3502-42BF-AF62-0B247E300954}" srcOrd="0" destOrd="0" presId="urn:microsoft.com/office/officeart/2005/8/layout/radial6"/>
    <dgm:cxn modelId="{69F719C6-7E50-40C0-9601-B144F54776E9}" type="presParOf" srcId="{E7CCE026-B881-4077-B578-980EE5911EB0}" destId="{9D1E6AD0-3571-4235-9181-8861E8A749E6}" srcOrd="1" destOrd="0" presId="urn:microsoft.com/office/officeart/2005/8/layout/radial6"/>
    <dgm:cxn modelId="{DABEF7F0-24F7-4DDB-80B7-183487853DB7}" type="presParOf" srcId="{E7CCE026-B881-4077-B578-980EE5911EB0}" destId="{28595F4D-C4A7-48C1-A081-166427FEC1E6}" srcOrd="2" destOrd="0" presId="urn:microsoft.com/office/officeart/2005/8/layout/radial6"/>
    <dgm:cxn modelId="{4EEDAB62-4346-4053-9534-5492BD4B81EB}" type="presParOf" srcId="{E7CCE026-B881-4077-B578-980EE5911EB0}" destId="{F7D6CCF6-DB12-441A-B84A-94F8A96C19CA}" srcOrd="3" destOrd="0" presId="urn:microsoft.com/office/officeart/2005/8/layout/radial6"/>
    <dgm:cxn modelId="{7E9B09B7-6052-4423-9857-A70CB6DF95C2}" type="presParOf" srcId="{E7CCE026-B881-4077-B578-980EE5911EB0}" destId="{C0516CAE-22CC-451C-87A8-F112799437AB}" srcOrd="4" destOrd="0" presId="urn:microsoft.com/office/officeart/2005/8/layout/radial6"/>
    <dgm:cxn modelId="{56061E40-DC40-4FFC-A1DC-17C7EB6BBE79}" type="presParOf" srcId="{E7CCE026-B881-4077-B578-980EE5911EB0}" destId="{C115EA3F-762E-4426-990F-4EA63AFCA901}" srcOrd="5" destOrd="0" presId="urn:microsoft.com/office/officeart/2005/8/layout/radial6"/>
    <dgm:cxn modelId="{2758B2FB-6681-4C3F-8796-B71E0A65D476}" type="presParOf" srcId="{E7CCE026-B881-4077-B578-980EE5911EB0}" destId="{2E8F60A4-18C1-4B5D-8DC7-E8652F7AE08F}" srcOrd="6" destOrd="0" presId="urn:microsoft.com/office/officeart/2005/8/layout/radial6"/>
    <dgm:cxn modelId="{2050FA58-DA4A-43B2-A6F7-D260D78FAE71}" type="presParOf" srcId="{E7CCE026-B881-4077-B578-980EE5911EB0}" destId="{A2D3DF6E-CE7E-43E1-94B0-B8C30EF96550}" srcOrd="7" destOrd="0" presId="urn:microsoft.com/office/officeart/2005/8/layout/radial6"/>
    <dgm:cxn modelId="{CBF5872D-656E-41CB-8906-7A41D92E6949}" type="presParOf" srcId="{E7CCE026-B881-4077-B578-980EE5911EB0}" destId="{39366215-5EB6-4BC3-B352-CF87691A4978}" srcOrd="8" destOrd="0" presId="urn:microsoft.com/office/officeart/2005/8/layout/radial6"/>
    <dgm:cxn modelId="{4D6CCA76-0746-4BA8-BEFF-44A67BFBC3B0}" type="presParOf" srcId="{E7CCE026-B881-4077-B578-980EE5911EB0}" destId="{B1A9D9CC-F48F-4EE0-8C1C-1C5DA600A979}" srcOrd="9" destOrd="0" presId="urn:microsoft.com/office/officeart/2005/8/layout/radial6"/>
    <dgm:cxn modelId="{3D4A1DA0-9088-4589-8531-74A415CF39F4}" type="presParOf" srcId="{E7CCE026-B881-4077-B578-980EE5911EB0}" destId="{E295AB86-02A4-4AD0-86E2-E5B981EBA09F}" srcOrd="10" destOrd="0" presId="urn:microsoft.com/office/officeart/2005/8/layout/radial6"/>
    <dgm:cxn modelId="{BDF96207-9F06-44BF-9210-78DE2A673DB8}" type="presParOf" srcId="{E7CCE026-B881-4077-B578-980EE5911EB0}" destId="{A965EE4D-F815-4DED-BA1D-0A519CA4E88F}" srcOrd="11" destOrd="0" presId="urn:microsoft.com/office/officeart/2005/8/layout/radial6"/>
    <dgm:cxn modelId="{FE692C1F-50CE-4D3C-B73D-3DC5DAC32856}" type="presParOf" srcId="{E7CCE026-B881-4077-B578-980EE5911EB0}" destId="{515AD2F9-65D2-4D89-A52E-D5D01D351FC4}" srcOrd="12" destOrd="0" presId="urn:microsoft.com/office/officeart/2005/8/layout/radial6"/>
    <dgm:cxn modelId="{E61DA737-9A46-41D9-8FA6-11C7F0E9EEA5}" type="presParOf" srcId="{E7CCE026-B881-4077-B578-980EE5911EB0}" destId="{3061F45C-ED89-4761-BD4E-82D197E9E66B}" srcOrd="13" destOrd="0" presId="urn:microsoft.com/office/officeart/2005/8/layout/radial6"/>
    <dgm:cxn modelId="{4A6D57AE-483E-40BE-8FF3-A14C7BFA23D8}" type="presParOf" srcId="{E7CCE026-B881-4077-B578-980EE5911EB0}" destId="{1A80F516-76A2-4BD8-8BDB-1A4F5A9C2470}" srcOrd="14" destOrd="0" presId="urn:microsoft.com/office/officeart/2005/8/layout/radial6"/>
    <dgm:cxn modelId="{907A75ED-AA5E-40EF-9789-83AF400D27A4}" type="presParOf" srcId="{E7CCE026-B881-4077-B578-980EE5911EB0}" destId="{34E2CBFC-517C-4560-A7BB-367CB1A22460}"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2CBFC-517C-4560-A7BB-367CB1A22460}">
      <dsp:nvSpPr>
        <dsp:cNvPr id="0" name=""/>
        <dsp:cNvSpPr/>
      </dsp:nvSpPr>
      <dsp:spPr>
        <a:xfrm>
          <a:off x="3067379" y="824182"/>
          <a:ext cx="5342866" cy="5342866"/>
        </a:xfrm>
        <a:prstGeom prst="blockArc">
          <a:avLst>
            <a:gd name="adj1" fmla="val 1188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5AD2F9-65D2-4D89-A52E-D5D01D351FC4}">
      <dsp:nvSpPr>
        <dsp:cNvPr id="0" name=""/>
        <dsp:cNvSpPr/>
      </dsp:nvSpPr>
      <dsp:spPr>
        <a:xfrm>
          <a:off x="3067379" y="824182"/>
          <a:ext cx="5342866" cy="5342866"/>
        </a:xfrm>
        <a:prstGeom prst="blockArc">
          <a:avLst>
            <a:gd name="adj1" fmla="val 7560000"/>
            <a:gd name="adj2" fmla="val 1188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A9D9CC-F48F-4EE0-8C1C-1C5DA600A979}">
      <dsp:nvSpPr>
        <dsp:cNvPr id="0" name=""/>
        <dsp:cNvSpPr/>
      </dsp:nvSpPr>
      <dsp:spPr>
        <a:xfrm>
          <a:off x="3067379" y="824182"/>
          <a:ext cx="5342866" cy="5342866"/>
        </a:xfrm>
        <a:prstGeom prst="blockArc">
          <a:avLst>
            <a:gd name="adj1" fmla="val 3240000"/>
            <a:gd name="adj2" fmla="val 756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8F60A4-18C1-4B5D-8DC7-E8652F7AE08F}">
      <dsp:nvSpPr>
        <dsp:cNvPr id="0" name=""/>
        <dsp:cNvSpPr/>
      </dsp:nvSpPr>
      <dsp:spPr>
        <a:xfrm>
          <a:off x="3067379" y="824182"/>
          <a:ext cx="5342866" cy="5342866"/>
        </a:xfrm>
        <a:prstGeom prst="blockArc">
          <a:avLst>
            <a:gd name="adj1" fmla="val 20520000"/>
            <a:gd name="adj2" fmla="val 324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D6CCF6-DB12-441A-B84A-94F8A96C19CA}">
      <dsp:nvSpPr>
        <dsp:cNvPr id="0" name=""/>
        <dsp:cNvSpPr/>
      </dsp:nvSpPr>
      <dsp:spPr>
        <a:xfrm>
          <a:off x="3067379" y="824182"/>
          <a:ext cx="5342866" cy="5342866"/>
        </a:xfrm>
        <a:prstGeom prst="blockArc">
          <a:avLst>
            <a:gd name="adj1" fmla="val 16200000"/>
            <a:gd name="adj2" fmla="val 2052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B3C143-3502-42BF-AF62-0B247E300954}">
      <dsp:nvSpPr>
        <dsp:cNvPr id="0" name=""/>
        <dsp:cNvSpPr/>
      </dsp:nvSpPr>
      <dsp:spPr>
        <a:xfrm>
          <a:off x="4508666" y="2265470"/>
          <a:ext cx="2460291" cy="24602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One- Week Sprint Ritual</a:t>
          </a:r>
          <a:endParaRPr lang="en-AU" sz="2900" kern="1200" dirty="0"/>
        </a:p>
      </dsp:txBody>
      <dsp:txXfrm>
        <a:off x="4868967" y="2625771"/>
        <a:ext cx="1739689" cy="1739689"/>
      </dsp:txXfrm>
    </dsp:sp>
    <dsp:sp modelId="{9D1E6AD0-3571-4235-9181-8861E8A749E6}">
      <dsp:nvSpPr>
        <dsp:cNvPr id="0" name=""/>
        <dsp:cNvSpPr/>
      </dsp:nvSpPr>
      <dsp:spPr>
        <a:xfrm>
          <a:off x="4468729" y="-179061"/>
          <a:ext cx="2540165" cy="2130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dirty="0"/>
            <a:t>(1) Sprint Planning</a:t>
          </a:r>
        </a:p>
        <a:p>
          <a:pPr marL="0" lvl="0" indent="0" algn="ctr" defTabSz="1022350">
            <a:lnSpc>
              <a:spcPct val="90000"/>
            </a:lnSpc>
            <a:spcBef>
              <a:spcPct val="0"/>
            </a:spcBef>
            <a:spcAft>
              <a:spcPct val="35000"/>
            </a:spcAft>
            <a:buNone/>
          </a:pPr>
          <a:r>
            <a:rPr lang="en-US" sz="2300" kern="1200" dirty="0"/>
            <a:t>Development</a:t>
          </a:r>
          <a:endParaRPr lang="en-AU" sz="2300" kern="1200" dirty="0"/>
        </a:p>
      </dsp:txBody>
      <dsp:txXfrm>
        <a:off x="4840728" y="132942"/>
        <a:ext cx="1796167" cy="1506481"/>
      </dsp:txXfrm>
    </dsp:sp>
    <dsp:sp modelId="{C0516CAE-22CC-451C-87A8-F112799437AB}">
      <dsp:nvSpPr>
        <dsp:cNvPr id="0" name=""/>
        <dsp:cNvSpPr/>
      </dsp:nvSpPr>
      <dsp:spPr>
        <a:xfrm>
          <a:off x="6950449" y="1624013"/>
          <a:ext cx="2540165" cy="2130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dirty="0"/>
            <a:t>(2) Daily Standup</a:t>
          </a:r>
        </a:p>
        <a:p>
          <a:pPr marL="0" lvl="0" indent="0" algn="ctr" defTabSz="1022350">
            <a:lnSpc>
              <a:spcPct val="90000"/>
            </a:lnSpc>
            <a:spcBef>
              <a:spcPct val="0"/>
            </a:spcBef>
            <a:spcAft>
              <a:spcPct val="35000"/>
            </a:spcAft>
            <a:buNone/>
          </a:pPr>
          <a:r>
            <a:rPr lang="en-US" sz="2300" kern="1200" dirty="0"/>
            <a:t>Development </a:t>
          </a:r>
          <a:endParaRPr lang="en-AU" sz="2300" kern="1200" dirty="0"/>
        </a:p>
      </dsp:txBody>
      <dsp:txXfrm>
        <a:off x="7322448" y="1936016"/>
        <a:ext cx="1796167" cy="1506481"/>
      </dsp:txXfrm>
    </dsp:sp>
    <dsp:sp modelId="{A2D3DF6E-CE7E-43E1-94B0-B8C30EF96550}">
      <dsp:nvSpPr>
        <dsp:cNvPr id="0" name=""/>
        <dsp:cNvSpPr/>
      </dsp:nvSpPr>
      <dsp:spPr>
        <a:xfrm>
          <a:off x="6002516" y="4541449"/>
          <a:ext cx="2540165" cy="2130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Daily Standup</a:t>
          </a:r>
        </a:p>
        <a:p>
          <a:pPr marL="0" lvl="0" indent="0" algn="ctr" defTabSz="1022350">
            <a:lnSpc>
              <a:spcPct val="90000"/>
            </a:lnSpc>
            <a:spcBef>
              <a:spcPct val="0"/>
            </a:spcBef>
            <a:spcAft>
              <a:spcPct val="35000"/>
            </a:spcAft>
            <a:buNone/>
          </a:pPr>
          <a:r>
            <a:rPr lang="en-US" sz="2300" kern="1200"/>
            <a:t>Development </a:t>
          </a:r>
          <a:endParaRPr lang="en-AU" sz="2300" kern="1200" dirty="0"/>
        </a:p>
      </dsp:txBody>
      <dsp:txXfrm>
        <a:off x="6374515" y="4853452"/>
        <a:ext cx="1796167" cy="1506481"/>
      </dsp:txXfrm>
    </dsp:sp>
    <dsp:sp modelId="{E295AB86-02A4-4AD0-86E2-E5B981EBA09F}">
      <dsp:nvSpPr>
        <dsp:cNvPr id="0" name=""/>
        <dsp:cNvSpPr/>
      </dsp:nvSpPr>
      <dsp:spPr>
        <a:xfrm>
          <a:off x="2934943" y="4541449"/>
          <a:ext cx="2540165" cy="2130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Daily Standup</a:t>
          </a:r>
        </a:p>
        <a:p>
          <a:pPr marL="0" lvl="0" indent="0" algn="ctr" defTabSz="1022350">
            <a:lnSpc>
              <a:spcPct val="90000"/>
            </a:lnSpc>
            <a:spcBef>
              <a:spcPct val="0"/>
            </a:spcBef>
            <a:spcAft>
              <a:spcPct val="35000"/>
            </a:spcAft>
            <a:buNone/>
          </a:pPr>
          <a:r>
            <a:rPr lang="en-US" sz="2300" kern="1200" dirty="0"/>
            <a:t>Development </a:t>
          </a:r>
          <a:endParaRPr lang="en-AU" sz="2300" kern="1200" dirty="0"/>
        </a:p>
      </dsp:txBody>
      <dsp:txXfrm>
        <a:off x="3306942" y="4853452"/>
        <a:ext cx="1796167" cy="1506481"/>
      </dsp:txXfrm>
    </dsp:sp>
    <dsp:sp modelId="{3061F45C-ED89-4761-BD4E-82D197E9E66B}">
      <dsp:nvSpPr>
        <dsp:cNvPr id="0" name=""/>
        <dsp:cNvSpPr/>
      </dsp:nvSpPr>
      <dsp:spPr>
        <a:xfrm>
          <a:off x="1987010" y="1624013"/>
          <a:ext cx="2540165" cy="2130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dirty="0"/>
            <a:t>(3) Sprint Demo</a:t>
          </a:r>
        </a:p>
        <a:p>
          <a:pPr marL="0" lvl="0" indent="0" algn="ctr" defTabSz="1022350">
            <a:lnSpc>
              <a:spcPct val="90000"/>
            </a:lnSpc>
            <a:spcBef>
              <a:spcPct val="0"/>
            </a:spcBef>
            <a:spcAft>
              <a:spcPct val="35000"/>
            </a:spcAft>
            <a:buNone/>
          </a:pPr>
          <a:r>
            <a:rPr lang="en-US" sz="2300" kern="1200" dirty="0"/>
            <a:t>(4) Sprint Retrospective </a:t>
          </a:r>
          <a:endParaRPr lang="en-AU" sz="2300" kern="1200" dirty="0"/>
        </a:p>
      </dsp:txBody>
      <dsp:txXfrm>
        <a:off x="2359009" y="1936016"/>
        <a:ext cx="1796167" cy="150648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0577221-7D15-4831-933A-DB6AB058373E}" type="datetimeFigureOut">
              <a:rPr lang="en-AU" smtClean="0"/>
              <a:t>5/9/19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9738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0577221-7D15-4831-933A-DB6AB058373E}" type="datetimeFigureOut">
              <a:rPr lang="en-AU" smtClean="0"/>
              <a:t>5/9/19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112607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0577221-7D15-4831-933A-DB6AB058373E}" type="datetimeFigureOut">
              <a:rPr lang="en-AU" smtClean="0"/>
              <a:t>5/9/19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8552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0577221-7D15-4831-933A-DB6AB058373E}" type="datetimeFigureOut">
              <a:rPr lang="en-AU" smtClean="0"/>
              <a:t>5/9/19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85150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77221-7D15-4831-933A-DB6AB058373E}" type="datetimeFigureOut">
              <a:rPr lang="en-AU" smtClean="0"/>
              <a:t>5/9/19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241071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0577221-7D15-4831-933A-DB6AB058373E}" type="datetimeFigureOut">
              <a:rPr lang="en-AU" smtClean="0"/>
              <a:t>5/9/19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162051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0577221-7D15-4831-933A-DB6AB058373E}" type="datetimeFigureOut">
              <a:rPr lang="en-AU" smtClean="0"/>
              <a:t>5/9/19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4251953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0577221-7D15-4831-933A-DB6AB058373E}" type="datetimeFigureOut">
              <a:rPr lang="en-AU" smtClean="0"/>
              <a:t>5/9/19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386797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77221-7D15-4831-933A-DB6AB058373E}" type="datetimeFigureOut">
              <a:rPr lang="en-AU" smtClean="0"/>
              <a:t>5/9/19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389132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77221-7D15-4831-933A-DB6AB058373E}" type="datetimeFigureOut">
              <a:rPr lang="en-AU" smtClean="0"/>
              <a:t>5/9/19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79635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77221-7D15-4831-933A-DB6AB058373E}" type="datetimeFigureOut">
              <a:rPr lang="en-AU" smtClean="0"/>
              <a:t>5/9/19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0A5595-BF03-4C9E-8A64-2E84D47D758F}" type="slidenum">
              <a:rPr lang="en-AU" smtClean="0"/>
              <a:t>‹#›</a:t>
            </a:fld>
            <a:endParaRPr lang="en-AU"/>
          </a:p>
        </p:txBody>
      </p:sp>
    </p:spTree>
    <p:extLst>
      <p:ext uri="{BB962C8B-B14F-4D97-AF65-F5344CB8AC3E}">
        <p14:creationId xmlns:p14="http://schemas.microsoft.com/office/powerpoint/2010/main" val="327908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77221-7D15-4831-933A-DB6AB058373E}" type="datetimeFigureOut">
              <a:rPr lang="en-AU" smtClean="0"/>
              <a:t>5/9/19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A5595-BF03-4C9E-8A64-2E84D47D758F}" type="slidenum">
              <a:rPr lang="en-AU" smtClean="0"/>
              <a:t>‹#›</a:t>
            </a:fld>
            <a:endParaRPr lang="en-AU"/>
          </a:p>
        </p:txBody>
      </p:sp>
    </p:spTree>
    <p:extLst>
      <p:ext uri="{BB962C8B-B14F-4D97-AF65-F5344CB8AC3E}">
        <p14:creationId xmlns:p14="http://schemas.microsoft.com/office/powerpoint/2010/main" val="340413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Scrum Rituals</a:t>
            </a:r>
            <a:br>
              <a:rPr lang="en-US" b="1" dirty="0"/>
            </a:br>
            <a:r>
              <a:rPr lang="en-US" b="1" dirty="0"/>
              <a:t>Sprint Demo</a:t>
            </a:r>
            <a:endParaRPr lang="en-AU" b="1"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49685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(a) </a:t>
            </a:r>
            <a:r>
              <a:rPr lang="en-AU" b="1" dirty="0"/>
              <a:t>Demonstrating a Story</a:t>
            </a:r>
          </a:p>
        </p:txBody>
      </p:sp>
      <p:sp>
        <p:nvSpPr>
          <p:cNvPr id="3" name="Content Placeholder 2"/>
          <p:cNvSpPr>
            <a:spLocks noGrp="1"/>
          </p:cNvSpPr>
          <p:nvPr>
            <p:ph idx="1"/>
          </p:nvPr>
        </p:nvSpPr>
        <p:spPr/>
        <p:txBody>
          <a:bodyPr/>
          <a:lstStyle/>
          <a:p>
            <a:r>
              <a:rPr lang="en-US" dirty="0"/>
              <a:t>the state of the product is the main focus </a:t>
            </a:r>
            <a:r>
              <a:rPr lang="en-AU" dirty="0"/>
              <a:t>of attention</a:t>
            </a:r>
          </a:p>
          <a:p>
            <a:pPr lvl="1"/>
            <a:r>
              <a:rPr lang="en-US" dirty="0"/>
              <a:t>each story should be a complete slice of functionality added to the product</a:t>
            </a:r>
          </a:p>
          <a:p>
            <a:pPr lvl="1"/>
            <a:r>
              <a:rPr lang="en-US" dirty="0"/>
              <a:t>the demo should show that slice of functionality in context with the actual product. </a:t>
            </a:r>
          </a:p>
          <a:p>
            <a:pPr lvl="1"/>
            <a:r>
              <a:rPr lang="en-US" dirty="0"/>
              <a:t>The demo should walk through each of the acceptance criteria, proving that they have been met.</a:t>
            </a:r>
            <a:endParaRPr lang="en-AU" dirty="0"/>
          </a:p>
        </p:txBody>
      </p:sp>
    </p:spTree>
    <p:extLst>
      <p:ext uri="{BB962C8B-B14F-4D97-AF65-F5344CB8AC3E}">
        <p14:creationId xmlns:p14="http://schemas.microsoft.com/office/powerpoint/2010/main" val="315229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(a) </a:t>
            </a:r>
            <a:r>
              <a:rPr lang="en-AU" b="1" dirty="0"/>
              <a:t>Demonstrating a Story</a:t>
            </a:r>
          </a:p>
        </p:txBody>
      </p:sp>
      <p:sp>
        <p:nvSpPr>
          <p:cNvPr id="3" name="Content Placeholder 2"/>
          <p:cNvSpPr>
            <a:spLocks noGrp="1"/>
          </p:cNvSpPr>
          <p:nvPr>
            <p:ph idx="1"/>
          </p:nvPr>
        </p:nvSpPr>
        <p:spPr/>
        <p:txBody>
          <a:bodyPr>
            <a:normAutofit/>
          </a:bodyPr>
          <a:lstStyle/>
          <a:p>
            <a:r>
              <a:rPr lang="en-US" dirty="0"/>
              <a:t>If it's realized that the acceptance criteria as they were originally written were inadequate</a:t>
            </a:r>
          </a:p>
          <a:p>
            <a:pPr lvl="1"/>
            <a:r>
              <a:rPr lang="en-US" dirty="0"/>
              <a:t>may not have covered all the cases the product owner needed addressed. </a:t>
            </a:r>
          </a:p>
          <a:p>
            <a:r>
              <a:rPr lang="en-US" dirty="0"/>
              <a:t>If this happens, keep in mind that a demo that meets all of the acceptance criteria—as they were specified in a story that was estimated at the sprint planning—should be considered accepted and done</a:t>
            </a:r>
          </a:p>
          <a:p>
            <a:r>
              <a:rPr lang="en-US" dirty="0"/>
              <a:t>Any further changes that may be needed are new stories</a:t>
            </a:r>
            <a:endParaRPr lang="en-AU" dirty="0"/>
          </a:p>
        </p:txBody>
      </p:sp>
    </p:spTree>
    <p:extLst>
      <p:ext uri="{BB962C8B-B14F-4D97-AF65-F5344CB8AC3E}">
        <p14:creationId xmlns:p14="http://schemas.microsoft.com/office/powerpoint/2010/main" val="133565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(b)</a:t>
            </a:r>
            <a:r>
              <a:rPr lang="en-AU" b="1" dirty="0"/>
              <a:t> Tallying up the Points</a:t>
            </a:r>
          </a:p>
        </p:txBody>
      </p:sp>
      <p:sp>
        <p:nvSpPr>
          <p:cNvPr id="3" name="Content Placeholder 2"/>
          <p:cNvSpPr>
            <a:spLocks noGrp="1"/>
          </p:cNvSpPr>
          <p:nvPr>
            <p:ph idx="1"/>
          </p:nvPr>
        </p:nvSpPr>
        <p:spPr/>
        <p:txBody>
          <a:bodyPr/>
          <a:lstStyle/>
          <a:p>
            <a:r>
              <a:rPr lang="en-US" dirty="0"/>
              <a:t>At the end of the demo</a:t>
            </a:r>
          </a:p>
          <a:p>
            <a:pPr lvl="1"/>
            <a:r>
              <a:rPr lang="en-US" dirty="0"/>
              <a:t>a number of stories will have been accepted</a:t>
            </a:r>
          </a:p>
          <a:p>
            <a:r>
              <a:rPr lang="en-US" dirty="0"/>
              <a:t>Scrum master </a:t>
            </a:r>
          </a:p>
          <a:p>
            <a:pPr lvl="1"/>
            <a:r>
              <a:rPr lang="en-US" dirty="0"/>
              <a:t>add up the number of points completed during the sprint, based solely on the estimated points assigned to stories that were </a:t>
            </a:r>
            <a:r>
              <a:rPr lang="en-AU" dirty="0"/>
              <a:t>accepted as done</a:t>
            </a:r>
          </a:p>
          <a:p>
            <a:r>
              <a:rPr lang="en-AU" dirty="0"/>
              <a:t>The total number of </a:t>
            </a:r>
            <a:r>
              <a:rPr lang="en-US" dirty="0"/>
              <a:t>points completed in the sprint should be recorded as the team's velocity for that </a:t>
            </a:r>
            <a:r>
              <a:rPr lang="en-AU" dirty="0"/>
              <a:t>sprint</a:t>
            </a:r>
          </a:p>
          <a:p>
            <a:endParaRPr lang="en-AU" dirty="0"/>
          </a:p>
        </p:txBody>
      </p:sp>
    </p:spTree>
    <p:extLst>
      <p:ext uri="{BB962C8B-B14F-4D97-AF65-F5344CB8AC3E}">
        <p14:creationId xmlns:p14="http://schemas.microsoft.com/office/powerpoint/2010/main" val="81094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(b)</a:t>
            </a:r>
            <a:r>
              <a:rPr lang="en-AU" b="1" dirty="0"/>
              <a:t> Tallying up the Points</a:t>
            </a:r>
          </a:p>
        </p:txBody>
      </p:sp>
      <p:sp>
        <p:nvSpPr>
          <p:cNvPr id="3" name="Content Placeholder 2"/>
          <p:cNvSpPr>
            <a:spLocks noGrp="1"/>
          </p:cNvSpPr>
          <p:nvPr>
            <p:ph idx="1"/>
          </p:nvPr>
        </p:nvSpPr>
        <p:spPr/>
        <p:txBody>
          <a:bodyPr>
            <a:normAutofit/>
          </a:bodyPr>
          <a:lstStyle/>
          <a:p>
            <a:r>
              <a:rPr lang="en-US" dirty="0"/>
              <a:t>Some stories may have been rejected, or may not have been ready to demo despite being included in the sprint backlog. </a:t>
            </a:r>
          </a:p>
          <a:p>
            <a:r>
              <a:rPr lang="en-US" dirty="0"/>
              <a:t>Product owner </a:t>
            </a:r>
          </a:p>
          <a:p>
            <a:pPr lvl="1"/>
            <a:r>
              <a:rPr lang="en-US" dirty="0"/>
              <a:t>decides whether stories that weren't completed will be added to the next sprint, or put on hold pending a </a:t>
            </a:r>
            <a:r>
              <a:rPr lang="en-AU" dirty="0"/>
              <a:t>possible future sprint</a:t>
            </a:r>
          </a:p>
          <a:p>
            <a:r>
              <a:rPr lang="en-US" dirty="0"/>
              <a:t>Scrum master </a:t>
            </a:r>
          </a:p>
          <a:p>
            <a:pPr lvl="1"/>
            <a:r>
              <a:rPr lang="en-US" dirty="0"/>
              <a:t>keeps track of all the stories, both completed and not yet completed, and update their status in any tracking tools that the team may be using</a:t>
            </a:r>
          </a:p>
          <a:p>
            <a:pPr lvl="1"/>
            <a:r>
              <a:rPr lang="en-US" dirty="0"/>
              <a:t>generate a set of reports that are sent out at the end of the sprint demo, updating interested parties about the status of the product</a:t>
            </a:r>
            <a:endParaRPr lang="en-AU" dirty="0"/>
          </a:p>
        </p:txBody>
      </p:sp>
    </p:spTree>
    <p:extLst>
      <p:ext uri="{BB962C8B-B14F-4D97-AF65-F5344CB8AC3E}">
        <p14:creationId xmlns:p14="http://schemas.microsoft.com/office/powerpoint/2010/main" val="242699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(c)</a:t>
            </a:r>
            <a:r>
              <a:rPr lang="en-AU" b="1" dirty="0"/>
              <a:t> Releasing the Stories</a:t>
            </a:r>
          </a:p>
        </p:txBody>
      </p:sp>
      <p:sp>
        <p:nvSpPr>
          <p:cNvPr id="3" name="Content Placeholder 2"/>
          <p:cNvSpPr>
            <a:spLocks noGrp="1"/>
          </p:cNvSpPr>
          <p:nvPr>
            <p:ph idx="1"/>
          </p:nvPr>
        </p:nvSpPr>
        <p:spPr/>
        <p:txBody>
          <a:bodyPr/>
          <a:lstStyle/>
          <a:p>
            <a:r>
              <a:rPr lang="en-US" dirty="0"/>
              <a:t>process that takes completed features and integrates them into the live product, either so the users can have access to them immediately, or so they can be evaluated for inclusion in a future release</a:t>
            </a:r>
          </a:p>
          <a:p>
            <a:r>
              <a:rPr lang="en-US" dirty="0"/>
              <a:t>process may be overseen by release engineers, or integrated at the developer level with a set of fail-safes and </a:t>
            </a:r>
            <a:r>
              <a:rPr lang="en-AU" dirty="0"/>
              <a:t>rollback procedures</a:t>
            </a:r>
          </a:p>
        </p:txBody>
      </p:sp>
    </p:spTree>
    <p:extLst>
      <p:ext uri="{BB962C8B-B14F-4D97-AF65-F5344CB8AC3E}">
        <p14:creationId xmlns:p14="http://schemas.microsoft.com/office/powerpoint/2010/main" val="368746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1447800" y="1633537"/>
            <a:ext cx="9296400" cy="3590925"/>
          </a:xfrm>
          <a:prstGeom prst="rect">
            <a:avLst/>
          </a:prstGeom>
        </p:spPr>
      </p:pic>
    </p:spTree>
    <p:extLst>
      <p:ext uri="{BB962C8B-B14F-4D97-AF65-F5344CB8AC3E}">
        <p14:creationId xmlns:p14="http://schemas.microsoft.com/office/powerpoint/2010/main" val="400048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Framework - Overview</a:t>
            </a:r>
            <a:endParaRPr lang="en-AU"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5809611"/>
              </p:ext>
            </p:extLst>
          </p:nvPr>
        </p:nvGraphicFramePr>
        <p:xfrm>
          <a:off x="838200" y="1825625"/>
          <a:ext cx="10515600" cy="4693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marL="0" indent="0">
                        <a:buFont typeface="Arial" panose="020B0604020202020204" pitchFamily="34" charset="0"/>
                        <a:buNone/>
                      </a:pPr>
                      <a:r>
                        <a:rPr lang="en-US" sz="3600" b="0" dirty="0">
                          <a:solidFill>
                            <a:schemeClr val="tx1"/>
                          </a:solidFill>
                        </a:rPr>
                        <a:t>Roles</a:t>
                      </a:r>
                      <a:endParaRPr lang="en-AU" sz="3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4000" b="0" dirty="0">
                          <a:solidFill>
                            <a:schemeClr val="tx1"/>
                          </a:solidFill>
                        </a:rPr>
                        <a:t>Rituals</a:t>
                      </a:r>
                      <a:endParaRPr lang="en-AU" sz="3600" b="0" dirty="0">
                        <a:solidFill>
                          <a:schemeClr val="tx1"/>
                        </a:solidFill>
                      </a:endParaRPr>
                    </a:p>
                  </a:txBody>
                  <a:tcPr/>
                </a:tc>
                <a:tc>
                  <a:txBody>
                    <a:bodyPr/>
                    <a:lstStyle/>
                    <a:p>
                      <a:pPr marL="0" indent="0">
                        <a:buFont typeface="Arial" panose="020B0604020202020204" pitchFamily="34" charset="0"/>
                        <a:buNone/>
                      </a:pPr>
                      <a:r>
                        <a:rPr lang="en-US" sz="4400" dirty="0">
                          <a:solidFill>
                            <a:schemeClr val="tx1"/>
                          </a:solidFill>
                        </a:rPr>
                        <a:t>Artifacts</a:t>
                      </a:r>
                      <a:endParaRPr lang="en-AU" sz="4400" dirty="0">
                        <a:solidFill>
                          <a:schemeClr val="tx1"/>
                        </a:solidFill>
                      </a:endParaRPr>
                    </a:p>
                  </a:txBody>
                  <a:tcPr/>
                </a:tc>
                <a:extLst>
                  <a:ext uri="{0D108BD9-81ED-4DB2-BD59-A6C34878D82A}">
                    <a16:rowId xmlns:a16="http://schemas.microsoft.com/office/drawing/2014/main" val="10000"/>
                  </a:ext>
                </a:extLst>
              </a:tr>
              <a:tr h="370840">
                <a:tc>
                  <a: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aseline="0" dirty="0">
                          <a:solidFill>
                            <a:schemeClr val="tx1"/>
                          </a:solidFill>
                        </a:rPr>
                        <a:t>Scrum Master</a:t>
                      </a:r>
                      <a:endParaRPr lang="en-US" sz="3600" dirty="0">
                        <a:solidFill>
                          <a:schemeClr val="tx1"/>
                        </a:solidFill>
                      </a:endParaRPr>
                    </a:p>
                    <a:p>
                      <a:pPr marL="571500" indent="-571500">
                        <a:buFont typeface="Arial" panose="020B0604020202020204" pitchFamily="34" charset="0"/>
                        <a:buChar char="•"/>
                      </a:pPr>
                      <a:r>
                        <a:rPr lang="en-US" sz="3600" dirty="0">
                          <a:solidFill>
                            <a:schemeClr val="tx1"/>
                          </a:solidFill>
                        </a:rPr>
                        <a:t>Product</a:t>
                      </a:r>
                      <a:r>
                        <a:rPr lang="en-US" sz="3600" baseline="0" dirty="0">
                          <a:solidFill>
                            <a:schemeClr val="tx1"/>
                          </a:solidFill>
                        </a:rPr>
                        <a:t> Owner</a:t>
                      </a:r>
                    </a:p>
                    <a:p>
                      <a:pPr marL="571500" indent="-571500">
                        <a:buFont typeface="Arial" panose="020B0604020202020204" pitchFamily="34" charset="0"/>
                        <a:buChar char="•"/>
                      </a:pPr>
                      <a:r>
                        <a:rPr lang="en-US" sz="3600" baseline="0" dirty="0">
                          <a:solidFill>
                            <a:schemeClr val="tx1"/>
                          </a:solidFill>
                        </a:rPr>
                        <a:t>Development Team</a:t>
                      </a:r>
                    </a:p>
                  </a:txBody>
                  <a:tcPr/>
                </a:tc>
                <a:tc>
                  <a:txBody>
                    <a:bodyPr/>
                    <a:lstStyle/>
                    <a:p>
                      <a:pPr marL="571500" indent="-571500">
                        <a:buFont typeface="Arial" panose="020B0604020202020204" pitchFamily="34" charset="0"/>
                        <a:buChar char="•"/>
                      </a:pPr>
                      <a:r>
                        <a:rPr lang="en-US" sz="3600" dirty="0">
                          <a:solidFill>
                            <a:schemeClr val="tx1"/>
                          </a:solidFill>
                        </a:rPr>
                        <a:t>Sprint</a:t>
                      </a:r>
                      <a:r>
                        <a:rPr lang="en-US" sz="3600" baseline="0" dirty="0">
                          <a:solidFill>
                            <a:schemeClr val="tx1"/>
                          </a:solidFill>
                        </a:rPr>
                        <a:t> Planning</a:t>
                      </a:r>
                    </a:p>
                    <a:p>
                      <a:pPr marL="571500" indent="-571500">
                        <a:buFont typeface="Arial" panose="020B0604020202020204" pitchFamily="34" charset="0"/>
                        <a:buChar char="•"/>
                      </a:pPr>
                      <a:r>
                        <a:rPr lang="en-US" sz="3600" baseline="0" dirty="0">
                          <a:solidFill>
                            <a:schemeClr val="tx1"/>
                          </a:solidFill>
                        </a:rPr>
                        <a:t>Daily Standup </a:t>
                      </a:r>
                    </a:p>
                    <a:p>
                      <a:pPr marL="571500" indent="-571500">
                        <a:buFont typeface="Arial" panose="020B0604020202020204" pitchFamily="34" charset="0"/>
                        <a:buChar char="•"/>
                      </a:pPr>
                      <a:r>
                        <a:rPr lang="en-US" sz="3600" baseline="0" dirty="0">
                          <a:solidFill>
                            <a:schemeClr val="tx1"/>
                          </a:solidFill>
                        </a:rPr>
                        <a:t>Sprint Demo</a:t>
                      </a:r>
                    </a:p>
                    <a:p>
                      <a:pPr marL="571500" indent="-571500">
                        <a:buFont typeface="Arial" panose="020B0604020202020204" pitchFamily="34" charset="0"/>
                        <a:buChar char="•"/>
                      </a:pPr>
                      <a:r>
                        <a:rPr lang="en-US" sz="3600" baseline="0" dirty="0">
                          <a:solidFill>
                            <a:schemeClr val="tx1"/>
                          </a:solidFill>
                        </a:rPr>
                        <a:t>Sprint Retrospective </a:t>
                      </a:r>
                    </a:p>
                  </a:txBody>
                  <a:tcPr/>
                </a:tc>
                <a:tc>
                  <a:txBody>
                    <a:bodyPr/>
                    <a:lstStyle/>
                    <a:p>
                      <a:pPr marL="571500" lvl="0" indent="-571500">
                        <a:buFont typeface="Arial" panose="020B0604020202020204" pitchFamily="34" charset="0"/>
                        <a:buChar char="•"/>
                      </a:pPr>
                      <a:r>
                        <a:rPr lang="en-AU" sz="2800" kern="1200" baseline="0" dirty="0">
                          <a:solidFill>
                            <a:schemeClr val="tx1"/>
                          </a:solidFill>
                          <a:latin typeface="+mn-lt"/>
                          <a:ea typeface="+mn-ea"/>
                          <a:cs typeface="+mn-cs"/>
                        </a:rPr>
                        <a:t>Story</a:t>
                      </a:r>
                    </a:p>
                    <a:p>
                      <a:pPr marL="571500" lvl="0" indent="-571500">
                        <a:buFont typeface="Arial" panose="020B0604020202020204" pitchFamily="34" charset="0"/>
                        <a:buChar char="•"/>
                      </a:pPr>
                      <a:r>
                        <a:rPr lang="en-AU" sz="2800" kern="1200" baseline="0" dirty="0">
                          <a:solidFill>
                            <a:schemeClr val="tx1"/>
                          </a:solidFill>
                          <a:latin typeface="+mn-lt"/>
                          <a:ea typeface="+mn-ea"/>
                          <a:cs typeface="+mn-cs"/>
                        </a:rPr>
                        <a:t>Product backlog</a:t>
                      </a:r>
                    </a:p>
                    <a:p>
                      <a:pPr marL="571500" lvl="0" indent="-571500">
                        <a:buFont typeface="Arial" panose="020B0604020202020204" pitchFamily="34" charset="0"/>
                        <a:buChar char="•"/>
                      </a:pPr>
                      <a:r>
                        <a:rPr lang="en-AU" sz="2800" kern="1200" baseline="0" dirty="0">
                          <a:solidFill>
                            <a:schemeClr val="tx1"/>
                          </a:solidFill>
                          <a:latin typeface="+mn-lt"/>
                          <a:ea typeface="+mn-ea"/>
                          <a:cs typeface="+mn-cs"/>
                        </a:rPr>
                        <a:t>Sprint backlog</a:t>
                      </a:r>
                    </a:p>
                    <a:p>
                      <a:pPr marL="571500" lvl="0" indent="-571500">
                        <a:buFont typeface="Arial" panose="020B0604020202020204" pitchFamily="34" charset="0"/>
                        <a:buChar char="•"/>
                      </a:pPr>
                      <a:r>
                        <a:rPr lang="en-AU" sz="2800" kern="1200" baseline="0" dirty="0">
                          <a:solidFill>
                            <a:schemeClr val="tx1"/>
                          </a:solidFill>
                          <a:latin typeface="+mn-lt"/>
                          <a:ea typeface="+mn-ea"/>
                          <a:cs typeface="+mn-cs"/>
                        </a:rPr>
                        <a:t>Scrum board</a:t>
                      </a:r>
                    </a:p>
                    <a:p>
                      <a:pPr marL="571500" lvl="0" indent="-571500">
                        <a:buFont typeface="Arial" panose="020B0604020202020204" pitchFamily="34" charset="0"/>
                        <a:buChar char="•"/>
                      </a:pPr>
                      <a:r>
                        <a:rPr lang="en-AU" sz="2800" kern="1200" baseline="0" dirty="0">
                          <a:solidFill>
                            <a:schemeClr val="tx1"/>
                          </a:solidFill>
                          <a:latin typeface="+mn-lt"/>
                          <a:ea typeface="+mn-ea"/>
                          <a:cs typeface="+mn-cs"/>
                        </a:rPr>
                        <a:t>Definition of "done“</a:t>
                      </a:r>
                    </a:p>
                    <a:p>
                      <a:pPr marL="571500" lvl="0" indent="-571500">
                        <a:buFont typeface="Arial" panose="020B0604020202020204" pitchFamily="34" charset="0"/>
                        <a:buChar char="•"/>
                      </a:pPr>
                      <a:r>
                        <a:rPr lang="en-AU" sz="2800" kern="1200" baseline="0" dirty="0">
                          <a:solidFill>
                            <a:schemeClr val="tx1"/>
                          </a:solidFill>
                          <a:latin typeface="+mn-lt"/>
                          <a:ea typeface="+mn-ea"/>
                          <a:cs typeface="+mn-cs"/>
                        </a:rPr>
                        <a:t>Velocity charts</a:t>
                      </a:r>
                    </a:p>
                    <a:p>
                      <a:pPr marL="571500" lvl="0" indent="-571500">
                        <a:buFont typeface="Arial" panose="020B0604020202020204" pitchFamily="34" charset="0"/>
                        <a:buChar char="•"/>
                      </a:pPr>
                      <a:r>
                        <a:rPr lang="en-AU" sz="2800" kern="1200" baseline="0" dirty="0">
                          <a:solidFill>
                            <a:schemeClr val="tx1"/>
                          </a:solidFill>
                          <a:latin typeface="+mn-lt"/>
                          <a:ea typeface="+mn-ea"/>
                          <a:cs typeface="+mn-cs"/>
                        </a:rPr>
                        <a:t>Burndown chart</a:t>
                      </a:r>
                    </a:p>
                    <a:p>
                      <a:pPr marL="571500" lvl="0" indent="-571500">
                        <a:buFont typeface="Arial" panose="020B0604020202020204" pitchFamily="34" charset="0"/>
                        <a:buChar char="•"/>
                      </a:pPr>
                      <a:r>
                        <a:rPr lang="en-AU" sz="2800" b="1" kern="1200" baseline="0" dirty="0">
                          <a:solidFill>
                            <a:schemeClr val="tx1"/>
                          </a:solidFill>
                          <a:latin typeface="+mn-lt"/>
                          <a:ea typeface="+mn-ea"/>
                          <a:cs typeface="+mn-cs"/>
                        </a:rPr>
                        <a:t>Product increment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8261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Artifacts - </a:t>
            </a:r>
            <a:r>
              <a:rPr lang="en-AU" b="1" dirty="0"/>
              <a:t>Product Increment</a:t>
            </a:r>
          </a:p>
        </p:txBody>
      </p:sp>
      <p:sp>
        <p:nvSpPr>
          <p:cNvPr id="3" name="Content Placeholder 2"/>
          <p:cNvSpPr>
            <a:spLocks noGrp="1"/>
          </p:cNvSpPr>
          <p:nvPr>
            <p:ph idx="1"/>
          </p:nvPr>
        </p:nvSpPr>
        <p:spPr/>
        <p:txBody>
          <a:bodyPr>
            <a:normAutofit/>
          </a:bodyPr>
          <a:lstStyle/>
          <a:p>
            <a:r>
              <a:rPr lang="en-US" dirty="0"/>
              <a:t>the completed features at end of sprint, added to the product for the sprint demo</a:t>
            </a:r>
          </a:p>
          <a:p>
            <a:pPr lvl="1"/>
            <a:r>
              <a:rPr lang="en-US" dirty="0"/>
              <a:t>the product itself is an artifact of the scrum process.</a:t>
            </a:r>
          </a:p>
          <a:p>
            <a:pPr lvl="1"/>
            <a:r>
              <a:rPr lang="en-US" b="1" dirty="0"/>
              <a:t>product increment</a:t>
            </a:r>
          </a:p>
          <a:p>
            <a:r>
              <a:rPr lang="en-US" dirty="0"/>
              <a:t>develop features in such a way that the product is in a completed state at the end of every sprint </a:t>
            </a:r>
          </a:p>
          <a:p>
            <a:pPr lvl="1"/>
            <a:r>
              <a:rPr lang="en-AU" dirty="0"/>
              <a:t>to released, demonstrated </a:t>
            </a:r>
            <a:r>
              <a:rPr lang="en-US" dirty="0"/>
              <a:t>to clients for feedback, or used as a tool for testing</a:t>
            </a:r>
            <a:endParaRPr lang="en-AU" dirty="0"/>
          </a:p>
        </p:txBody>
      </p:sp>
    </p:spTree>
    <p:extLst>
      <p:ext uri="{BB962C8B-B14F-4D97-AF65-F5344CB8AC3E}">
        <p14:creationId xmlns:p14="http://schemas.microsoft.com/office/powerpoint/2010/main" val="206405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Scrum Example - </a:t>
            </a:r>
            <a:r>
              <a:rPr lang="en-US" b="1" dirty="0" err="1"/>
              <a:t>WithKittens</a:t>
            </a:r>
            <a:endParaRPr lang="en-AU" b="1" dirty="0"/>
          </a:p>
        </p:txBody>
      </p:sp>
      <p:sp>
        <p:nvSpPr>
          <p:cNvPr id="5" name="Subtitle 4"/>
          <p:cNvSpPr>
            <a:spLocks noGrp="1"/>
          </p:cNvSpPr>
          <p:nvPr>
            <p:ph type="subTitle" idx="1"/>
          </p:nvPr>
        </p:nvSpPr>
        <p:spPr/>
        <p:txBody>
          <a:bodyPr/>
          <a:lstStyle/>
          <a:p>
            <a:r>
              <a:rPr lang="en-US" dirty="0"/>
              <a:t>How Scrum Works</a:t>
            </a:r>
            <a:endParaRPr lang="en-AU" dirty="0"/>
          </a:p>
        </p:txBody>
      </p:sp>
      <p:pic>
        <p:nvPicPr>
          <p:cNvPr id="1026" name="Picture 2" descr="Image result for kitt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361" y="4159045"/>
            <a:ext cx="4213277" cy="2546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47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Recap Story Background </a:t>
            </a:r>
            <a:endParaRPr lang="en-AU" b="1" dirty="0"/>
          </a:p>
        </p:txBody>
      </p:sp>
      <p:sp>
        <p:nvSpPr>
          <p:cNvPr id="5" name="Subtitle 4"/>
          <p:cNvSpPr>
            <a:spLocks noGrp="1"/>
          </p:cNvSpPr>
          <p:nvPr>
            <p:ph type="subTitle" idx="1"/>
          </p:nvPr>
        </p:nvSpPr>
        <p:spPr/>
        <p:txBody>
          <a:bodyPr/>
          <a:lstStyle/>
          <a:p>
            <a:endParaRPr lang="en-AU" dirty="0"/>
          </a:p>
        </p:txBody>
      </p:sp>
      <p:pic>
        <p:nvPicPr>
          <p:cNvPr id="1026" name="Picture 2" descr="Image result for kittens"/>
          <p:cNvPicPr>
            <a:picLocks noChangeAspect="1" noChangeArrowheads="1"/>
          </p:cNvPicPr>
          <p:nvPr/>
        </p:nvPicPr>
        <p:blipFill rotWithShape="1">
          <a:blip r:embed="rId2">
            <a:extLst>
              <a:ext uri="{28A0092B-C50C-407E-A947-70E740481C1C}">
                <a14:useLocalDpi xmlns:a14="http://schemas.microsoft.com/office/drawing/2010/main" val="0"/>
              </a:ext>
            </a:extLst>
          </a:blip>
          <a:srcRect l="3767" t="16839" r="26497" b="13516"/>
          <a:stretch/>
        </p:blipFill>
        <p:spPr bwMode="auto">
          <a:xfrm>
            <a:off x="3505200" y="3602038"/>
            <a:ext cx="5181600" cy="291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36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Week 5 Summary</a:t>
            </a:r>
            <a:endParaRPr lang="en-AU"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7046179"/>
              </p:ext>
            </p:extLst>
          </p:nvPr>
        </p:nvGraphicFramePr>
        <p:xfrm>
          <a:off x="838200" y="1825625"/>
          <a:ext cx="10515600" cy="4693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marL="0" indent="0">
                        <a:buFont typeface="Arial" panose="020B0604020202020204" pitchFamily="34" charset="0"/>
                        <a:buNone/>
                      </a:pPr>
                      <a:r>
                        <a:rPr lang="en-US" sz="3600" b="0" dirty="0">
                          <a:solidFill>
                            <a:schemeClr val="tx1"/>
                          </a:solidFill>
                        </a:rPr>
                        <a:t>Roles</a:t>
                      </a:r>
                      <a:endParaRPr lang="en-AU" sz="3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4000" b="1" dirty="0">
                          <a:solidFill>
                            <a:schemeClr val="tx1"/>
                          </a:solidFill>
                        </a:rPr>
                        <a:t>Rituals</a:t>
                      </a:r>
                      <a:endParaRPr lang="en-AU" sz="3600" b="1" dirty="0">
                        <a:solidFill>
                          <a:schemeClr val="tx1"/>
                        </a:solidFill>
                      </a:endParaRPr>
                    </a:p>
                  </a:txBody>
                  <a:tcPr/>
                </a:tc>
                <a:tc>
                  <a:txBody>
                    <a:bodyPr/>
                    <a:lstStyle/>
                    <a:p>
                      <a:pPr marL="0" indent="0">
                        <a:buFont typeface="Arial" panose="020B0604020202020204" pitchFamily="34" charset="0"/>
                        <a:buNone/>
                      </a:pPr>
                      <a:r>
                        <a:rPr lang="en-US" sz="4400" b="0" dirty="0">
                          <a:solidFill>
                            <a:schemeClr val="tx1"/>
                          </a:solidFill>
                        </a:rPr>
                        <a:t>Artifacts</a:t>
                      </a:r>
                      <a:endParaRPr lang="en-AU" sz="4400" b="0" dirty="0">
                        <a:solidFill>
                          <a:schemeClr val="tx1"/>
                        </a:solidFill>
                      </a:endParaRPr>
                    </a:p>
                  </a:txBody>
                  <a:tcPr/>
                </a:tc>
                <a:extLst>
                  <a:ext uri="{0D108BD9-81ED-4DB2-BD59-A6C34878D82A}">
                    <a16:rowId xmlns:a16="http://schemas.microsoft.com/office/drawing/2014/main" val="10000"/>
                  </a:ext>
                </a:extLst>
              </a:tr>
              <a:tr h="370840">
                <a:tc>
                  <a: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baseline="0" dirty="0">
                          <a:solidFill>
                            <a:schemeClr val="tx1"/>
                          </a:solidFill>
                        </a:rPr>
                        <a:t>Scrum Master</a:t>
                      </a:r>
                      <a:endParaRPr lang="en-US" sz="3600" b="0" dirty="0">
                        <a:solidFill>
                          <a:schemeClr val="tx1"/>
                        </a:solidFill>
                      </a:endParaRPr>
                    </a:p>
                    <a:p>
                      <a:pPr marL="571500" indent="-571500">
                        <a:buFont typeface="Arial" panose="020B0604020202020204" pitchFamily="34" charset="0"/>
                        <a:buChar char="•"/>
                      </a:pPr>
                      <a:r>
                        <a:rPr lang="en-US" sz="3600" b="0" dirty="0">
                          <a:solidFill>
                            <a:schemeClr val="tx1"/>
                          </a:solidFill>
                        </a:rPr>
                        <a:t>Product</a:t>
                      </a:r>
                      <a:r>
                        <a:rPr lang="en-US" sz="3600" b="0" baseline="0" dirty="0">
                          <a:solidFill>
                            <a:schemeClr val="tx1"/>
                          </a:solidFill>
                        </a:rPr>
                        <a:t> Owner</a:t>
                      </a:r>
                    </a:p>
                    <a:p>
                      <a:pPr marL="571500" indent="-571500">
                        <a:buFont typeface="Arial" panose="020B0604020202020204" pitchFamily="34" charset="0"/>
                        <a:buChar char="•"/>
                      </a:pPr>
                      <a:r>
                        <a:rPr lang="en-US" sz="3600" b="0" baseline="0" dirty="0">
                          <a:solidFill>
                            <a:schemeClr val="tx1"/>
                          </a:solidFill>
                        </a:rPr>
                        <a:t>Development Team</a:t>
                      </a:r>
                    </a:p>
                  </a:txBody>
                  <a:tcPr/>
                </a:tc>
                <a:tc>
                  <a:txBody>
                    <a:bodyPr/>
                    <a:lstStyle/>
                    <a:p>
                      <a:pPr marL="571500" indent="-571500">
                        <a:buFont typeface="Arial" panose="020B0604020202020204" pitchFamily="34" charset="0"/>
                        <a:buChar char="•"/>
                      </a:pPr>
                      <a:r>
                        <a:rPr lang="en-US" sz="3600" b="0" dirty="0">
                          <a:solidFill>
                            <a:schemeClr val="tx1"/>
                          </a:solidFill>
                        </a:rPr>
                        <a:t>Sprint</a:t>
                      </a:r>
                      <a:r>
                        <a:rPr lang="en-US" sz="3600" b="0" baseline="0" dirty="0">
                          <a:solidFill>
                            <a:schemeClr val="tx1"/>
                          </a:solidFill>
                        </a:rPr>
                        <a:t> Planning</a:t>
                      </a:r>
                    </a:p>
                    <a:p>
                      <a:pPr marL="571500" indent="-571500">
                        <a:buFont typeface="Arial" panose="020B0604020202020204" pitchFamily="34" charset="0"/>
                        <a:buChar char="•"/>
                      </a:pPr>
                      <a:r>
                        <a:rPr lang="en-US" sz="3600" b="1" baseline="0" dirty="0">
                          <a:solidFill>
                            <a:schemeClr val="tx1"/>
                          </a:solidFill>
                        </a:rPr>
                        <a:t>Daily Standup </a:t>
                      </a:r>
                    </a:p>
                    <a:p>
                      <a:pPr marL="571500" indent="-571500">
                        <a:buFont typeface="Arial" panose="020B0604020202020204" pitchFamily="34" charset="0"/>
                        <a:buChar char="•"/>
                      </a:pPr>
                      <a:r>
                        <a:rPr lang="en-US" sz="3600" baseline="0" dirty="0">
                          <a:solidFill>
                            <a:schemeClr val="tx1"/>
                          </a:solidFill>
                        </a:rPr>
                        <a:t>Sprint Demo</a:t>
                      </a:r>
                    </a:p>
                    <a:p>
                      <a:pPr marL="571500" indent="-571500">
                        <a:buFont typeface="Arial" panose="020B0604020202020204" pitchFamily="34" charset="0"/>
                        <a:buChar char="•"/>
                      </a:pPr>
                      <a:r>
                        <a:rPr lang="en-US" sz="3600" baseline="0" dirty="0">
                          <a:solidFill>
                            <a:schemeClr val="tx1"/>
                          </a:solidFill>
                        </a:rPr>
                        <a:t>Sprint Retrospective </a:t>
                      </a:r>
                    </a:p>
                  </a:txBody>
                  <a:tcPr/>
                </a:tc>
                <a:tc>
                  <a:txBody>
                    <a:bodyPr/>
                    <a:lstStyle/>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Story</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Product backlog</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Sprint backlog</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Scrum board</a:t>
                      </a:r>
                    </a:p>
                    <a:p>
                      <a:pPr marL="571500" lvl="0" indent="-571500">
                        <a:buFont typeface="Arial" panose="020B0604020202020204" pitchFamily="34" charset="0"/>
                        <a:buChar char="•"/>
                      </a:pPr>
                      <a:r>
                        <a:rPr lang="en-AU" sz="2800" b="1" kern="1200" baseline="0" dirty="0">
                          <a:solidFill>
                            <a:schemeClr val="tx1"/>
                          </a:solidFill>
                          <a:latin typeface="+mn-lt"/>
                          <a:ea typeface="+mn-ea"/>
                          <a:cs typeface="+mn-cs"/>
                        </a:rPr>
                        <a:t>Definition of "done“</a:t>
                      </a:r>
                    </a:p>
                    <a:p>
                      <a:pPr marL="571500" lvl="0" indent="-571500">
                        <a:buFont typeface="Arial" panose="020B0604020202020204" pitchFamily="34" charset="0"/>
                        <a:buChar char="•"/>
                      </a:pPr>
                      <a:r>
                        <a:rPr lang="en-AU" sz="2800" b="1" kern="1200" baseline="0" dirty="0">
                          <a:solidFill>
                            <a:schemeClr val="tx1"/>
                          </a:solidFill>
                          <a:latin typeface="+mn-lt"/>
                          <a:ea typeface="+mn-ea"/>
                          <a:cs typeface="+mn-cs"/>
                        </a:rPr>
                        <a:t>Velocity charts</a:t>
                      </a:r>
                    </a:p>
                    <a:p>
                      <a:pPr marL="571500" lvl="0" indent="-571500">
                        <a:buFont typeface="Arial" panose="020B0604020202020204" pitchFamily="34" charset="0"/>
                        <a:buChar char="•"/>
                      </a:pPr>
                      <a:r>
                        <a:rPr lang="en-AU" sz="2800" b="1" kern="1200" baseline="0" dirty="0">
                          <a:solidFill>
                            <a:schemeClr val="tx1"/>
                          </a:solidFill>
                          <a:latin typeface="+mn-lt"/>
                          <a:ea typeface="+mn-ea"/>
                          <a:cs typeface="+mn-cs"/>
                        </a:rPr>
                        <a:t>Burndown chart</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Product increment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54371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Process Example - </a:t>
            </a:r>
            <a:r>
              <a:rPr lang="en-AU" b="1" dirty="0" err="1"/>
              <a:t>WithKittens</a:t>
            </a:r>
            <a:endParaRPr lang="en-AU" b="1" dirty="0"/>
          </a:p>
        </p:txBody>
      </p:sp>
      <p:sp>
        <p:nvSpPr>
          <p:cNvPr id="3" name="Content Placeholder 2"/>
          <p:cNvSpPr>
            <a:spLocks noGrp="1"/>
          </p:cNvSpPr>
          <p:nvPr>
            <p:ph idx="1"/>
          </p:nvPr>
        </p:nvSpPr>
        <p:spPr/>
        <p:txBody>
          <a:bodyPr>
            <a:normAutofit/>
          </a:bodyPr>
          <a:lstStyle/>
          <a:p>
            <a:r>
              <a:rPr lang="en-US" dirty="0" err="1"/>
              <a:t>WithKittens</a:t>
            </a:r>
            <a:r>
              <a:rPr lang="en-US" dirty="0"/>
              <a:t> team </a:t>
            </a:r>
          </a:p>
          <a:p>
            <a:pPr lvl="1"/>
            <a:r>
              <a:rPr lang="en-US" dirty="0"/>
              <a:t>six engineers</a:t>
            </a:r>
          </a:p>
          <a:p>
            <a:pPr lvl="2"/>
            <a:r>
              <a:rPr lang="en-US" dirty="0"/>
              <a:t>image processing specialists</a:t>
            </a:r>
          </a:p>
          <a:p>
            <a:pPr lvl="2"/>
            <a:r>
              <a:rPr lang="en-US" dirty="0"/>
              <a:t>back-end data processing</a:t>
            </a:r>
          </a:p>
          <a:p>
            <a:pPr lvl="2"/>
            <a:r>
              <a:rPr lang="en-US" dirty="0"/>
              <a:t>API management engineers</a:t>
            </a:r>
          </a:p>
          <a:p>
            <a:pPr lvl="2"/>
            <a:r>
              <a:rPr lang="en-US" dirty="0"/>
              <a:t>front-end engineers for both web and mobile interfaces</a:t>
            </a:r>
          </a:p>
          <a:p>
            <a:pPr lvl="2"/>
            <a:r>
              <a:rPr lang="en-US" dirty="0"/>
              <a:t>billing and security experts</a:t>
            </a:r>
          </a:p>
          <a:p>
            <a:pPr lvl="1"/>
            <a:r>
              <a:rPr lang="en-US" dirty="0"/>
              <a:t>one product owner</a:t>
            </a:r>
          </a:p>
          <a:p>
            <a:pPr lvl="2"/>
            <a:r>
              <a:rPr lang="en-US" dirty="0"/>
              <a:t>product management for both desktop and web applications</a:t>
            </a:r>
          </a:p>
          <a:p>
            <a:pPr lvl="1"/>
            <a:r>
              <a:rPr lang="en-US" dirty="0"/>
              <a:t>one scrum </a:t>
            </a:r>
            <a:r>
              <a:rPr lang="en-AU" dirty="0"/>
              <a:t>master</a:t>
            </a:r>
          </a:p>
          <a:p>
            <a:r>
              <a:rPr lang="en-US" dirty="0"/>
              <a:t>working together for about three years</a:t>
            </a:r>
          </a:p>
        </p:txBody>
      </p:sp>
    </p:spTree>
    <p:extLst>
      <p:ext uri="{BB962C8B-B14F-4D97-AF65-F5344CB8AC3E}">
        <p14:creationId xmlns:p14="http://schemas.microsoft.com/office/powerpoint/2010/main" val="23903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Process Example - </a:t>
            </a:r>
            <a:r>
              <a:rPr lang="en-AU" b="1" dirty="0" err="1"/>
              <a:t>WithKittens</a:t>
            </a:r>
            <a:endParaRPr lang="en-AU" b="1" dirty="0"/>
          </a:p>
        </p:txBody>
      </p:sp>
      <p:sp>
        <p:nvSpPr>
          <p:cNvPr id="3" name="Content Placeholder 2"/>
          <p:cNvSpPr>
            <a:spLocks noGrp="1"/>
          </p:cNvSpPr>
          <p:nvPr>
            <p:ph idx="1"/>
          </p:nvPr>
        </p:nvSpPr>
        <p:spPr/>
        <p:txBody>
          <a:bodyPr>
            <a:normAutofit/>
          </a:bodyPr>
          <a:lstStyle/>
          <a:p>
            <a:r>
              <a:rPr lang="en-US" dirty="0"/>
              <a:t>Other members</a:t>
            </a:r>
          </a:p>
          <a:p>
            <a:pPr lvl="1"/>
            <a:r>
              <a:rPr lang="en-US" dirty="0"/>
              <a:t>dedicated designer on the design team</a:t>
            </a:r>
          </a:p>
          <a:p>
            <a:pPr lvl="1"/>
            <a:r>
              <a:rPr lang="en-US" dirty="0"/>
              <a:t>a pair of QA engineers</a:t>
            </a:r>
          </a:p>
          <a:p>
            <a:pPr lvl="1"/>
            <a:r>
              <a:rPr lang="en-US" dirty="0"/>
              <a:t>a small team of DevOps engineers </a:t>
            </a:r>
          </a:p>
          <a:p>
            <a:pPr lvl="2"/>
            <a:r>
              <a:rPr lang="en-US" dirty="0"/>
              <a:t>site running and also handle IT issues</a:t>
            </a:r>
            <a:endParaRPr lang="en-AU" dirty="0"/>
          </a:p>
        </p:txBody>
      </p:sp>
    </p:spTree>
    <p:extLst>
      <p:ext uri="{BB962C8B-B14F-4D97-AF65-F5344CB8AC3E}">
        <p14:creationId xmlns:p14="http://schemas.microsoft.com/office/powerpoint/2010/main" val="336234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Process Example - </a:t>
            </a:r>
            <a:r>
              <a:rPr lang="en-AU" b="1" dirty="0" err="1"/>
              <a:t>WithKittens</a:t>
            </a:r>
            <a:endParaRPr lang="en-AU" b="1" dirty="0"/>
          </a:p>
        </p:txBody>
      </p:sp>
      <p:sp>
        <p:nvSpPr>
          <p:cNvPr id="3" name="Content Placeholder 2"/>
          <p:cNvSpPr>
            <a:spLocks noGrp="1"/>
          </p:cNvSpPr>
          <p:nvPr>
            <p:ph idx="1"/>
          </p:nvPr>
        </p:nvSpPr>
        <p:spPr/>
        <p:txBody>
          <a:bodyPr/>
          <a:lstStyle/>
          <a:p>
            <a:r>
              <a:rPr lang="en-US" dirty="0"/>
              <a:t>unique facets of the service </a:t>
            </a:r>
          </a:p>
          <a:p>
            <a:pPr lvl="1"/>
            <a:r>
              <a:rPr lang="en-US" dirty="0"/>
              <a:t>figuring out the ideal positioning of kittens in pictures</a:t>
            </a:r>
          </a:p>
          <a:p>
            <a:pPr lvl="1"/>
            <a:r>
              <a:rPr lang="en-US" dirty="0"/>
              <a:t>best ways to optimize images for proper delivery</a:t>
            </a:r>
            <a:endParaRPr lang="en-AU" dirty="0"/>
          </a:p>
        </p:txBody>
      </p:sp>
    </p:spTree>
    <p:extLst>
      <p:ext uri="{BB962C8B-B14F-4D97-AF65-F5344CB8AC3E}">
        <p14:creationId xmlns:p14="http://schemas.microsoft.com/office/powerpoint/2010/main" val="77534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Why Just Kittens?</a:t>
            </a:r>
            <a:endParaRPr lang="en-AU" dirty="0"/>
          </a:p>
        </p:txBody>
      </p:sp>
      <p:sp>
        <p:nvSpPr>
          <p:cNvPr id="3" name="Content Placeholder 2"/>
          <p:cNvSpPr>
            <a:spLocks noGrp="1"/>
          </p:cNvSpPr>
          <p:nvPr>
            <p:ph idx="1"/>
          </p:nvPr>
        </p:nvSpPr>
        <p:spPr/>
        <p:txBody>
          <a:bodyPr/>
          <a:lstStyle/>
          <a:p>
            <a:r>
              <a:rPr lang="en-US" dirty="0"/>
              <a:t>founder and CEO of the company has a long history of working with cat rescue </a:t>
            </a:r>
            <a:r>
              <a:rPr lang="en-AU" dirty="0"/>
              <a:t>societies</a:t>
            </a:r>
          </a:p>
          <a:p>
            <a:r>
              <a:rPr lang="en-US" dirty="0"/>
              <a:t>idea for the service began as something to support one local nonprofit organization, and grew quickly as other nonprofits</a:t>
            </a:r>
          </a:p>
          <a:p>
            <a:r>
              <a:rPr lang="en-AU" dirty="0"/>
              <a:t>users decided </a:t>
            </a:r>
            <a:r>
              <a:rPr lang="en-US" dirty="0"/>
              <a:t>they also wanted to be able to add kittens to their pictures</a:t>
            </a:r>
            <a:endParaRPr lang="en-AU" dirty="0"/>
          </a:p>
        </p:txBody>
      </p:sp>
    </p:spTree>
    <p:extLst>
      <p:ext uri="{BB962C8B-B14F-4D97-AF65-F5344CB8AC3E}">
        <p14:creationId xmlns:p14="http://schemas.microsoft.com/office/powerpoint/2010/main" val="1849777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Process Example - </a:t>
            </a:r>
            <a:r>
              <a:rPr lang="en-AU" b="1" dirty="0" err="1"/>
              <a:t>WithKittens</a:t>
            </a:r>
            <a:endParaRPr lang="en-AU" b="1" dirty="0"/>
          </a:p>
        </p:txBody>
      </p:sp>
      <p:sp>
        <p:nvSpPr>
          <p:cNvPr id="3" name="Content Placeholder 2"/>
          <p:cNvSpPr>
            <a:spLocks noGrp="1"/>
          </p:cNvSpPr>
          <p:nvPr>
            <p:ph idx="1"/>
          </p:nvPr>
        </p:nvSpPr>
        <p:spPr/>
        <p:txBody>
          <a:bodyPr>
            <a:normAutofit fontScale="85000" lnSpcReduction="10000"/>
          </a:bodyPr>
          <a:lstStyle/>
          <a:p>
            <a:r>
              <a:rPr lang="en-US" dirty="0"/>
              <a:t>produce both a website and a mobile application designed to add pictures of kittens to any image uploaded by their clients</a:t>
            </a:r>
            <a:endParaRPr lang="en-AU" dirty="0"/>
          </a:p>
          <a:p>
            <a:r>
              <a:rPr lang="en-US" dirty="0"/>
              <a:t>free tier </a:t>
            </a:r>
            <a:r>
              <a:rPr lang="en-AU" dirty="0"/>
              <a:t>customers (most)</a:t>
            </a:r>
          </a:p>
          <a:p>
            <a:pPr lvl="1"/>
            <a:r>
              <a:rPr lang="en-US" dirty="0"/>
              <a:t>adding kittens to their own social media images and sharing them</a:t>
            </a:r>
          </a:p>
          <a:p>
            <a:r>
              <a:rPr lang="en-US" dirty="0"/>
              <a:t>paying customers  (some)</a:t>
            </a:r>
          </a:p>
          <a:p>
            <a:pPr lvl="1"/>
            <a:r>
              <a:rPr lang="en-US" dirty="0"/>
              <a:t>for the privilege of knowing only the very best kittens will be added to their images consistently and reliably</a:t>
            </a:r>
          </a:p>
          <a:p>
            <a:pPr lvl="1"/>
            <a:r>
              <a:rPr lang="en-US" dirty="0"/>
              <a:t>great deal more control over the quality and content than free users get</a:t>
            </a:r>
          </a:p>
          <a:p>
            <a:pPr lvl="1"/>
            <a:r>
              <a:rPr lang="en-US" dirty="0"/>
              <a:t>high-end social media users</a:t>
            </a:r>
          </a:p>
          <a:p>
            <a:pPr lvl="1"/>
            <a:r>
              <a:rPr lang="en-US" dirty="0"/>
              <a:t>people who want more control over the way their kittens are presented in </a:t>
            </a:r>
            <a:r>
              <a:rPr lang="en-AU" dirty="0"/>
              <a:t>their pictures</a:t>
            </a:r>
          </a:p>
          <a:p>
            <a:pPr lvl="1"/>
            <a:r>
              <a:rPr lang="en-US" dirty="0"/>
              <a:t>growing business clientele, including companies who use </a:t>
            </a:r>
            <a:r>
              <a:rPr lang="en-US" dirty="0" err="1"/>
              <a:t>theWithKittens</a:t>
            </a:r>
            <a:r>
              <a:rPr lang="en-US" dirty="0"/>
              <a:t> service to add appeal</a:t>
            </a:r>
          </a:p>
          <a:p>
            <a:r>
              <a:rPr lang="en-AU" dirty="0"/>
              <a:t>important to keep paying clients happy</a:t>
            </a:r>
          </a:p>
          <a:p>
            <a:endParaRPr lang="en-AU" dirty="0"/>
          </a:p>
        </p:txBody>
      </p:sp>
    </p:spTree>
    <p:extLst>
      <p:ext uri="{BB962C8B-B14F-4D97-AF65-F5344CB8AC3E}">
        <p14:creationId xmlns:p14="http://schemas.microsoft.com/office/powerpoint/2010/main" val="270089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Kitten Haven</a:t>
            </a:r>
            <a:endParaRPr lang="en-AU" b="1" dirty="0"/>
          </a:p>
        </p:txBody>
      </p:sp>
      <p:sp>
        <p:nvSpPr>
          <p:cNvPr id="3" name="Content Placeholder 2"/>
          <p:cNvSpPr>
            <a:spLocks noGrp="1"/>
          </p:cNvSpPr>
          <p:nvPr>
            <p:ph idx="1"/>
          </p:nvPr>
        </p:nvSpPr>
        <p:spPr/>
        <p:txBody>
          <a:bodyPr/>
          <a:lstStyle/>
          <a:p>
            <a:r>
              <a:rPr lang="en-AU" dirty="0"/>
              <a:t>the company's focus </a:t>
            </a:r>
            <a:r>
              <a:rPr lang="en-US" dirty="0"/>
              <a:t>on kitten-only content has never been a serious issue before</a:t>
            </a:r>
          </a:p>
          <a:p>
            <a:r>
              <a:rPr lang="en-US" dirty="0"/>
              <a:t>but recently, the </a:t>
            </a:r>
            <a:r>
              <a:rPr lang="en-AU" dirty="0"/>
              <a:t>company's largest clients, a </a:t>
            </a:r>
            <a:r>
              <a:rPr lang="en-US" dirty="0"/>
              <a:t>multinational marketing conglomerate </a:t>
            </a:r>
            <a:r>
              <a:rPr lang="en-AU" dirty="0"/>
              <a:t>were planning to </a:t>
            </a:r>
            <a:r>
              <a:rPr lang="en-US" dirty="0"/>
              <a:t>switch contracts to a competitor. They puppy images </a:t>
            </a:r>
          </a:p>
          <a:p>
            <a:endParaRPr lang="en-US" dirty="0"/>
          </a:p>
          <a:p>
            <a:endParaRPr lang="en-AU" dirty="0"/>
          </a:p>
        </p:txBody>
      </p:sp>
    </p:spTree>
    <p:extLst>
      <p:ext uri="{BB962C8B-B14F-4D97-AF65-F5344CB8AC3E}">
        <p14:creationId xmlns:p14="http://schemas.microsoft.com/office/powerpoint/2010/main" val="1238951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CEO &amp; Product Owner</a:t>
            </a:r>
            <a:endParaRPr lang="en-AU" b="1" dirty="0"/>
          </a:p>
        </p:txBody>
      </p:sp>
      <p:sp>
        <p:nvSpPr>
          <p:cNvPr id="3" name="Content Placeholder 2"/>
          <p:cNvSpPr>
            <a:spLocks noGrp="1"/>
          </p:cNvSpPr>
          <p:nvPr>
            <p:ph idx="1"/>
          </p:nvPr>
        </p:nvSpPr>
        <p:spPr/>
        <p:txBody>
          <a:bodyPr>
            <a:normAutofit/>
          </a:bodyPr>
          <a:lstStyle/>
          <a:p>
            <a:r>
              <a:rPr lang="en-US" dirty="0"/>
              <a:t>Meeting between CEO and product owner</a:t>
            </a:r>
          </a:p>
          <a:p>
            <a:pPr lvl="1"/>
            <a:r>
              <a:rPr lang="en-AU" dirty="0"/>
              <a:t>value of </a:t>
            </a:r>
            <a:r>
              <a:rPr lang="en-US" dirty="0"/>
              <a:t>adapting to changing market expectations</a:t>
            </a:r>
          </a:p>
          <a:p>
            <a:pPr lvl="1"/>
            <a:r>
              <a:rPr lang="en-US" dirty="0"/>
              <a:t>the appropriateness of adding a service that conflicts with the historical intent of the company</a:t>
            </a:r>
          </a:p>
          <a:p>
            <a:pPr lvl="1"/>
            <a:r>
              <a:rPr lang="en-US" dirty="0"/>
              <a:t>conflict with </a:t>
            </a:r>
            <a:r>
              <a:rPr lang="en-AU" dirty="0"/>
              <a:t>company name</a:t>
            </a:r>
          </a:p>
          <a:p>
            <a:r>
              <a:rPr lang="en-US" dirty="0"/>
              <a:t>decided to work on puppy-friendly features</a:t>
            </a:r>
          </a:p>
          <a:p>
            <a:r>
              <a:rPr lang="en-US" dirty="0"/>
              <a:t>keeping in mind are the overhead of maintaining an entirely independent service versus the cost of developing and supporting an integrated service</a:t>
            </a:r>
          </a:p>
          <a:p>
            <a:r>
              <a:rPr lang="en-AU" dirty="0"/>
              <a:t>scheduled to work on next</a:t>
            </a:r>
          </a:p>
        </p:txBody>
      </p:sp>
    </p:spTree>
    <p:extLst>
      <p:ext uri="{BB962C8B-B14F-4D97-AF65-F5344CB8AC3E}">
        <p14:creationId xmlns:p14="http://schemas.microsoft.com/office/powerpoint/2010/main" val="562452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 far….</a:t>
            </a:r>
            <a:endParaRPr lang="en-AU" b="1" dirty="0"/>
          </a:p>
        </p:txBody>
      </p:sp>
      <p:sp>
        <p:nvSpPr>
          <p:cNvPr id="3" name="Content Placeholder 2"/>
          <p:cNvSpPr>
            <a:spLocks noGrp="1"/>
          </p:cNvSpPr>
          <p:nvPr>
            <p:ph idx="1"/>
          </p:nvPr>
        </p:nvSpPr>
        <p:spPr/>
        <p:txBody>
          <a:bodyPr/>
          <a:lstStyle/>
          <a:p>
            <a:r>
              <a:rPr lang="en-US" dirty="0"/>
              <a:t>Team completed Sprint Planning</a:t>
            </a:r>
          </a:p>
          <a:p>
            <a:r>
              <a:rPr lang="en-US" dirty="0"/>
              <a:t>Already prepared</a:t>
            </a:r>
          </a:p>
          <a:p>
            <a:pPr lvl="1"/>
            <a:r>
              <a:rPr lang="en-US" dirty="0"/>
              <a:t>Scrum Board</a:t>
            </a:r>
          </a:p>
          <a:p>
            <a:pPr lvl="1"/>
            <a:r>
              <a:rPr lang="en-US" dirty="0"/>
              <a:t>Product Backlog </a:t>
            </a:r>
          </a:p>
          <a:p>
            <a:pPr lvl="1"/>
            <a:r>
              <a:rPr lang="en-US" dirty="0"/>
              <a:t>Stories</a:t>
            </a:r>
          </a:p>
          <a:p>
            <a:pPr lvl="1"/>
            <a:r>
              <a:rPr lang="en-US" dirty="0"/>
              <a:t>Sprint Backlog</a:t>
            </a:r>
          </a:p>
          <a:p>
            <a:r>
              <a:rPr lang="en-US" dirty="0"/>
              <a:t>Team ran Daily Standup for Sprint 11</a:t>
            </a:r>
          </a:p>
          <a:p>
            <a:r>
              <a:rPr lang="en-US" dirty="0"/>
              <a:t>Team completed Sprint 11 (one week scrum sprint)</a:t>
            </a:r>
          </a:p>
          <a:p>
            <a:r>
              <a:rPr lang="en-US" dirty="0"/>
              <a:t>Next step -&gt; </a:t>
            </a:r>
            <a:r>
              <a:rPr lang="en-US" b="1" dirty="0"/>
              <a:t>Sprint Demo</a:t>
            </a:r>
          </a:p>
          <a:p>
            <a:endParaRPr lang="en-AU" dirty="0"/>
          </a:p>
        </p:txBody>
      </p:sp>
    </p:spTree>
    <p:extLst>
      <p:ext uri="{BB962C8B-B14F-4D97-AF65-F5344CB8AC3E}">
        <p14:creationId xmlns:p14="http://schemas.microsoft.com/office/powerpoint/2010/main" val="903484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Demonstrating the Story</a:t>
            </a:r>
            <a:endParaRPr lang="en-AU" dirty="0"/>
          </a:p>
        </p:txBody>
      </p:sp>
      <p:sp>
        <p:nvSpPr>
          <p:cNvPr id="3" name="Content Placeholder 2"/>
          <p:cNvSpPr>
            <a:spLocks noGrp="1"/>
          </p:cNvSpPr>
          <p:nvPr>
            <p:ph idx="1"/>
          </p:nvPr>
        </p:nvSpPr>
        <p:spPr/>
        <p:txBody>
          <a:bodyPr/>
          <a:lstStyle/>
          <a:p>
            <a:r>
              <a:rPr lang="en-US" dirty="0"/>
              <a:t>A day before the demo, as part of the preparation, the product owner sits down with the junior engineer who owns the puppy story</a:t>
            </a:r>
          </a:p>
          <a:p>
            <a:r>
              <a:rPr lang="en-AU" dirty="0"/>
              <a:t>product owner </a:t>
            </a:r>
            <a:r>
              <a:rPr lang="en-US" dirty="0"/>
              <a:t>wants to be sure all of the acceptance criteria can be demonstrated</a:t>
            </a:r>
            <a:endParaRPr lang="en-AU" dirty="0"/>
          </a:p>
        </p:txBody>
      </p:sp>
    </p:spTree>
    <p:extLst>
      <p:ext uri="{BB962C8B-B14F-4D97-AF65-F5344CB8AC3E}">
        <p14:creationId xmlns:p14="http://schemas.microsoft.com/office/powerpoint/2010/main" val="121861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Demonstrating the Story</a:t>
            </a:r>
            <a:endParaRPr lang="en-AU" dirty="0"/>
          </a:p>
        </p:txBody>
      </p:sp>
      <p:sp>
        <p:nvSpPr>
          <p:cNvPr id="3" name="Content Placeholder 2"/>
          <p:cNvSpPr>
            <a:spLocks noGrp="1"/>
          </p:cNvSpPr>
          <p:nvPr>
            <p:ph idx="1"/>
          </p:nvPr>
        </p:nvSpPr>
        <p:spPr/>
        <p:txBody>
          <a:bodyPr>
            <a:normAutofit/>
          </a:bodyPr>
          <a:lstStyle/>
          <a:p>
            <a:r>
              <a:rPr lang="en-AU" dirty="0"/>
              <a:t>product owner: </a:t>
            </a:r>
            <a:r>
              <a:rPr lang="en-US" dirty="0"/>
              <a:t>Will we have this staged properly on production-ready servers in time for the </a:t>
            </a:r>
            <a:r>
              <a:rPr lang="en-AU" dirty="0"/>
              <a:t>demo?</a:t>
            </a:r>
          </a:p>
          <a:p>
            <a:r>
              <a:rPr lang="en-US" dirty="0"/>
              <a:t>Jr Engineer: </a:t>
            </a:r>
            <a:r>
              <a:rPr lang="en-AU" dirty="0"/>
              <a:t>Pretty much. </a:t>
            </a:r>
            <a:r>
              <a:rPr lang="en-US" dirty="0"/>
              <a:t>That's the server QA has been testing on. It should be fine for the demo</a:t>
            </a:r>
          </a:p>
          <a:p>
            <a:r>
              <a:rPr lang="en-AU" dirty="0"/>
              <a:t>product owner: </a:t>
            </a:r>
            <a:r>
              <a:rPr lang="en-US" dirty="0"/>
              <a:t>Do I need to know anything special or can I just go to the same server we're using right now?</a:t>
            </a:r>
          </a:p>
          <a:p>
            <a:r>
              <a:rPr lang="en-US" dirty="0"/>
              <a:t>Jr Engineer: We shouldn't need to set up anything custom. </a:t>
            </a:r>
            <a:r>
              <a:rPr lang="en-AU" dirty="0"/>
              <a:t>I think you've </a:t>
            </a:r>
            <a:r>
              <a:rPr lang="en-US" dirty="0"/>
              <a:t>been through the components a few times already. Once it's deployed, you should be able to join the beta, test the features, and then exit the beta successfully."</a:t>
            </a:r>
            <a:endParaRPr lang="en-AU" dirty="0"/>
          </a:p>
        </p:txBody>
      </p:sp>
    </p:spTree>
    <p:extLst>
      <p:ext uri="{BB962C8B-B14F-4D97-AF65-F5344CB8AC3E}">
        <p14:creationId xmlns:p14="http://schemas.microsoft.com/office/powerpoint/2010/main" val="297260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Week 6 Overview</a:t>
            </a:r>
            <a:endParaRPr lang="en-AU"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9520033"/>
              </p:ext>
            </p:extLst>
          </p:nvPr>
        </p:nvGraphicFramePr>
        <p:xfrm>
          <a:off x="838200" y="1825625"/>
          <a:ext cx="10515600" cy="4693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marL="0" indent="0">
                        <a:buFont typeface="Arial" panose="020B0604020202020204" pitchFamily="34" charset="0"/>
                        <a:buNone/>
                      </a:pPr>
                      <a:r>
                        <a:rPr lang="en-US" sz="3600" b="0" dirty="0">
                          <a:solidFill>
                            <a:schemeClr val="tx1"/>
                          </a:solidFill>
                        </a:rPr>
                        <a:t>Roles</a:t>
                      </a:r>
                      <a:endParaRPr lang="en-AU" sz="3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4000" b="1" dirty="0">
                          <a:solidFill>
                            <a:schemeClr val="tx1"/>
                          </a:solidFill>
                        </a:rPr>
                        <a:t>Rituals</a:t>
                      </a:r>
                      <a:endParaRPr lang="en-AU" sz="3600" b="1" dirty="0">
                        <a:solidFill>
                          <a:schemeClr val="tx1"/>
                        </a:solidFill>
                      </a:endParaRPr>
                    </a:p>
                  </a:txBody>
                  <a:tcPr/>
                </a:tc>
                <a:tc>
                  <a:txBody>
                    <a:bodyPr/>
                    <a:lstStyle/>
                    <a:p>
                      <a:pPr marL="0" indent="0">
                        <a:buFont typeface="Arial" panose="020B0604020202020204" pitchFamily="34" charset="0"/>
                        <a:buNone/>
                      </a:pPr>
                      <a:r>
                        <a:rPr lang="en-US" sz="4400" b="0" dirty="0">
                          <a:solidFill>
                            <a:schemeClr val="tx1"/>
                          </a:solidFill>
                        </a:rPr>
                        <a:t>Artifacts</a:t>
                      </a:r>
                      <a:endParaRPr lang="en-AU" sz="4400" b="0" dirty="0">
                        <a:solidFill>
                          <a:schemeClr val="tx1"/>
                        </a:solidFill>
                      </a:endParaRPr>
                    </a:p>
                  </a:txBody>
                  <a:tcPr/>
                </a:tc>
                <a:extLst>
                  <a:ext uri="{0D108BD9-81ED-4DB2-BD59-A6C34878D82A}">
                    <a16:rowId xmlns:a16="http://schemas.microsoft.com/office/drawing/2014/main" val="10000"/>
                  </a:ext>
                </a:extLst>
              </a:tr>
              <a:tr h="370840">
                <a:tc>
                  <a: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baseline="0" dirty="0">
                          <a:solidFill>
                            <a:schemeClr val="tx1"/>
                          </a:solidFill>
                        </a:rPr>
                        <a:t>Scrum Master</a:t>
                      </a:r>
                      <a:endParaRPr lang="en-US" sz="3600" b="0" dirty="0">
                        <a:solidFill>
                          <a:schemeClr val="tx1"/>
                        </a:solidFill>
                      </a:endParaRPr>
                    </a:p>
                    <a:p>
                      <a:pPr marL="571500" indent="-571500">
                        <a:buFont typeface="Arial" panose="020B0604020202020204" pitchFamily="34" charset="0"/>
                        <a:buChar char="•"/>
                      </a:pPr>
                      <a:r>
                        <a:rPr lang="en-US" sz="3600" b="0" dirty="0">
                          <a:solidFill>
                            <a:schemeClr val="tx1"/>
                          </a:solidFill>
                        </a:rPr>
                        <a:t>Product</a:t>
                      </a:r>
                      <a:r>
                        <a:rPr lang="en-US" sz="3600" b="0" baseline="0" dirty="0">
                          <a:solidFill>
                            <a:schemeClr val="tx1"/>
                          </a:solidFill>
                        </a:rPr>
                        <a:t> Owner</a:t>
                      </a:r>
                    </a:p>
                    <a:p>
                      <a:pPr marL="571500" indent="-571500">
                        <a:buFont typeface="Arial" panose="020B0604020202020204" pitchFamily="34" charset="0"/>
                        <a:buChar char="•"/>
                      </a:pPr>
                      <a:r>
                        <a:rPr lang="en-US" sz="3600" b="0" baseline="0" dirty="0">
                          <a:solidFill>
                            <a:schemeClr val="tx1"/>
                          </a:solidFill>
                        </a:rPr>
                        <a:t>Development Team</a:t>
                      </a:r>
                    </a:p>
                  </a:txBody>
                  <a:tcPr/>
                </a:tc>
                <a:tc>
                  <a:txBody>
                    <a:bodyPr/>
                    <a:lstStyle/>
                    <a:p>
                      <a:pPr marL="571500" indent="-571500">
                        <a:buFont typeface="Arial" panose="020B0604020202020204" pitchFamily="34" charset="0"/>
                        <a:buChar char="•"/>
                      </a:pPr>
                      <a:r>
                        <a:rPr lang="en-US" sz="3600" b="0" dirty="0">
                          <a:solidFill>
                            <a:schemeClr val="tx1"/>
                          </a:solidFill>
                        </a:rPr>
                        <a:t>Sprint</a:t>
                      </a:r>
                      <a:r>
                        <a:rPr lang="en-US" sz="3600" b="0" baseline="0" dirty="0">
                          <a:solidFill>
                            <a:schemeClr val="tx1"/>
                          </a:solidFill>
                        </a:rPr>
                        <a:t> Planning</a:t>
                      </a:r>
                    </a:p>
                    <a:p>
                      <a:pPr marL="571500" indent="-571500">
                        <a:buFont typeface="Arial" panose="020B0604020202020204" pitchFamily="34" charset="0"/>
                        <a:buChar char="•"/>
                      </a:pPr>
                      <a:r>
                        <a:rPr lang="en-US" sz="3600" b="0" baseline="0" dirty="0">
                          <a:solidFill>
                            <a:schemeClr val="tx1"/>
                          </a:solidFill>
                        </a:rPr>
                        <a:t>Daily Standup </a:t>
                      </a:r>
                    </a:p>
                    <a:p>
                      <a:pPr marL="571500" indent="-571500">
                        <a:buFont typeface="Arial" panose="020B0604020202020204" pitchFamily="34" charset="0"/>
                        <a:buChar char="•"/>
                      </a:pPr>
                      <a:r>
                        <a:rPr lang="en-US" sz="3600" b="1" baseline="0" dirty="0">
                          <a:solidFill>
                            <a:schemeClr val="tx1"/>
                          </a:solidFill>
                        </a:rPr>
                        <a:t>Sprint Demo</a:t>
                      </a:r>
                    </a:p>
                    <a:p>
                      <a:pPr marL="571500" indent="-571500">
                        <a:buFont typeface="Arial" panose="020B0604020202020204" pitchFamily="34" charset="0"/>
                        <a:buChar char="•"/>
                      </a:pPr>
                      <a:r>
                        <a:rPr lang="en-US" sz="3600" baseline="0" dirty="0">
                          <a:solidFill>
                            <a:schemeClr val="tx1"/>
                          </a:solidFill>
                        </a:rPr>
                        <a:t>Sprint Retrospective </a:t>
                      </a:r>
                    </a:p>
                  </a:txBody>
                  <a:tcPr/>
                </a:tc>
                <a:tc>
                  <a:txBody>
                    <a:bodyPr/>
                    <a:lstStyle/>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Story</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Product backlog</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Sprint backlog</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Scrum board</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Definition of "done“</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Velocity charts</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Burndown chart</a:t>
                      </a:r>
                    </a:p>
                    <a:p>
                      <a:pPr marL="571500" lvl="0" indent="-571500">
                        <a:buFont typeface="Arial" panose="020B0604020202020204" pitchFamily="34" charset="0"/>
                        <a:buChar char="•"/>
                      </a:pPr>
                      <a:r>
                        <a:rPr lang="en-AU" sz="2800" b="1" kern="1200" baseline="0" dirty="0">
                          <a:solidFill>
                            <a:schemeClr val="tx1"/>
                          </a:solidFill>
                          <a:latin typeface="+mn-lt"/>
                          <a:ea typeface="+mn-ea"/>
                          <a:cs typeface="+mn-cs"/>
                        </a:rPr>
                        <a:t>Product increment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09365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Demonstrating the Story</a:t>
            </a:r>
            <a:endParaRPr lang="en-AU" dirty="0"/>
          </a:p>
        </p:txBody>
      </p:sp>
      <p:sp>
        <p:nvSpPr>
          <p:cNvPr id="3" name="Content Placeholder 2"/>
          <p:cNvSpPr>
            <a:spLocks noGrp="1"/>
          </p:cNvSpPr>
          <p:nvPr>
            <p:ph idx="1"/>
          </p:nvPr>
        </p:nvSpPr>
        <p:spPr/>
        <p:txBody>
          <a:bodyPr/>
          <a:lstStyle/>
          <a:p>
            <a:r>
              <a:rPr lang="en-AU" dirty="0"/>
              <a:t>product owner: </a:t>
            </a:r>
            <a:r>
              <a:rPr lang="en-US" dirty="0"/>
              <a:t>Can I go through the whole thing right now?</a:t>
            </a:r>
          </a:p>
          <a:p>
            <a:r>
              <a:rPr lang="en-US" dirty="0"/>
              <a:t>Jr Engineer: Not yet but QA has passed on everything, so we just need to go through deployment before tomorrow. It should be ready in time for the demo</a:t>
            </a:r>
          </a:p>
          <a:p>
            <a:r>
              <a:rPr lang="en-AU" dirty="0"/>
              <a:t>product owner: </a:t>
            </a:r>
            <a:r>
              <a:rPr lang="en-US" dirty="0"/>
              <a:t>Great, I'm looking forward to seeing it</a:t>
            </a:r>
          </a:p>
          <a:p>
            <a:endParaRPr lang="en-US" dirty="0"/>
          </a:p>
          <a:p>
            <a:endParaRPr lang="en-US" dirty="0"/>
          </a:p>
          <a:p>
            <a:endParaRPr lang="en-AU" dirty="0"/>
          </a:p>
        </p:txBody>
      </p:sp>
    </p:spTree>
    <p:extLst>
      <p:ext uri="{BB962C8B-B14F-4D97-AF65-F5344CB8AC3E}">
        <p14:creationId xmlns:p14="http://schemas.microsoft.com/office/powerpoint/2010/main" val="7846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Demonstrating the Story</a:t>
            </a:r>
            <a:endParaRPr lang="en-AU" dirty="0"/>
          </a:p>
        </p:txBody>
      </p:sp>
      <p:sp>
        <p:nvSpPr>
          <p:cNvPr id="3" name="Content Placeholder 2"/>
          <p:cNvSpPr>
            <a:spLocks noGrp="1"/>
          </p:cNvSpPr>
          <p:nvPr>
            <p:ph idx="1"/>
          </p:nvPr>
        </p:nvSpPr>
        <p:spPr/>
        <p:txBody>
          <a:bodyPr/>
          <a:lstStyle/>
          <a:p>
            <a:r>
              <a:rPr lang="en-US" dirty="0"/>
              <a:t>Scrum Board at Demo</a:t>
            </a:r>
            <a:endParaRPr lang="en-AU" dirty="0"/>
          </a:p>
        </p:txBody>
      </p:sp>
      <p:pic>
        <p:nvPicPr>
          <p:cNvPr id="4" name="Picture 3"/>
          <p:cNvPicPr>
            <a:picLocks noChangeAspect="1"/>
          </p:cNvPicPr>
          <p:nvPr/>
        </p:nvPicPr>
        <p:blipFill>
          <a:blip r:embed="rId2"/>
          <a:stretch>
            <a:fillRect/>
          </a:stretch>
        </p:blipFill>
        <p:spPr>
          <a:xfrm>
            <a:off x="5205740" y="2201294"/>
            <a:ext cx="6297107" cy="3600000"/>
          </a:xfrm>
          <a:prstGeom prst="rect">
            <a:avLst/>
          </a:prstGeom>
        </p:spPr>
      </p:pic>
    </p:spTree>
    <p:extLst>
      <p:ext uri="{BB962C8B-B14F-4D97-AF65-F5344CB8AC3E}">
        <p14:creationId xmlns:p14="http://schemas.microsoft.com/office/powerpoint/2010/main" val="2374730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390525" y="1690688"/>
            <a:ext cx="11410950" cy="3990975"/>
          </a:xfrm>
          <a:prstGeom prst="rect">
            <a:avLst/>
          </a:prstGeom>
        </p:spPr>
      </p:pic>
    </p:spTree>
    <p:extLst>
      <p:ext uri="{BB962C8B-B14F-4D97-AF65-F5344CB8AC3E}">
        <p14:creationId xmlns:p14="http://schemas.microsoft.com/office/powerpoint/2010/main" val="3307818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Demonstrating the Story</a:t>
            </a:r>
            <a:endParaRPr lang="en-AU" dirty="0"/>
          </a:p>
        </p:txBody>
      </p:sp>
      <p:sp>
        <p:nvSpPr>
          <p:cNvPr id="3" name="Content Placeholder 2"/>
          <p:cNvSpPr>
            <a:spLocks noGrp="1"/>
          </p:cNvSpPr>
          <p:nvPr>
            <p:ph idx="1"/>
          </p:nvPr>
        </p:nvSpPr>
        <p:spPr/>
        <p:txBody>
          <a:bodyPr>
            <a:normAutofit/>
          </a:bodyPr>
          <a:lstStyle/>
          <a:p>
            <a:r>
              <a:rPr lang="en-AU" dirty="0"/>
              <a:t>product owner</a:t>
            </a:r>
          </a:p>
          <a:p>
            <a:pPr lvl="1"/>
            <a:r>
              <a:rPr lang="en-US" dirty="0"/>
              <a:t>verify that the stories carried over from the previous sprint are now completed</a:t>
            </a:r>
            <a:endParaRPr lang="en-AU" dirty="0"/>
          </a:p>
          <a:p>
            <a:pPr marL="0" indent="0">
              <a:buNone/>
            </a:pPr>
            <a:r>
              <a:rPr lang="en-US" dirty="0"/>
              <a:t>Demo of Puppy Story</a:t>
            </a:r>
            <a:endParaRPr lang="en-AU" dirty="0"/>
          </a:p>
          <a:p>
            <a:r>
              <a:rPr lang="en-AU" dirty="0"/>
              <a:t>product owner: </a:t>
            </a:r>
            <a:r>
              <a:rPr lang="en-US" dirty="0"/>
              <a:t>So, how do I get into the beta?</a:t>
            </a:r>
          </a:p>
          <a:p>
            <a:r>
              <a:rPr lang="en-US" dirty="0"/>
              <a:t>Jr Engineer: You should have a sample invitation email with a link to join the beta. Check your inbox, and click the link to </a:t>
            </a:r>
            <a:r>
              <a:rPr lang="en-AU" dirty="0"/>
              <a:t>get started.</a:t>
            </a:r>
          </a:p>
          <a:p>
            <a:pPr marL="0" indent="0">
              <a:buNone/>
            </a:pPr>
            <a:endParaRPr lang="en-US" dirty="0"/>
          </a:p>
          <a:p>
            <a:pPr marL="0" indent="0">
              <a:buNone/>
            </a:pPr>
            <a:r>
              <a:rPr lang="en-US" dirty="0"/>
              <a:t>Product Owner checks out beta site</a:t>
            </a:r>
          </a:p>
          <a:p>
            <a:endParaRPr lang="en-US" dirty="0"/>
          </a:p>
        </p:txBody>
      </p:sp>
    </p:spTree>
    <p:extLst>
      <p:ext uri="{BB962C8B-B14F-4D97-AF65-F5344CB8AC3E}">
        <p14:creationId xmlns:p14="http://schemas.microsoft.com/office/powerpoint/2010/main" val="1317550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Demonstrating the Story</a:t>
            </a:r>
            <a:endParaRPr lang="en-AU" dirty="0"/>
          </a:p>
        </p:txBody>
      </p:sp>
      <p:sp>
        <p:nvSpPr>
          <p:cNvPr id="3" name="Content Placeholder 2"/>
          <p:cNvSpPr>
            <a:spLocks noGrp="1"/>
          </p:cNvSpPr>
          <p:nvPr>
            <p:ph idx="1"/>
          </p:nvPr>
        </p:nvSpPr>
        <p:spPr/>
        <p:txBody>
          <a:bodyPr>
            <a:normAutofit/>
          </a:bodyPr>
          <a:lstStyle/>
          <a:p>
            <a:r>
              <a:rPr lang="en-AU" dirty="0"/>
              <a:t>product owner: </a:t>
            </a:r>
            <a:r>
              <a:rPr lang="en-US" dirty="0"/>
              <a:t>So far it looks pretty good</a:t>
            </a:r>
          </a:p>
          <a:p>
            <a:r>
              <a:rPr lang="en-US" dirty="0"/>
              <a:t>Engineer 1: We had to take some liberties with the formatting in the header to accommodate the help integration. I don't think the solution is ideal, but it does get the job done</a:t>
            </a:r>
          </a:p>
          <a:p>
            <a:r>
              <a:rPr lang="en-AU" dirty="0"/>
              <a:t>product owner: </a:t>
            </a:r>
            <a:r>
              <a:rPr lang="en-US" dirty="0"/>
              <a:t>Yeah, let's check that out now. </a:t>
            </a:r>
          </a:p>
          <a:p>
            <a:r>
              <a:rPr lang="en-US" dirty="0"/>
              <a:t>Engineer 1: That seemed to be the best way to get the information you needed up on the screen where people might expect to find it. If we had had time to do the full refactor, we could have integrated it directly into the help topics, but there just wasn't time to do it with the code the way it was</a:t>
            </a:r>
            <a:endParaRPr lang="en-AU" dirty="0"/>
          </a:p>
        </p:txBody>
      </p:sp>
    </p:spTree>
    <p:extLst>
      <p:ext uri="{BB962C8B-B14F-4D97-AF65-F5344CB8AC3E}">
        <p14:creationId xmlns:p14="http://schemas.microsoft.com/office/powerpoint/2010/main" val="3264561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Demonstrating the Story</a:t>
            </a:r>
            <a:endParaRPr lang="en-AU" dirty="0"/>
          </a:p>
        </p:txBody>
      </p:sp>
      <p:sp>
        <p:nvSpPr>
          <p:cNvPr id="3" name="Content Placeholder 2"/>
          <p:cNvSpPr>
            <a:spLocks noGrp="1"/>
          </p:cNvSpPr>
          <p:nvPr>
            <p:ph idx="1"/>
          </p:nvPr>
        </p:nvSpPr>
        <p:spPr/>
        <p:txBody>
          <a:bodyPr>
            <a:normAutofit lnSpcReduction="10000"/>
          </a:bodyPr>
          <a:lstStyle/>
          <a:p>
            <a:r>
              <a:rPr lang="en-AU" dirty="0"/>
              <a:t>product owner:</a:t>
            </a:r>
            <a:r>
              <a:rPr lang="en-US" dirty="0"/>
              <a:t> That doesn't look great, but I see where you're coming from</a:t>
            </a:r>
          </a:p>
          <a:p>
            <a:r>
              <a:rPr lang="en-US" dirty="0"/>
              <a:t>Designer: I think we can come up with some more elegant ways to do that. I can work on some sketches</a:t>
            </a:r>
            <a:r>
              <a:rPr lang="en-AU" dirty="0"/>
              <a:t>. </a:t>
            </a:r>
          </a:p>
          <a:p>
            <a:r>
              <a:rPr lang="en-AU" dirty="0"/>
              <a:t>product owner: That would be good. </a:t>
            </a:r>
            <a:r>
              <a:rPr lang="en-US" dirty="0"/>
              <a:t>I really don't want to send it out </a:t>
            </a:r>
            <a:r>
              <a:rPr lang="en-AU" dirty="0"/>
              <a:t>looking like this.</a:t>
            </a:r>
          </a:p>
          <a:p>
            <a:r>
              <a:rPr lang="en-AU" dirty="0"/>
              <a:t>scrum master: </a:t>
            </a:r>
            <a:r>
              <a:rPr lang="en-US" dirty="0"/>
              <a:t>But it does meet the acceptance criteria, right?</a:t>
            </a:r>
          </a:p>
          <a:p>
            <a:r>
              <a:rPr lang="en-AU" dirty="0"/>
              <a:t>product owner: Yeah. </a:t>
            </a:r>
            <a:r>
              <a:rPr lang="en-US" dirty="0"/>
              <a:t>So if we do want to do updates for the visual design, that'll be a new story for the next sprint, right?</a:t>
            </a:r>
          </a:p>
          <a:p>
            <a:r>
              <a:rPr lang="en-AU" dirty="0"/>
              <a:t>scrum master: </a:t>
            </a:r>
            <a:r>
              <a:rPr lang="en-US" dirty="0"/>
              <a:t>That's what it sounds like</a:t>
            </a:r>
          </a:p>
        </p:txBody>
      </p:sp>
    </p:spTree>
    <p:extLst>
      <p:ext uri="{BB962C8B-B14F-4D97-AF65-F5344CB8AC3E}">
        <p14:creationId xmlns:p14="http://schemas.microsoft.com/office/powerpoint/2010/main" val="1892142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Demonstrating the Story</a:t>
            </a:r>
            <a:endParaRPr lang="en-AU" dirty="0"/>
          </a:p>
        </p:txBody>
      </p:sp>
      <p:sp>
        <p:nvSpPr>
          <p:cNvPr id="3" name="Content Placeholder 2"/>
          <p:cNvSpPr>
            <a:spLocks noGrp="1"/>
          </p:cNvSpPr>
          <p:nvPr>
            <p:ph idx="1"/>
          </p:nvPr>
        </p:nvSpPr>
        <p:spPr/>
        <p:txBody>
          <a:bodyPr>
            <a:normAutofit/>
          </a:bodyPr>
          <a:lstStyle/>
          <a:p>
            <a:r>
              <a:rPr lang="en-AU" dirty="0"/>
              <a:t>product owner</a:t>
            </a:r>
          </a:p>
          <a:p>
            <a:pPr lvl="1"/>
            <a:r>
              <a:rPr lang="en-US" dirty="0"/>
              <a:t>Goes through all of the acceptance </a:t>
            </a:r>
            <a:r>
              <a:rPr lang="en-AU" dirty="0"/>
              <a:t>criteria</a:t>
            </a:r>
          </a:p>
          <a:p>
            <a:pPr lvl="1"/>
            <a:r>
              <a:rPr lang="en-US" dirty="0"/>
              <a:t>identifies a number of areas where there's room for improvement</a:t>
            </a:r>
          </a:p>
          <a:p>
            <a:pPr lvl="1"/>
            <a:r>
              <a:rPr lang="en-AU" dirty="0"/>
              <a:t>Make choices on visual layout</a:t>
            </a:r>
          </a:p>
          <a:p>
            <a:r>
              <a:rPr lang="en-US" dirty="0"/>
              <a:t>Team </a:t>
            </a:r>
          </a:p>
          <a:p>
            <a:pPr lvl="1"/>
            <a:r>
              <a:rPr lang="en-US" dirty="0"/>
              <a:t>consider the story completed</a:t>
            </a:r>
          </a:p>
          <a:p>
            <a:pPr lvl="1"/>
            <a:r>
              <a:rPr lang="en-AU" dirty="0"/>
              <a:t>but not ready for production release</a:t>
            </a:r>
          </a:p>
          <a:p>
            <a:r>
              <a:rPr lang="en-AU" dirty="0"/>
              <a:t>scrum master</a:t>
            </a:r>
          </a:p>
          <a:p>
            <a:r>
              <a:rPr lang="en-AU" dirty="0"/>
              <a:t>updates the story on the scrum board</a:t>
            </a:r>
          </a:p>
        </p:txBody>
      </p:sp>
    </p:spTree>
    <p:extLst>
      <p:ext uri="{BB962C8B-B14F-4D97-AF65-F5344CB8AC3E}">
        <p14:creationId xmlns:p14="http://schemas.microsoft.com/office/powerpoint/2010/main" val="3550236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Broad – End of Sprint 11</a:t>
            </a:r>
            <a:endParaRPr lang="en-AU"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2290328" y="1825625"/>
            <a:ext cx="7611344" cy="4351338"/>
          </a:xfrm>
          <a:prstGeom prst="rect">
            <a:avLst/>
          </a:prstGeom>
        </p:spPr>
      </p:pic>
    </p:spTree>
    <p:extLst>
      <p:ext uri="{BB962C8B-B14F-4D97-AF65-F5344CB8AC3E}">
        <p14:creationId xmlns:p14="http://schemas.microsoft.com/office/powerpoint/2010/main" val="1478337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 be continued…</a:t>
            </a:r>
            <a:endParaRPr lang="en-AU" dirty="0"/>
          </a:p>
        </p:txBody>
      </p:sp>
      <p:sp>
        <p:nvSpPr>
          <p:cNvPr id="4" name="Subtitle 3"/>
          <p:cNvSpPr>
            <a:spLocks noGrp="1"/>
          </p:cNvSpPr>
          <p:nvPr>
            <p:ph type="subTitle" idx="1"/>
          </p:nvPr>
        </p:nvSpPr>
        <p:spPr/>
        <p:txBody>
          <a:bodyPr/>
          <a:lstStyle/>
          <a:p>
            <a:endParaRPr lang="en-AU"/>
          </a:p>
        </p:txBody>
      </p:sp>
    </p:spTree>
    <p:extLst>
      <p:ext uri="{BB962C8B-B14F-4D97-AF65-F5344CB8AC3E}">
        <p14:creationId xmlns:p14="http://schemas.microsoft.com/office/powerpoint/2010/main" val="1904368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Week </a:t>
            </a:r>
            <a:r>
              <a:rPr lang="en-US" b="1"/>
              <a:t>6 Summary</a:t>
            </a:r>
            <a:endParaRPr lang="en-AU" b="1" dirty="0"/>
          </a:p>
        </p:txBody>
      </p:sp>
      <p:graphicFrame>
        <p:nvGraphicFramePr>
          <p:cNvPr id="4" name="Content Placeholder 3"/>
          <p:cNvGraphicFramePr>
            <a:graphicFrameLocks noGrp="1"/>
          </p:cNvGraphicFramePr>
          <p:nvPr>
            <p:ph idx="1"/>
          </p:nvPr>
        </p:nvGraphicFramePr>
        <p:xfrm>
          <a:off x="838200" y="1825625"/>
          <a:ext cx="10515600" cy="4693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marL="0" indent="0">
                        <a:buFont typeface="Arial" panose="020B0604020202020204" pitchFamily="34" charset="0"/>
                        <a:buNone/>
                      </a:pPr>
                      <a:r>
                        <a:rPr lang="en-US" sz="3600" b="0" dirty="0">
                          <a:solidFill>
                            <a:schemeClr val="tx1"/>
                          </a:solidFill>
                        </a:rPr>
                        <a:t>Roles</a:t>
                      </a:r>
                      <a:endParaRPr lang="en-AU" sz="3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4000" b="1" dirty="0">
                          <a:solidFill>
                            <a:schemeClr val="tx1"/>
                          </a:solidFill>
                        </a:rPr>
                        <a:t>Rituals</a:t>
                      </a:r>
                      <a:endParaRPr lang="en-AU" sz="3600" b="1" dirty="0">
                        <a:solidFill>
                          <a:schemeClr val="tx1"/>
                        </a:solidFill>
                      </a:endParaRPr>
                    </a:p>
                  </a:txBody>
                  <a:tcPr/>
                </a:tc>
                <a:tc>
                  <a:txBody>
                    <a:bodyPr/>
                    <a:lstStyle/>
                    <a:p>
                      <a:pPr marL="0" indent="0">
                        <a:buFont typeface="Arial" panose="020B0604020202020204" pitchFamily="34" charset="0"/>
                        <a:buNone/>
                      </a:pPr>
                      <a:r>
                        <a:rPr lang="en-US" sz="4400" b="0" dirty="0">
                          <a:solidFill>
                            <a:schemeClr val="tx1"/>
                          </a:solidFill>
                        </a:rPr>
                        <a:t>Artifacts</a:t>
                      </a:r>
                      <a:endParaRPr lang="en-AU" sz="4400" b="0" dirty="0">
                        <a:solidFill>
                          <a:schemeClr val="tx1"/>
                        </a:solidFill>
                      </a:endParaRPr>
                    </a:p>
                  </a:txBody>
                  <a:tcPr/>
                </a:tc>
                <a:extLst>
                  <a:ext uri="{0D108BD9-81ED-4DB2-BD59-A6C34878D82A}">
                    <a16:rowId xmlns:a16="http://schemas.microsoft.com/office/drawing/2014/main" val="10000"/>
                  </a:ext>
                </a:extLst>
              </a:tr>
              <a:tr h="370840">
                <a:tc>
                  <a: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baseline="0" dirty="0">
                          <a:solidFill>
                            <a:schemeClr val="tx1"/>
                          </a:solidFill>
                        </a:rPr>
                        <a:t>Scrum Master</a:t>
                      </a:r>
                      <a:endParaRPr lang="en-US" sz="3600" b="0" dirty="0">
                        <a:solidFill>
                          <a:schemeClr val="tx1"/>
                        </a:solidFill>
                      </a:endParaRPr>
                    </a:p>
                    <a:p>
                      <a:pPr marL="571500" indent="-571500">
                        <a:buFont typeface="Arial" panose="020B0604020202020204" pitchFamily="34" charset="0"/>
                        <a:buChar char="•"/>
                      </a:pPr>
                      <a:r>
                        <a:rPr lang="en-US" sz="3600" b="0" dirty="0">
                          <a:solidFill>
                            <a:schemeClr val="tx1"/>
                          </a:solidFill>
                        </a:rPr>
                        <a:t>Product</a:t>
                      </a:r>
                      <a:r>
                        <a:rPr lang="en-US" sz="3600" b="0" baseline="0" dirty="0">
                          <a:solidFill>
                            <a:schemeClr val="tx1"/>
                          </a:solidFill>
                        </a:rPr>
                        <a:t> Owner</a:t>
                      </a:r>
                    </a:p>
                    <a:p>
                      <a:pPr marL="571500" indent="-571500">
                        <a:buFont typeface="Arial" panose="020B0604020202020204" pitchFamily="34" charset="0"/>
                        <a:buChar char="•"/>
                      </a:pPr>
                      <a:r>
                        <a:rPr lang="en-US" sz="3600" b="0" baseline="0" dirty="0">
                          <a:solidFill>
                            <a:schemeClr val="tx1"/>
                          </a:solidFill>
                        </a:rPr>
                        <a:t>Development Team</a:t>
                      </a:r>
                    </a:p>
                  </a:txBody>
                  <a:tcPr/>
                </a:tc>
                <a:tc>
                  <a:txBody>
                    <a:bodyPr/>
                    <a:lstStyle/>
                    <a:p>
                      <a:pPr marL="571500" indent="-571500">
                        <a:buFont typeface="Arial" panose="020B0604020202020204" pitchFamily="34" charset="0"/>
                        <a:buChar char="•"/>
                      </a:pPr>
                      <a:r>
                        <a:rPr lang="en-US" sz="3600" b="0" dirty="0">
                          <a:solidFill>
                            <a:schemeClr val="tx1"/>
                          </a:solidFill>
                        </a:rPr>
                        <a:t>Sprint</a:t>
                      </a:r>
                      <a:r>
                        <a:rPr lang="en-US" sz="3600" b="0" baseline="0" dirty="0">
                          <a:solidFill>
                            <a:schemeClr val="tx1"/>
                          </a:solidFill>
                        </a:rPr>
                        <a:t> Planning</a:t>
                      </a:r>
                    </a:p>
                    <a:p>
                      <a:pPr marL="571500" indent="-571500">
                        <a:buFont typeface="Arial" panose="020B0604020202020204" pitchFamily="34" charset="0"/>
                        <a:buChar char="•"/>
                      </a:pPr>
                      <a:r>
                        <a:rPr lang="en-US" sz="3600" b="0" baseline="0" dirty="0">
                          <a:solidFill>
                            <a:schemeClr val="tx1"/>
                          </a:solidFill>
                        </a:rPr>
                        <a:t>Daily Standup </a:t>
                      </a:r>
                    </a:p>
                    <a:p>
                      <a:pPr marL="571500" indent="-571500">
                        <a:buFont typeface="Arial" panose="020B0604020202020204" pitchFamily="34" charset="0"/>
                        <a:buChar char="•"/>
                      </a:pPr>
                      <a:r>
                        <a:rPr lang="en-US" sz="3600" b="1" baseline="0" dirty="0">
                          <a:solidFill>
                            <a:schemeClr val="tx1"/>
                          </a:solidFill>
                        </a:rPr>
                        <a:t>Sprint Demo</a:t>
                      </a:r>
                    </a:p>
                    <a:p>
                      <a:pPr marL="571500" indent="-571500">
                        <a:buFont typeface="Arial" panose="020B0604020202020204" pitchFamily="34" charset="0"/>
                        <a:buChar char="•"/>
                      </a:pPr>
                      <a:r>
                        <a:rPr lang="en-US" sz="3600" baseline="0" dirty="0">
                          <a:solidFill>
                            <a:schemeClr val="tx1"/>
                          </a:solidFill>
                        </a:rPr>
                        <a:t>Sprint Retrospective </a:t>
                      </a:r>
                    </a:p>
                  </a:txBody>
                  <a:tcPr/>
                </a:tc>
                <a:tc>
                  <a:txBody>
                    <a:bodyPr/>
                    <a:lstStyle/>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Story</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Product backlog</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Sprint backlog</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Scrum board</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Definition of "done“</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Velocity charts</a:t>
                      </a:r>
                    </a:p>
                    <a:p>
                      <a:pPr marL="571500" lvl="0" indent="-571500">
                        <a:buFont typeface="Arial" panose="020B0604020202020204" pitchFamily="34" charset="0"/>
                        <a:buChar char="•"/>
                      </a:pPr>
                      <a:r>
                        <a:rPr lang="en-AU" sz="2800" b="0" kern="1200" baseline="0" dirty="0">
                          <a:solidFill>
                            <a:schemeClr val="tx1"/>
                          </a:solidFill>
                          <a:latin typeface="+mn-lt"/>
                          <a:ea typeface="+mn-ea"/>
                          <a:cs typeface="+mn-cs"/>
                        </a:rPr>
                        <a:t>Burndown chart</a:t>
                      </a:r>
                    </a:p>
                    <a:p>
                      <a:pPr marL="571500" lvl="0" indent="-571500">
                        <a:buFont typeface="Arial" panose="020B0604020202020204" pitchFamily="34" charset="0"/>
                        <a:buChar char="•"/>
                      </a:pPr>
                      <a:r>
                        <a:rPr lang="en-AU" sz="2800" b="1" kern="1200" baseline="0" dirty="0">
                          <a:solidFill>
                            <a:schemeClr val="tx1"/>
                          </a:solidFill>
                          <a:latin typeface="+mn-lt"/>
                          <a:ea typeface="+mn-ea"/>
                          <a:cs typeface="+mn-cs"/>
                        </a:rPr>
                        <a:t>Product increment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9918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1094443"/>
              </p:ext>
            </p:extLst>
          </p:nvPr>
        </p:nvGraphicFramePr>
        <p:xfrm>
          <a:off x="428625" y="222249"/>
          <a:ext cx="11477625" cy="6492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17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Objective</a:t>
            </a:r>
            <a:endParaRPr lang="en-AU" b="1" dirty="0"/>
          </a:p>
        </p:txBody>
      </p:sp>
      <p:sp>
        <p:nvSpPr>
          <p:cNvPr id="3" name="Content Placeholder 2"/>
          <p:cNvSpPr>
            <a:spLocks noGrp="1"/>
          </p:cNvSpPr>
          <p:nvPr>
            <p:ph idx="1"/>
          </p:nvPr>
        </p:nvSpPr>
        <p:spPr/>
        <p:txBody>
          <a:bodyPr/>
          <a:lstStyle/>
          <a:p>
            <a:r>
              <a:rPr lang="en-US" dirty="0"/>
              <a:t>at the end of the sprint, </a:t>
            </a:r>
            <a:r>
              <a:rPr lang="en-AU" dirty="0"/>
              <a:t>demonstrate everything</a:t>
            </a:r>
          </a:p>
          <a:p>
            <a:r>
              <a:rPr lang="en-US" dirty="0"/>
              <a:t>is to get a clear picture of how much work has been completed during the sprint, and to see what the current state of the product will be after integrating the work that was done during the sprint</a:t>
            </a:r>
          </a:p>
          <a:p>
            <a:r>
              <a:rPr lang="en-US" dirty="0"/>
              <a:t>team learns more about how many points they can sustainably accomplish in a single sprint, and this improves their ability to estimate stories and sprint backlogs going forward</a:t>
            </a:r>
            <a:endParaRPr lang="en-AU" dirty="0"/>
          </a:p>
        </p:txBody>
      </p:sp>
    </p:spTree>
    <p:extLst>
      <p:ext uri="{BB962C8B-B14F-4D97-AF65-F5344CB8AC3E}">
        <p14:creationId xmlns:p14="http://schemas.microsoft.com/office/powerpoint/2010/main" val="297107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a:t>
            </a:r>
            <a:r>
              <a:rPr lang="en-AU" b="1" dirty="0"/>
              <a:t>Time Box</a:t>
            </a:r>
          </a:p>
        </p:txBody>
      </p:sp>
      <p:sp>
        <p:nvSpPr>
          <p:cNvPr id="3" name="Content Placeholder 2"/>
          <p:cNvSpPr>
            <a:spLocks noGrp="1"/>
          </p:cNvSpPr>
          <p:nvPr>
            <p:ph idx="1"/>
          </p:nvPr>
        </p:nvSpPr>
        <p:spPr/>
        <p:txBody>
          <a:bodyPr/>
          <a:lstStyle/>
          <a:p>
            <a:r>
              <a:rPr lang="en-US" dirty="0"/>
              <a:t>contingent on the number of stories completed during the sprint, and the level of intricacy associated with the acceptance </a:t>
            </a:r>
            <a:r>
              <a:rPr lang="en-AU" dirty="0"/>
              <a:t>criteria</a:t>
            </a:r>
          </a:p>
          <a:p>
            <a:r>
              <a:rPr lang="en-US" dirty="0"/>
              <a:t>half a day for the sprint demo if they're using a two week </a:t>
            </a:r>
            <a:r>
              <a:rPr lang="en-AU" dirty="0"/>
              <a:t>sprint</a:t>
            </a:r>
          </a:p>
          <a:p>
            <a:r>
              <a:rPr lang="en-US" dirty="0"/>
              <a:t>scrum master should be responsible for making sure that everything that needs to happen fits within that time box</a:t>
            </a:r>
            <a:endParaRPr lang="en-AU" dirty="0"/>
          </a:p>
        </p:txBody>
      </p:sp>
    </p:spTree>
    <p:extLst>
      <p:ext uri="{BB962C8B-B14F-4D97-AF65-F5344CB8AC3E}">
        <p14:creationId xmlns:p14="http://schemas.microsoft.com/office/powerpoint/2010/main" val="150706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a:t>
            </a:r>
            <a:r>
              <a:rPr lang="en-AU" b="1" dirty="0"/>
              <a:t>Preparation</a:t>
            </a:r>
          </a:p>
        </p:txBody>
      </p:sp>
      <p:sp>
        <p:nvSpPr>
          <p:cNvPr id="3" name="Content Placeholder 2"/>
          <p:cNvSpPr>
            <a:spLocks noGrp="1"/>
          </p:cNvSpPr>
          <p:nvPr>
            <p:ph idx="1"/>
          </p:nvPr>
        </p:nvSpPr>
        <p:spPr/>
        <p:txBody>
          <a:bodyPr>
            <a:normAutofit/>
          </a:bodyPr>
          <a:lstStyle/>
          <a:p>
            <a:r>
              <a:rPr lang="en-AU" dirty="0"/>
              <a:t>Each person </a:t>
            </a:r>
            <a:r>
              <a:rPr lang="en-US" dirty="0"/>
              <a:t>who has worked on any stories that are ready to demo needs to be prepared to explain what they did with those stories</a:t>
            </a:r>
          </a:p>
          <a:p>
            <a:r>
              <a:rPr lang="en-US" dirty="0"/>
              <a:t>Product owner</a:t>
            </a:r>
          </a:p>
          <a:p>
            <a:pPr lvl="1"/>
            <a:r>
              <a:rPr lang="en-US" dirty="0"/>
              <a:t>will meet engineers before demo to make sure everybody is aware of what's going to be presented</a:t>
            </a:r>
          </a:p>
          <a:p>
            <a:pPr lvl="1"/>
            <a:r>
              <a:rPr lang="en-US" dirty="0"/>
              <a:t>useful last step before the demo to ensure the stories presented meet all of the acceptance criteria. </a:t>
            </a:r>
          </a:p>
          <a:p>
            <a:pPr lvl="1"/>
            <a:r>
              <a:rPr lang="en-US" dirty="0"/>
              <a:t>reminds the engineers to make any preparations necessary to allow unreleased stories to be demonstrated.</a:t>
            </a:r>
            <a:endParaRPr lang="en-AU" dirty="0"/>
          </a:p>
        </p:txBody>
      </p:sp>
    </p:spTree>
    <p:extLst>
      <p:ext uri="{BB962C8B-B14F-4D97-AF65-F5344CB8AC3E}">
        <p14:creationId xmlns:p14="http://schemas.microsoft.com/office/powerpoint/2010/main" val="86570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a:t>
            </a:r>
            <a:r>
              <a:rPr lang="en-AU" b="1" dirty="0"/>
              <a:t>Preparation</a:t>
            </a:r>
          </a:p>
        </p:txBody>
      </p:sp>
      <p:sp>
        <p:nvSpPr>
          <p:cNvPr id="3" name="Content Placeholder 2"/>
          <p:cNvSpPr>
            <a:spLocks noGrp="1"/>
          </p:cNvSpPr>
          <p:nvPr>
            <p:ph idx="1"/>
          </p:nvPr>
        </p:nvSpPr>
        <p:spPr/>
        <p:txBody>
          <a:bodyPr/>
          <a:lstStyle/>
          <a:p>
            <a:r>
              <a:rPr lang="en-US" dirty="0"/>
              <a:t>scrum master </a:t>
            </a:r>
          </a:p>
          <a:p>
            <a:pPr lvl="1"/>
            <a:r>
              <a:rPr lang="en-US" dirty="0"/>
              <a:t>meet with all engineers who have stories completed, to make sure these stories are prepared for the demo</a:t>
            </a:r>
            <a:endParaRPr lang="en-AU" dirty="0"/>
          </a:p>
        </p:txBody>
      </p:sp>
    </p:spTree>
    <p:extLst>
      <p:ext uri="{BB962C8B-B14F-4D97-AF65-F5344CB8AC3E}">
        <p14:creationId xmlns:p14="http://schemas.microsoft.com/office/powerpoint/2010/main" val="130674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Sprint Demo – (a) </a:t>
            </a:r>
            <a:r>
              <a:rPr lang="en-AU" b="1" dirty="0"/>
              <a:t>Demonstrating a Story</a:t>
            </a:r>
          </a:p>
        </p:txBody>
      </p:sp>
      <p:sp>
        <p:nvSpPr>
          <p:cNvPr id="3" name="Content Placeholder 2"/>
          <p:cNvSpPr>
            <a:spLocks noGrp="1"/>
          </p:cNvSpPr>
          <p:nvPr>
            <p:ph idx="1"/>
          </p:nvPr>
        </p:nvSpPr>
        <p:spPr>
          <a:xfrm>
            <a:off x="838200" y="1816100"/>
            <a:ext cx="10515600" cy="4351338"/>
          </a:xfrm>
        </p:spPr>
        <p:txBody>
          <a:bodyPr/>
          <a:lstStyle/>
          <a:p>
            <a:r>
              <a:rPr lang="en-US" dirty="0"/>
              <a:t>consistent</a:t>
            </a:r>
          </a:p>
          <a:p>
            <a:r>
              <a:rPr lang="en-US" dirty="0"/>
              <a:t>product owner </a:t>
            </a:r>
          </a:p>
          <a:p>
            <a:pPr lvl="1"/>
            <a:r>
              <a:rPr lang="en-US" dirty="0"/>
              <a:t>read the story—as well as any major acceptance criteria—to the team while the demo is being set up</a:t>
            </a:r>
            <a:r>
              <a:rPr lang="en-AU" dirty="0"/>
              <a:t> </a:t>
            </a:r>
          </a:p>
          <a:p>
            <a:pPr lvl="1"/>
            <a:r>
              <a:rPr lang="en-US" dirty="0"/>
              <a:t>everybody will know what to look for</a:t>
            </a:r>
          </a:p>
          <a:p>
            <a:pPr lvl="1"/>
            <a:r>
              <a:rPr lang="en-US" dirty="0"/>
              <a:t>will be aware of issues that might </a:t>
            </a:r>
            <a:r>
              <a:rPr lang="en-AU" dirty="0"/>
              <a:t>come up</a:t>
            </a:r>
            <a:endParaRPr lang="en-US" dirty="0"/>
          </a:p>
          <a:p>
            <a:r>
              <a:rPr lang="en-US" dirty="0"/>
              <a:t>scrum master </a:t>
            </a:r>
          </a:p>
          <a:p>
            <a:pPr lvl="1"/>
            <a:r>
              <a:rPr lang="en-US" dirty="0"/>
              <a:t>go through each story on the list, and have the engineers set up the demo </a:t>
            </a:r>
            <a:r>
              <a:rPr lang="en-AU" dirty="0"/>
              <a:t>for the team</a:t>
            </a:r>
          </a:p>
        </p:txBody>
      </p:sp>
    </p:spTree>
    <p:extLst>
      <p:ext uri="{BB962C8B-B14F-4D97-AF65-F5344CB8AC3E}">
        <p14:creationId xmlns:p14="http://schemas.microsoft.com/office/powerpoint/2010/main" val="2390588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0" ma:contentTypeDescription="Create a new document." ma:contentTypeScope="" ma:versionID="559e27c77dc67ab143f575fe515305ec">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2469b75b38558fda8d757688b2f58310"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AC433B-9D1D-4A7A-9E57-8FC32D5C8E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69D88-EC6A-49BD-82AE-D69BCA467976}">
  <ds:schemaRefs>
    <ds:schemaRef ds:uri="http://schemas.microsoft.com/sharepoint/v3/contenttype/forms"/>
  </ds:schemaRefs>
</ds:datastoreItem>
</file>

<file path=customXml/itemProps3.xml><?xml version="1.0" encoding="utf-8"?>
<ds:datastoreItem xmlns:ds="http://schemas.openxmlformats.org/officeDocument/2006/customXml" ds:itemID="{BFC58CAF-9475-4558-B219-AEBD0E5AA66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60</TotalTime>
  <Words>2005</Words>
  <Application>Microsoft Macintosh PowerPoint</Application>
  <PresentationFormat>Widescreen</PresentationFormat>
  <Paragraphs>253</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Scrum Rituals Sprint Demo</vt:lpstr>
      <vt:lpstr>Week 5 Summary</vt:lpstr>
      <vt:lpstr>Week 6 Overview</vt:lpstr>
      <vt:lpstr>PowerPoint Presentation</vt:lpstr>
      <vt:lpstr>Sprint Demo - Objective</vt:lpstr>
      <vt:lpstr>Sprint Demo - Time Box</vt:lpstr>
      <vt:lpstr>Sprint Demo - Preparation</vt:lpstr>
      <vt:lpstr>Sprint Demo - Preparation</vt:lpstr>
      <vt:lpstr>Sprint Demo – (a) Demonstrating a Story</vt:lpstr>
      <vt:lpstr>Sprint Demo – (a) Demonstrating a Story</vt:lpstr>
      <vt:lpstr>Sprint Demo – (a) Demonstrating a Story</vt:lpstr>
      <vt:lpstr>Sprint Demo – (b) Tallying up the Points</vt:lpstr>
      <vt:lpstr>Sprint Demo – (b) Tallying up the Points</vt:lpstr>
      <vt:lpstr>Sprint Demo – (c) Releasing the Stories</vt:lpstr>
      <vt:lpstr>PowerPoint Presentation</vt:lpstr>
      <vt:lpstr>Scrum Framework - Overview</vt:lpstr>
      <vt:lpstr>Scrum Artifacts - Product Increment</vt:lpstr>
      <vt:lpstr>Scrum Example - WithKittens</vt:lpstr>
      <vt:lpstr>Recap Story Background </vt:lpstr>
      <vt:lpstr>Scrum Process Example - WithKittens</vt:lpstr>
      <vt:lpstr>Scrum Process Example - WithKittens</vt:lpstr>
      <vt:lpstr>Scrum Process Example - WithKittens</vt:lpstr>
      <vt:lpstr>Why Just Kittens?</vt:lpstr>
      <vt:lpstr>Scrum Process Example - WithKittens</vt:lpstr>
      <vt:lpstr>Problem at Kitten Haven</vt:lpstr>
      <vt:lpstr>CEO &amp; Product Owner</vt:lpstr>
      <vt:lpstr>So far….</vt:lpstr>
      <vt:lpstr>Demonstrating the Story</vt:lpstr>
      <vt:lpstr>Demonstrating the Story</vt:lpstr>
      <vt:lpstr>Demonstrating the Story</vt:lpstr>
      <vt:lpstr>Demonstrating the Story</vt:lpstr>
      <vt:lpstr>PowerPoint Presentation</vt:lpstr>
      <vt:lpstr>Demonstrating the Story</vt:lpstr>
      <vt:lpstr>Demonstrating the Story</vt:lpstr>
      <vt:lpstr>Demonstrating the Story</vt:lpstr>
      <vt:lpstr>Demonstrating the Story</vt:lpstr>
      <vt:lpstr>Scrum Broad – End of Sprint 11</vt:lpstr>
      <vt:lpstr>To be continued…</vt:lpstr>
      <vt:lpstr>Week 6 Summary</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Mangalam Sankupellay</dc:creator>
  <cp:lastModifiedBy>Peng Cheng</cp:lastModifiedBy>
  <cp:revision>16</cp:revision>
  <dcterms:created xsi:type="dcterms:W3CDTF">2017-02-23T05:52:57Z</dcterms:created>
  <dcterms:modified xsi:type="dcterms:W3CDTF">2019-09-05T02:41:04Z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