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9" r:id="rId7"/>
    <p:sldId id="274" r:id="rId8"/>
    <p:sldId id="280" r:id="rId9"/>
    <p:sldId id="281" r:id="rId10"/>
    <p:sldId id="275" r:id="rId11"/>
    <p:sldId id="282" r:id="rId12"/>
    <p:sldId id="283" r:id="rId13"/>
    <p:sldId id="276" r:id="rId14"/>
    <p:sldId id="284" r:id="rId15"/>
    <p:sldId id="285" r:id="rId16"/>
    <p:sldId id="277" r:id="rId17"/>
    <p:sldId id="286" r:id="rId18"/>
    <p:sldId id="278" r:id="rId19"/>
    <p:sldId id="287" r:id="rId20"/>
    <p:sldId id="288" r:id="rId21"/>
    <p:sldId id="289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9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7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5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7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1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8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71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7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1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9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5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Scrum </a:t>
            </a:r>
            <a:br>
              <a:rPr lang="en-US" b="1" dirty="0" smtClean="0"/>
            </a:br>
            <a:r>
              <a:rPr lang="en-US" b="1" dirty="0" smtClean="0"/>
              <a:t>Troubleshooting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46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Long, Lazy </a:t>
            </a:r>
            <a:r>
              <a:rPr lang="en-AU" dirty="0" err="1" smtClean="0"/>
              <a:t>Standups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standup </a:t>
            </a:r>
            <a:endParaRPr lang="en-US" dirty="0" smtClean="0"/>
          </a:p>
          <a:p>
            <a:pPr lvl="1"/>
            <a:r>
              <a:rPr lang="en-US" dirty="0" smtClean="0"/>
              <a:t>capture </a:t>
            </a:r>
            <a:r>
              <a:rPr lang="en-US" dirty="0"/>
              <a:t>the heartbeat of the </a:t>
            </a:r>
            <a:r>
              <a:rPr lang="en-US" dirty="0" smtClean="0"/>
              <a:t>team</a:t>
            </a:r>
          </a:p>
          <a:p>
            <a:pPr lvl="1"/>
            <a:r>
              <a:rPr lang="en-AU" dirty="0"/>
              <a:t>for </a:t>
            </a:r>
            <a:r>
              <a:rPr lang="en-AU" dirty="0" smtClean="0"/>
              <a:t>the sake </a:t>
            </a:r>
            <a:r>
              <a:rPr lang="en-AU" dirty="0"/>
              <a:t>of the </a:t>
            </a:r>
            <a:r>
              <a:rPr lang="en-AU" dirty="0" smtClean="0"/>
              <a:t>team</a:t>
            </a:r>
          </a:p>
          <a:p>
            <a:r>
              <a:rPr lang="en-US" dirty="0"/>
              <a:t>kept </a:t>
            </a:r>
            <a:r>
              <a:rPr lang="en-US" dirty="0" smtClean="0"/>
              <a:t>short </a:t>
            </a:r>
            <a:r>
              <a:rPr lang="en-US" dirty="0"/>
              <a:t>in order to respect everybody's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mistake to treat </a:t>
            </a:r>
            <a:r>
              <a:rPr lang="en-US" dirty="0"/>
              <a:t>the daily standup as if </a:t>
            </a:r>
            <a:r>
              <a:rPr lang="en-US" dirty="0" smtClean="0"/>
              <a:t>it </a:t>
            </a:r>
            <a:r>
              <a:rPr lang="en-AU" dirty="0" smtClean="0"/>
              <a:t>were </a:t>
            </a:r>
            <a:r>
              <a:rPr lang="en-AU" dirty="0"/>
              <a:t>a team </a:t>
            </a:r>
            <a:r>
              <a:rPr lang="en-AU" dirty="0" smtClean="0"/>
              <a:t>meeting</a:t>
            </a:r>
          </a:p>
          <a:p>
            <a:r>
              <a:rPr lang="en-US" dirty="0" smtClean="0"/>
              <a:t>do not </a:t>
            </a:r>
          </a:p>
          <a:p>
            <a:pPr lvl="1"/>
            <a:r>
              <a:rPr lang="en-US" dirty="0" smtClean="0"/>
              <a:t>sit </a:t>
            </a:r>
            <a:r>
              <a:rPr lang="en-US" dirty="0"/>
              <a:t>for the daily </a:t>
            </a:r>
            <a:r>
              <a:rPr lang="en-US" dirty="0" smtClean="0"/>
              <a:t>standup</a:t>
            </a:r>
          </a:p>
          <a:p>
            <a:pPr lvl="1"/>
            <a:r>
              <a:rPr lang="en-US" dirty="0" smtClean="0"/>
              <a:t>make announcement </a:t>
            </a:r>
            <a:r>
              <a:rPr lang="en-US" dirty="0"/>
              <a:t>at the beginning of </a:t>
            </a:r>
            <a:r>
              <a:rPr lang="en-US" dirty="0" smtClean="0"/>
              <a:t>standup</a:t>
            </a:r>
          </a:p>
          <a:p>
            <a:pPr lvl="1"/>
            <a:r>
              <a:rPr lang="en-US" dirty="0" err="1" smtClean="0"/>
              <a:t>unlimiting</a:t>
            </a:r>
            <a:r>
              <a:rPr lang="en-US" dirty="0" smtClean="0"/>
              <a:t> </a:t>
            </a:r>
            <a:r>
              <a:rPr lang="en-US" dirty="0"/>
              <a:t>cross-talk during standup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94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Long, Lazy </a:t>
            </a:r>
            <a:r>
              <a:rPr lang="en-AU" dirty="0" err="1" smtClean="0"/>
              <a:t>Standups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</a:p>
          <a:p>
            <a:pPr lvl="1"/>
            <a:r>
              <a:rPr lang="en-US" dirty="0" smtClean="0"/>
              <a:t>stand up </a:t>
            </a:r>
          </a:p>
          <a:p>
            <a:pPr lvl="1"/>
            <a:r>
              <a:rPr lang="en-US" dirty="0" smtClean="0"/>
              <a:t>stick to time box</a:t>
            </a:r>
          </a:p>
          <a:p>
            <a:pPr lvl="1"/>
            <a:r>
              <a:rPr lang="en-US" dirty="0" smtClean="0"/>
              <a:t>only one </a:t>
            </a:r>
            <a:r>
              <a:rPr lang="en-US" dirty="0"/>
              <a:t>person </a:t>
            </a:r>
            <a:r>
              <a:rPr lang="en-US" dirty="0" smtClean="0"/>
              <a:t>speak at </a:t>
            </a:r>
            <a:r>
              <a:rPr lang="en-US" dirty="0"/>
              <a:t>a time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make it device free </a:t>
            </a:r>
          </a:p>
          <a:p>
            <a:pPr lvl="1"/>
            <a:r>
              <a:rPr lang="en-US" dirty="0" smtClean="0"/>
              <a:t>talk only  about the story currently being discussed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18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Long, Lazy </a:t>
            </a:r>
            <a:r>
              <a:rPr lang="en-AU" dirty="0" err="1"/>
              <a:t>Standups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Issues </a:t>
            </a:r>
            <a:r>
              <a:rPr lang="en-US" dirty="0"/>
              <a:t>will come up that need further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follow-up </a:t>
            </a:r>
            <a:r>
              <a:rPr lang="en-US" dirty="0"/>
              <a:t>after the standup is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the scrum master in </a:t>
            </a:r>
            <a:r>
              <a:rPr lang="en-AU" dirty="0" smtClean="0"/>
              <a:t>keeping </a:t>
            </a:r>
            <a:r>
              <a:rPr lang="en-AU" dirty="0"/>
              <a:t>the </a:t>
            </a:r>
            <a:r>
              <a:rPr lang="en-AU" dirty="0" err="1"/>
              <a:t>standup</a:t>
            </a:r>
            <a:r>
              <a:rPr lang="en-AU" dirty="0"/>
              <a:t> </a:t>
            </a:r>
            <a:r>
              <a:rPr lang="en-AU" dirty="0" smtClean="0"/>
              <a:t>focused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26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Work </a:t>
            </a:r>
            <a:r>
              <a:rPr lang="en-AU" dirty="0" smtClean="0"/>
              <a:t>Interruptions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reality – things come </a:t>
            </a:r>
            <a:r>
              <a:rPr lang="en-AU" dirty="0"/>
              <a:t>up</a:t>
            </a:r>
            <a:endParaRPr lang="en-AU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ervers </a:t>
            </a:r>
            <a:r>
              <a:rPr lang="en-US" dirty="0"/>
              <a:t>go </a:t>
            </a:r>
            <a:r>
              <a:rPr lang="en-US" dirty="0" smtClean="0"/>
              <a:t>down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eatures break</a:t>
            </a:r>
          </a:p>
          <a:p>
            <a:pPr lvl="1"/>
            <a:r>
              <a:rPr lang="en-AU" dirty="0" smtClean="0"/>
              <a:t>time-critical announcements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get confused by new features </a:t>
            </a:r>
            <a:endParaRPr lang="en-US" dirty="0" smtClean="0"/>
          </a:p>
          <a:p>
            <a:pPr lvl="2"/>
            <a:r>
              <a:rPr lang="en-US" dirty="0" smtClean="0"/>
              <a:t>features need </a:t>
            </a:r>
            <a:r>
              <a:rPr lang="en-US" dirty="0"/>
              <a:t>to be adjusted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874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Work Interruptions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would </a:t>
            </a:r>
            <a:r>
              <a:rPr lang="en-US" dirty="0"/>
              <a:t>be </a:t>
            </a:r>
            <a:r>
              <a:rPr lang="en-US" dirty="0" smtClean="0"/>
              <a:t>inefficient </a:t>
            </a:r>
            <a:r>
              <a:rPr lang="en-US" dirty="0"/>
              <a:t>if part of the team had to </a:t>
            </a:r>
            <a:r>
              <a:rPr lang="en-US" dirty="0" smtClean="0"/>
              <a:t>drop everything </a:t>
            </a:r>
            <a:r>
              <a:rPr lang="en-US" dirty="0"/>
              <a:t>and start working on a new, urgent feature every time an executive or </a:t>
            </a:r>
            <a:r>
              <a:rPr lang="en-US" dirty="0" smtClean="0"/>
              <a:t>a client </a:t>
            </a:r>
            <a:r>
              <a:rPr lang="en-US" dirty="0"/>
              <a:t>got a brilliant idea for a new </a:t>
            </a:r>
            <a:r>
              <a:rPr lang="en-US" dirty="0" smtClean="0"/>
              <a:t>feature</a:t>
            </a:r>
          </a:p>
          <a:p>
            <a:r>
              <a:rPr lang="en-US" dirty="0"/>
              <a:t>development teams need to incorporate a certain degree of flexibility into their process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also </a:t>
            </a:r>
            <a:r>
              <a:rPr lang="en-US" dirty="0"/>
              <a:t>need to be strict about what constitutes </a:t>
            </a:r>
            <a:r>
              <a:rPr lang="en-US" dirty="0" smtClean="0"/>
              <a:t>an </a:t>
            </a:r>
            <a:r>
              <a:rPr lang="en-AU" dirty="0" smtClean="0"/>
              <a:t>emergency</a:t>
            </a:r>
          </a:p>
          <a:p>
            <a:pPr lvl="1"/>
            <a:r>
              <a:rPr lang="en-US" dirty="0" smtClean="0"/>
              <a:t>scrum </a:t>
            </a:r>
            <a:r>
              <a:rPr lang="en-US" dirty="0"/>
              <a:t>master, the product owner and the </a:t>
            </a:r>
            <a:r>
              <a:rPr lang="en-US" dirty="0" smtClean="0"/>
              <a:t>team </a:t>
            </a:r>
            <a:r>
              <a:rPr lang="en-AU" dirty="0" smtClean="0"/>
              <a:t>should </a:t>
            </a:r>
            <a:r>
              <a:rPr lang="en-AU" dirty="0"/>
              <a:t>define </a:t>
            </a:r>
            <a:r>
              <a:rPr lang="en-AU" dirty="0" smtClean="0"/>
              <a:t>explicitly</a:t>
            </a:r>
          </a:p>
        </p:txBody>
      </p:sp>
    </p:spTree>
    <p:extLst>
      <p:ext uri="{BB962C8B-B14F-4D97-AF65-F5344CB8AC3E}">
        <p14:creationId xmlns:p14="http://schemas.microsoft.com/office/powerpoint/2010/main" val="8111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Work Interruptions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time to address urgent issues </a:t>
            </a:r>
          </a:p>
          <a:p>
            <a:pPr lvl="1"/>
            <a:r>
              <a:rPr lang="en-AU" dirty="0"/>
              <a:t>urgency </a:t>
            </a:r>
            <a:r>
              <a:rPr lang="en-US" dirty="0"/>
              <a:t>is a concept everyone on the team needs to agree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If </a:t>
            </a:r>
            <a:r>
              <a:rPr lang="en-US" dirty="0"/>
              <a:t>the integrity of </a:t>
            </a:r>
            <a:r>
              <a:rPr lang="en-US" dirty="0" smtClean="0"/>
              <a:t>the sprint </a:t>
            </a:r>
            <a:r>
              <a:rPr lang="en-US" dirty="0"/>
              <a:t>seems to be broken too regularly or too </a:t>
            </a:r>
            <a:r>
              <a:rPr lang="en-US" dirty="0" smtClean="0"/>
              <a:t>casually</a:t>
            </a:r>
          </a:p>
          <a:p>
            <a:pPr lvl="1"/>
            <a:r>
              <a:rPr lang="en-US" dirty="0" smtClean="0"/>
              <a:t>the team should </a:t>
            </a:r>
            <a:r>
              <a:rPr lang="en-US" dirty="0"/>
              <a:t>definitely be discussing during the </a:t>
            </a:r>
            <a:r>
              <a:rPr lang="en-US" dirty="0" smtClean="0"/>
              <a:t>retrospectives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99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Loose </a:t>
            </a:r>
            <a:r>
              <a:rPr lang="en-AU" dirty="0" smtClean="0"/>
              <a:t>Demos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team needs to come up with a clear definition of </a:t>
            </a:r>
            <a:r>
              <a:rPr lang="en-US" dirty="0" smtClean="0"/>
              <a:t>done</a:t>
            </a:r>
          </a:p>
          <a:p>
            <a:pPr lvl="1"/>
            <a:r>
              <a:rPr lang="en-US" dirty="0"/>
              <a:t>include meeting all of the story's acceptance criteria as it was </a:t>
            </a:r>
            <a:r>
              <a:rPr lang="en-US" dirty="0" smtClean="0"/>
              <a:t>written</a:t>
            </a:r>
          </a:p>
          <a:p>
            <a:pPr lvl="1"/>
            <a:r>
              <a:rPr lang="en-AU" dirty="0"/>
              <a:t>tested during the </a:t>
            </a:r>
            <a:r>
              <a:rPr lang="en-AU" dirty="0" smtClean="0"/>
              <a:t>demo</a:t>
            </a:r>
          </a:p>
          <a:p>
            <a:r>
              <a:rPr lang="en-US" dirty="0" smtClean="0"/>
              <a:t>mistake to allow ‘almost done’ story</a:t>
            </a:r>
          </a:p>
          <a:p>
            <a:pPr lvl="1"/>
            <a:r>
              <a:rPr lang="en-US" dirty="0"/>
              <a:t>confuses the end of one sprint and the beginning </a:t>
            </a:r>
            <a:r>
              <a:rPr lang="en-US" dirty="0" smtClean="0"/>
              <a:t>of </a:t>
            </a:r>
            <a:r>
              <a:rPr lang="en-AU" dirty="0" smtClean="0"/>
              <a:t>the next</a:t>
            </a:r>
          </a:p>
          <a:p>
            <a:pPr lvl="1"/>
            <a:r>
              <a:rPr lang="en-US" dirty="0"/>
              <a:t>more difficult to say clearly what was done in one </a:t>
            </a:r>
            <a:r>
              <a:rPr lang="en-US" dirty="0" smtClean="0"/>
              <a:t>sprint</a:t>
            </a:r>
          </a:p>
          <a:p>
            <a:pPr lvl="1"/>
            <a:r>
              <a:rPr lang="en-AU" dirty="0" smtClean="0"/>
              <a:t>what </a:t>
            </a:r>
            <a:r>
              <a:rPr lang="en-US" dirty="0" smtClean="0"/>
              <a:t>needs </a:t>
            </a:r>
            <a:r>
              <a:rPr lang="en-US" dirty="0"/>
              <a:t>to be done in the next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the team's real velocity 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373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Loose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teams </a:t>
            </a:r>
            <a:r>
              <a:rPr lang="en-US" dirty="0"/>
              <a:t>find themselves sitting around waiting </a:t>
            </a:r>
            <a:r>
              <a:rPr lang="en-US" dirty="0" smtClean="0"/>
              <a:t>while the </a:t>
            </a:r>
            <a:r>
              <a:rPr lang="en-US" dirty="0"/>
              <a:t>developer finishes deploying code</a:t>
            </a:r>
            <a:endParaRPr lang="en-US" dirty="0" smtClean="0"/>
          </a:p>
          <a:p>
            <a:pPr lvl="1"/>
            <a:r>
              <a:rPr lang="en-US" dirty="0" smtClean="0"/>
              <a:t>it's </a:t>
            </a:r>
            <a:r>
              <a:rPr lang="en-US" dirty="0"/>
              <a:t>the responsibility of the </a:t>
            </a:r>
            <a:r>
              <a:rPr lang="en-US" dirty="0" smtClean="0"/>
              <a:t>developer </a:t>
            </a:r>
            <a:r>
              <a:rPr lang="en-US" dirty="0"/>
              <a:t>to make sure </a:t>
            </a:r>
            <a:r>
              <a:rPr lang="en-US" dirty="0" smtClean="0"/>
              <a:t>story is </a:t>
            </a:r>
            <a:r>
              <a:rPr lang="en-US" dirty="0"/>
              <a:t>ready to </a:t>
            </a:r>
            <a:r>
              <a:rPr lang="en-US" dirty="0" smtClean="0"/>
              <a:t>demo</a:t>
            </a:r>
          </a:p>
          <a:p>
            <a:pPr lvl="1"/>
            <a:r>
              <a:rPr lang="en-US" dirty="0"/>
              <a:t>product owner knows how to </a:t>
            </a:r>
            <a:r>
              <a:rPr lang="en-US" dirty="0" smtClean="0"/>
              <a:t>walk </a:t>
            </a:r>
            <a:r>
              <a:rPr lang="en-AU" dirty="0" smtClean="0"/>
              <a:t>through </a:t>
            </a:r>
            <a:r>
              <a:rPr lang="en-AU" dirty="0"/>
              <a:t>the </a:t>
            </a:r>
            <a:r>
              <a:rPr lang="en-AU" dirty="0" smtClean="0"/>
              <a:t>demonstration</a:t>
            </a:r>
          </a:p>
          <a:p>
            <a:r>
              <a:rPr lang="en-US" dirty="0"/>
              <a:t>the important thing to remember </a:t>
            </a:r>
            <a:r>
              <a:rPr lang="en-US" dirty="0" smtClean="0"/>
              <a:t>is that </a:t>
            </a:r>
            <a:r>
              <a:rPr lang="en-US" dirty="0"/>
              <a:t>getting things into the sprint is not as important as getting the work </a:t>
            </a:r>
            <a:r>
              <a:rPr lang="en-US" dirty="0" smtClean="0"/>
              <a:t>done</a:t>
            </a:r>
          </a:p>
          <a:p>
            <a:r>
              <a:rPr lang="en-US" dirty="0"/>
              <a:t>critical issue is to make sure everybody agrees to the process </a:t>
            </a:r>
            <a:r>
              <a:rPr lang="en-US" dirty="0" smtClean="0"/>
              <a:t>and understands </a:t>
            </a:r>
            <a:r>
              <a:rPr lang="en-US" dirty="0"/>
              <a:t>the importance of following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with a clear definition of done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024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Problem Solving During </a:t>
            </a:r>
            <a:r>
              <a:rPr lang="en-AU" dirty="0" smtClean="0"/>
              <a:t>Retrospectives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Retrospectives</a:t>
            </a:r>
          </a:p>
          <a:p>
            <a:r>
              <a:rPr lang="en-AU" dirty="0"/>
              <a:t>benefit from </a:t>
            </a:r>
            <a:r>
              <a:rPr lang="en-AU" dirty="0" smtClean="0"/>
              <a:t>team excesses</a:t>
            </a:r>
          </a:p>
          <a:p>
            <a:r>
              <a:rPr lang="en-US" dirty="0"/>
              <a:t>opportunity to learn from </a:t>
            </a:r>
            <a:r>
              <a:rPr lang="en-US" dirty="0" smtClean="0"/>
              <a:t>mistakes</a:t>
            </a:r>
          </a:p>
          <a:p>
            <a:r>
              <a:rPr lang="en-US" dirty="0"/>
              <a:t>serve a strong team-building </a:t>
            </a:r>
            <a:r>
              <a:rPr lang="en-US" dirty="0" smtClean="0"/>
              <a:t>function</a:t>
            </a:r>
          </a:p>
          <a:p>
            <a:r>
              <a:rPr lang="en-US" dirty="0"/>
              <a:t>allow the team members a chance to share what's on their mind </a:t>
            </a:r>
            <a:r>
              <a:rPr lang="en-US" dirty="0" smtClean="0"/>
              <a:t>with </a:t>
            </a:r>
            <a:r>
              <a:rPr lang="en-AU" dirty="0" smtClean="0"/>
              <a:t>their </a:t>
            </a:r>
            <a:r>
              <a:rPr lang="en-AU" dirty="0"/>
              <a:t>colleagues</a:t>
            </a:r>
          </a:p>
        </p:txBody>
      </p:sp>
    </p:spTree>
    <p:extLst>
      <p:ext uri="{BB962C8B-B14F-4D97-AF65-F5344CB8AC3E}">
        <p14:creationId xmlns:p14="http://schemas.microsoft.com/office/powerpoint/2010/main" val="212509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Problem Solving During Retrospectives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Mistake</a:t>
            </a:r>
          </a:p>
          <a:p>
            <a:pPr lvl="1"/>
            <a:r>
              <a:rPr lang="en-US" dirty="0" smtClean="0"/>
              <a:t>Not holding retrospectives</a:t>
            </a:r>
          </a:p>
          <a:p>
            <a:pPr lvl="1"/>
            <a:r>
              <a:rPr lang="en-US" dirty="0" smtClean="0"/>
              <a:t>Trying to solve problem in then &amp; there</a:t>
            </a:r>
          </a:p>
          <a:p>
            <a:pPr lvl="2"/>
            <a:r>
              <a:rPr lang="en-US" dirty="0"/>
              <a:t>Some issues may involve </a:t>
            </a:r>
            <a:r>
              <a:rPr lang="en-US" dirty="0" smtClean="0"/>
              <a:t>many </a:t>
            </a:r>
            <a:r>
              <a:rPr lang="en-US" dirty="0"/>
              <a:t>of the people in the </a:t>
            </a:r>
            <a:r>
              <a:rPr lang="en-US" dirty="0" smtClean="0"/>
              <a:t>room &amp; may require more </a:t>
            </a:r>
            <a:r>
              <a:rPr lang="en-US" dirty="0"/>
              <a:t>consideration before everyone can agree to a </a:t>
            </a:r>
            <a:r>
              <a:rPr lang="en-US" dirty="0" smtClean="0"/>
              <a:t>solution</a:t>
            </a:r>
            <a:endParaRPr lang="en-US" dirty="0"/>
          </a:p>
          <a:p>
            <a:pPr lvl="2"/>
            <a:r>
              <a:rPr lang="en-US" dirty="0" smtClean="0"/>
              <a:t>Not </a:t>
            </a:r>
            <a:r>
              <a:rPr lang="en-US" dirty="0"/>
              <a:t>everybody is going to feel comfortable talking openly at the </a:t>
            </a:r>
            <a:r>
              <a:rPr lang="en-US" dirty="0" smtClean="0"/>
              <a:t>retrospective about </a:t>
            </a:r>
            <a:r>
              <a:rPr lang="en-US" dirty="0"/>
              <a:t>some issues that may be sensitive, and that might be better addressed </a:t>
            </a:r>
            <a:r>
              <a:rPr lang="en-US" dirty="0" smtClean="0"/>
              <a:t>in </a:t>
            </a:r>
            <a:r>
              <a:rPr lang="en-AU" dirty="0" smtClean="0"/>
              <a:t>smaller meetings</a:t>
            </a:r>
          </a:p>
          <a:p>
            <a:pPr lvl="2"/>
            <a:r>
              <a:rPr lang="en-US" dirty="0"/>
              <a:t>It's also easy for people who have louder voices or stronger opinions to take </a:t>
            </a:r>
            <a:r>
              <a:rPr lang="en-US" dirty="0" smtClean="0"/>
              <a:t>over large </a:t>
            </a:r>
            <a:r>
              <a:rPr lang="en-US" dirty="0"/>
              <a:t>group discussions, negating opinions that might be easier to recognize </a:t>
            </a:r>
            <a:r>
              <a:rPr lang="en-US" dirty="0" smtClean="0"/>
              <a:t>in </a:t>
            </a:r>
            <a:r>
              <a:rPr lang="en-AU" dirty="0" smtClean="0"/>
              <a:t>a </a:t>
            </a:r>
            <a:r>
              <a:rPr lang="en-AU" dirty="0"/>
              <a:t>less open form.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addition, trying to solve a problem that doesn't affect everybody in the </a:t>
            </a:r>
            <a:r>
              <a:rPr lang="en-US" dirty="0" smtClean="0"/>
              <a:t>group is </a:t>
            </a:r>
            <a:r>
              <a:rPr lang="en-US" dirty="0"/>
              <a:t>a waste of some people's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86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7 Summary</a:t>
            </a:r>
            <a:endParaRPr lang="en-AU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12995"/>
              </p:ext>
            </p:extLst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en-AU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Rituals</a:t>
                      </a:r>
                      <a:endParaRPr lang="en-AU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4400" b="0" dirty="0" smtClean="0">
                          <a:solidFill>
                            <a:schemeClr val="tx1"/>
                          </a:solidFill>
                        </a:rPr>
                        <a:t>Artifacts</a:t>
                      </a:r>
                      <a:endParaRPr lang="en-AU" sz="4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Scrum Master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Owner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Sprint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Planning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Daily Standup 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Sprint Demo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Sprint Retrospective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Scrum board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 of "done“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Velocity charts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Burndown chart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increment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76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Problem Solving During Retrospectives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master</a:t>
            </a:r>
          </a:p>
          <a:p>
            <a:pPr lvl="1"/>
            <a:r>
              <a:rPr lang="en-US" dirty="0"/>
              <a:t>remind everybody that the retrospective is not an </a:t>
            </a:r>
            <a:r>
              <a:rPr lang="en-US" dirty="0" smtClean="0"/>
              <a:t>occasion </a:t>
            </a:r>
            <a:r>
              <a:rPr lang="en-AU" dirty="0" smtClean="0"/>
              <a:t>for </a:t>
            </a:r>
            <a:r>
              <a:rPr lang="en-AU" dirty="0"/>
              <a:t>solving </a:t>
            </a:r>
            <a:r>
              <a:rPr lang="en-AU" dirty="0" smtClean="0"/>
              <a:t>problems</a:t>
            </a:r>
          </a:p>
          <a:p>
            <a:pPr lvl="1"/>
            <a:r>
              <a:rPr lang="en-US" dirty="0"/>
              <a:t>rather for recognizing that </a:t>
            </a:r>
            <a:r>
              <a:rPr lang="en-US" dirty="0" smtClean="0"/>
              <a:t>problems exist</a:t>
            </a:r>
          </a:p>
          <a:p>
            <a:pPr lvl="1"/>
            <a:r>
              <a:rPr lang="en-US" dirty="0" smtClean="0"/>
              <a:t>committing </a:t>
            </a:r>
            <a:r>
              <a:rPr lang="en-US" dirty="0"/>
              <a:t>to solve </a:t>
            </a:r>
            <a:r>
              <a:rPr lang="en-US" dirty="0" smtClean="0"/>
              <a:t>the problems during </a:t>
            </a:r>
            <a:r>
              <a:rPr lang="en-US" dirty="0"/>
              <a:t>the upcoming </a:t>
            </a:r>
            <a:r>
              <a:rPr lang="en-US" dirty="0" smtClean="0"/>
              <a:t>sprint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875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project groups, identify the mistakes your group has made in the following scrum rituals (10 minutes)</a:t>
            </a:r>
          </a:p>
          <a:p>
            <a:pPr lvl="1"/>
            <a:r>
              <a:rPr lang="en-US" dirty="0" smtClean="0"/>
              <a:t>Sprint planning</a:t>
            </a:r>
          </a:p>
          <a:p>
            <a:pPr lvl="1"/>
            <a:r>
              <a:rPr lang="en-US" dirty="0" smtClean="0"/>
              <a:t>Daily Standup</a:t>
            </a:r>
          </a:p>
          <a:p>
            <a:pPr lvl="1"/>
            <a:r>
              <a:rPr lang="en-US" dirty="0" smtClean="0"/>
              <a:t>Scrum Demo</a:t>
            </a:r>
          </a:p>
          <a:p>
            <a:pPr lvl="1"/>
            <a:r>
              <a:rPr lang="en-US" dirty="0" smtClean="0"/>
              <a:t>Scrum Retrospective </a:t>
            </a:r>
            <a:endParaRPr lang="en-AU" dirty="0" smtClean="0"/>
          </a:p>
          <a:p>
            <a:r>
              <a:rPr lang="en-US" dirty="0" smtClean="0"/>
              <a:t>Present your finding to the rest of the class (</a:t>
            </a:r>
            <a:r>
              <a:rPr lang="en-US" smtClean="0"/>
              <a:t>5 minutes)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794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8 Summary</a:t>
            </a:r>
            <a:br>
              <a:rPr lang="en-AU" dirty="0" smtClean="0"/>
            </a:br>
            <a:r>
              <a:rPr lang="en-AU" dirty="0" smtClean="0"/>
              <a:t>Scrum </a:t>
            </a:r>
            <a:r>
              <a:rPr lang="en-AU" dirty="0"/>
              <a:t>breakdowns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Undefined Time </a:t>
            </a:r>
            <a:r>
              <a:rPr lang="en-AU" dirty="0" smtClean="0"/>
              <a:t>Boxes</a:t>
            </a:r>
          </a:p>
          <a:p>
            <a:r>
              <a:rPr lang="en-AU" dirty="0"/>
              <a:t>Optimizing for </a:t>
            </a:r>
            <a:r>
              <a:rPr lang="en-AU" dirty="0" smtClean="0"/>
              <a:t>Sprints</a:t>
            </a:r>
          </a:p>
          <a:p>
            <a:r>
              <a:rPr lang="en-AU" dirty="0"/>
              <a:t>Long, Lazy </a:t>
            </a:r>
            <a:r>
              <a:rPr lang="en-AU" dirty="0" err="1" smtClean="0"/>
              <a:t>Standups</a:t>
            </a:r>
            <a:endParaRPr lang="en-AU" dirty="0" smtClean="0"/>
          </a:p>
          <a:p>
            <a:r>
              <a:rPr lang="en-AU" dirty="0"/>
              <a:t>Work </a:t>
            </a:r>
            <a:r>
              <a:rPr lang="en-AU" dirty="0" smtClean="0"/>
              <a:t>Interruptions</a:t>
            </a:r>
          </a:p>
          <a:p>
            <a:r>
              <a:rPr lang="en-AU" dirty="0"/>
              <a:t>Loose </a:t>
            </a:r>
            <a:r>
              <a:rPr lang="en-AU" dirty="0" smtClean="0"/>
              <a:t>Demos</a:t>
            </a:r>
          </a:p>
          <a:p>
            <a:r>
              <a:rPr lang="en-AU" dirty="0"/>
              <a:t>Problem Solving During </a:t>
            </a:r>
            <a:r>
              <a:rPr lang="en-AU" dirty="0" smtClean="0"/>
              <a:t>Retrospectives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Scrumming better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is that it doesn't pretend that things are always going </a:t>
            </a:r>
            <a:r>
              <a:rPr lang="en-US" dirty="0" smtClean="0"/>
              <a:t>to be </a:t>
            </a:r>
            <a:r>
              <a:rPr lang="en-US" dirty="0"/>
              <a:t>perfect.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built-in checks and balances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the team is </a:t>
            </a:r>
            <a:r>
              <a:rPr lang="en-US" dirty="0" smtClean="0"/>
              <a:t>always responding </a:t>
            </a:r>
            <a:r>
              <a:rPr lang="en-US" dirty="0"/>
              <a:t>appropriately to changing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reinforcing </a:t>
            </a:r>
            <a:r>
              <a:rPr lang="en-US" dirty="0"/>
              <a:t>scrum </a:t>
            </a:r>
            <a:r>
              <a:rPr lang="en-US" dirty="0" smtClean="0"/>
              <a:t>techniques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575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8 Overview</a:t>
            </a:r>
            <a:br>
              <a:rPr lang="en-AU" dirty="0"/>
            </a:br>
            <a:r>
              <a:rPr lang="en-AU" dirty="0"/>
              <a:t>Scrum breakdowns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Undefined Time </a:t>
            </a:r>
            <a:r>
              <a:rPr lang="en-AU" dirty="0" smtClean="0"/>
              <a:t>Boxes</a:t>
            </a:r>
          </a:p>
          <a:p>
            <a:r>
              <a:rPr lang="en-AU" dirty="0"/>
              <a:t>Optimizing for </a:t>
            </a:r>
            <a:r>
              <a:rPr lang="en-AU" dirty="0" smtClean="0"/>
              <a:t>Sprints</a:t>
            </a:r>
          </a:p>
          <a:p>
            <a:r>
              <a:rPr lang="en-AU" dirty="0"/>
              <a:t>Long, Lazy </a:t>
            </a:r>
            <a:r>
              <a:rPr lang="en-AU" dirty="0" err="1" smtClean="0"/>
              <a:t>Standups</a:t>
            </a:r>
            <a:endParaRPr lang="en-AU" dirty="0" smtClean="0"/>
          </a:p>
          <a:p>
            <a:r>
              <a:rPr lang="en-AU" dirty="0"/>
              <a:t>Work </a:t>
            </a:r>
            <a:r>
              <a:rPr lang="en-AU" dirty="0" smtClean="0"/>
              <a:t>Interruptions</a:t>
            </a:r>
          </a:p>
          <a:p>
            <a:r>
              <a:rPr lang="en-AU" dirty="0"/>
              <a:t>Loose </a:t>
            </a:r>
            <a:r>
              <a:rPr lang="en-AU" dirty="0" smtClean="0"/>
              <a:t>Demos</a:t>
            </a:r>
          </a:p>
          <a:p>
            <a:r>
              <a:rPr lang="en-AU" dirty="0"/>
              <a:t>Problem Solving During </a:t>
            </a:r>
            <a:r>
              <a:rPr lang="en-AU" dirty="0" smtClean="0"/>
              <a:t>Retrospectives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50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Undefined Time </a:t>
            </a:r>
            <a:r>
              <a:rPr lang="en-AU" dirty="0" smtClean="0"/>
              <a:t>Boxes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temptation for new teams unsure about how much time to allocate to leave the </a:t>
            </a:r>
            <a:r>
              <a:rPr lang="en-US" dirty="0" smtClean="0"/>
              <a:t>time box </a:t>
            </a:r>
            <a:r>
              <a:rPr lang="en-US" dirty="0"/>
              <a:t>undefined for the various aspects of the </a:t>
            </a:r>
            <a:r>
              <a:rPr lang="en-US" dirty="0" smtClean="0"/>
              <a:t>ritual</a:t>
            </a:r>
          </a:p>
          <a:p>
            <a:pPr lvl="1"/>
            <a:r>
              <a:rPr lang="en-AU" dirty="0" smtClean="0"/>
              <a:t>but important to define time boxes</a:t>
            </a:r>
          </a:p>
          <a:p>
            <a:pPr lvl="1"/>
            <a:r>
              <a:rPr lang="en-AU" dirty="0"/>
              <a:t>may just be </a:t>
            </a:r>
            <a:r>
              <a:rPr lang="en-AU" dirty="0" smtClean="0"/>
              <a:t>guesses</a:t>
            </a:r>
          </a:p>
          <a:p>
            <a:pPr lvl="1"/>
            <a:r>
              <a:rPr lang="en-US" dirty="0" smtClean="0"/>
              <a:t>but team </a:t>
            </a:r>
            <a:r>
              <a:rPr lang="en-US" dirty="0"/>
              <a:t>will need to learn by iterating from sprint to sprint</a:t>
            </a:r>
            <a:endParaRPr lang="en-AU" dirty="0" smtClean="0"/>
          </a:p>
          <a:p>
            <a:pPr lvl="1"/>
            <a:r>
              <a:rPr lang="en-US" dirty="0"/>
              <a:t>better to propose a wildly incorrect time </a:t>
            </a:r>
            <a:r>
              <a:rPr lang="en-US" dirty="0" smtClean="0"/>
              <a:t>box &amp; try to enforce it than leave time boxes undefined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786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Undefined Time </a:t>
            </a:r>
            <a:r>
              <a:rPr lang="en-AU" dirty="0" smtClean="0"/>
              <a:t>Boxes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experts </a:t>
            </a:r>
            <a:r>
              <a:rPr lang="en-US" dirty="0"/>
              <a:t>advocate reducing the length of time boxes to </a:t>
            </a:r>
            <a:r>
              <a:rPr lang="en-US" dirty="0" smtClean="0"/>
              <a:t>the minimum </a:t>
            </a:r>
            <a:r>
              <a:rPr lang="en-US" dirty="0"/>
              <a:t>length possible when teams </a:t>
            </a:r>
            <a:r>
              <a:rPr lang="en-US" dirty="0" smtClean="0"/>
              <a:t>start exceeding </a:t>
            </a:r>
            <a:r>
              <a:rPr lang="en-US" dirty="0"/>
              <a:t>their time boxes </a:t>
            </a:r>
            <a:r>
              <a:rPr lang="en-US" dirty="0" smtClean="0"/>
              <a:t>consistently</a:t>
            </a:r>
          </a:p>
          <a:p>
            <a:r>
              <a:rPr lang="en-US" dirty="0"/>
              <a:t>then working closely with the </a:t>
            </a:r>
            <a:r>
              <a:rPr lang="en-US" dirty="0" smtClean="0"/>
              <a:t>team to </a:t>
            </a:r>
            <a:r>
              <a:rPr lang="en-US" dirty="0"/>
              <a:t>get through all the stages </a:t>
            </a:r>
            <a:r>
              <a:rPr lang="en-US" dirty="0" smtClean="0"/>
              <a:t>of each </a:t>
            </a:r>
            <a:r>
              <a:rPr lang="en-US" dirty="0"/>
              <a:t>ritual within the very limited time that's been </a:t>
            </a:r>
            <a:r>
              <a:rPr lang="en-US" dirty="0" smtClean="0"/>
              <a:t>allocated </a:t>
            </a:r>
          </a:p>
          <a:p>
            <a:r>
              <a:rPr lang="en-US" dirty="0" smtClean="0"/>
              <a:t>if </a:t>
            </a:r>
            <a:r>
              <a:rPr lang="en-US" dirty="0"/>
              <a:t>the team mentions at the retrospective that the time box was too </a:t>
            </a:r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extended </a:t>
            </a:r>
            <a:r>
              <a:rPr lang="en-US" dirty="0"/>
              <a:t>by consensus for the next sprint.</a:t>
            </a:r>
            <a:r>
              <a:rPr lang="en-US" dirty="0" smtClean="0"/>
              <a:t> </a:t>
            </a:r>
            <a:r>
              <a:rPr lang="en-US" dirty="0"/>
              <a:t>defining and respecting the time 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966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breakdowns - </a:t>
            </a:r>
            <a:r>
              <a:rPr lang="en-AU" dirty="0"/>
              <a:t>Optimizing for </a:t>
            </a:r>
            <a:r>
              <a:rPr lang="en-AU" dirty="0" smtClean="0"/>
              <a:t>Sprints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unwise exercise is optimizing for the </a:t>
            </a:r>
            <a:r>
              <a:rPr lang="en-US" dirty="0" smtClean="0"/>
              <a:t>sprint</a:t>
            </a:r>
          </a:p>
          <a:p>
            <a:pPr lvl="1"/>
            <a:r>
              <a:rPr lang="en-US" dirty="0"/>
              <a:t>estimated stories get moved into the sprint </a:t>
            </a:r>
            <a:r>
              <a:rPr lang="en-US" dirty="0" smtClean="0"/>
              <a:t>backlog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team discusses </a:t>
            </a:r>
            <a:r>
              <a:rPr lang="en-US" dirty="0" smtClean="0"/>
              <a:t>how much </a:t>
            </a:r>
            <a:r>
              <a:rPr lang="en-US" dirty="0"/>
              <a:t>work they believe they can get done that sprint.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last story </a:t>
            </a:r>
            <a:r>
              <a:rPr lang="en-US" dirty="0" smtClean="0"/>
              <a:t>added will </a:t>
            </a:r>
            <a:r>
              <a:rPr lang="en-US" dirty="0"/>
              <a:t>not be large enough to bring the team up to their </a:t>
            </a:r>
            <a:r>
              <a:rPr lang="en-US" dirty="0" smtClean="0"/>
              <a:t>projected velocity </a:t>
            </a:r>
            <a:r>
              <a:rPr lang="en-US" dirty="0"/>
              <a:t>based on their historical </a:t>
            </a:r>
            <a:r>
              <a:rPr lang="en-US" dirty="0" smtClean="0"/>
              <a:t>performance</a:t>
            </a:r>
          </a:p>
          <a:p>
            <a:pPr lvl="1"/>
            <a:r>
              <a:rPr lang="en-AU" dirty="0"/>
              <a:t>team may try </a:t>
            </a:r>
            <a:r>
              <a:rPr lang="en-AU" dirty="0" smtClean="0"/>
              <a:t>to </a:t>
            </a:r>
            <a:r>
              <a:rPr lang="en-US" dirty="0" smtClean="0"/>
              <a:t>negotiate </a:t>
            </a:r>
            <a:r>
              <a:rPr lang="en-US" dirty="0"/>
              <a:t>with the product owner about the order of the remaining </a:t>
            </a:r>
            <a:r>
              <a:rPr lang="en-US" dirty="0" smtClean="0"/>
              <a:t>stories</a:t>
            </a:r>
          </a:p>
          <a:p>
            <a:pPr lvl="1"/>
            <a:r>
              <a:rPr lang="en-US" dirty="0"/>
              <a:t>to get a story with the optimum number of points added to the sprint </a:t>
            </a:r>
            <a:r>
              <a:rPr lang="en-US" dirty="0" smtClean="0"/>
              <a:t>backlog</a:t>
            </a:r>
          </a:p>
          <a:p>
            <a:pPr lvl="1"/>
            <a:r>
              <a:rPr lang="en-US" dirty="0" smtClean="0"/>
              <a:t>so the </a:t>
            </a:r>
            <a:r>
              <a:rPr lang="en-US" dirty="0" err="1" smtClean="0"/>
              <a:t>teams’s</a:t>
            </a:r>
            <a:r>
              <a:rPr lang="en-US" dirty="0" smtClean="0"/>
              <a:t> commitment </a:t>
            </a:r>
            <a:r>
              <a:rPr lang="en-US" dirty="0"/>
              <a:t>exactly matches their expected velocity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063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Optimizing for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unwise exercise is optimizing for the </a:t>
            </a:r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demonstrates </a:t>
            </a:r>
            <a:r>
              <a:rPr lang="en-US" dirty="0"/>
              <a:t>a basic </a:t>
            </a:r>
            <a:r>
              <a:rPr lang="en-US" dirty="0" smtClean="0"/>
              <a:t>misunderstanding of </a:t>
            </a:r>
            <a:r>
              <a:rPr lang="en-US" dirty="0"/>
              <a:t>the point of </a:t>
            </a:r>
            <a:r>
              <a:rPr lang="en-US" dirty="0" smtClean="0"/>
              <a:t>scrum</a:t>
            </a:r>
          </a:p>
          <a:p>
            <a:pPr lvl="1"/>
            <a:r>
              <a:rPr lang="en-US" dirty="0"/>
              <a:t>prioritization of the stories, and the </a:t>
            </a:r>
            <a:r>
              <a:rPr lang="en-US" dirty="0" smtClean="0"/>
              <a:t>purpose of </a:t>
            </a:r>
            <a:r>
              <a:rPr lang="en-US" dirty="0"/>
              <a:t>working on them in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about </a:t>
            </a:r>
            <a:r>
              <a:rPr lang="en-US" dirty="0"/>
              <a:t>adding value to the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not pushing forward </a:t>
            </a:r>
            <a:r>
              <a:rPr lang="en-US" dirty="0"/>
              <a:t>an agenda around optimizing the scrum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252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Scrum breakdowns - Optimizing for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leave that sprint backlog a little </a:t>
            </a:r>
            <a:r>
              <a:rPr lang="en-US" dirty="0" smtClean="0"/>
              <a:t>short</a:t>
            </a:r>
            <a:endParaRPr lang="en-US" dirty="0"/>
          </a:p>
          <a:p>
            <a:pPr lvl="1"/>
            <a:r>
              <a:rPr lang="en-US" dirty="0"/>
              <a:t>agree with the team </a:t>
            </a:r>
            <a:r>
              <a:rPr lang="en-US" dirty="0" smtClean="0"/>
              <a:t>to start </a:t>
            </a:r>
            <a:r>
              <a:rPr lang="en-US" dirty="0"/>
              <a:t>work on the next highest priority story once all the stories </a:t>
            </a:r>
            <a:r>
              <a:rPr lang="en-US" dirty="0" smtClean="0"/>
              <a:t>committed to </a:t>
            </a:r>
            <a:r>
              <a:rPr lang="en-US" dirty="0"/>
              <a:t>in this sprint are </a:t>
            </a:r>
            <a:r>
              <a:rPr lang="en-US" dirty="0" smtClean="0"/>
              <a:t>done</a:t>
            </a:r>
          </a:p>
          <a:p>
            <a:pPr lvl="1"/>
            <a:r>
              <a:rPr lang="en-US" dirty="0"/>
              <a:t>fine for the team to start working on a story of any size that has </a:t>
            </a:r>
            <a:r>
              <a:rPr lang="en-US" dirty="0" smtClean="0"/>
              <a:t>the next </a:t>
            </a:r>
            <a:r>
              <a:rPr lang="en-US" dirty="0"/>
              <a:t>highest </a:t>
            </a:r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even if </a:t>
            </a:r>
            <a:r>
              <a:rPr lang="en-US" dirty="0"/>
              <a:t>they don't expect to complete it within the same </a:t>
            </a:r>
            <a:r>
              <a:rPr lang="en-US" dirty="0" smtClean="0"/>
              <a:t>sprint</a:t>
            </a:r>
          </a:p>
          <a:p>
            <a:r>
              <a:rPr lang="en-US" dirty="0"/>
              <a:t>team's point velocity is estimated across multiple </a:t>
            </a:r>
            <a:r>
              <a:rPr lang="en-US" dirty="0" smtClean="0"/>
              <a:t>sprints</a:t>
            </a:r>
            <a:endParaRPr lang="en-US" dirty="0"/>
          </a:p>
          <a:p>
            <a:pPr lvl="1"/>
            <a:r>
              <a:rPr lang="en-AU" dirty="0" smtClean="0"/>
              <a:t>It will </a:t>
            </a:r>
            <a:r>
              <a:rPr lang="en-AU" dirty="0"/>
              <a:t>all average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39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0" ma:contentTypeDescription="Create a new document." ma:contentTypeScope="" ma:versionID="559e27c77dc67ab143f575fe515305ec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2469b75b38558fda8d757688b2f58310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1E3CD8-8983-42A2-9AA9-166BBA17DC05}"/>
</file>

<file path=customXml/itemProps2.xml><?xml version="1.0" encoding="utf-8"?>
<ds:datastoreItem xmlns:ds="http://schemas.openxmlformats.org/officeDocument/2006/customXml" ds:itemID="{024C190C-766E-4A4B-863F-2F0F8F50D67A}"/>
</file>

<file path=customXml/itemProps3.xml><?xml version="1.0" encoding="utf-8"?>
<ds:datastoreItem xmlns:ds="http://schemas.openxmlformats.org/officeDocument/2006/customXml" ds:itemID="{222841AD-5F7E-47EC-8EDB-1128074CF8E9}"/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1184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Scrum  Troubleshooting</vt:lpstr>
      <vt:lpstr>Week 7 Summary</vt:lpstr>
      <vt:lpstr>Scrumming better</vt:lpstr>
      <vt:lpstr>Week 8 Overview Scrum breakdowns</vt:lpstr>
      <vt:lpstr>Scrum breakdowns - Undefined Time Boxes</vt:lpstr>
      <vt:lpstr>Scrum breakdowns - Undefined Time Boxes</vt:lpstr>
      <vt:lpstr>Scrum breakdowns - Optimizing for Sprints</vt:lpstr>
      <vt:lpstr>Scrum breakdowns - Optimizing for Sprints</vt:lpstr>
      <vt:lpstr>Scrum breakdowns - Optimizing for Sprints</vt:lpstr>
      <vt:lpstr>Scrum breakdowns - Long, Lazy Standups</vt:lpstr>
      <vt:lpstr>Scrum breakdowns - Long, Lazy Standups</vt:lpstr>
      <vt:lpstr>Scrum breakdowns - Long, Lazy Standups</vt:lpstr>
      <vt:lpstr>Scrum breakdowns - Work Interruptions</vt:lpstr>
      <vt:lpstr>Scrum breakdowns - Work Interruptions</vt:lpstr>
      <vt:lpstr>Scrum breakdowns - Work Interruptions</vt:lpstr>
      <vt:lpstr>Scrum breakdowns - Loose Demos</vt:lpstr>
      <vt:lpstr>Scrum breakdowns - Loose Demos</vt:lpstr>
      <vt:lpstr>Scrum breakdowns - Problem Solving During Retrospectives</vt:lpstr>
      <vt:lpstr>Scrum breakdowns - Problem Solving During Retrospectives</vt:lpstr>
      <vt:lpstr>Scrum breakdowns - Problem Solving During Retrospectives</vt:lpstr>
      <vt:lpstr>Activity</vt:lpstr>
      <vt:lpstr>Week 8 Summary Scrum breakdowns</vt:lpstr>
    </vt:vector>
  </TitlesOfParts>
  <Company>James Cook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Mangalam Sankupellay</dc:creator>
  <cp:lastModifiedBy>Mangalam Sankupellay</cp:lastModifiedBy>
  <cp:revision>68</cp:revision>
  <dcterms:created xsi:type="dcterms:W3CDTF">2017-02-23T05:53:35Z</dcterms:created>
  <dcterms:modified xsi:type="dcterms:W3CDTF">2017-07-05T02:54:56Z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