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A75D2-98C6-4548-B5B8-1C89864354D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679A918-48AA-45EF-9D85-C34A0F550A64}">
      <dgm:prSet phldrT="[Text]"/>
      <dgm:spPr/>
      <dgm:t>
        <a:bodyPr/>
        <a:lstStyle/>
        <a:p>
          <a:r>
            <a:rPr lang="en-US" dirty="0" smtClean="0"/>
            <a:t>One- Week Sprint Ritual</a:t>
          </a:r>
          <a:endParaRPr lang="en-AU" dirty="0"/>
        </a:p>
      </dgm:t>
    </dgm:pt>
    <dgm:pt modelId="{C482F127-A38C-47F2-A7FD-1431E99BF251}" type="parTrans" cxnId="{178ADA7B-678D-4F25-8B78-94738C00A286}">
      <dgm:prSet/>
      <dgm:spPr/>
      <dgm:t>
        <a:bodyPr/>
        <a:lstStyle/>
        <a:p>
          <a:endParaRPr lang="en-AU"/>
        </a:p>
      </dgm:t>
    </dgm:pt>
    <dgm:pt modelId="{E2744D81-E72B-4FE6-9BFF-ED9FCF349B67}" type="sibTrans" cxnId="{178ADA7B-678D-4F25-8B78-94738C00A286}">
      <dgm:prSet/>
      <dgm:spPr/>
      <dgm:t>
        <a:bodyPr/>
        <a:lstStyle/>
        <a:p>
          <a:endParaRPr lang="en-AU"/>
        </a:p>
      </dgm:t>
    </dgm:pt>
    <dgm:pt modelId="{542D8905-C906-485B-ADBB-E83DBFBF2480}">
      <dgm:prSet phldrT="[Text]"/>
      <dgm:spPr/>
      <dgm:t>
        <a:bodyPr/>
        <a:lstStyle/>
        <a:p>
          <a:r>
            <a:rPr lang="en-US" b="0" dirty="0" smtClean="0"/>
            <a:t>(2) Daily Standup</a:t>
          </a:r>
        </a:p>
        <a:p>
          <a:r>
            <a:rPr lang="en-US" dirty="0" smtClean="0"/>
            <a:t>Development </a:t>
          </a:r>
          <a:endParaRPr lang="en-AU" dirty="0"/>
        </a:p>
      </dgm:t>
    </dgm:pt>
    <dgm:pt modelId="{8EDE6F9F-9E75-4AEF-9FC8-B7450424ADDB}" type="parTrans" cxnId="{650D417E-E2E4-468D-BBD3-F5DB3E0E06A7}">
      <dgm:prSet/>
      <dgm:spPr/>
      <dgm:t>
        <a:bodyPr/>
        <a:lstStyle/>
        <a:p>
          <a:endParaRPr lang="en-AU"/>
        </a:p>
      </dgm:t>
    </dgm:pt>
    <dgm:pt modelId="{40D42993-30F7-445F-98AB-3880BF5DBFEF}" type="sibTrans" cxnId="{650D417E-E2E4-468D-BBD3-F5DB3E0E06A7}">
      <dgm:prSet/>
      <dgm:spPr/>
      <dgm:t>
        <a:bodyPr/>
        <a:lstStyle/>
        <a:p>
          <a:endParaRPr lang="en-AU"/>
        </a:p>
      </dgm:t>
    </dgm:pt>
    <dgm:pt modelId="{BDBDD9AB-6E38-4B6D-BE2D-8B07F8A70087}">
      <dgm:prSet phldrT="[Text]"/>
      <dgm:spPr/>
      <dgm:t>
        <a:bodyPr/>
        <a:lstStyle/>
        <a:p>
          <a:r>
            <a:rPr lang="en-US" smtClean="0"/>
            <a:t>Daily Standup</a:t>
          </a:r>
        </a:p>
        <a:p>
          <a:r>
            <a:rPr lang="en-US" smtClean="0"/>
            <a:t>Development </a:t>
          </a:r>
          <a:endParaRPr lang="en-AU" dirty="0"/>
        </a:p>
      </dgm:t>
    </dgm:pt>
    <dgm:pt modelId="{07803365-A016-414E-92EE-5ED08E9E3F48}" type="parTrans" cxnId="{1D6DFC14-8D4F-4035-BCCF-0700D8D7FF57}">
      <dgm:prSet/>
      <dgm:spPr/>
      <dgm:t>
        <a:bodyPr/>
        <a:lstStyle/>
        <a:p>
          <a:endParaRPr lang="en-AU"/>
        </a:p>
      </dgm:t>
    </dgm:pt>
    <dgm:pt modelId="{0034A2AE-AF34-46EA-9696-49CE016C2BF4}" type="sibTrans" cxnId="{1D6DFC14-8D4F-4035-BCCF-0700D8D7FF57}">
      <dgm:prSet/>
      <dgm:spPr/>
      <dgm:t>
        <a:bodyPr/>
        <a:lstStyle/>
        <a:p>
          <a:endParaRPr lang="en-AU"/>
        </a:p>
      </dgm:t>
    </dgm:pt>
    <dgm:pt modelId="{93CDEB55-FB53-4B01-A335-8A8F05782AEA}">
      <dgm:prSet phldrT="[Text]"/>
      <dgm:spPr/>
      <dgm:t>
        <a:bodyPr/>
        <a:lstStyle/>
        <a:p>
          <a:r>
            <a:rPr lang="en-US" dirty="0" smtClean="0"/>
            <a:t>Daily Standup</a:t>
          </a:r>
        </a:p>
        <a:p>
          <a:r>
            <a:rPr lang="en-US" dirty="0" smtClean="0"/>
            <a:t>Development </a:t>
          </a:r>
          <a:endParaRPr lang="en-AU" dirty="0"/>
        </a:p>
      </dgm:t>
    </dgm:pt>
    <dgm:pt modelId="{1FFDC063-40F5-4D85-AB4D-A8EF43F6B34B}" type="parTrans" cxnId="{F52A28A4-F1BE-4CA4-AD88-5D82D119B924}">
      <dgm:prSet/>
      <dgm:spPr/>
      <dgm:t>
        <a:bodyPr/>
        <a:lstStyle/>
        <a:p>
          <a:endParaRPr lang="en-AU"/>
        </a:p>
      </dgm:t>
    </dgm:pt>
    <dgm:pt modelId="{0BF108FE-A57B-4985-817A-D6D87FEF404E}" type="sibTrans" cxnId="{F52A28A4-F1BE-4CA4-AD88-5D82D119B924}">
      <dgm:prSet/>
      <dgm:spPr/>
      <dgm:t>
        <a:bodyPr/>
        <a:lstStyle/>
        <a:p>
          <a:endParaRPr lang="en-AU"/>
        </a:p>
      </dgm:t>
    </dgm:pt>
    <dgm:pt modelId="{C23E9B63-BBCB-4D21-A4C3-9EA17E7B829E}">
      <dgm:prSet phldrT="[Text]"/>
      <dgm:spPr/>
      <dgm:t>
        <a:bodyPr/>
        <a:lstStyle/>
        <a:p>
          <a:r>
            <a:rPr lang="en-US" b="0" dirty="0" smtClean="0"/>
            <a:t>(3) Sprint Demo</a:t>
          </a:r>
        </a:p>
        <a:p>
          <a:r>
            <a:rPr lang="en-US" b="1" dirty="0" smtClean="0"/>
            <a:t>(4) Sprint Retrospective </a:t>
          </a:r>
          <a:endParaRPr lang="en-AU" b="1" dirty="0"/>
        </a:p>
      </dgm:t>
    </dgm:pt>
    <dgm:pt modelId="{5432872E-7765-4B18-B66F-23A59CBC4ABF}" type="parTrans" cxnId="{BA4F137E-BD0D-44F0-9536-1B19224108DF}">
      <dgm:prSet/>
      <dgm:spPr/>
      <dgm:t>
        <a:bodyPr/>
        <a:lstStyle/>
        <a:p>
          <a:endParaRPr lang="en-AU"/>
        </a:p>
      </dgm:t>
    </dgm:pt>
    <dgm:pt modelId="{EA171B18-490B-4F23-A0D2-9B27B26860FF}" type="sibTrans" cxnId="{BA4F137E-BD0D-44F0-9536-1B19224108DF}">
      <dgm:prSet/>
      <dgm:spPr/>
      <dgm:t>
        <a:bodyPr/>
        <a:lstStyle/>
        <a:p>
          <a:endParaRPr lang="en-AU"/>
        </a:p>
      </dgm:t>
    </dgm:pt>
    <dgm:pt modelId="{2C2A262D-5665-4EDE-9162-C403434AEB28}">
      <dgm:prSet phldrT="[Text]"/>
      <dgm:spPr/>
      <dgm:t>
        <a:bodyPr/>
        <a:lstStyle/>
        <a:p>
          <a:r>
            <a:rPr lang="en-US" b="0" dirty="0" smtClean="0"/>
            <a:t>(1) Sprint Planning</a:t>
          </a:r>
        </a:p>
        <a:p>
          <a:r>
            <a:rPr lang="en-US" dirty="0" smtClean="0"/>
            <a:t>Development</a:t>
          </a:r>
          <a:endParaRPr lang="en-AU" dirty="0"/>
        </a:p>
      </dgm:t>
    </dgm:pt>
    <dgm:pt modelId="{D4AC337D-82F7-4CF7-80CA-3C8D584D04FC}" type="sibTrans" cxnId="{2E78A849-A1C8-4E5F-B07C-DAF4CE35314F}">
      <dgm:prSet/>
      <dgm:spPr/>
      <dgm:t>
        <a:bodyPr/>
        <a:lstStyle/>
        <a:p>
          <a:endParaRPr lang="en-AU"/>
        </a:p>
      </dgm:t>
    </dgm:pt>
    <dgm:pt modelId="{807072C4-9BC8-4C05-B7ED-F7D63B0A63B7}" type="parTrans" cxnId="{2E78A849-A1C8-4E5F-B07C-DAF4CE35314F}">
      <dgm:prSet/>
      <dgm:spPr/>
      <dgm:t>
        <a:bodyPr/>
        <a:lstStyle/>
        <a:p>
          <a:endParaRPr lang="en-AU"/>
        </a:p>
      </dgm:t>
    </dgm:pt>
    <dgm:pt modelId="{E7CCE026-B881-4077-B578-980EE5911EB0}" type="pres">
      <dgm:prSet presAssocID="{C49A75D2-98C6-4548-B5B8-1C89864354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F4B3C143-3502-42BF-AF62-0B247E300954}" type="pres">
      <dgm:prSet presAssocID="{2679A918-48AA-45EF-9D85-C34A0F550A64}" presName="centerShape" presStyleLbl="node0" presStyleIdx="0" presStyleCnt="1"/>
      <dgm:spPr/>
      <dgm:t>
        <a:bodyPr/>
        <a:lstStyle/>
        <a:p>
          <a:endParaRPr lang="en-AU"/>
        </a:p>
      </dgm:t>
    </dgm:pt>
    <dgm:pt modelId="{9D1E6AD0-3571-4235-9181-8861E8A749E6}" type="pres">
      <dgm:prSet presAssocID="{2C2A262D-5665-4EDE-9162-C403434AEB28}" presName="node" presStyleLbl="node1" presStyleIdx="0" presStyleCnt="5" custScaleX="147495" custScaleY="12370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595F4D-C4A7-48C1-A081-166427FEC1E6}" type="pres">
      <dgm:prSet presAssocID="{2C2A262D-5665-4EDE-9162-C403434AEB28}" presName="dummy" presStyleCnt="0"/>
      <dgm:spPr/>
    </dgm:pt>
    <dgm:pt modelId="{F7D6CCF6-DB12-441A-B84A-94F8A96C19CA}" type="pres">
      <dgm:prSet presAssocID="{D4AC337D-82F7-4CF7-80CA-3C8D584D04FC}" presName="sibTrans" presStyleLbl="sibTrans2D1" presStyleIdx="0" presStyleCnt="5"/>
      <dgm:spPr/>
      <dgm:t>
        <a:bodyPr/>
        <a:lstStyle/>
        <a:p>
          <a:endParaRPr lang="en-AU"/>
        </a:p>
      </dgm:t>
    </dgm:pt>
    <dgm:pt modelId="{C0516CAE-22CC-451C-87A8-F112799437AB}" type="pres">
      <dgm:prSet presAssocID="{542D8905-C906-485B-ADBB-E83DBFBF2480}" presName="node" presStyleLbl="node1" presStyleIdx="1" presStyleCnt="5" custScaleX="147495" custScaleY="12370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115EA3F-762E-4426-990F-4EA63AFCA901}" type="pres">
      <dgm:prSet presAssocID="{542D8905-C906-485B-ADBB-E83DBFBF2480}" presName="dummy" presStyleCnt="0"/>
      <dgm:spPr/>
    </dgm:pt>
    <dgm:pt modelId="{2E8F60A4-18C1-4B5D-8DC7-E8652F7AE08F}" type="pres">
      <dgm:prSet presAssocID="{40D42993-30F7-445F-98AB-3880BF5DBFEF}" presName="sibTrans" presStyleLbl="sibTrans2D1" presStyleIdx="1" presStyleCnt="5"/>
      <dgm:spPr/>
      <dgm:t>
        <a:bodyPr/>
        <a:lstStyle/>
        <a:p>
          <a:endParaRPr lang="en-AU"/>
        </a:p>
      </dgm:t>
    </dgm:pt>
    <dgm:pt modelId="{A2D3DF6E-CE7E-43E1-94B0-B8C30EF96550}" type="pres">
      <dgm:prSet presAssocID="{BDBDD9AB-6E38-4B6D-BE2D-8B07F8A70087}" presName="node" presStyleLbl="node1" presStyleIdx="2" presStyleCnt="5" custScaleX="147495" custScaleY="12370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9366215-5EB6-4BC3-B352-CF87691A4978}" type="pres">
      <dgm:prSet presAssocID="{BDBDD9AB-6E38-4B6D-BE2D-8B07F8A70087}" presName="dummy" presStyleCnt="0"/>
      <dgm:spPr/>
    </dgm:pt>
    <dgm:pt modelId="{B1A9D9CC-F48F-4EE0-8C1C-1C5DA600A979}" type="pres">
      <dgm:prSet presAssocID="{0034A2AE-AF34-46EA-9696-49CE016C2BF4}" presName="sibTrans" presStyleLbl="sibTrans2D1" presStyleIdx="2" presStyleCnt="5"/>
      <dgm:spPr/>
      <dgm:t>
        <a:bodyPr/>
        <a:lstStyle/>
        <a:p>
          <a:endParaRPr lang="en-AU"/>
        </a:p>
      </dgm:t>
    </dgm:pt>
    <dgm:pt modelId="{E295AB86-02A4-4AD0-86E2-E5B981EBA09F}" type="pres">
      <dgm:prSet presAssocID="{93CDEB55-FB53-4B01-A335-8A8F05782AEA}" presName="node" presStyleLbl="node1" presStyleIdx="3" presStyleCnt="5" custScaleX="147495" custScaleY="12370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965EE4D-F815-4DED-BA1D-0A519CA4E88F}" type="pres">
      <dgm:prSet presAssocID="{93CDEB55-FB53-4B01-A335-8A8F05782AEA}" presName="dummy" presStyleCnt="0"/>
      <dgm:spPr/>
    </dgm:pt>
    <dgm:pt modelId="{515AD2F9-65D2-4D89-A52E-D5D01D351FC4}" type="pres">
      <dgm:prSet presAssocID="{0BF108FE-A57B-4985-817A-D6D87FEF404E}" presName="sibTrans" presStyleLbl="sibTrans2D1" presStyleIdx="3" presStyleCnt="5"/>
      <dgm:spPr/>
      <dgm:t>
        <a:bodyPr/>
        <a:lstStyle/>
        <a:p>
          <a:endParaRPr lang="en-AU"/>
        </a:p>
      </dgm:t>
    </dgm:pt>
    <dgm:pt modelId="{3061F45C-ED89-4761-BD4E-82D197E9E66B}" type="pres">
      <dgm:prSet presAssocID="{C23E9B63-BBCB-4D21-A4C3-9EA17E7B829E}" presName="node" presStyleLbl="node1" presStyleIdx="4" presStyleCnt="5" custScaleX="147495" custScaleY="12370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80F516-76A2-4BD8-8BDB-1A4F5A9C2470}" type="pres">
      <dgm:prSet presAssocID="{C23E9B63-BBCB-4D21-A4C3-9EA17E7B829E}" presName="dummy" presStyleCnt="0"/>
      <dgm:spPr/>
    </dgm:pt>
    <dgm:pt modelId="{34E2CBFC-517C-4560-A7BB-367CB1A22460}" type="pres">
      <dgm:prSet presAssocID="{EA171B18-490B-4F23-A0D2-9B27B26860FF}" presName="sibTrans" presStyleLbl="sibTrans2D1" presStyleIdx="4" presStyleCnt="5"/>
      <dgm:spPr/>
      <dgm:t>
        <a:bodyPr/>
        <a:lstStyle/>
        <a:p>
          <a:endParaRPr lang="en-AU"/>
        </a:p>
      </dgm:t>
    </dgm:pt>
  </dgm:ptLst>
  <dgm:cxnLst>
    <dgm:cxn modelId="{35DF739A-7BB6-49FB-AAFA-BE2022EBF818}" type="presOf" srcId="{BDBDD9AB-6E38-4B6D-BE2D-8B07F8A70087}" destId="{A2D3DF6E-CE7E-43E1-94B0-B8C30EF96550}" srcOrd="0" destOrd="0" presId="urn:microsoft.com/office/officeart/2005/8/layout/radial6"/>
    <dgm:cxn modelId="{E9BC0082-4F02-4C2F-9B4E-CBDB90AECD35}" type="presOf" srcId="{2679A918-48AA-45EF-9D85-C34A0F550A64}" destId="{F4B3C143-3502-42BF-AF62-0B247E300954}" srcOrd="0" destOrd="0" presId="urn:microsoft.com/office/officeart/2005/8/layout/radial6"/>
    <dgm:cxn modelId="{C70C57B3-5523-403D-A6AB-455866042C1F}" type="presOf" srcId="{D4AC337D-82F7-4CF7-80CA-3C8D584D04FC}" destId="{F7D6CCF6-DB12-441A-B84A-94F8A96C19CA}" srcOrd="0" destOrd="0" presId="urn:microsoft.com/office/officeart/2005/8/layout/radial6"/>
    <dgm:cxn modelId="{CE709457-CD7C-42F2-BBE2-3E953BA56FD2}" type="presOf" srcId="{0BF108FE-A57B-4985-817A-D6D87FEF404E}" destId="{515AD2F9-65D2-4D89-A52E-D5D01D351FC4}" srcOrd="0" destOrd="0" presId="urn:microsoft.com/office/officeart/2005/8/layout/radial6"/>
    <dgm:cxn modelId="{178ADA7B-678D-4F25-8B78-94738C00A286}" srcId="{C49A75D2-98C6-4548-B5B8-1C89864354D2}" destId="{2679A918-48AA-45EF-9D85-C34A0F550A64}" srcOrd="0" destOrd="0" parTransId="{C482F127-A38C-47F2-A7FD-1431E99BF251}" sibTransId="{E2744D81-E72B-4FE6-9BFF-ED9FCF349B67}"/>
    <dgm:cxn modelId="{F52A28A4-F1BE-4CA4-AD88-5D82D119B924}" srcId="{2679A918-48AA-45EF-9D85-C34A0F550A64}" destId="{93CDEB55-FB53-4B01-A335-8A8F05782AEA}" srcOrd="3" destOrd="0" parTransId="{1FFDC063-40F5-4D85-AB4D-A8EF43F6B34B}" sibTransId="{0BF108FE-A57B-4985-817A-D6D87FEF404E}"/>
    <dgm:cxn modelId="{13CDE66A-C5F7-4EF4-99DA-0F3A51007C2C}" type="presOf" srcId="{93CDEB55-FB53-4B01-A335-8A8F05782AEA}" destId="{E295AB86-02A4-4AD0-86E2-E5B981EBA09F}" srcOrd="0" destOrd="0" presId="urn:microsoft.com/office/officeart/2005/8/layout/radial6"/>
    <dgm:cxn modelId="{650D417E-E2E4-468D-BBD3-F5DB3E0E06A7}" srcId="{2679A918-48AA-45EF-9D85-C34A0F550A64}" destId="{542D8905-C906-485B-ADBB-E83DBFBF2480}" srcOrd="1" destOrd="0" parTransId="{8EDE6F9F-9E75-4AEF-9FC8-B7450424ADDB}" sibTransId="{40D42993-30F7-445F-98AB-3880BF5DBFEF}"/>
    <dgm:cxn modelId="{C7D70D02-0F33-4475-860A-20B519AD78AF}" type="presOf" srcId="{542D8905-C906-485B-ADBB-E83DBFBF2480}" destId="{C0516CAE-22CC-451C-87A8-F112799437AB}" srcOrd="0" destOrd="0" presId="urn:microsoft.com/office/officeart/2005/8/layout/radial6"/>
    <dgm:cxn modelId="{1D6DFC14-8D4F-4035-BCCF-0700D8D7FF57}" srcId="{2679A918-48AA-45EF-9D85-C34A0F550A64}" destId="{BDBDD9AB-6E38-4B6D-BE2D-8B07F8A70087}" srcOrd="2" destOrd="0" parTransId="{07803365-A016-414E-92EE-5ED08E9E3F48}" sibTransId="{0034A2AE-AF34-46EA-9696-49CE016C2BF4}"/>
    <dgm:cxn modelId="{2E78A849-A1C8-4E5F-B07C-DAF4CE35314F}" srcId="{2679A918-48AA-45EF-9D85-C34A0F550A64}" destId="{2C2A262D-5665-4EDE-9162-C403434AEB28}" srcOrd="0" destOrd="0" parTransId="{807072C4-9BC8-4C05-B7ED-F7D63B0A63B7}" sibTransId="{D4AC337D-82F7-4CF7-80CA-3C8D584D04FC}"/>
    <dgm:cxn modelId="{304D675B-C7EC-410D-847A-7B78A0E7B3E6}" type="presOf" srcId="{2C2A262D-5665-4EDE-9162-C403434AEB28}" destId="{9D1E6AD0-3571-4235-9181-8861E8A749E6}" srcOrd="0" destOrd="0" presId="urn:microsoft.com/office/officeart/2005/8/layout/radial6"/>
    <dgm:cxn modelId="{BA4F137E-BD0D-44F0-9536-1B19224108DF}" srcId="{2679A918-48AA-45EF-9D85-C34A0F550A64}" destId="{C23E9B63-BBCB-4D21-A4C3-9EA17E7B829E}" srcOrd="4" destOrd="0" parTransId="{5432872E-7765-4B18-B66F-23A59CBC4ABF}" sibTransId="{EA171B18-490B-4F23-A0D2-9B27B26860FF}"/>
    <dgm:cxn modelId="{47189D2F-A148-43DB-BA03-5B637494CCCD}" type="presOf" srcId="{EA171B18-490B-4F23-A0D2-9B27B26860FF}" destId="{34E2CBFC-517C-4560-A7BB-367CB1A22460}" srcOrd="0" destOrd="0" presId="urn:microsoft.com/office/officeart/2005/8/layout/radial6"/>
    <dgm:cxn modelId="{0098EDA0-0CCB-4442-A9C4-E34763ABD461}" type="presOf" srcId="{40D42993-30F7-445F-98AB-3880BF5DBFEF}" destId="{2E8F60A4-18C1-4B5D-8DC7-E8652F7AE08F}" srcOrd="0" destOrd="0" presId="urn:microsoft.com/office/officeart/2005/8/layout/radial6"/>
    <dgm:cxn modelId="{454E47CC-7DA9-4682-9315-4843957C5F52}" type="presOf" srcId="{0034A2AE-AF34-46EA-9696-49CE016C2BF4}" destId="{B1A9D9CC-F48F-4EE0-8C1C-1C5DA600A979}" srcOrd="0" destOrd="0" presId="urn:microsoft.com/office/officeart/2005/8/layout/radial6"/>
    <dgm:cxn modelId="{04E08B8C-9EAA-4559-A094-9D3A307D74DF}" type="presOf" srcId="{C49A75D2-98C6-4548-B5B8-1C89864354D2}" destId="{E7CCE026-B881-4077-B578-980EE5911EB0}" srcOrd="0" destOrd="0" presId="urn:microsoft.com/office/officeart/2005/8/layout/radial6"/>
    <dgm:cxn modelId="{A2EE3A1B-5CB5-4583-8EF1-6C16913071B4}" type="presOf" srcId="{C23E9B63-BBCB-4D21-A4C3-9EA17E7B829E}" destId="{3061F45C-ED89-4761-BD4E-82D197E9E66B}" srcOrd="0" destOrd="0" presId="urn:microsoft.com/office/officeart/2005/8/layout/radial6"/>
    <dgm:cxn modelId="{CC46B8F0-F35F-4A7B-AC0A-6B806D985AD9}" type="presParOf" srcId="{E7CCE026-B881-4077-B578-980EE5911EB0}" destId="{F4B3C143-3502-42BF-AF62-0B247E300954}" srcOrd="0" destOrd="0" presId="urn:microsoft.com/office/officeart/2005/8/layout/radial6"/>
    <dgm:cxn modelId="{65AF822B-CAF8-492C-871A-7CD279D096EA}" type="presParOf" srcId="{E7CCE026-B881-4077-B578-980EE5911EB0}" destId="{9D1E6AD0-3571-4235-9181-8861E8A749E6}" srcOrd="1" destOrd="0" presId="urn:microsoft.com/office/officeart/2005/8/layout/radial6"/>
    <dgm:cxn modelId="{D4DCDAD0-68D2-423A-9EDE-E0DA05DE0323}" type="presParOf" srcId="{E7CCE026-B881-4077-B578-980EE5911EB0}" destId="{28595F4D-C4A7-48C1-A081-166427FEC1E6}" srcOrd="2" destOrd="0" presId="urn:microsoft.com/office/officeart/2005/8/layout/radial6"/>
    <dgm:cxn modelId="{8FDABDC9-ED93-4A72-ABF8-81FDB49A6FF1}" type="presParOf" srcId="{E7CCE026-B881-4077-B578-980EE5911EB0}" destId="{F7D6CCF6-DB12-441A-B84A-94F8A96C19CA}" srcOrd="3" destOrd="0" presId="urn:microsoft.com/office/officeart/2005/8/layout/radial6"/>
    <dgm:cxn modelId="{81FF37CE-9A97-488E-86DA-B2B281497679}" type="presParOf" srcId="{E7CCE026-B881-4077-B578-980EE5911EB0}" destId="{C0516CAE-22CC-451C-87A8-F112799437AB}" srcOrd="4" destOrd="0" presId="urn:microsoft.com/office/officeart/2005/8/layout/radial6"/>
    <dgm:cxn modelId="{11CB684C-3678-457D-BC2F-005B19461DC4}" type="presParOf" srcId="{E7CCE026-B881-4077-B578-980EE5911EB0}" destId="{C115EA3F-762E-4426-990F-4EA63AFCA901}" srcOrd="5" destOrd="0" presId="urn:microsoft.com/office/officeart/2005/8/layout/radial6"/>
    <dgm:cxn modelId="{8BE30FF1-C460-444B-8D46-00764EFCEBAC}" type="presParOf" srcId="{E7CCE026-B881-4077-B578-980EE5911EB0}" destId="{2E8F60A4-18C1-4B5D-8DC7-E8652F7AE08F}" srcOrd="6" destOrd="0" presId="urn:microsoft.com/office/officeart/2005/8/layout/radial6"/>
    <dgm:cxn modelId="{9F1BE726-AB73-4F3A-ACBB-CDAF2877D529}" type="presParOf" srcId="{E7CCE026-B881-4077-B578-980EE5911EB0}" destId="{A2D3DF6E-CE7E-43E1-94B0-B8C30EF96550}" srcOrd="7" destOrd="0" presId="urn:microsoft.com/office/officeart/2005/8/layout/radial6"/>
    <dgm:cxn modelId="{B1AF3DDD-F8A2-4E4E-8E09-BC26F28E469B}" type="presParOf" srcId="{E7CCE026-B881-4077-B578-980EE5911EB0}" destId="{39366215-5EB6-4BC3-B352-CF87691A4978}" srcOrd="8" destOrd="0" presId="urn:microsoft.com/office/officeart/2005/8/layout/radial6"/>
    <dgm:cxn modelId="{753B48DE-9132-4B64-BCAC-E1BAF0526F67}" type="presParOf" srcId="{E7CCE026-B881-4077-B578-980EE5911EB0}" destId="{B1A9D9CC-F48F-4EE0-8C1C-1C5DA600A979}" srcOrd="9" destOrd="0" presId="urn:microsoft.com/office/officeart/2005/8/layout/radial6"/>
    <dgm:cxn modelId="{6B21451C-D966-4E14-B4E7-DEDD775BED6A}" type="presParOf" srcId="{E7CCE026-B881-4077-B578-980EE5911EB0}" destId="{E295AB86-02A4-4AD0-86E2-E5B981EBA09F}" srcOrd="10" destOrd="0" presId="urn:microsoft.com/office/officeart/2005/8/layout/radial6"/>
    <dgm:cxn modelId="{C7FADC7C-A7FC-427C-A4E2-851CEA02A4E8}" type="presParOf" srcId="{E7CCE026-B881-4077-B578-980EE5911EB0}" destId="{A965EE4D-F815-4DED-BA1D-0A519CA4E88F}" srcOrd="11" destOrd="0" presId="urn:microsoft.com/office/officeart/2005/8/layout/radial6"/>
    <dgm:cxn modelId="{A251E0A4-27BE-4498-9021-721FB3E9DCE0}" type="presParOf" srcId="{E7CCE026-B881-4077-B578-980EE5911EB0}" destId="{515AD2F9-65D2-4D89-A52E-D5D01D351FC4}" srcOrd="12" destOrd="0" presId="urn:microsoft.com/office/officeart/2005/8/layout/radial6"/>
    <dgm:cxn modelId="{5D797620-6B5C-4751-ABBB-F42FFA49AEFA}" type="presParOf" srcId="{E7CCE026-B881-4077-B578-980EE5911EB0}" destId="{3061F45C-ED89-4761-BD4E-82D197E9E66B}" srcOrd="13" destOrd="0" presId="urn:microsoft.com/office/officeart/2005/8/layout/radial6"/>
    <dgm:cxn modelId="{562AE03A-9165-4B29-8E5C-590DCB77044B}" type="presParOf" srcId="{E7CCE026-B881-4077-B578-980EE5911EB0}" destId="{1A80F516-76A2-4BD8-8BDB-1A4F5A9C2470}" srcOrd="14" destOrd="0" presId="urn:microsoft.com/office/officeart/2005/8/layout/radial6"/>
    <dgm:cxn modelId="{A2212EC4-1360-430E-B0E1-A6179A5B0E74}" type="presParOf" srcId="{E7CCE026-B881-4077-B578-980EE5911EB0}" destId="{34E2CBFC-517C-4560-A7BB-367CB1A2246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2CBFC-517C-4560-A7BB-367CB1A22460}">
      <dsp:nvSpPr>
        <dsp:cNvPr id="0" name=""/>
        <dsp:cNvSpPr/>
      </dsp:nvSpPr>
      <dsp:spPr>
        <a:xfrm>
          <a:off x="3067379" y="824182"/>
          <a:ext cx="5342866" cy="5342866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D2F9-65D2-4D89-A52E-D5D01D351FC4}">
      <dsp:nvSpPr>
        <dsp:cNvPr id="0" name=""/>
        <dsp:cNvSpPr/>
      </dsp:nvSpPr>
      <dsp:spPr>
        <a:xfrm>
          <a:off x="3067379" y="824182"/>
          <a:ext cx="5342866" cy="5342866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9D9CC-F48F-4EE0-8C1C-1C5DA600A979}">
      <dsp:nvSpPr>
        <dsp:cNvPr id="0" name=""/>
        <dsp:cNvSpPr/>
      </dsp:nvSpPr>
      <dsp:spPr>
        <a:xfrm>
          <a:off x="3067379" y="824182"/>
          <a:ext cx="5342866" cy="5342866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F60A4-18C1-4B5D-8DC7-E8652F7AE08F}">
      <dsp:nvSpPr>
        <dsp:cNvPr id="0" name=""/>
        <dsp:cNvSpPr/>
      </dsp:nvSpPr>
      <dsp:spPr>
        <a:xfrm>
          <a:off x="3067379" y="824182"/>
          <a:ext cx="5342866" cy="5342866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CCF6-DB12-441A-B84A-94F8A96C19CA}">
      <dsp:nvSpPr>
        <dsp:cNvPr id="0" name=""/>
        <dsp:cNvSpPr/>
      </dsp:nvSpPr>
      <dsp:spPr>
        <a:xfrm>
          <a:off x="3067379" y="824182"/>
          <a:ext cx="5342866" cy="5342866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3C143-3502-42BF-AF62-0B247E300954}">
      <dsp:nvSpPr>
        <dsp:cNvPr id="0" name=""/>
        <dsp:cNvSpPr/>
      </dsp:nvSpPr>
      <dsp:spPr>
        <a:xfrm>
          <a:off x="4508666" y="2265470"/>
          <a:ext cx="2460291" cy="2460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One- Week Sprint Ritual</a:t>
          </a:r>
          <a:endParaRPr lang="en-AU" sz="2900" kern="1200" dirty="0"/>
        </a:p>
      </dsp:txBody>
      <dsp:txXfrm>
        <a:off x="4868967" y="2625771"/>
        <a:ext cx="1739689" cy="1739689"/>
      </dsp:txXfrm>
    </dsp:sp>
    <dsp:sp modelId="{9D1E6AD0-3571-4235-9181-8861E8A749E6}">
      <dsp:nvSpPr>
        <dsp:cNvPr id="0" name=""/>
        <dsp:cNvSpPr/>
      </dsp:nvSpPr>
      <dsp:spPr>
        <a:xfrm>
          <a:off x="4468729" y="-179061"/>
          <a:ext cx="2540165" cy="2130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(1) Sprint Planning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</a:t>
          </a:r>
          <a:endParaRPr lang="en-AU" sz="2300" kern="1200" dirty="0"/>
        </a:p>
      </dsp:txBody>
      <dsp:txXfrm>
        <a:off x="4840728" y="132942"/>
        <a:ext cx="1796167" cy="1506481"/>
      </dsp:txXfrm>
    </dsp:sp>
    <dsp:sp modelId="{C0516CAE-22CC-451C-87A8-F112799437AB}">
      <dsp:nvSpPr>
        <dsp:cNvPr id="0" name=""/>
        <dsp:cNvSpPr/>
      </dsp:nvSpPr>
      <dsp:spPr>
        <a:xfrm>
          <a:off x="6950449" y="1624013"/>
          <a:ext cx="2540165" cy="2130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(2) Daily Standup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 </a:t>
          </a:r>
          <a:endParaRPr lang="en-AU" sz="2300" kern="1200" dirty="0"/>
        </a:p>
      </dsp:txBody>
      <dsp:txXfrm>
        <a:off x="7322448" y="1936016"/>
        <a:ext cx="1796167" cy="1506481"/>
      </dsp:txXfrm>
    </dsp:sp>
    <dsp:sp modelId="{A2D3DF6E-CE7E-43E1-94B0-B8C30EF96550}">
      <dsp:nvSpPr>
        <dsp:cNvPr id="0" name=""/>
        <dsp:cNvSpPr/>
      </dsp:nvSpPr>
      <dsp:spPr>
        <a:xfrm>
          <a:off x="6002516" y="4541449"/>
          <a:ext cx="2540165" cy="2130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Daily Standup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Development </a:t>
          </a:r>
          <a:endParaRPr lang="en-AU" sz="2300" kern="1200" dirty="0"/>
        </a:p>
      </dsp:txBody>
      <dsp:txXfrm>
        <a:off x="6374515" y="4853452"/>
        <a:ext cx="1796167" cy="1506481"/>
      </dsp:txXfrm>
    </dsp:sp>
    <dsp:sp modelId="{E295AB86-02A4-4AD0-86E2-E5B981EBA09F}">
      <dsp:nvSpPr>
        <dsp:cNvPr id="0" name=""/>
        <dsp:cNvSpPr/>
      </dsp:nvSpPr>
      <dsp:spPr>
        <a:xfrm>
          <a:off x="2934943" y="4541449"/>
          <a:ext cx="2540165" cy="2130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Daily Standup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 </a:t>
          </a:r>
          <a:endParaRPr lang="en-AU" sz="2300" kern="1200" dirty="0"/>
        </a:p>
      </dsp:txBody>
      <dsp:txXfrm>
        <a:off x="3306942" y="4853452"/>
        <a:ext cx="1796167" cy="1506481"/>
      </dsp:txXfrm>
    </dsp:sp>
    <dsp:sp modelId="{3061F45C-ED89-4761-BD4E-82D197E9E66B}">
      <dsp:nvSpPr>
        <dsp:cNvPr id="0" name=""/>
        <dsp:cNvSpPr/>
      </dsp:nvSpPr>
      <dsp:spPr>
        <a:xfrm>
          <a:off x="1987010" y="1624013"/>
          <a:ext cx="2540165" cy="21304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(3) Sprint Demo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(4) Sprint Retrospective </a:t>
          </a:r>
          <a:endParaRPr lang="en-AU" sz="2300" b="1" kern="1200" dirty="0"/>
        </a:p>
      </dsp:txBody>
      <dsp:txXfrm>
        <a:off x="2359009" y="1936016"/>
        <a:ext cx="1796167" cy="1506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9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7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5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7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18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8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71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7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9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5DC0-279F-4F06-81BC-101C1C31EF7E}" type="datetimeFigureOut">
              <a:rPr lang="en-AU" smtClean="0"/>
              <a:t>5/07/2017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54AC-96A6-4EBE-B9B8-BE644460F9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5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Scrum Rituals</a:t>
            </a:r>
            <a:br>
              <a:rPr lang="en-US" b="1" dirty="0" smtClean="0"/>
            </a:br>
            <a:r>
              <a:rPr lang="en-US" b="1" dirty="0" smtClean="0"/>
              <a:t>Sprint Retrospect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6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 – </a:t>
            </a:r>
            <a:r>
              <a:rPr lang="en-US" b="1" dirty="0"/>
              <a:t>What Should We Do about It?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opened </a:t>
            </a:r>
            <a:r>
              <a:rPr lang="en-US" dirty="0"/>
              <a:t>for </a:t>
            </a:r>
            <a:r>
              <a:rPr lang="en-US" dirty="0" smtClean="0"/>
              <a:t>discussion</a:t>
            </a:r>
            <a:endParaRPr lang="en-US" dirty="0"/>
          </a:p>
          <a:p>
            <a:r>
              <a:rPr lang="en-US" dirty="0" smtClean="0"/>
              <a:t>everybody </a:t>
            </a:r>
            <a:r>
              <a:rPr lang="en-US" dirty="0"/>
              <a:t>on the team to say more about the issues </a:t>
            </a:r>
            <a:r>
              <a:rPr lang="en-US" dirty="0" smtClean="0"/>
              <a:t>they raised</a:t>
            </a:r>
          </a:p>
          <a:p>
            <a:r>
              <a:rPr lang="en-US" dirty="0" smtClean="0"/>
              <a:t>issues </a:t>
            </a:r>
            <a:r>
              <a:rPr lang="en-US" dirty="0"/>
              <a:t>raised by the other </a:t>
            </a:r>
            <a:r>
              <a:rPr lang="en-US" dirty="0" smtClean="0"/>
              <a:t>teammates</a:t>
            </a:r>
          </a:p>
          <a:p>
            <a:r>
              <a:rPr lang="en-US" dirty="0" smtClean="0"/>
              <a:t>what </a:t>
            </a:r>
            <a:r>
              <a:rPr lang="en-US" dirty="0"/>
              <a:t>they think </a:t>
            </a:r>
            <a:r>
              <a:rPr lang="en-US" dirty="0" smtClean="0"/>
              <a:t>the team </a:t>
            </a:r>
            <a:r>
              <a:rPr lang="en-US" dirty="0"/>
              <a:t>should be doing about </a:t>
            </a:r>
            <a:r>
              <a:rPr lang="en-US" dirty="0" smtClean="0"/>
              <a:t>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16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3"/>
          <a:stretch/>
        </p:blipFill>
        <p:spPr>
          <a:xfrm>
            <a:off x="1543050" y="1523999"/>
            <a:ext cx="91059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052638"/>
            <a:ext cx="9305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Scrum Example - </a:t>
            </a:r>
            <a:r>
              <a:rPr lang="en-US" b="1" dirty="0" err="1" smtClean="0"/>
              <a:t>WithKittens</a:t>
            </a:r>
            <a:endParaRPr lang="en-AU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Scrum Works</a:t>
            </a:r>
            <a:endParaRPr lang="en-AU" dirty="0"/>
          </a:p>
        </p:txBody>
      </p:sp>
      <p:pic>
        <p:nvPicPr>
          <p:cNvPr id="1026" name="Picture 2" descr="Image result for kitt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1" y="4159045"/>
            <a:ext cx="4213277" cy="2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7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Recap Story Background </a:t>
            </a:r>
            <a:endParaRPr lang="en-AU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 descr="Image result for kitte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6839" r="26497" b="13516"/>
          <a:stretch/>
        </p:blipFill>
        <p:spPr bwMode="auto">
          <a:xfrm>
            <a:off x="3505200" y="3602038"/>
            <a:ext cx="5181600" cy="291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9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 Process Example - </a:t>
            </a:r>
            <a:r>
              <a:rPr lang="en-AU" b="1" dirty="0" err="1" smtClean="0"/>
              <a:t>WithKittens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WithKittens</a:t>
            </a:r>
            <a:r>
              <a:rPr lang="en-US" dirty="0" smtClean="0"/>
              <a:t> </a:t>
            </a:r>
            <a:r>
              <a:rPr lang="en-US" dirty="0"/>
              <a:t>team </a:t>
            </a:r>
            <a:endParaRPr lang="en-US" dirty="0" smtClean="0"/>
          </a:p>
          <a:p>
            <a:pPr lvl="1"/>
            <a:r>
              <a:rPr lang="en-US" dirty="0" smtClean="0"/>
              <a:t>six engineers</a:t>
            </a:r>
          </a:p>
          <a:p>
            <a:pPr lvl="2"/>
            <a:r>
              <a:rPr lang="en-US" dirty="0" smtClean="0"/>
              <a:t>image </a:t>
            </a:r>
            <a:r>
              <a:rPr lang="en-US" dirty="0"/>
              <a:t>processing </a:t>
            </a:r>
            <a:r>
              <a:rPr lang="en-US" dirty="0" smtClean="0"/>
              <a:t>specialists</a:t>
            </a:r>
          </a:p>
          <a:p>
            <a:pPr lvl="2"/>
            <a:r>
              <a:rPr lang="en-US" dirty="0" smtClean="0"/>
              <a:t>back-end </a:t>
            </a:r>
            <a:r>
              <a:rPr lang="en-US" dirty="0"/>
              <a:t>data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API </a:t>
            </a:r>
            <a:r>
              <a:rPr lang="en-US" dirty="0"/>
              <a:t>management </a:t>
            </a:r>
            <a:r>
              <a:rPr lang="en-US" dirty="0" smtClean="0"/>
              <a:t>engineers</a:t>
            </a:r>
          </a:p>
          <a:p>
            <a:pPr lvl="2"/>
            <a:r>
              <a:rPr lang="en-US" dirty="0" smtClean="0"/>
              <a:t>front-end </a:t>
            </a:r>
            <a:r>
              <a:rPr lang="en-US" dirty="0"/>
              <a:t>engineers for both web and mobile </a:t>
            </a:r>
            <a:r>
              <a:rPr lang="en-US" dirty="0" smtClean="0"/>
              <a:t>interfaces</a:t>
            </a:r>
          </a:p>
          <a:p>
            <a:pPr lvl="2"/>
            <a:r>
              <a:rPr lang="en-US" dirty="0" smtClean="0"/>
              <a:t>billing </a:t>
            </a:r>
            <a:r>
              <a:rPr lang="en-US" dirty="0"/>
              <a:t>and security </a:t>
            </a:r>
            <a:r>
              <a:rPr lang="en-US" dirty="0" smtClean="0"/>
              <a:t>experts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product </a:t>
            </a:r>
            <a:r>
              <a:rPr lang="en-US" dirty="0" smtClean="0"/>
              <a:t>owner</a:t>
            </a:r>
          </a:p>
          <a:p>
            <a:pPr lvl="2"/>
            <a:r>
              <a:rPr lang="en-US" dirty="0"/>
              <a:t>product management for both desktop and web applications</a:t>
            </a:r>
            <a:endParaRPr lang="en-US" dirty="0" smtClean="0"/>
          </a:p>
          <a:p>
            <a:pPr lvl="1"/>
            <a:r>
              <a:rPr lang="en-US" dirty="0" smtClean="0"/>
              <a:t>one scrum </a:t>
            </a:r>
            <a:r>
              <a:rPr lang="en-AU" dirty="0" smtClean="0"/>
              <a:t>master</a:t>
            </a:r>
          </a:p>
          <a:p>
            <a:r>
              <a:rPr lang="en-US" dirty="0"/>
              <a:t>working together for about three </a:t>
            </a:r>
            <a:r>
              <a:rPr lang="en-US" dirty="0" smtClean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27301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 Process Example - </a:t>
            </a:r>
            <a:r>
              <a:rPr lang="en-AU" b="1" dirty="0" err="1" smtClean="0"/>
              <a:t>WithKittens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members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/>
              <a:t>designer on the </a:t>
            </a:r>
            <a:r>
              <a:rPr lang="en-US" dirty="0" smtClean="0"/>
              <a:t>design team</a:t>
            </a:r>
          </a:p>
          <a:p>
            <a:pPr lvl="1"/>
            <a:r>
              <a:rPr lang="en-US" dirty="0"/>
              <a:t>a pair of QA </a:t>
            </a:r>
            <a:r>
              <a:rPr lang="en-US" dirty="0" smtClean="0"/>
              <a:t>engineers</a:t>
            </a:r>
          </a:p>
          <a:p>
            <a:pPr lvl="1"/>
            <a:r>
              <a:rPr lang="en-US" dirty="0"/>
              <a:t>a small team of DevOps </a:t>
            </a:r>
            <a:r>
              <a:rPr lang="en-US" dirty="0" smtClean="0"/>
              <a:t>engineers </a:t>
            </a:r>
          </a:p>
          <a:p>
            <a:pPr lvl="2"/>
            <a:r>
              <a:rPr lang="en-US" dirty="0"/>
              <a:t>site running and also handle IT issues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09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Scrum Process Example - </a:t>
            </a:r>
            <a:r>
              <a:rPr lang="en-AU" b="1" dirty="0" err="1"/>
              <a:t>WithKittens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</a:t>
            </a:r>
            <a:r>
              <a:rPr lang="en-US" dirty="0"/>
              <a:t>facets of </a:t>
            </a:r>
            <a:r>
              <a:rPr lang="en-US" dirty="0" smtClean="0"/>
              <a:t>the service </a:t>
            </a:r>
          </a:p>
          <a:p>
            <a:pPr lvl="1"/>
            <a:r>
              <a:rPr lang="en-US" dirty="0" smtClean="0"/>
              <a:t>figuring </a:t>
            </a:r>
            <a:r>
              <a:rPr lang="en-US" dirty="0"/>
              <a:t>out the ideal positioning of kittens in </a:t>
            </a:r>
            <a:r>
              <a:rPr lang="en-US" dirty="0" smtClean="0"/>
              <a:t>pictures</a:t>
            </a:r>
            <a:endParaRPr lang="en-US" dirty="0"/>
          </a:p>
          <a:p>
            <a:pPr lvl="1"/>
            <a:r>
              <a:rPr lang="en-US" dirty="0" smtClean="0"/>
              <a:t>best </a:t>
            </a:r>
            <a:r>
              <a:rPr lang="en-US" dirty="0"/>
              <a:t>ways to optimize images for proper </a:t>
            </a:r>
            <a:r>
              <a:rPr lang="en-US" dirty="0" smtClean="0"/>
              <a:t>delivery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17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Why Just Kittens?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founder and CEO of the company has a long history of working with cat </a:t>
            </a:r>
            <a:r>
              <a:rPr lang="en-US" dirty="0" smtClean="0"/>
              <a:t>rescue </a:t>
            </a:r>
            <a:r>
              <a:rPr lang="en-AU" dirty="0" smtClean="0"/>
              <a:t>societies</a:t>
            </a:r>
          </a:p>
          <a:p>
            <a:r>
              <a:rPr lang="en-US" dirty="0"/>
              <a:t>idea for the service began as something to support one local </a:t>
            </a:r>
            <a:r>
              <a:rPr lang="en-US" dirty="0" smtClean="0"/>
              <a:t>nonprofit organization</a:t>
            </a:r>
            <a:r>
              <a:rPr lang="en-US" dirty="0"/>
              <a:t>, and grew quickly as other </a:t>
            </a:r>
            <a:r>
              <a:rPr lang="en-US" dirty="0" smtClean="0"/>
              <a:t>nonprofits</a:t>
            </a:r>
          </a:p>
          <a:p>
            <a:r>
              <a:rPr lang="en-AU" dirty="0" smtClean="0"/>
              <a:t>users decided </a:t>
            </a:r>
            <a:r>
              <a:rPr lang="en-US" dirty="0" smtClean="0"/>
              <a:t>they </a:t>
            </a:r>
            <a:r>
              <a:rPr lang="en-US" dirty="0"/>
              <a:t>also wanted to be able to add kittens to their </a:t>
            </a:r>
            <a:r>
              <a:rPr lang="en-US" dirty="0" smtClean="0"/>
              <a:t>pictures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39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Scrum Process Example - </a:t>
            </a:r>
            <a:r>
              <a:rPr lang="en-AU" b="1" dirty="0" err="1" smtClean="0"/>
              <a:t>WithKittens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produce </a:t>
            </a:r>
            <a:r>
              <a:rPr lang="en-US" dirty="0"/>
              <a:t>both a website and a mobile application designed to add pictures of kittens to any image uploaded by their </a:t>
            </a:r>
            <a:r>
              <a:rPr lang="en-US" dirty="0" smtClean="0"/>
              <a:t>clients</a:t>
            </a:r>
            <a:endParaRPr lang="en-AU" dirty="0" smtClean="0"/>
          </a:p>
          <a:p>
            <a:r>
              <a:rPr lang="en-US" dirty="0"/>
              <a:t>free tier </a:t>
            </a:r>
            <a:r>
              <a:rPr lang="en-AU" dirty="0" smtClean="0"/>
              <a:t>customers (most)</a:t>
            </a:r>
            <a:endParaRPr lang="en-AU" dirty="0"/>
          </a:p>
          <a:p>
            <a:pPr lvl="1"/>
            <a:r>
              <a:rPr lang="en-US" dirty="0" smtClean="0"/>
              <a:t>adding </a:t>
            </a:r>
            <a:r>
              <a:rPr lang="en-US" dirty="0"/>
              <a:t>kittens to their own social media images and sharing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paying customers  (some)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privilege of </a:t>
            </a:r>
            <a:r>
              <a:rPr lang="en-US" dirty="0" smtClean="0"/>
              <a:t>knowing only </a:t>
            </a:r>
            <a:r>
              <a:rPr lang="en-US" dirty="0"/>
              <a:t>the very best kittens will be added to their images consistently and </a:t>
            </a:r>
            <a:r>
              <a:rPr lang="en-US" dirty="0" smtClean="0"/>
              <a:t>reliably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deal more control over the quality and content than free users </a:t>
            </a:r>
            <a:r>
              <a:rPr lang="en-US" dirty="0" smtClean="0"/>
              <a:t>get</a:t>
            </a:r>
          </a:p>
          <a:p>
            <a:pPr lvl="1"/>
            <a:r>
              <a:rPr lang="en-US" dirty="0"/>
              <a:t>high-end social media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who want more control over the way their kittens are presented </a:t>
            </a:r>
            <a:r>
              <a:rPr lang="en-US" dirty="0" smtClean="0"/>
              <a:t>in </a:t>
            </a:r>
            <a:r>
              <a:rPr lang="en-AU" dirty="0" smtClean="0"/>
              <a:t>their pictures</a:t>
            </a:r>
          </a:p>
          <a:p>
            <a:pPr lvl="1"/>
            <a:r>
              <a:rPr lang="en-US" dirty="0"/>
              <a:t>growing business clientele, including </a:t>
            </a:r>
            <a:r>
              <a:rPr lang="en-US" dirty="0" smtClean="0"/>
              <a:t>companies who </a:t>
            </a:r>
            <a:r>
              <a:rPr lang="en-US" dirty="0"/>
              <a:t>use </a:t>
            </a:r>
            <a:r>
              <a:rPr lang="en-US" dirty="0" err="1"/>
              <a:t>theWithKittens</a:t>
            </a:r>
            <a:r>
              <a:rPr lang="en-US" dirty="0"/>
              <a:t> service to add </a:t>
            </a:r>
            <a:r>
              <a:rPr lang="en-US" dirty="0" smtClean="0"/>
              <a:t>appeal</a:t>
            </a:r>
          </a:p>
          <a:p>
            <a:r>
              <a:rPr lang="en-AU" dirty="0"/>
              <a:t>i</a:t>
            </a:r>
            <a:r>
              <a:rPr lang="en-AU" dirty="0" smtClean="0"/>
              <a:t>mportant to keep paying </a:t>
            </a:r>
            <a:r>
              <a:rPr lang="en-AU" dirty="0"/>
              <a:t>clients </a:t>
            </a:r>
            <a:r>
              <a:rPr lang="en-AU" dirty="0" smtClean="0"/>
              <a:t>happy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75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6 Summary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AU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Rituals</a:t>
                      </a:r>
                      <a:endParaRPr lang="en-AU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4400" b="0" dirty="0" smtClean="0">
                          <a:solidFill>
                            <a:schemeClr val="tx1"/>
                          </a:solidFill>
                        </a:rPr>
                        <a:t>Artifacts</a:t>
                      </a:r>
                      <a:endParaRPr lang="en-AU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Scrum Master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Owner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Sprint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Planning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Daily Standup 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Sprint Demo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</a:rPr>
                        <a:t>Sprint Retrospective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Scrum board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 of "done“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Velocity charts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increment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3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at Kitten Haven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company's </a:t>
            </a:r>
            <a:r>
              <a:rPr lang="en-AU" dirty="0" smtClean="0"/>
              <a:t>focus </a:t>
            </a:r>
            <a:r>
              <a:rPr lang="en-US" dirty="0" smtClean="0"/>
              <a:t>on </a:t>
            </a:r>
            <a:r>
              <a:rPr lang="en-US" dirty="0"/>
              <a:t>kitten-only content has never been a serious issue </a:t>
            </a:r>
            <a:r>
              <a:rPr lang="en-US" dirty="0" smtClean="0"/>
              <a:t>before</a:t>
            </a:r>
          </a:p>
          <a:p>
            <a:r>
              <a:rPr lang="en-US" dirty="0" smtClean="0"/>
              <a:t>but recently, the </a:t>
            </a:r>
            <a:r>
              <a:rPr lang="en-AU" dirty="0"/>
              <a:t>company's largest clients, </a:t>
            </a:r>
            <a:r>
              <a:rPr lang="en-AU" dirty="0" smtClean="0"/>
              <a:t>a </a:t>
            </a:r>
            <a:r>
              <a:rPr lang="en-US" dirty="0" smtClean="0"/>
              <a:t>multinational </a:t>
            </a:r>
            <a:r>
              <a:rPr lang="en-US" dirty="0"/>
              <a:t>marketing </a:t>
            </a:r>
            <a:r>
              <a:rPr lang="en-US" dirty="0" smtClean="0"/>
              <a:t>conglomerate </a:t>
            </a:r>
            <a:r>
              <a:rPr lang="en-AU" dirty="0"/>
              <a:t>were planning </a:t>
            </a:r>
            <a:r>
              <a:rPr lang="en-AU" dirty="0" smtClean="0"/>
              <a:t>to </a:t>
            </a:r>
            <a:r>
              <a:rPr lang="en-US" dirty="0" smtClean="0"/>
              <a:t>switch </a:t>
            </a:r>
            <a:r>
              <a:rPr lang="en-US" dirty="0"/>
              <a:t>contracts to a </a:t>
            </a:r>
            <a:r>
              <a:rPr lang="en-US" dirty="0" smtClean="0"/>
              <a:t>competitor. They puppy images 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03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CEO &amp; Product Owner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between CEO and product owner</a:t>
            </a:r>
          </a:p>
          <a:p>
            <a:pPr lvl="1"/>
            <a:r>
              <a:rPr lang="en-AU" dirty="0"/>
              <a:t>value </a:t>
            </a:r>
            <a:r>
              <a:rPr lang="en-AU" dirty="0" smtClean="0"/>
              <a:t>of </a:t>
            </a:r>
            <a:r>
              <a:rPr lang="en-US" dirty="0" smtClean="0"/>
              <a:t>adapting </a:t>
            </a:r>
            <a:r>
              <a:rPr lang="en-US" dirty="0"/>
              <a:t>to changing market </a:t>
            </a:r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appropriateness of adding </a:t>
            </a:r>
            <a:r>
              <a:rPr lang="en-US" dirty="0" smtClean="0"/>
              <a:t>a service </a:t>
            </a:r>
            <a:r>
              <a:rPr lang="en-US" dirty="0"/>
              <a:t>that conflicts with the historical intent of the </a:t>
            </a:r>
            <a:r>
              <a:rPr lang="en-US" dirty="0" smtClean="0"/>
              <a:t>company</a:t>
            </a:r>
          </a:p>
          <a:p>
            <a:pPr lvl="1"/>
            <a:r>
              <a:rPr lang="en-US" dirty="0" smtClean="0"/>
              <a:t>conflict with </a:t>
            </a:r>
            <a:r>
              <a:rPr lang="en-AU" dirty="0" smtClean="0"/>
              <a:t>company name</a:t>
            </a:r>
          </a:p>
          <a:p>
            <a:r>
              <a:rPr lang="en-US" dirty="0" smtClean="0"/>
              <a:t>decided to work </a:t>
            </a:r>
            <a:r>
              <a:rPr lang="en-US" dirty="0"/>
              <a:t>on puppy-friendly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keeping </a:t>
            </a:r>
            <a:r>
              <a:rPr lang="en-US" dirty="0"/>
              <a:t>in mind are the overhead of maintaining an entirely independent </a:t>
            </a:r>
            <a:r>
              <a:rPr lang="en-US" dirty="0" smtClean="0"/>
              <a:t>service versus </a:t>
            </a:r>
            <a:r>
              <a:rPr lang="en-US" dirty="0"/>
              <a:t>the cost of developing and supporting an integrated </a:t>
            </a:r>
            <a:r>
              <a:rPr lang="en-US" dirty="0" smtClean="0"/>
              <a:t>service</a:t>
            </a:r>
          </a:p>
          <a:p>
            <a:r>
              <a:rPr lang="en-AU" dirty="0"/>
              <a:t>scheduled to work </a:t>
            </a:r>
            <a:r>
              <a:rPr lang="en-AU" dirty="0" smtClean="0"/>
              <a:t>on next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22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far….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completed Sprint Planning</a:t>
            </a:r>
          </a:p>
          <a:p>
            <a:r>
              <a:rPr lang="en-US" dirty="0" smtClean="0"/>
              <a:t>Already prepared</a:t>
            </a:r>
          </a:p>
          <a:p>
            <a:pPr lvl="1"/>
            <a:r>
              <a:rPr lang="en-US" dirty="0" smtClean="0"/>
              <a:t>Scrum Board</a:t>
            </a:r>
          </a:p>
          <a:p>
            <a:pPr lvl="1"/>
            <a:r>
              <a:rPr lang="en-US" dirty="0" smtClean="0"/>
              <a:t>Product Backlog </a:t>
            </a:r>
          </a:p>
          <a:p>
            <a:pPr lvl="1"/>
            <a:r>
              <a:rPr lang="en-US" dirty="0" smtClean="0"/>
              <a:t>Stories</a:t>
            </a:r>
          </a:p>
          <a:p>
            <a:pPr lvl="1"/>
            <a:r>
              <a:rPr lang="en-US" dirty="0" smtClean="0"/>
              <a:t>Sprint Backlog</a:t>
            </a:r>
          </a:p>
          <a:p>
            <a:r>
              <a:rPr lang="en-US" dirty="0" smtClean="0"/>
              <a:t>Team ran Daily Standup for Sprint 11</a:t>
            </a:r>
          </a:p>
          <a:p>
            <a:r>
              <a:rPr lang="en-US" dirty="0" smtClean="0"/>
              <a:t>Team completed Sprint 11 (one week scrum sprint)</a:t>
            </a:r>
          </a:p>
          <a:p>
            <a:r>
              <a:rPr lang="en-US" dirty="0" smtClean="0"/>
              <a:t>Team completed Sprint Demo</a:t>
            </a:r>
          </a:p>
          <a:p>
            <a:r>
              <a:rPr lang="en-US" dirty="0"/>
              <a:t>Next step -&gt; </a:t>
            </a:r>
            <a:r>
              <a:rPr lang="en-US" b="1" dirty="0"/>
              <a:t>Sprint </a:t>
            </a:r>
            <a:r>
              <a:rPr lang="en-US" b="1" dirty="0" smtClean="0"/>
              <a:t>Retrospect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81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Sprint 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demo </a:t>
            </a:r>
            <a:r>
              <a:rPr lang="en-US" dirty="0"/>
              <a:t>is completed and the sprint is </a:t>
            </a:r>
            <a:r>
              <a:rPr lang="en-US" dirty="0" smtClean="0"/>
              <a:t>closed</a:t>
            </a:r>
          </a:p>
          <a:p>
            <a:r>
              <a:rPr lang="en-AU" dirty="0"/>
              <a:t>get </a:t>
            </a:r>
            <a:r>
              <a:rPr lang="en-AU" dirty="0" smtClean="0"/>
              <a:t>people </a:t>
            </a:r>
            <a:r>
              <a:rPr lang="en-US" dirty="0" smtClean="0"/>
              <a:t>talking </a:t>
            </a:r>
            <a:r>
              <a:rPr lang="en-US" dirty="0"/>
              <a:t>about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they think went well during the last </a:t>
            </a:r>
            <a:r>
              <a:rPr lang="en-US" dirty="0" smtClean="0"/>
              <a:t>sprint</a:t>
            </a:r>
          </a:p>
          <a:p>
            <a:pPr lvl="1"/>
            <a:r>
              <a:rPr lang="en-AU" dirty="0"/>
              <a:t>what they </a:t>
            </a:r>
            <a:r>
              <a:rPr lang="en-AU" dirty="0" smtClean="0"/>
              <a:t>could </a:t>
            </a:r>
            <a:r>
              <a:rPr lang="en-US" dirty="0" smtClean="0"/>
              <a:t>have </a:t>
            </a:r>
            <a:r>
              <a:rPr lang="en-US" dirty="0"/>
              <a:t>done </a:t>
            </a:r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changes they think they should make to the </a:t>
            </a:r>
            <a:r>
              <a:rPr lang="en-US" dirty="0" smtClean="0"/>
              <a:t>process </a:t>
            </a:r>
            <a:r>
              <a:rPr lang="en-AU" dirty="0" smtClean="0"/>
              <a:t>going </a:t>
            </a:r>
            <a:r>
              <a:rPr lang="en-AU" dirty="0"/>
              <a:t>forward.</a:t>
            </a:r>
          </a:p>
        </p:txBody>
      </p:sp>
    </p:spTree>
    <p:extLst>
      <p:ext uri="{BB962C8B-B14F-4D97-AF65-F5344CB8AC3E}">
        <p14:creationId xmlns:p14="http://schemas.microsoft.com/office/powerpoint/2010/main" val="55536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junior </a:t>
            </a:r>
            <a:r>
              <a:rPr lang="en-AU" dirty="0" smtClean="0"/>
              <a:t>engineer: </a:t>
            </a:r>
            <a:r>
              <a:rPr lang="en-US" dirty="0"/>
              <a:t>One thing I think went really well was having the opportunity to follow that </a:t>
            </a:r>
            <a:r>
              <a:rPr lang="en-US" dirty="0" smtClean="0"/>
              <a:t>big story </a:t>
            </a:r>
            <a:r>
              <a:rPr lang="en-US" dirty="0"/>
              <a:t>from start to </a:t>
            </a:r>
            <a:r>
              <a:rPr lang="en-US" dirty="0" smtClean="0"/>
              <a:t>finish. </a:t>
            </a:r>
            <a:r>
              <a:rPr lang="en-US" dirty="0"/>
              <a:t>It gave me a great chance to see how our architecture works from </a:t>
            </a:r>
            <a:r>
              <a:rPr lang="en-US" dirty="0" smtClean="0"/>
              <a:t>top </a:t>
            </a:r>
            <a:r>
              <a:rPr lang="en-AU" dirty="0" smtClean="0"/>
              <a:t>to </a:t>
            </a:r>
            <a:r>
              <a:rPr lang="en-AU" dirty="0"/>
              <a:t>bottom</a:t>
            </a:r>
            <a:r>
              <a:rPr lang="en-AU" dirty="0" smtClean="0"/>
              <a:t>.</a:t>
            </a:r>
          </a:p>
          <a:p>
            <a:r>
              <a:rPr lang="en-US" dirty="0" smtClean="0"/>
              <a:t>Engineer 6: </a:t>
            </a:r>
            <a:r>
              <a:rPr lang="en-US" dirty="0"/>
              <a:t>You did a really good job on </a:t>
            </a:r>
            <a:r>
              <a:rPr lang="en-US" dirty="0" smtClean="0"/>
              <a:t>it. </a:t>
            </a:r>
            <a:r>
              <a:rPr lang="en-AU" dirty="0" smtClean="0"/>
              <a:t>I </a:t>
            </a:r>
            <a:r>
              <a:rPr lang="en-US" dirty="0" smtClean="0"/>
              <a:t>learned </a:t>
            </a:r>
            <a:r>
              <a:rPr lang="en-US" dirty="0"/>
              <a:t>some things about our own architecture that I didn't know, too. </a:t>
            </a:r>
            <a:r>
              <a:rPr lang="en-US" dirty="0" smtClean="0"/>
              <a:t>There's some </a:t>
            </a:r>
            <a:r>
              <a:rPr lang="en-US" dirty="0"/>
              <a:t>really messy stuff in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Engineer 1: </a:t>
            </a:r>
            <a:r>
              <a:rPr lang="en-AU" dirty="0" smtClean="0"/>
              <a:t>Yeah. </a:t>
            </a:r>
            <a:r>
              <a:rPr lang="en-US" dirty="0" smtClean="0"/>
              <a:t>That's </a:t>
            </a:r>
            <a:r>
              <a:rPr lang="en-US" dirty="0"/>
              <a:t>one of the things I think didn't go so well. </a:t>
            </a:r>
            <a:r>
              <a:rPr lang="en-US" dirty="0" smtClean="0"/>
              <a:t>I really </a:t>
            </a:r>
            <a:r>
              <a:rPr lang="en-US" dirty="0"/>
              <a:t>think we should have had the chance to do the refactoring before trying </a:t>
            </a:r>
            <a:r>
              <a:rPr lang="en-US" dirty="0" smtClean="0"/>
              <a:t>to </a:t>
            </a:r>
            <a:r>
              <a:rPr lang="en-AU" dirty="0" smtClean="0"/>
              <a:t>build </a:t>
            </a:r>
            <a:r>
              <a:rPr lang="en-AU" dirty="0"/>
              <a:t>this all </a:t>
            </a:r>
            <a:r>
              <a:rPr lang="en-AU" dirty="0" smtClean="0"/>
              <a:t>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260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Sprint 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Engineer 2: I agree. </a:t>
            </a:r>
            <a:r>
              <a:rPr lang="en-US" dirty="0"/>
              <a:t>But now at least we have a sense of where </a:t>
            </a:r>
            <a:r>
              <a:rPr lang="en-US" dirty="0" smtClean="0"/>
              <a:t>some of </a:t>
            </a:r>
            <a:r>
              <a:rPr lang="en-US" dirty="0"/>
              <a:t>the mess is, so we know what to focus on first</a:t>
            </a:r>
            <a:r>
              <a:rPr lang="en-US" dirty="0" smtClean="0"/>
              <a:t>.</a:t>
            </a:r>
          </a:p>
          <a:p>
            <a:r>
              <a:rPr lang="en-AU" dirty="0" smtClean="0"/>
              <a:t>Engineer 3: </a:t>
            </a:r>
            <a:r>
              <a:rPr lang="en-US" dirty="0" smtClean="0"/>
              <a:t>It </a:t>
            </a:r>
            <a:r>
              <a:rPr lang="en-US" dirty="0"/>
              <a:t>would have been easier if I had just been able to dive in and fix that stuff </a:t>
            </a:r>
            <a:r>
              <a:rPr lang="en-US" dirty="0" smtClean="0"/>
              <a:t>first. I </a:t>
            </a:r>
            <a:r>
              <a:rPr lang="en-US" dirty="0"/>
              <a:t>already knew where most of it was, and it still </a:t>
            </a:r>
            <a:r>
              <a:rPr lang="en-US" dirty="0" smtClean="0"/>
              <a:t>bothers me </a:t>
            </a:r>
            <a:r>
              <a:rPr lang="en-US" dirty="0"/>
              <a:t>that we did it </a:t>
            </a:r>
            <a:r>
              <a:rPr lang="en-US" dirty="0" smtClean="0"/>
              <a:t>backwards</a:t>
            </a:r>
            <a:endParaRPr lang="en-US" dirty="0"/>
          </a:p>
          <a:p>
            <a:r>
              <a:rPr lang="en-AU" dirty="0" smtClean="0"/>
              <a:t>Engineer 2: </a:t>
            </a:r>
            <a:r>
              <a:rPr lang="en-US" dirty="0" smtClean="0"/>
              <a:t>At </a:t>
            </a:r>
            <a:r>
              <a:rPr lang="en-US" dirty="0"/>
              <a:t>least now you're not the only one who </a:t>
            </a:r>
            <a:r>
              <a:rPr lang="en-US" dirty="0" smtClean="0"/>
              <a:t>knows</a:t>
            </a:r>
          </a:p>
          <a:p>
            <a:r>
              <a:rPr lang="en-AU" dirty="0" smtClean="0"/>
              <a:t>Engineer 3: </a:t>
            </a:r>
            <a:r>
              <a:rPr lang="en-US" dirty="0"/>
              <a:t>Yeah, but it sounds as if we're not going to get a chance to do the </a:t>
            </a:r>
            <a:r>
              <a:rPr lang="en-US" dirty="0" smtClean="0"/>
              <a:t>refactoring this </a:t>
            </a:r>
            <a:r>
              <a:rPr lang="en-AU" dirty="0" smtClean="0"/>
              <a:t>sprint</a:t>
            </a:r>
            <a:r>
              <a:rPr lang="en-AU" dirty="0"/>
              <a:t>, </a:t>
            </a:r>
            <a:r>
              <a:rPr lang="en-AU" dirty="0" smtClean="0"/>
              <a:t>either</a:t>
            </a:r>
          </a:p>
          <a:p>
            <a:r>
              <a:rPr lang="en-AU" dirty="0" smtClean="0"/>
              <a:t>Engineer 4:</a:t>
            </a:r>
            <a:r>
              <a:rPr lang="en-US" dirty="0"/>
              <a:t> That's how it sounded to me </a:t>
            </a:r>
            <a:r>
              <a:rPr lang="en-US" dirty="0" smtClean="0"/>
              <a:t>too. </a:t>
            </a:r>
            <a:r>
              <a:rPr lang="en-AU" dirty="0"/>
              <a:t>They're going </a:t>
            </a:r>
            <a:r>
              <a:rPr lang="en-AU" dirty="0" smtClean="0"/>
              <a:t>to </a:t>
            </a:r>
            <a:r>
              <a:rPr lang="en-US" dirty="0" smtClean="0"/>
              <a:t>stick </a:t>
            </a:r>
            <a:r>
              <a:rPr lang="en-US" dirty="0"/>
              <a:t>in the stories to get the design changes for the beta done </a:t>
            </a:r>
            <a:r>
              <a:rPr lang="en-US" dirty="0" smtClean="0"/>
              <a:t>first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62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Sprint 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scrum </a:t>
            </a:r>
            <a:r>
              <a:rPr lang="en-AU" dirty="0" smtClean="0"/>
              <a:t>master: </a:t>
            </a:r>
            <a:r>
              <a:rPr lang="en-US" dirty="0"/>
              <a:t>We probably are going to have some design stories to fix the visuals for the </a:t>
            </a:r>
            <a:r>
              <a:rPr lang="en-US" dirty="0" smtClean="0"/>
              <a:t>beta. </a:t>
            </a:r>
            <a:r>
              <a:rPr lang="en-US" dirty="0"/>
              <a:t>But the product owner did agree to give us time for the </a:t>
            </a:r>
            <a:r>
              <a:rPr lang="en-US" dirty="0" smtClean="0"/>
              <a:t>refactor as </a:t>
            </a:r>
            <a:r>
              <a:rPr lang="en-US" dirty="0"/>
              <a:t>a top priority if we finished the story, and we did. I'll follow up on </a:t>
            </a:r>
            <a:r>
              <a:rPr lang="en-US" dirty="0" smtClean="0"/>
              <a:t>that before </a:t>
            </a:r>
            <a:r>
              <a:rPr lang="en-US" dirty="0"/>
              <a:t>the planning meeting to make </a:t>
            </a:r>
            <a:r>
              <a:rPr lang="en-US" dirty="0" smtClean="0"/>
              <a:t>sure</a:t>
            </a:r>
          </a:p>
          <a:p>
            <a:r>
              <a:rPr lang="en-AU" dirty="0" smtClean="0"/>
              <a:t>Engineer 3: </a:t>
            </a:r>
            <a:r>
              <a:rPr lang="en-AU" dirty="0"/>
              <a:t>Well one </a:t>
            </a:r>
            <a:r>
              <a:rPr lang="en-AU" dirty="0" smtClean="0"/>
              <a:t>thing </a:t>
            </a:r>
            <a:r>
              <a:rPr lang="en-US" dirty="0"/>
              <a:t>is that I want to go through those </a:t>
            </a:r>
            <a:r>
              <a:rPr lang="en-US" dirty="0" smtClean="0"/>
              <a:t>new designs </a:t>
            </a:r>
            <a:r>
              <a:rPr lang="en-US" dirty="0"/>
              <a:t>with a fine-toothed comb and make sure they're really final before we </a:t>
            </a:r>
            <a:r>
              <a:rPr lang="en-US" dirty="0" smtClean="0"/>
              <a:t>estimate </a:t>
            </a:r>
            <a:r>
              <a:rPr lang="en-AU" dirty="0" smtClean="0"/>
              <a:t>them.</a:t>
            </a:r>
          </a:p>
          <a:p>
            <a:r>
              <a:rPr lang="en-AU" dirty="0"/>
              <a:t>scrum </a:t>
            </a:r>
            <a:r>
              <a:rPr lang="en-AU" dirty="0" smtClean="0"/>
              <a:t>master: </a:t>
            </a:r>
            <a:r>
              <a:rPr lang="en-US" dirty="0"/>
              <a:t>Should we make that another goal for the next </a:t>
            </a:r>
            <a:r>
              <a:rPr lang="en-US" dirty="0" smtClean="0"/>
              <a:t>sprint?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653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Sprint Retrospective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</a:t>
            </a:r>
            <a:r>
              <a:rPr lang="en-US" dirty="0" smtClean="0"/>
              <a:t>retrospective</a:t>
            </a:r>
          </a:p>
          <a:p>
            <a:pPr lvl="1"/>
            <a:r>
              <a:rPr lang="en-AU" dirty="0"/>
              <a:t>short list of </a:t>
            </a:r>
            <a:r>
              <a:rPr lang="en-AU" dirty="0" smtClean="0"/>
              <a:t>improvements</a:t>
            </a:r>
          </a:p>
          <a:p>
            <a:pPr lvl="1"/>
            <a:r>
              <a:rPr lang="en-US" dirty="0"/>
              <a:t>a couple of tasks for the scrum master to follow up on with the product </a:t>
            </a:r>
            <a:r>
              <a:rPr lang="en-US" dirty="0" smtClean="0"/>
              <a:t>owner</a:t>
            </a:r>
          </a:p>
          <a:p>
            <a:pPr lvl="1"/>
            <a:r>
              <a:rPr lang="en-US" dirty="0"/>
              <a:t>priority for the next </a:t>
            </a:r>
            <a:r>
              <a:rPr lang="en-US" dirty="0" smtClean="0"/>
              <a:t>sprint</a:t>
            </a:r>
          </a:p>
          <a:p>
            <a:pPr lvl="2"/>
            <a:r>
              <a:rPr lang="en-US" dirty="0" smtClean="0"/>
              <a:t>refactoring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23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07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</a:t>
            </a:r>
            <a:r>
              <a:rPr lang="en-US" b="1" smtClean="0"/>
              <a:t>7 </a:t>
            </a:r>
            <a:r>
              <a:rPr lang="en-US" b="1" smtClean="0"/>
              <a:t>Summary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AU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Rituals</a:t>
                      </a:r>
                      <a:endParaRPr lang="en-AU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4400" b="0" dirty="0" smtClean="0">
                          <a:solidFill>
                            <a:schemeClr val="tx1"/>
                          </a:solidFill>
                        </a:rPr>
                        <a:t>Artifacts</a:t>
                      </a:r>
                      <a:endParaRPr lang="en-AU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Scrum Master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Owner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Sprint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Planning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Daily Standup 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Sprint Demo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Sprint Retrospective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Scrum board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 of "done“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Velocity charts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increment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7 Overview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12995"/>
              </p:ext>
            </p:extLst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en-AU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Rituals</a:t>
                      </a:r>
                      <a:endParaRPr lang="en-AU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4400" b="0" dirty="0" smtClean="0">
                          <a:solidFill>
                            <a:schemeClr val="tx1"/>
                          </a:solidFill>
                        </a:rPr>
                        <a:t>Artifacts</a:t>
                      </a:r>
                      <a:endParaRPr lang="en-AU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Scrum Master</a:t>
                      </a:r>
                      <a:endParaRPr lang="en-US" sz="3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Owner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Sprint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Planning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Daily Standup 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Sprint Demo</a:t>
                      </a:r>
                    </a:p>
                    <a:p>
                      <a:pPr marL="571500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Sprint Retrospective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Sprint backlog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Scrum board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 of "done“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Velocity charts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Burndown chart</a:t>
                      </a:r>
                    </a:p>
                    <a:p>
                      <a:pPr marL="571500" lvl="0" indent="-571500">
                        <a:buFont typeface="Arial" panose="020B0604020202020204" pitchFamily="34" charset="0"/>
                        <a:buChar char="•"/>
                      </a:pPr>
                      <a:r>
                        <a:rPr lang="en-AU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increment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7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4222"/>
              </p:ext>
            </p:extLst>
          </p:nvPr>
        </p:nvGraphicFramePr>
        <p:xfrm>
          <a:off x="428625" y="222249"/>
          <a:ext cx="11477625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4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Sprint </a:t>
            </a:r>
            <a:r>
              <a:rPr lang="en-AU" b="1" dirty="0" smtClean="0"/>
              <a:t>Retrospective - Objective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gathers the team together to consider how the sprint that </a:t>
            </a:r>
            <a:r>
              <a:rPr lang="en-US" dirty="0" smtClean="0"/>
              <a:t>was just </a:t>
            </a:r>
            <a:r>
              <a:rPr lang="en-US" dirty="0"/>
              <a:t>completed went for </a:t>
            </a:r>
            <a:r>
              <a:rPr lang="en-US" dirty="0" smtClean="0"/>
              <a:t>everybody</a:t>
            </a:r>
          </a:p>
          <a:p>
            <a:r>
              <a:rPr lang="en-US" dirty="0" smtClean="0"/>
              <a:t>everyone </a:t>
            </a:r>
            <a:r>
              <a:rPr lang="en-US" dirty="0"/>
              <a:t>in the room will </a:t>
            </a:r>
            <a:r>
              <a:rPr lang="en-US" dirty="0" smtClean="0"/>
              <a:t>be asked </a:t>
            </a:r>
            <a:r>
              <a:rPr lang="en-US" dirty="0"/>
              <a:t>what went well, what didn't go well, and what commitment they're </a:t>
            </a:r>
            <a:r>
              <a:rPr lang="en-US" dirty="0" smtClean="0"/>
              <a:t>willing to </a:t>
            </a:r>
            <a:r>
              <a:rPr lang="en-US" dirty="0"/>
              <a:t>make as a group to improve things in the next </a:t>
            </a:r>
            <a:r>
              <a:rPr lang="en-US" dirty="0" smtClean="0"/>
              <a:t>sprint</a:t>
            </a:r>
          </a:p>
          <a:p>
            <a:r>
              <a:rPr lang="en-US" dirty="0"/>
              <a:t>goal is to come </a:t>
            </a:r>
            <a:r>
              <a:rPr lang="en-US" dirty="0" smtClean="0"/>
              <a:t>away with </a:t>
            </a:r>
            <a:r>
              <a:rPr lang="en-US" dirty="0"/>
              <a:t>a set of modifications to the process that everybody on the team agrees to </a:t>
            </a:r>
            <a:r>
              <a:rPr lang="en-US" dirty="0" smtClean="0"/>
              <a:t>try </a:t>
            </a:r>
            <a:r>
              <a:rPr lang="en-AU" dirty="0" smtClean="0"/>
              <a:t>for </a:t>
            </a:r>
            <a:r>
              <a:rPr lang="en-AU" dirty="0"/>
              <a:t>the upcoming </a:t>
            </a:r>
            <a:r>
              <a:rPr lang="en-AU" dirty="0" smtClean="0"/>
              <a:t>sprint</a:t>
            </a:r>
          </a:p>
          <a:p>
            <a:r>
              <a:rPr lang="en-US" dirty="0"/>
              <a:t>members of the development team, the scrum master, and the </a:t>
            </a:r>
            <a:r>
              <a:rPr lang="en-US" dirty="0" smtClean="0"/>
              <a:t>product owner </a:t>
            </a:r>
            <a:r>
              <a:rPr lang="en-US" dirty="0"/>
              <a:t>are expected to participate in a sprint </a:t>
            </a:r>
            <a:r>
              <a:rPr lang="en-US" dirty="0" smtClean="0"/>
              <a:t>retrospective</a:t>
            </a:r>
          </a:p>
          <a:p>
            <a:r>
              <a:rPr lang="en-AU" dirty="0"/>
              <a:t>led by </a:t>
            </a:r>
            <a:r>
              <a:rPr lang="en-AU" dirty="0" smtClean="0"/>
              <a:t>the scrum </a:t>
            </a:r>
            <a:r>
              <a:rPr lang="en-AU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6044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 – Time Box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mirrors </a:t>
            </a:r>
            <a:r>
              <a:rPr lang="en-AU" dirty="0" smtClean="0"/>
              <a:t>the </a:t>
            </a:r>
            <a:r>
              <a:rPr lang="en-US" dirty="0" smtClean="0"/>
              <a:t>amount </a:t>
            </a:r>
            <a:r>
              <a:rPr lang="en-US" dirty="0"/>
              <a:t>of time they might spend </a:t>
            </a:r>
            <a:r>
              <a:rPr lang="en-US" dirty="0" smtClean="0"/>
              <a:t>in the sprint demo</a:t>
            </a:r>
          </a:p>
          <a:p>
            <a:r>
              <a:rPr lang="en-US" dirty="0"/>
              <a:t>a two-week sprint, </a:t>
            </a:r>
            <a:r>
              <a:rPr lang="en-US" dirty="0" smtClean="0"/>
              <a:t>devote </a:t>
            </a:r>
            <a:r>
              <a:rPr lang="en-US" dirty="0"/>
              <a:t>half a day to the </a:t>
            </a:r>
            <a:r>
              <a:rPr lang="en-US" dirty="0" smtClean="0"/>
              <a:t>retrospective</a:t>
            </a:r>
          </a:p>
          <a:p>
            <a:r>
              <a:rPr lang="en-US" dirty="0"/>
              <a:t>good to err on the side of generosity with the time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18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 – </a:t>
            </a:r>
            <a:r>
              <a:rPr lang="en-AU" b="1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verybody </a:t>
            </a:r>
            <a:r>
              <a:rPr lang="en-US" dirty="0"/>
              <a:t>involved in the scrum </a:t>
            </a:r>
            <a:r>
              <a:rPr lang="en-US" dirty="0" smtClean="0"/>
              <a:t>should come </a:t>
            </a:r>
            <a:r>
              <a:rPr lang="en-US" dirty="0"/>
              <a:t>to the ritual with some thought in mind about what might have </a:t>
            </a:r>
            <a:r>
              <a:rPr lang="en-US" dirty="0" smtClean="0"/>
              <a:t>happened during </a:t>
            </a:r>
            <a:r>
              <a:rPr lang="en-US" dirty="0"/>
              <a:t>the sprint that they want to comment </a:t>
            </a:r>
            <a:r>
              <a:rPr lang="en-US" dirty="0" smtClean="0"/>
              <a:t>on</a:t>
            </a:r>
          </a:p>
          <a:p>
            <a:r>
              <a:rPr lang="en-US" dirty="0"/>
              <a:t>scrum master should come </a:t>
            </a:r>
            <a:r>
              <a:rPr lang="en-US" dirty="0" smtClean="0"/>
              <a:t>an </a:t>
            </a:r>
            <a:r>
              <a:rPr lang="en-US" dirty="0"/>
              <a:t>agenda that </a:t>
            </a:r>
            <a:r>
              <a:rPr lang="en-US" dirty="0" smtClean="0"/>
              <a:t>makes sure </a:t>
            </a:r>
            <a:r>
              <a:rPr lang="en-US" dirty="0"/>
              <a:t>both positive and negative feedback is gathered from all </a:t>
            </a:r>
            <a:r>
              <a:rPr lang="en-US" dirty="0" smtClean="0"/>
              <a:t>participants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05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 – </a:t>
            </a:r>
            <a:r>
              <a:rPr lang="en-AU" b="1" dirty="0"/>
              <a:t>What Went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 should ask everybody in the room what they thought went </a:t>
            </a:r>
            <a:r>
              <a:rPr lang="en-US" dirty="0" smtClean="0"/>
              <a:t>well </a:t>
            </a:r>
            <a:r>
              <a:rPr lang="en-AU" dirty="0" smtClean="0"/>
              <a:t>during </a:t>
            </a:r>
            <a:r>
              <a:rPr lang="en-AU" dirty="0"/>
              <a:t>the past sprint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424238"/>
            <a:ext cx="8934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Sprint Retrospective – </a:t>
            </a:r>
            <a:r>
              <a:rPr lang="en-AU" b="1" dirty="0"/>
              <a:t>What Didn't Go Well</a:t>
            </a:r>
            <a:r>
              <a:rPr lang="en-AU" b="1" dirty="0" smtClean="0"/>
              <a:t>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 should go around the room asking people to report </a:t>
            </a:r>
            <a:r>
              <a:rPr lang="en-US" dirty="0" smtClean="0"/>
              <a:t>what they </a:t>
            </a:r>
            <a:r>
              <a:rPr lang="en-US" dirty="0"/>
              <a:t>didn't think went so well during the </a:t>
            </a:r>
            <a:r>
              <a:rPr lang="en-US" dirty="0" smtClean="0"/>
              <a:t>sprint</a:t>
            </a:r>
          </a:p>
          <a:p>
            <a:endParaRPr lang="en-US" dirty="0"/>
          </a:p>
          <a:p>
            <a:r>
              <a:rPr lang="en-US" dirty="0"/>
              <a:t>If somebody really doesn't want to speak, or </a:t>
            </a:r>
            <a:r>
              <a:rPr lang="en-US" dirty="0" smtClean="0"/>
              <a:t>has something </a:t>
            </a:r>
            <a:r>
              <a:rPr lang="en-US" dirty="0"/>
              <a:t>to say that they don't want to bring up in front of the group, they </a:t>
            </a:r>
            <a:r>
              <a:rPr lang="en-US" dirty="0" smtClean="0"/>
              <a:t>should be </a:t>
            </a:r>
            <a:r>
              <a:rPr lang="en-US" dirty="0"/>
              <a:t>encouraged to talk about it independently with the scrum master outside of </a:t>
            </a:r>
            <a:r>
              <a:rPr lang="en-US" dirty="0" smtClean="0"/>
              <a:t>this </a:t>
            </a:r>
            <a:r>
              <a:rPr lang="en-AU" dirty="0" smtClean="0"/>
              <a:t>ritual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7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0" ma:contentTypeDescription="Create a new document." ma:contentTypeScope="" ma:versionID="559e27c77dc67ab143f575fe515305ec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2469b75b38558fda8d757688b2f58310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390FDF-8068-4B5E-9C4D-595E9E20D80E}"/>
</file>

<file path=customXml/itemProps2.xml><?xml version="1.0" encoding="utf-8"?>
<ds:datastoreItem xmlns:ds="http://schemas.openxmlformats.org/officeDocument/2006/customXml" ds:itemID="{50E4DE56-0A96-48D0-B1A9-A9B5FB6CC739}"/>
</file>

<file path=customXml/itemProps3.xml><?xml version="1.0" encoding="utf-8"?>
<ds:datastoreItem xmlns:ds="http://schemas.openxmlformats.org/officeDocument/2006/customXml" ds:itemID="{F5195890-16E8-46CC-A3A9-ACBDBD4709DA}"/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1364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Scrum Rituals Sprint Retrospect</vt:lpstr>
      <vt:lpstr>Week 6 Summary</vt:lpstr>
      <vt:lpstr>Week 7 Overview</vt:lpstr>
      <vt:lpstr>PowerPoint Presentation</vt:lpstr>
      <vt:lpstr>Sprint Retrospective - Objective</vt:lpstr>
      <vt:lpstr>Sprint Retrospective – Time Box</vt:lpstr>
      <vt:lpstr>Sprint Retrospective – Preparation</vt:lpstr>
      <vt:lpstr>Sprint Retrospective – What Went Well?</vt:lpstr>
      <vt:lpstr>Sprint Retrospective – What Didn't Go Well?</vt:lpstr>
      <vt:lpstr>Sprint Retrospective – What Should We Do about It?</vt:lpstr>
      <vt:lpstr>PowerPoint Presentation</vt:lpstr>
      <vt:lpstr>PowerPoint Presentation</vt:lpstr>
      <vt:lpstr>Scrum Example - WithKittens</vt:lpstr>
      <vt:lpstr>Recap Story Background </vt:lpstr>
      <vt:lpstr>Scrum Process Example - WithKittens</vt:lpstr>
      <vt:lpstr>Scrum Process Example - WithKittens</vt:lpstr>
      <vt:lpstr>Scrum Process Example - WithKittens</vt:lpstr>
      <vt:lpstr>Why Just Kittens?</vt:lpstr>
      <vt:lpstr>Scrum Process Example - WithKittens</vt:lpstr>
      <vt:lpstr>Problem at Kitten Haven</vt:lpstr>
      <vt:lpstr>CEO &amp; Product Owner</vt:lpstr>
      <vt:lpstr>So far….</vt:lpstr>
      <vt:lpstr>Sprint Retrospective</vt:lpstr>
      <vt:lpstr>Sprint Retrospective</vt:lpstr>
      <vt:lpstr>Sprint Retrospective</vt:lpstr>
      <vt:lpstr>Sprint Retrospective</vt:lpstr>
      <vt:lpstr>Sprint Retrospective</vt:lpstr>
      <vt:lpstr>The End</vt:lpstr>
      <vt:lpstr>Week 7 Summary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Mangalam Sankupellay</dc:creator>
  <cp:lastModifiedBy>Mangalam Sankupellay</cp:lastModifiedBy>
  <cp:revision>51</cp:revision>
  <dcterms:created xsi:type="dcterms:W3CDTF">2017-02-23T05:53:35Z</dcterms:created>
  <dcterms:modified xsi:type="dcterms:W3CDTF">2017-07-05T02:53:26Z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