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3" r:id="rId7"/>
    <p:sldId id="268" r:id="rId8"/>
    <p:sldId id="266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555B-3879-4076-A8A4-D4D628431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1B94-D96E-4DFF-B4C8-033635B07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CF2E-197E-436B-AFB6-58E24B20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A6467-1F0B-43AF-89D8-AC226861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E581-067C-4C51-BF04-0352F7A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2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764E-2722-4923-83FF-58706582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5FD2-9E6B-40AA-BA4C-1899163A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5EA3-96E0-4596-A2A4-E77FA2E2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F34B-C75D-4E95-B761-1ABC03E1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163F7-952E-4D77-8826-25CBAB03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3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38CD0-42ED-4128-813B-A085D2821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39A2B-3D80-4929-B201-58EB51122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EAA0-1722-461A-B48D-F5088226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6360-2D8A-46F1-A9A5-3CACA538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CCF3-C754-4AED-AC74-91E34CA4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64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6C5-BFDE-4CB3-8CF1-B64795FC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DEA7-1782-44AE-8877-9D56182F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401D-0337-4BF5-B3CA-5C7C8216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0F2C9-B90E-47F9-B00A-77F6528C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281E-DB3A-4DF0-A02E-C7DBF16E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24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066D-EC8C-4CDE-9673-2CCC8692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6B0A5-7B97-4EC0-888E-8D04A15D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6669-121E-4C57-959B-4302C6E6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A489-EA87-4CDD-B0CC-520217C0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68F76-CB98-4C66-8FB3-F2675359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0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460F-29F5-46C3-AFD8-71EB785B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89BE-4AFC-415B-B333-B2B0E4F2E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D7864-8124-4135-815E-7CD727DD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B09DF-95E7-4113-A532-AECEF768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E1C2-D082-4DB8-867E-183AF061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3B132-60EE-4226-B93B-16C4F9DA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38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B25A-6D2D-4EE9-A29E-C067F941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C049-7BFF-45C7-AB30-8A3ED77E8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753D8-FE6C-46C1-A159-962A5F0EB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1220B-E22B-490D-B3B6-B8821F7F1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366FF-0E4E-4C38-90FB-4A2CEE33C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8DABE-C4EF-4470-9132-5532BD94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331C6-6012-40BE-8CEF-6AE95348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B4C18-C77A-4974-A14A-8B00B375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5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4722-D135-4A2B-8053-28BFACA0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A3287-37F0-4933-AB95-A69D5077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D6FE-78D4-4DD6-BCF0-45EFF75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1B372-A8A4-49BF-87CD-A474C6F7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0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7F7E6-FB8C-45F0-ABA0-14348406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37C53-D69E-4BE7-A07D-DBFCF1A7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D37A-B1E9-4DEF-83D7-D6B84AD8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99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7A5D-ABBA-4603-BDCF-6A0DBEB3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1172-903A-4397-911A-FF26F99D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7BCF6-2ABF-49FE-AE6C-4481998C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DA9D3-6210-4675-8AB5-57062589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26FE-7F49-4586-BAB3-732AFF9B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8479-5134-4309-88A4-B276B7CB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6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6C83-6D79-48C7-9459-6AE88A3F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5A01F-F54B-43B9-A9AE-B0A24A6C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84309-C1BB-496E-A4DB-87DE19B22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E984A-7996-487F-9BFD-B1E5F49D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0B900-3CA4-432A-A62F-912D09AF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C5B67-5774-44E7-99A3-32AB2CC8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46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F9576-513A-4787-86E7-D72E9D61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8AA83-1EFD-4CB9-A487-A2AF9781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3312-043C-4CB3-9387-E7F0B0E97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0C49-EA79-4CA2-983F-59FFA0FAEED1}" type="datetimeFigureOut">
              <a:rPr lang="en-AU" smtClean="0"/>
              <a:t>29/3/18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DE42-776A-41D7-AC13-797599FE5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A626-6698-4ED8-93F3-A9CC0BF0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E946-76DC-4A87-BF01-1EA9FCD34A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0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830-04B3-4AB9-AC1C-E1D04DE7D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941" y="1122363"/>
            <a:ext cx="9144000" cy="2387600"/>
          </a:xfrm>
        </p:spPr>
        <p:txBody>
          <a:bodyPr/>
          <a:lstStyle/>
          <a:p>
            <a:r>
              <a:rPr lang="en-AU" dirty="0"/>
              <a:t>U3A/JCU Web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5FF3B-586A-4530-BE84-0458C4BF3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377895"/>
            <a:ext cx="9144000" cy="414791"/>
          </a:xfrm>
        </p:spPr>
        <p:txBody>
          <a:bodyPr>
            <a:normAutofit lnSpcReduction="10000"/>
          </a:bodyPr>
          <a:lstStyle/>
          <a:p>
            <a:pPr algn="just"/>
            <a:r>
              <a:rPr lang="en-AU" dirty="0"/>
              <a:t>Prepared by T Lambrose (President U3A Townsville) 29 March 2018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A985C-68DB-1845-AD15-6B0310B0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62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5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C86E8-152D-43FA-B239-2693F01771A7}"/>
              </a:ext>
            </a:extLst>
          </p:cNvPr>
          <p:cNvSpPr txBox="1"/>
          <p:nvPr/>
        </p:nvSpPr>
        <p:spPr>
          <a:xfrm>
            <a:off x="644178" y="83702"/>
            <a:ext cx="1019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Notes: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8D0B-2C6C-4210-B325-E73396B7750D}"/>
              </a:ext>
            </a:extLst>
          </p:cNvPr>
          <p:cNvSpPr txBox="1"/>
          <p:nvPr/>
        </p:nvSpPr>
        <p:spPr>
          <a:xfrm>
            <a:off x="2937628" y="1086088"/>
            <a:ext cx="530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Web search should go immediately to our local site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87A96-1BCA-4232-ABFC-99A346BA65D5}"/>
              </a:ext>
            </a:extLst>
          </p:cNvPr>
          <p:cNvSpPr txBox="1"/>
          <p:nvPr/>
        </p:nvSpPr>
        <p:spPr>
          <a:xfrm>
            <a:off x="3375825" y="2237408"/>
            <a:ext cx="19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Graham Collins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C8F5CD-D205-44E5-982F-DFC0E73B8FA2}"/>
              </a:ext>
            </a:extLst>
          </p:cNvPr>
          <p:cNvSpPr txBox="1"/>
          <p:nvPr/>
        </p:nvSpPr>
        <p:spPr>
          <a:xfrm>
            <a:off x="2971869" y="1446557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Contacts: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981F6-DA09-46F6-B9E1-844B81CDBEE1}"/>
              </a:ext>
            </a:extLst>
          </p:cNvPr>
          <p:cNvSpPr txBox="1"/>
          <p:nvPr/>
        </p:nvSpPr>
        <p:spPr>
          <a:xfrm>
            <a:off x="2952211" y="3045511"/>
            <a:ext cx="290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Include tutors' Hand book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6DE1E5-5CD6-46DC-961E-4D0374EA5573}"/>
              </a:ext>
            </a:extLst>
          </p:cNvPr>
          <p:cNvSpPr txBox="1"/>
          <p:nvPr/>
        </p:nvSpPr>
        <p:spPr>
          <a:xfrm>
            <a:off x="3375825" y="1858505"/>
            <a:ext cx="191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Terry </a:t>
            </a:r>
            <a:r>
              <a:rPr lang="en-AU" dirty="0" err="1"/>
              <a:t>Lambrose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C51E26-FE7E-4C5B-B962-ED2E31F224AD}"/>
              </a:ext>
            </a:extLst>
          </p:cNvPr>
          <p:cNvSpPr txBox="1"/>
          <p:nvPr/>
        </p:nvSpPr>
        <p:spPr>
          <a:xfrm>
            <a:off x="3375825" y="260435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Michael </a:t>
            </a:r>
            <a:r>
              <a:rPr lang="en-AU" dirty="0" err="1"/>
              <a:t>Offermans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5C500E-1D26-4AC4-9CDD-2CBAEB867885}"/>
              </a:ext>
            </a:extLst>
          </p:cNvPr>
          <p:cNvSpPr txBox="1"/>
          <p:nvPr/>
        </p:nvSpPr>
        <p:spPr>
          <a:xfrm>
            <a:off x="2971869" y="3467030"/>
            <a:ext cx="21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Attendance forms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0DD8F6-385A-4A3E-8799-49582AB323EB}"/>
              </a:ext>
            </a:extLst>
          </p:cNvPr>
          <p:cNvSpPr txBox="1"/>
          <p:nvPr/>
        </p:nvSpPr>
        <p:spPr>
          <a:xfrm>
            <a:off x="2970063" y="3925620"/>
            <a:ext cx="404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Procedures for collection of class fees </a:t>
            </a:r>
          </a:p>
        </p:txBody>
      </p:sp>
    </p:spTree>
    <p:extLst>
      <p:ext uri="{BB962C8B-B14F-4D97-AF65-F5344CB8AC3E}">
        <p14:creationId xmlns:p14="http://schemas.microsoft.com/office/powerpoint/2010/main" val="426193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C86E8-152D-43FA-B239-2693F01771A7}"/>
              </a:ext>
            </a:extLst>
          </p:cNvPr>
          <p:cNvSpPr txBox="1"/>
          <p:nvPr/>
        </p:nvSpPr>
        <p:spPr>
          <a:xfrm>
            <a:off x="644178" y="83702"/>
            <a:ext cx="117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Thanks: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8D0B-2C6C-4210-B325-E73396B7750D}"/>
              </a:ext>
            </a:extLst>
          </p:cNvPr>
          <p:cNvSpPr txBox="1"/>
          <p:nvPr/>
        </p:nvSpPr>
        <p:spPr>
          <a:xfrm>
            <a:off x="2937628" y="1086088"/>
            <a:ext cx="412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U3A Townsville would like to thank JCU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C8F5CD-D205-44E5-982F-DFC0E73B8FA2}"/>
              </a:ext>
            </a:extLst>
          </p:cNvPr>
          <p:cNvSpPr txBox="1"/>
          <p:nvPr/>
        </p:nvSpPr>
        <p:spPr>
          <a:xfrm>
            <a:off x="2971869" y="144655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Lindsay Ward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6DE1E5-5CD6-46DC-961E-4D0374EA5573}"/>
              </a:ext>
            </a:extLst>
          </p:cNvPr>
          <p:cNvSpPr txBox="1"/>
          <p:nvPr/>
        </p:nvSpPr>
        <p:spPr>
          <a:xfrm>
            <a:off x="2983491" y="1838340"/>
            <a:ext cx="385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Students participating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327465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C86E8-152D-43FA-B239-2693F01771A7}"/>
              </a:ext>
            </a:extLst>
          </p:cNvPr>
          <p:cNvSpPr txBox="1"/>
          <p:nvPr/>
        </p:nvSpPr>
        <p:spPr>
          <a:xfrm>
            <a:off x="653143" y="363894"/>
            <a:ext cx="18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What is U3A?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608BC-C3D4-443A-97F1-41026E4AC8CF}"/>
              </a:ext>
            </a:extLst>
          </p:cNvPr>
          <p:cNvSpPr txBox="1"/>
          <p:nvPr/>
        </p:nvSpPr>
        <p:spPr>
          <a:xfrm>
            <a:off x="1412336" y="880599"/>
            <a:ext cx="888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purpose of U3A Groups world wide is to enhance the life of the Third Age community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8D0B-2C6C-4210-B325-E73396B7750D}"/>
              </a:ext>
            </a:extLst>
          </p:cNvPr>
          <p:cNvSpPr txBox="1"/>
          <p:nvPr/>
        </p:nvSpPr>
        <p:spPr>
          <a:xfrm>
            <a:off x="2939141" y="1297987"/>
            <a:ext cx="503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Through connecting seniors to life long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60DEE-C137-4CF1-B815-C777BFF22DFF}"/>
              </a:ext>
            </a:extLst>
          </p:cNvPr>
          <p:cNvSpPr txBox="1"/>
          <p:nvPr/>
        </p:nvSpPr>
        <p:spPr>
          <a:xfrm>
            <a:off x="578496" y="1731546"/>
            <a:ext cx="459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Townsville U3A Mission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05CCC8-B012-4AAD-B990-EB9D8B1712A6}"/>
              </a:ext>
            </a:extLst>
          </p:cNvPr>
          <p:cNvSpPr txBox="1"/>
          <p:nvPr/>
        </p:nvSpPr>
        <p:spPr>
          <a:xfrm>
            <a:off x="1412335" y="2213964"/>
            <a:ext cx="20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a Culture: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4DB88-7DCA-4C16-8A77-723596F4EA66}"/>
              </a:ext>
            </a:extLst>
          </p:cNvPr>
          <p:cNvSpPr txBox="1"/>
          <p:nvPr/>
        </p:nvSpPr>
        <p:spPr>
          <a:xfrm>
            <a:off x="2876208" y="2630513"/>
            <a:ext cx="448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To support and  encourage other members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87A96-1BCA-4232-ABFC-99A346BA65D5}"/>
              </a:ext>
            </a:extLst>
          </p:cNvPr>
          <p:cNvSpPr txBox="1"/>
          <p:nvPr/>
        </p:nvSpPr>
        <p:spPr>
          <a:xfrm>
            <a:off x="2879628" y="3003513"/>
            <a:ext cx="600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In which every member desires to improve their well-being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58304D-5DC1-49E5-9BA9-285C125BFD01}"/>
              </a:ext>
            </a:extLst>
          </p:cNvPr>
          <p:cNvSpPr txBox="1"/>
          <p:nvPr/>
        </p:nvSpPr>
        <p:spPr>
          <a:xfrm>
            <a:off x="4055285" y="3426326"/>
            <a:ext cx="443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Through exercising their minds and bodies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0A2AE0-1565-43F0-A4EF-5706F7ABD320}"/>
              </a:ext>
            </a:extLst>
          </p:cNvPr>
          <p:cNvSpPr txBox="1"/>
          <p:nvPr/>
        </p:nvSpPr>
        <p:spPr>
          <a:xfrm>
            <a:off x="2948478" y="4647224"/>
            <a:ext cx="695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That </a:t>
            </a:r>
            <a:r>
              <a:rPr lang="en-US" dirty="0"/>
              <a:t>has systems and processes which are both effective and efficient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817C01-3CEE-4F61-B105-C4867EC67297}"/>
              </a:ext>
            </a:extLst>
          </p:cNvPr>
          <p:cNvSpPr txBox="1"/>
          <p:nvPr/>
        </p:nvSpPr>
        <p:spPr>
          <a:xfrm>
            <a:off x="2939141" y="3852075"/>
            <a:ext cx="635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In which </a:t>
            </a:r>
            <a:r>
              <a:rPr lang="en-US" dirty="0"/>
              <a:t>members see U3A as an integral part of their daily life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471235-436F-4A5F-B50A-B0901C7B8EF1}"/>
              </a:ext>
            </a:extLst>
          </p:cNvPr>
          <p:cNvSpPr txBox="1"/>
          <p:nvPr/>
        </p:nvSpPr>
        <p:spPr>
          <a:xfrm>
            <a:off x="4055285" y="4213895"/>
            <a:ext cx="588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helping to achieve </a:t>
            </a:r>
            <a:r>
              <a:rPr lang="en-AU" dirty="0"/>
              <a:t>their </a:t>
            </a:r>
            <a:r>
              <a:rPr lang="en-US" dirty="0"/>
              <a:t>own personal goals and ambitions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EA3A63-3D1E-4CE1-9048-4340540FADAE}"/>
              </a:ext>
            </a:extLst>
          </p:cNvPr>
          <p:cNvSpPr txBox="1"/>
          <p:nvPr/>
        </p:nvSpPr>
        <p:spPr>
          <a:xfrm>
            <a:off x="4055285" y="5035313"/>
            <a:ext cx="678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keeps </a:t>
            </a:r>
            <a:r>
              <a:rPr lang="en-AU" dirty="0"/>
              <a:t>appropriate records which are compliant with legislation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505DB-E207-4E76-B70A-2B9F99F4FDE8}"/>
              </a:ext>
            </a:extLst>
          </p:cNvPr>
          <p:cNvSpPr txBox="1"/>
          <p:nvPr/>
        </p:nvSpPr>
        <p:spPr>
          <a:xfrm>
            <a:off x="1600133" y="5560013"/>
            <a:ext cx="916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a self-sustaining organisation with an energetic membership, far-ranging programmes,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105C4-7277-4D4A-BD06-361BCFBF51F0}"/>
              </a:ext>
            </a:extLst>
          </p:cNvPr>
          <p:cNvSpPr txBox="1"/>
          <p:nvPr/>
        </p:nvSpPr>
        <p:spPr>
          <a:xfrm>
            <a:off x="4055284" y="5900047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AU" dirty="0"/>
              <a:t>a sound financial base</a:t>
            </a:r>
          </a:p>
        </p:txBody>
      </p:sp>
    </p:spTree>
    <p:extLst>
      <p:ext uri="{BB962C8B-B14F-4D97-AF65-F5344CB8AC3E}">
        <p14:creationId xmlns:p14="http://schemas.microsoft.com/office/powerpoint/2010/main" val="111870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C86E8-152D-43FA-B239-2693F01771A7}"/>
              </a:ext>
            </a:extLst>
          </p:cNvPr>
          <p:cNvSpPr txBox="1"/>
          <p:nvPr/>
        </p:nvSpPr>
        <p:spPr>
          <a:xfrm>
            <a:off x="653143" y="363894"/>
            <a:ext cx="5967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Why does U3A want to update its web site?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608BC-C3D4-443A-97F1-41026E4AC8CF}"/>
              </a:ext>
            </a:extLst>
          </p:cNvPr>
          <p:cNvSpPr txBox="1"/>
          <p:nvPr/>
        </p:nvSpPr>
        <p:spPr>
          <a:xfrm>
            <a:off x="1412336" y="880599"/>
            <a:ext cx="866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To promote our organisation to the Townsville/Magnetic Island community - Marketing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8D0B-2C6C-4210-B325-E73396B7750D}"/>
              </a:ext>
            </a:extLst>
          </p:cNvPr>
          <p:cNvSpPr txBox="1"/>
          <p:nvPr/>
        </p:nvSpPr>
        <p:spPr>
          <a:xfrm>
            <a:off x="2939141" y="1297987"/>
            <a:ext cx="486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We currently have very low ‘brand recognition’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05CCC8-B012-4AAD-B990-EB9D8B1712A6}"/>
              </a:ext>
            </a:extLst>
          </p:cNvPr>
          <p:cNvSpPr txBox="1"/>
          <p:nvPr/>
        </p:nvSpPr>
        <p:spPr>
          <a:xfrm>
            <a:off x="1389467" y="2492989"/>
            <a:ext cx="336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dirty="0"/>
              <a:t>To interact with our members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4DB88-7DCA-4C16-8A77-723596F4EA66}"/>
              </a:ext>
            </a:extLst>
          </p:cNvPr>
          <p:cNvSpPr txBox="1"/>
          <p:nvPr/>
        </p:nvSpPr>
        <p:spPr>
          <a:xfrm>
            <a:off x="2933516" y="2842389"/>
            <a:ext cx="734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We currently have 25% of our members who don’t have an email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87A96-1BCA-4232-ABFC-99A346BA65D5}"/>
              </a:ext>
            </a:extLst>
          </p:cNvPr>
          <p:cNvSpPr txBox="1"/>
          <p:nvPr/>
        </p:nvSpPr>
        <p:spPr>
          <a:xfrm>
            <a:off x="2933516" y="3234411"/>
            <a:ext cx="777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We are currently spending a lot of time responding to our members' questions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58304D-5DC1-49E5-9BA9-285C125BFD01}"/>
              </a:ext>
            </a:extLst>
          </p:cNvPr>
          <p:cNvSpPr txBox="1"/>
          <p:nvPr/>
        </p:nvSpPr>
        <p:spPr>
          <a:xfrm>
            <a:off x="4046142" y="3620372"/>
            <a:ext cx="458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Which is time consuming for the committee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0A2AE0-1565-43F0-A4EF-5706F7ABD320}"/>
              </a:ext>
            </a:extLst>
          </p:cNvPr>
          <p:cNvSpPr txBox="1"/>
          <p:nvPr/>
        </p:nvSpPr>
        <p:spPr>
          <a:xfrm>
            <a:off x="2934626" y="5637978"/>
            <a:ext cx="586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Our fee structure is low and we rely on ‘Grants’ to survive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46CA0-D338-446C-A204-8D684441C7C8}"/>
              </a:ext>
            </a:extLst>
          </p:cNvPr>
          <p:cNvSpPr txBox="1"/>
          <p:nvPr/>
        </p:nvSpPr>
        <p:spPr>
          <a:xfrm>
            <a:off x="4034402" y="4027880"/>
            <a:ext cx="75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We should be spending our time developing new programmes and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5609F-A105-4ED9-B52A-C6FF2570F59E}"/>
              </a:ext>
            </a:extLst>
          </p:cNvPr>
          <p:cNvSpPr txBox="1"/>
          <p:nvPr/>
        </p:nvSpPr>
        <p:spPr>
          <a:xfrm>
            <a:off x="1413446" y="5268427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AU" dirty="0"/>
              <a:t>To attract funds from benefactors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E2BDC-F095-44F8-B8A1-8322FC17422D}"/>
              </a:ext>
            </a:extLst>
          </p:cNvPr>
          <p:cNvSpPr txBox="1"/>
          <p:nvPr/>
        </p:nvSpPr>
        <p:spPr>
          <a:xfrm>
            <a:off x="2939140" y="1656474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Most members join because of direct invitation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B1A7B9-5F98-460F-BF90-DA60CDDF23BB}"/>
              </a:ext>
            </a:extLst>
          </p:cNvPr>
          <p:cNvSpPr txBox="1"/>
          <p:nvPr/>
        </p:nvSpPr>
        <p:spPr>
          <a:xfrm>
            <a:off x="2928510" y="5975841"/>
            <a:ext cx="73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We have applied for and have tax deductibility associated with donations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C8F5CD-D205-44E5-982F-DFC0E73B8FA2}"/>
              </a:ext>
            </a:extLst>
          </p:cNvPr>
          <p:cNvSpPr txBox="1"/>
          <p:nvPr/>
        </p:nvSpPr>
        <p:spPr>
          <a:xfrm>
            <a:off x="2937628" y="2028566"/>
            <a:ext cx="861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We want new members to feel comfortable by using the Web site to become members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F9A66C-05B9-4863-849C-43C7CBC74523}"/>
              </a:ext>
            </a:extLst>
          </p:cNvPr>
          <p:cNvSpPr txBox="1"/>
          <p:nvPr/>
        </p:nvSpPr>
        <p:spPr>
          <a:xfrm>
            <a:off x="2928509" y="6309440"/>
            <a:ext cx="829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We currently do receive support from TCC and other grants but have no benefactors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B59E26-E364-4862-8DF5-C602E68E01C5}"/>
              </a:ext>
            </a:extLst>
          </p:cNvPr>
          <p:cNvSpPr txBox="1"/>
          <p:nvPr/>
        </p:nvSpPr>
        <p:spPr>
          <a:xfrm>
            <a:off x="2939967" y="4382066"/>
            <a:ext cx="635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We currently do not survey our members on important issues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6A879-2A5D-4FB7-AB9E-4E7A0677DF35}"/>
              </a:ext>
            </a:extLst>
          </p:cNvPr>
          <p:cNvSpPr txBox="1"/>
          <p:nvPr/>
        </p:nvSpPr>
        <p:spPr>
          <a:xfrm>
            <a:off x="2939967" y="4761970"/>
            <a:ext cx="914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Our groups do not have any ‘discussion forums’ and the organisation has no formal feedback</a:t>
            </a:r>
          </a:p>
        </p:txBody>
      </p:sp>
    </p:spTree>
    <p:extLst>
      <p:ext uri="{BB962C8B-B14F-4D97-AF65-F5344CB8AC3E}">
        <p14:creationId xmlns:p14="http://schemas.microsoft.com/office/powerpoint/2010/main" val="327765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C86E8-152D-43FA-B239-2693F01771A7}"/>
              </a:ext>
            </a:extLst>
          </p:cNvPr>
          <p:cNvSpPr txBox="1"/>
          <p:nvPr/>
        </p:nvSpPr>
        <p:spPr>
          <a:xfrm>
            <a:off x="653143" y="363894"/>
            <a:ext cx="2509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Create Excitement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608BC-C3D4-443A-97F1-41026E4AC8CF}"/>
              </a:ext>
            </a:extLst>
          </p:cNvPr>
          <p:cNvSpPr txBox="1"/>
          <p:nvPr/>
        </p:nvSpPr>
        <p:spPr>
          <a:xfrm>
            <a:off x="1412336" y="880599"/>
            <a:ext cx="424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Queensland Network - When I grow up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8D0B-2C6C-4210-B325-E73396B7750D}"/>
              </a:ext>
            </a:extLst>
          </p:cNvPr>
          <p:cNvSpPr txBox="1"/>
          <p:nvPr/>
        </p:nvSpPr>
        <p:spPr>
          <a:xfrm>
            <a:off x="2939141" y="1297987"/>
            <a:ext cx="491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</a:t>
            </a:r>
            <a:r>
              <a:rPr lang="en-AU" dirty="0" err="1"/>
              <a:t>www.youtube.com</a:t>
            </a:r>
            <a:r>
              <a:rPr lang="en-AU" dirty="0"/>
              <a:t>/</a:t>
            </a:r>
            <a:r>
              <a:rPr lang="en-AU" dirty="0" err="1"/>
              <a:t>watch?v</a:t>
            </a:r>
            <a:r>
              <a:rPr lang="en-AU" dirty="0"/>
              <a:t>=y29aq37x308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05CCC8-B012-4AAD-B990-EB9D8B1712A6}"/>
              </a:ext>
            </a:extLst>
          </p:cNvPr>
          <p:cNvSpPr txBox="1"/>
          <p:nvPr/>
        </p:nvSpPr>
        <p:spPr>
          <a:xfrm>
            <a:off x="1412336" y="1695978"/>
            <a:ext cx="20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dirty="0"/>
              <a:t>UK Promotional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5609F-A105-4ED9-B52A-C6FF2570F59E}"/>
              </a:ext>
            </a:extLst>
          </p:cNvPr>
          <p:cNvSpPr txBox="1"/>
          <p:nvPr/>
        </p:nvSpPr>
        <p:spPr>
          <a:xfrm>
            <a:off x="1412336" y="2543769"/>
            <a:ext cx="558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AU" dirty="0"/>
              <a:t>Learn in relaxed atmosphere and  a thrust for 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E2BDC-F095-44F8-B8A1-8322FC17422D}"/>
              </a:ext>
            </a:extLst>
          </p:cNvPr>
          <p:cNvSpPr txBox="1"/>
          <p:nvPr/>
        </p:nvSpPr>
        <p:spPr>
          <a:xfrm>
            <a:off x="2939141" y="2103870"/>
            <a:ext cx="742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https://www.youtube.com/watch?v=9JAQrAntfHw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D57E7F-3709-459C-9234-70EC935427F5}"/>
              </a:ext>
            </a:extLst>
          </p:cNvPr>
          <p:cNvSpPr txBox="1"/>
          <p:nvPr/>
        </p:nvSpPr>
        <p:spPr>
          <a:xfrm>
            <a:off x="2939141" y="2960058"/>
            <a:ext cx="590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https://www.youtube.com/watch?v=P2v-OsyhRP8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651E7-41DB-4BF2-8E95-CE345D81E0E9}"/>
              </a:ext>
            </a:extLst>
          </p:cNvPr>
          <p:cNvSpPr/>
          <p:nvPr/>
        </p:nvSpPr>
        <p:spPr>
          <a:xfrm>
            <a:off x="2939141" y="3710527"/>
            <a:ext cx="4923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https://www.youtube.com/watch?v=svfiNGuv8MY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25399-DB4C-4BDA-A213-3BFED66717B9}"/>
              </a:ext>
            </a:extLst>
          </p:cNvPr>
          <p:cNvSpPr txBox="1"/>
          <p:nvPr/>
        </p:nvSpPr>
        <p:spPr>
          <a:xfrm>
            <a:off x="1412335" y="3341195"/>
            <a:ext cx="174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AU" dirty="0"/>
              <a:t>Learn for fun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D4A6BD-917A-4A8D-8206-E59039BF7EFF}"/>
              </a:ext>
            </a:extLst>
          </p:cNvPr>
          <p:cNvSpPr txBox="1"/>
          <p:nvPr/>
        </p:nvSpPr>
        <p:spPr>
          <a:xfrm>
            <a:off x="1412336" y="6261254"/>
            <a:ext cx="653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Note:</a:t>
            </a:r>
            <a:r>
              <a:rPr lang="en-AU" dirty="0"/>
              <a:t> For more videos go on line and look for U3A and YouTube.</a:t>
            </a:r>
          </a:p>
        </p:txBody>
      </p:sp>
    </p:spTree>
    <p:extLst>
      <p:ext uri="{BB962C8B-B14F-4D97-AF65-F5344CB8AC3E}">
        <p14:creationId xmlns:p14="http://schemas.microsoft.com/office/powerpoint/2010/main" val="111879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C86E8-152D-43FA-B239-2693F01771A7}"/>
              </a:ext>
            </a:extLst>
          </p:cNvPr>
          <p:cNvSpPr txBox="1"/>
          <p:nvPr/>
        </p:nvSpPr>
        <p:spPr>
          <a:xfrm>
            <a:off x="653143" y="229419"/>
            <a:ext cx="7869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Townsville current site and examples of Other U3A Web 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608BC-C3D4-443A-97F1-41026E4AC8CF}"/>
              </a:ext>
            </a:extLst>
          </p:cNvPr>
          <p:cNvSpPr txBox="1"/>
          <p:nvPr/>
        </p:nvSpPr>
        <p:spPr>
          <a:xfrm>
            <a:off x="1299837" y="780318"/>
            <a:ext cx="307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Townsville/Magnetic Island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8D0B-2C6C-4210-B325-E73396B7750D}"/>
              </a:ext>
            </a:extLst>
          </p:cNvPr>
          <p:cNvSpPr txBox="1"/>
          <p:nvPr/>
        </p:nvSpPr>
        <p:spPr>
          <a:xfrm>
            <a:off x="2943421" y="1156886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http://www.members.westnet.com.au/u3atownsville/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05CCC8-B012-4AAD-B990-EB9D8B1712A6}"/>
              </a:ext>
            </a:extLst>
          </p:cNvPr>
          <p:cNvSpPr txBox="1"/>
          <p:nvPr/>
        </p:nvSpPr>
        <p:spPr>
          <a:xfrm>
            <a:off x="1299837" y="150422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dirty="0"/>
              <a:t>Queensland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4DB88-7DCA-4C16-8A77-723596F4EA66}"/>
              </a:ext>
            </a:extLst>
          </p:cNvPr>
          <p:cNvSpPr txBox="1"/>
          <p:nvPr/>
        </p:nvSpPr>
        <p:spPr>
          <a:xfrm>
            <a:off x="2141230" y="1885434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Redlands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87A96-1BCA-4232-ABFC-99A346BA65D5}"/>
              </a:ext>
            </a:extLst>
          </p:cNvPr>
          <p:cNvSpPr txBox="1"/>
          <p:nvPr/>
        </p:nvSpPr>
        <p:spPr>
          <a:xfrm>
            <a:off x="2141230" y="2654344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Gold Coast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58304D-5DC1-49E5-9BA9-285C125BFD01}"/>
              </a:ext>
            </a:extLst>
          </p:cNvPr>
          <p:cNvSpPr txBox="1"/>
          <p:nvPr/>
        </p:nvSpPr>
        <p:spPr>
          <a:xfrm>
            <a:off x="2943421" y="2252949"/>
            <a:ext cx="373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https://www.u3aredlands.com.au/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46CA0-D338-446C-A204-8D684441C7C8}"/>
              </a:ext>
            </a:extLst>
          </p:cNvPr>
          <p:cNvSpPr txBox="1"/>
          <p:nvPr/>
        </p:nvSpPr>
        <p:spPr>
          <a:xfrm>
            <a:off x="2935943" y="3032305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https://www.u3anorthgoldcoast.com/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5609F-A105-4ED9-B52A-C6FF2570F59E}"/>
              </a:ext>
            </a:extLst>
          </p:cNvPr>
          <p:cNvSpPr txBox="1"/>
          <p:nvPr/>
        </p:nvSpPr>
        <p:spPr>
          <a:xfrm>
            <a:off x="1299837" y="4919849"/>
            <a:ext cx="16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AU" dirty="0"/>
              <a:t>Other States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B59E26-E364-4862-8DF5-C602E68E01C5}"/>
              </a:ext>
            </a:extLst>
          </p:cNvPr>
          <p:cNvSpPr txBox="1"/>
          <p:nvPr/>
        </p:nvSpPr>
        <p:spPr>
          <a:xfrm>
            <a:off x="2141230" y="3446616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Redcliff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A62D6C-053E-47C9-8F87-9B18598229C5}"/>
              </a:ext>
            </a:extLst>
          </p:cNvPr>
          <p:cNvSpPr txBox="1"/>
          <p:nvPr/>
        </p:nvSpPr>
        <p:spPr>
          <a:xfrm>
            <a:off x="2957663" y="3806325"/>
            <a:ext cx="350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http://www.u3aredcliffe.org.au/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EE9FB4-C89A-47BE-A2A3-D9AB32B59176}"/>
              </a:ext>
            </a:extLst>
          </p:cNvPr>
          <p:cNvSpPr txBox="1"/>
          <p:nvPr/>
        </p:nvSpPr>
        <p:spPr>
          <a:xfrm>
            <a:off x="2142119" y="4176641"/>
            <a:ext cx="163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Toowoomba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C7177C-EA42-4D4B-BC6E-D2EB8B822865}"/>
              </a:ext>
            </a:extLst>
          </p:cNvPr>
          <p:cNvSpPr txBox="1"/>
          <p:nvPr/>
        </p:nvSpPr>
        <p:spPr>
          <a:xfrm>
            <a:off x="2957663" y="4580345"/>
            <a:ext cx="368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http://www.u3atoowoomba.com/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E0D7A-3A2D-45D6-A6C0-BC97D7975970}"/>
              </a:ext>
            </a:extLst>
          </p:cNvPr>
          <p:cNvSpPr txBox="1"/>
          <p:nvPr/>
        </p:nvSpPr>
        <p:spPr>
          <a:xfrm>
            <a:off x="2935943" y="5608845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https://u3auwa.org/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DFB04B-66A9-4592-8109-B27A9F017911}"/>
              </a:ext>
            </a:extLst>
          </p:cNvPr>
          <p:cNvSpPr txBox="1"/>
          <p:nvPr/>
        </p:nvSpPr>
        <p:spPr>
          <a:xfrm>
            <a:off x="2935943" y="6268013"/>
            <a:ext cx="346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https://www.u3ahobart.org.au/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B6F4F4-4F1D-4692-8C41-8620092C6A72}"/>
              </a:ext>
            </a:extLst>
          </p:cNvPr>
          <p:cNvSpPr txBox="1"/>
          <p:nvPr/>
        </p:nvSpPr>
        <p:spPr>
          <a:xfrm>
            <a:off x="2134029" y="5259353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Perth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2F1C7E-8F06-43AE-B3C1-FD35CE13FE86}"/>
              </a:ext>
            </a:extLst>
          </p:cNvPr>
          <p:cNvSpPr txBox="1"/>
          <p:nvPr/>
        </p:nvSpPr>
        <p:spPr>
          <a:xfrm>
            <a:off x="2128750" y="595833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Hobart</a:t>
            </a:r>
          </a:p>
        </p:txBody>
      </p:sp>
    </p:spTree>
    <p:extLst>
      <p:ext uri="{BB962C8B-B14F-4D97-AF65-F5344CB8AC3E}">
        <p14:creationId xmlns:p14="http://schemas.microsoft.com/office/powerpoint/2010/main" val="123810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C86E8-152D-43FA-B239-2693F01771A7}"/>
              </a:ext>
            </a:extLst>
          </p:cNvPr>
          <p:cNvSpPr txBox="1"/>
          <p:nvPr/>
        </p:nvSpPr>
        <p:spPr>
          <a:xfrm>
            <a:off x="644178" y="83702"/>
            <a:ext cx="247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Possible Headings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608BC-C3D4-443A-97F1-41026E4AC8CF}"/>
              </a:ext>
            </a:extLst>
          </p:cNvPr>
          <p:cNvSpPr txBox="1"/>
          <p:nvPr/>
        </p:nvSpPr>
        <p:spPr>
          <a:xfrm>
            <a:off x="1409027" y="575582"/>
            <a:ext cx="44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Interaction with Non Members and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8D0B-2C6C-4210-B325-E73396B7750D}"/>
              </a:ext>
            </a:extLst>
          </p:cNvPr>
          <p:cNvSpPr txBox="1"/>
          <p:nvPr/>
        </p:nvSpPr>
        <p:spPr>
          <a:xfrm>
            <a:off x="2937628" y="1086088"/>
            <a:ext cx="203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Home/ welcome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87A96-1BCA-4232-ABFC-99A346BA65D5}"/>
              </a:ext>
            </a:extLst>
          </p:cNvPr>
          <p:cNvSpPr txBox="1"/>
          <p:nvPr/>
        </p:nvSpPr>
        <p:spPr>
          <a:xfrm>
            <a:off x="2907745" y="2428191"/>
            <a:ext cx="368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Activities/Classes and Groups (list)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C8F5CD-D205-44E5-982F-DFC0E73B8FA2}"/>
              </a:ext>
            </a:extLst>
          </p:cNvPr>
          <p:cNvSpPr txBox="1"/>
          <p:nvPr/>
        </p:nvSpPr>
        <p:spPr>
          <a:xfrm>
            <a:off x="2937723" y="1491079"/>
            <a:ext cx="212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About us/ History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B59E26-E364-4862-8DF5-C602E68E01C5}"/>
              </a:ext>
            </a:extLst>
          </p:cNvPr>
          <p:cNvSpPr txBox="1"/>
          <p:nvPr/>
        </p:nvSpPr>
        <p:spPr>
          <a:xfrm>
            <a:off x="2906682" y="4088572"/>
            <a:ext cx="16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News letters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981F6-DA09-46F6-B9E1-844B81CDBEE1}"/>
              </a:ext>
            </a:extLst>
          </p:cNvPr>
          <p:cNvSpPr txBox="1"/>
          <p:nvPr/>
        </p:nvSpPr>
        <p:spPr>
          <a:xfrm>
            <a:off x="2893160" y="3664310"/>
            <a:ext cx="29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Activity Time Table (Detail)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7D185-41DC-411F-9385-C6C518B87690}"/>
              </a:ext>
            </a:extLst>
          </p:cNvPr>
          <p:cNvSpPr txBox="1"/>
          <p:nvPr/>
        </p:nvSpPr>
        <p:spPr>
          <a:xfrm>
            <a:off x="1424529" y="2870716"/>
            <a:ext cx="29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dirty="0"/>
              <a:t>Interaction with members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6DE1E5-5CD6-46DC-961E-4D0374EA5573}"/>
              </a:ext>
            </a:extLst>
          </p:cNvPr>
          <p:cNvSpPr txBox="1"/>
          <p:nvPr/>
        </p:nvSpPr>
        <p:spPr>
          <a:xfrm>
            <a:off x="2952211" y="1962401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Contact 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C51E26-FE7E-4C5B-B962-ED2E31F224AD}"/>
              </a:ext>
            </a:extLst>
          </p:cNvPr>
          <p:cNvSpPr txBox="1"/>
          <p:nvPr/>
        </p:nvSpPr>
        <p:spPr>
          <a:xfrm>
            <a:off x="2907745" y="3283295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Noticeboard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760312-99CE-4FB9-9F35-BAE3265B58D1}"/>
              </a:ext>
            </a:extLst>
          </p:cNvPr>
          <p:cNvSpPr txBox="1"/>
          <p:nvPr/>
        </p:nvSpPr>
        <p:spPr>
          <a:xfrm>
            <a:off x="2897712" y="4532862"/>
            <a:ext cx="301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Organisation/Management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5C500E-1D26-4AC4-9CDD-2CBAEB867885}"/>
              </a:ext>
            </a:extLst>
          </p:cNvPr>
          <p:cNvSpPr txBox="1"/>
          <p:nvPr/>
        </p:nvSpPr>
        <p:spPr>
          <a:xfrm>
            <a:off x="2893159" y="4962743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Affiliations - other U3A’s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7E4FEC-E343-4AC5-AD3F-D7A91B0F7949}"/>
              </a:ext>
            </a:extLst>
          </p:cNvPr>
          <p:cNvSpPr txBox="1"/>
          <p:nvPr/>
        </p:nvSpPr>
        <p:spPr>
          <a:xfrm>
            <a:off x="1409027" y="5418570"/>
            <a:ext cx="172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dirty="0"/>
              <a:t>Sponsorship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F7D32C-17DD-4C6D-9851-84A67A896C3D}"/>
              </a:ext>
            </a:extLst>
          </p:cNvPr>
          <p:cNvSpPr txBox="1"/>
          <p:nvPr/>
        </p:nvSpPr>
        <p:spPr>
          <a:xfrm>
            <a:off x="2910559" y="5831149"/>
            <a:ext cx="132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Sponsors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0DD8F6-385A-4A3E-8799-49582AB323EB}"/>
              </a:ext>
            </a:extLst>
          </p:cNvPr>
          <p:cNvSpPr txBox="1"/>
          <p:nvPr/>
        </p:nvSpPr>
        <p:spPr>
          <a:xfrm>
            <a:off x="2906682" y="6226018"/>
            <a:ext cx="25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Grants and Donations</a:t>
            </a:r>
          </a:p>
        </p:txBody>
      </p:sp>
    </p:spTree>
    <p:extLst>
      <p:ext uri="{BB962C8B-B14F-4D97-AF65-F5344CB8AC3E}">
        <p14:creationId xmlns:p14="http://schemas.microsoft.com/office/powerpoint/2010/main" val="139421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C86E8-152D-43FA-B239-2693F01771A7}"/>
              </a:ext>
            </a:extLst>
          </p:cNvPr>
          <p:cNvSpPr txBox="1"/>
          <p:nvPr/>
        </p:nvSpPr>
        <p:spPr>
          <a:xfrm>
            <a:off x="644178" y="83702"/>
            <a:ext cx="304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Possible Sub-Headings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608BC-C3D4-443A-97F1-41026E4AC8CF}"/>
              </a:ext>
            </a:extLst>
          </p:cNvPr>
          <p:cNvSpPr txBox="1"/>
          <p:nvPr/>
        </p:nvSpPr>
        <p:spPr>
          <a:xfrm>
            <a:off x="1409027" y="575582"/>
            <a:ext cx="44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Interaction with Non Members and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8D0B-2C6C-4210-B325-E73396B7750D}"/>
              </a:ext>
            </a:extLst>
          </p:cNvPr>
          <p:cNvSpPr txBox="1"/>
          <p:nvPr/>
        </p:nvSpPr>
        <p:spPr>
          <a:xfrm>
            <a:off x="2937628" y="1086088"/>
            <a:ext cx="294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Frequently asked question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87A96-1BCA-4232-ABFC-99A346BA65D5}"/>
              </a:ext>
            </a:extLst>
          </p:cNvPr>
          <p:cNvSpPr txBox="1"/>
          <p:nvPr/>
        </p:nvSpPr>
        <p:spPr>
          <a:xfrm>
            <a:off x="2937628" y="2337693"/>
            <a:ext cx="94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AGM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C8F5CD-D205-44E5-982F-DFC0E73B8FA2}"/>
              </a:ext>
            </a:extLst>
          </p:cNvPr>
          <p:cNvSpPr txBox="1"/>
          <p:nvPr/>
        </p:nvSpPr>
        <p:spPr>
          <a:xfrm>
            <a:off x="2937723" y="1491079"/>
            <a:ext cx="127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Location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B59E26-E364-4862-8DF5-C602E68E01C5}"/>
              </a:ext>
            </a:extLst>
          </p:cNvPr>
          <p:cNvSpPr txBox="1"/>
          <p:nvPr/>
        </p:nvSpPr>
        <p:spPr>
          <a:xfrm>
            <a:off x="2891180" y="4320356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Constitution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981F6-DA09-46F6-B9E1-844B81CDBEE1}"/>
              </a:ext>
            </a:extLst>
          </p:cNvPr>
          <p:cNvSpPr txBox="1"/>
          <p:nvPr/>
        </p:nvSpPr>
        <p:spPr>
          <a:xfrm>
            <a:off x="2877658" y="3896094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Legislation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7D185-41DC-411F-9385-C6C518B87690}"/>
              </a:ext>
            </a:extLst>
          </p:cNvPr>
          <p:cNvSpPr txBox="1"/>
          <p:nvPr/>
        </p:nvSpPr>
        <p:spPr>
          <a:xfrm>
            <a:off x="1409027" y="3102500"/>
            <a:ext cx="29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dirty="0"/>
              <a:t>Interaction with members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6DE1E5-5CD6-46DC-961E-4D0374EA5573}"/>
              </a:ext>
            </a:extLst>
          </p:cNvPr>
          <p:cNvSpPr txBox="1"/>
          <p:nvPr/>
        </p:nvSpPr>
        <p:spPr>
          <a:xfrm>
            <a:off x="2952211" y="1962401"/>
            <a:ext cx="511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Speakers programme – volunteers – how to apply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C51E26-FE7E-4C5B-B962-ED2E31F224AD}"/>
              </a:ext>
            </a:extLst>
          </p:cNvPr>
          <p:cNvSpPr txBox="1"/>
          <p:nvPr/>
        </p:nvSpPr>
        <p:spPr>
          <a:xfrm>
            <a:off x="2892243" y="3515079"/>
            <a:ext cx="17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Strategic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760312-99CE-4FB9-9F35-BAE3265B58D1}"/>
              </a:ext>
            </a:extLst>
          </p:cNvPr>
          <p:cNvSpPr txBox="1"/>
          <p:nvPr/>
        </p:nvSpPr>
        <p:spPr>
          <a:xfrm>
            <a:off x="2882210" y="4764646"/>
            <a:ext cx="122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By-Laws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5C500E-1D26-4AC4-9CDD-2CBAEB867885}"/>
              </a:ext>
            </a:extLst>
          </p:cNvPr>
          <p:cNvSpPr txBox="1"/>
          <p:nvPr/>
        </p:nvSpPr>
        <p:spPr>
          <a:xfrm>
            <a:off x="2877657" y="5194527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How to start a new programme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F7D32C-17DD-4C6D-9851-84A67A896C3D}"/>
              </a:ext>
            </a:extLst>
          </p:cNvPr>
          <p:cNvSpPr txBox="1"/>
          <p:nvPr/>
        </p:nvSpPr>
        <p:spPr>
          <a:xfrm>
            <a:off x="2895057" y="5632967"/>
            <a:ext cx="151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Committee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0DD8F6-385A-4A3E-8799-49582AB323EB}"/>
              </a:ext>
            </a:extLst>
          </p:cNvPr>
          <p:cNvSpPr txBox="1"/>
          <p:nvPr/>
        </p:nvSpPr>
        <p:spPr>
          <a:xfrm>
            <a:off x="2891180" y="6035634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How can I help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8FF3C-5D96-4846-A446-47614F451EAB}"/>
              </a:ext>
            </a:extLst>
          </p:cNvPr>
          <p:cNvSpPr txBox="1"/>
          <p:nvPr/>
        </p:nvSpPr>
        <p:spPr>
          <a:xfrm>
            <a:off x="2873796" y="6404966"/>
            <a:ext cx="14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Resources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DA711-34F8-4573-BCC8-87FE5443E05A}"/>
              </a:ext>
            </a:extLst>
          </p:cNvPr>
          <p:cNvSpPr txBox="1"/>
          <p:nvPr/>
        </p:nvSpPr>
        <p:spPr>
          <a:xfrm>
            <a:off x="2952211" y="2687317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How to become a member</a:t>
            </a:r>
          </a:p>
        </p:txBody>
      </p:sp>
    </p:spTree>
    <p:extLst>
      <p:ext uri="{BB962C8B-B14F-4D97-AF65-F5344CB8AC3E}">
        <p14:creationId xmlns:p14="http://schemas.microsoft.com/office/powerpoint/2010/main" val="280091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C86E8-152D-43FA-B239-2693F01771A7}"/>
              </a:ext>
            </a:extLst>
          </p:cNvPr>
          <p:cNvSpPr txBox="1"/>
          <p:nvPr/>
        </p:nvSpPr>
        <p:spPr>
          <a:xfrm>
            <a:off x="644178" y="83702"/>
            <a:ext cx="4748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Activities, Programmes and Courses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608BC-C3D4-443A-97F1-41026E4AC8CF}"/>
              </a:ext>
            </a:extLst>
          </p:cNvPr>
          <p:cNvSpPr txBox="1"/>
          <p:nvPr/>
        </p:nvSpPr>
        <p:spPr>
          <a:xfrm>
            <a:off x="1409027" y="575582"/>
            <a:ext cx="900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We conduct almost 30 programmes a week and we have split these into various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8D0B-2C6C-4210-B325-E73396B7750D}"/>
              </a:ext>
            </a:extLst>
          </p:cNvPr>
          <p:cNvSpPr txBox="1"/>
          <p:nvPr/>
        </p:nvSpPr>
        <p:spPr>
          <a:xfrm>
            <a:off x="2949105" y="1477982"/>
            <a:ext cx="2411429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Activities and leisure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87A96-1BCA-4232-ABFC-99A346BA65D5}"/>
              </a:ext>
            </a:extLst>
          </p:cNvPr>
          <p:cNvSpPr txBox="1"/>
          <p:nvPr/>
        </p:nvSpPr>
        <p:spPr>
          <a:xfrm>
            <a:off x="2983491" y="26589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C8F5CD-D205-44E5-982F-DFC0E73B8FA2}"/>
              </a:ext>
            </a:extLst>
          </p:cNvPr>
          <p:cNvSpPr txBox="1"/>
          <p:nvPr/>
        </p:nvSpPr>
        <p:spPr>
          <a:xfrm>
            <a:off x="2949105" y="1847939"/>
            <a:ext cx="1244893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Creative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B59E26-E364-4862-8DF5-C602E68E01C5}"/>
              </a:ext>
            </a:extLst>
          </p:cNvPr>
          <p:cNvSpPr txBox="1"/>
          <p:nvPr/>
        </p:nvSpPr>
        <p:spPr>
          <a:xfrm>
            <a:off x="3696317" y="3820158"/>
            <a:ext cx="3701141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Townsville - Friday Afternoon Talks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981F6-DA09-46F6-B9E1-844B81CDBEE1}"/>
              </a:ext>
            </a:extLst>
          </p:cNvPr>
          <p:cNvSpPr txBox="1"/>
          <p:nvPr/>
        </p:nvSpPr>
        <p:spPr>
          <a:xfrm>
            <a:off x="2952211" y="3446893"/>
            <a:ext cx="1644425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Weekly talks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6DE1E5-5CD6-46DC-961E-4D0374EA5573}"/>
              </a:ext>
            </a:extLst>
          </p:cNvPr>
          <p:cNvSpPr txBox="1"/>
          <p:nvPr/>
        </p:nvSpPr>
        <p:spPr>
          <a:xfrm>
            <a:off x="2966793" y="2240366"/>
            <a:ext cx="119936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Finance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C51E26-FE7E-4C5B-B962-ED2E31F224AD}"/>
              </a:ext>
            </a:extLst>
          </p:cNvPr>
          <p:cNvSpPr txBox="1"/>
          <p:nvPr/>
        </p:nvSpPr>
        <p:spPr>
          <a:xfrm>
            <a:off x="2964843" y="3050738"/>
            <a:ext cx="1544012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Humanities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760312-99CE-4FB9-9F35-BAE3265B58D1}"/>
              </a:ext>
            </a:extLst>
          </p:cNvPr>
          <p:cNvSpPr txBox="1"/>
          <p:nvPr/>
        </p:nvSpPr>
        <p:spPr>
          <a:xfrm>
            <a:off x="3714247" y="4228596"/>
            <a:ext cx="4453463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Magnetic Island -  Monday Morning Talks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5C500E-1D26-4AC4-9CDD-2CBAEB867885}"/>
              </a:ext>
            </a:extLst>
          </p:cNvPr>
          <p:cNvSpPr txBox="1"/>
          <p:nvPr/>
        </p:nvSpPr>
        <p:spPr>
          <a:xfrm>
            <a:off x="3018450" y="4622311"/>
            <a:ext cx="2647200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JCU – academic studies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0DD8F6-385A-4A3E-8799-49582AB323EB}"/>
              </a:ext>
            </a:extLst>
          </p:cNvPr>
          <p:cNvSpPr txBox="1"/>
          <p:nvPr/>
        </p:nvSpPr>
        <p:spPr>
          <a:xfrm>
            <a:off x="3018450" y="5020928"/>
            <a:ext cx="3113288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Magnetic Island programme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45A37-D5D4-4908-BEB6-F44C65B5EF98}"/>
              </a:ext>
            </a:extLst>
          </p:cNvPr>
          <p:cNvSpPr txBox="1"/>
          <p:nvPr/>
        </p:nvSpPr>
        <p:spPr>
          <a:xfrm>
            <a:off x="2952211" y="1108650"/>
            <a:ext cx="345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Events and one off programmes</a:t>
            </a:r>
          </a:p>
        </p:txBody>
      </p:sp>
    </p:spTree>
    <p:extLst>
      <p:ext uri="{BB962C8B-B14F-4D97-AF65-F5344CB8AC3E}">
        <p14:creationId xmlns:p14="http://schemas.microsoft.com/office/powerpoint/2010/main" val="108519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C86E8-152D-43FA-B239-2693F01771A7}"/>
              </a:ext>
            </a:extLst>
          </p:cNvPr>
          <p:cNvSpPr txBox="1"/>
          <p:nvPr/>
        </p:nvSpPr>
        <p:spPr>
          <a:xfrm>
            <a:off x="644178" y="83702"/>
            <a:ext cx="6993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Format for each activity to include but not be limited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608BC-C3D4-443A-97F1-41026E4AC8CF}"/>
              </a:ext>
            </a:extLst>
          </p:cNvPr>
          <p:cNvSpPr txBox="1"/>
          <p:nvPr/>
        </p:nvSpPr>
        <p:spPr>
          <a:xfrm>
            <a:off x="1507639" y="3482823"/>
            <a:ext cx="21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AU" dirty="0"/>
              <a:t>For the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8D0B-2C6C-4210-B325-E73396B7750D}"/>
              </a:ext>
            </a:extLst>
          </p:cNvPr>
          <p:cNvSpPr txBox="1"/>
          <p:nvPr/>
        </p:nvSpPr>
        <p:spPr>
          <a:xfrm>
            <a:off x="2937628" y="1086088"/>
            <a:ext cx="15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Description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87A96-1BCA-4232-ABFC-99A346BA65D5}"/>
              </a:ext>
            </a:extLst>
          </p:cNvPr>
          <p:cNvSpPr txBox="1"/>
          <p:nvPr/>
        </p:nvSpPr>
        <p:spPr>
          <a:xfrm>
            <a:off x="2983491" y="2257573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Photo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C8F5CD-D205-44E5-982F-DFC0E73B8FA2}"/>
              </a:ext>
            </a:extLst>
          </p:cNvPr>
          <p:cNvSpPr txBox="1"/>
          <p:nvPr/>
        </p:nvSpPr>
        <p:spPr>
          <a:xfrm>
            <a:off x="2971869" y="1446557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Frequency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981F6-DA09-46F6-B9E1-844B81CDBEE1}"/>
              </a:ext>
            </a:extLst>
          </p:cNvPr>
          <p:cNvSpPr txBox="1"/>
          <p:nvPr/>
        </p:nvSpPr>
        <p:spPr>
          <a:xfrm>
            <a:off x="2952211" y="3045511"/>
            <a:ext cx="254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Not sure about videos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6DE1E5-5CD6-46DC-961E-4D0374EA5573}"/>
              </a:ext>
            </a:extLst>
          </p:cNvPr>
          <p:cNvSpPr txBox="1"/>
          <p:nvPr/>
        </p:nvSpPr>
        <p:spPr>
          <a:xfrm>
            <a:off x="2983491" y="183834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Place and 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C51E26-FE7E-4C5B-B962-ED2E31F224AD}"/>
              </a:ext>
            </a:extLst>
          </p:cNvPr>
          <p:cNvSpPr txBox="1"/>
          <p:nvPr/>
        </p:nvSpPr>
        <p:spPr>
          <a:xfrm>
            <a:off x="2964843" y="2649356"/>
            <a:ext cx="465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Comments by participants on how beneficial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5C500E-1D26-4AC4-9CDD-2CBAEB867885}"/>
              </a:ext>
            </a:extLst>
          </p:cNvPr>
          <p:cNvSpPr txBox="1"/>
          <p:nvPr/>
        </p:nvSpPr>
        <p:spPr>
          <a:xfrm>
            <a:off x="2986455" y="3869407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Discussion Board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0DD8F6-385A-4A3E-8799-49582AB323EB}"/>
              </a:ext>
            </a:extLst>
          </p:cNvPr>
          <p:cNvSpPr txBox="1"/>
          <p:nvPr/>
        </p:nvSpPr>
        <p:spPr>
          <a:xfrm>
            <a:off x="2973418" y="430827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Surveys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F5D6E-7E7F-40E9-A5E5-DC11352F7A04}"/>
              </a:ext>
            </a:extLst>
          </p:cNvPr>
          <p:cNvSpPr txBox="1"/>
          <p:nvPr/>
        </p:nvSpPr>
        <p:spPr>
          <a:xfrm>
            <a:off x="1507639" y="639973"/>
            <a:ext cx="182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For the public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2CA81-0E96-4EAD-AD6E-4A15E8E9757E}"/>
              </a:ext>
            </a:extLst>
          </p:cNvPr>
          <p:cNvSpPr txBox="1"/>
          <p:nvPr/>
        </p:nvSpPr>
        <p:spPr>
          <a:xfrm>
            <a:off x="1507639" y="4764389"/>
            <a:ext cx="238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AU" dirty="0"/>
              <a:t>Web administration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9F4A8-036F-4069-8C43-7918C3176582}"/>
              </a:ext>
            </a:extLst>
          </p:cNvPr>
          <p:cNvSpPr txBox="1"/>
          <p:nvPr/>
        </p:nvSpPr>
        <p:spPr>
          <a:xfrm>
            <a:off x="2973418" y="5122874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953AB7-CEA9-472B-A92C-61073B928E18}"/>
              </a:ext>
            </a:extLst>
          </p:cNvPr>
          <p:cNvSpPr txBox="1"/>
          <p:nvPr/>
        </p:nvSpPr>
        <p:spPr>
          <a:xfrm>
            <a:off x="2973418" y="5442246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Authorisation</a:t>
            </a:r>
          </a:p>
        </p:txBody>
      </p:sp>
    </p:spTree>
    <p:extLst>
      <p:ext uri="{BB962C8B-B14F-4D97-AF65-F5344CB8AC3E}">
        <p14:creationId xmlns:p14="http://schemas.microsoft.com/office/powerpoint/2010/main" val="91052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723</Words>
  <Application>Microsoft Macintosh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U3A/JCU Web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U3A/JCU Web Project</dc:title>
  <dc:creator>Terry Lambrose</dc:creator>
  <cp:lastModifiedBy>Ward, Lindsay</cp:lastModifiedBy>
  <cp:revision>39</cp:revision>
  <cp:lastPrinted>2018-03-29T06:15:00Z</cp:lastPrinted>
  <dcterms:created xsi:type="dcterms:W3CDTF">2018-03-26T07:32:59Z</dcterms:created>
  <dcterms:modified xsi:type="dcterms:W3CDTF">2018-03-29T06:15:13Z</dcterms:modified>
</cp:coreProperties>
</file>