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79" r:id="rId3"/>
    <p:sldId id="276" r:id="rId4"/>
    <p:sldId id="277" r:id="rId5"/>
    <p:sldId id="304" r:id="rId6"/>
    <p:sldId id="278" r:id="rId7"/>
    <p:sldId id="268" r:id="rId8"/>
    <p:sldId id="269" r:id="rId9"/>
    <p:sldId id="271" r:id="rId10"/>
    <p:sldId id="274" r:id="rId11"/>
    <p:sldId id="275" r:id="rId12"/>
    <p:sldId id="273" r:id="rId13"/>
    <p:sldId id="292" r:id="rId14"/>
    <p:sldId id="305" r:id="rId15"/>
    <p:sldId id="293" r:id="rId16"/>
    <p:sldId id="294" r:id="rId17"/>
    <p:sldId id="295" r:id="rId18"/>
    <p:sldId id="296" r:id="rId19"/>
    <p:sldId id="297" r:id="rId20"/>
    <p:sldId id="298" r:id="rId21"/>
    <p:sldId id="280" r:id="rId22"/>
    <p:sldId id="281" r:id="rId23"/>
    <p:sldId id="282" r:id="rId24"/>
    <p:sldId id="283" r:id="rId25"/>
    <p:sldId id="284" r:id="rId26"/>
    <p:sldId id="285" r:id="rId27"/>
    <p:sldId id="270" r:id="rId28"/>
    <p:sldId id="286" r:id="rId29"/>
    <p:sldId id="287" r:id="rId30"/>
    <p:sldId id="288" r:id="rId31"/>
    <p:sldId id="289" r:id="rId32"/>
    <p:sldId id="290" r:id="rId33"/>
    <p:sldId id="291" r:id="rId34"/>
    <p:sldId id="267" r:id="rId35"/>
    <p:sldId id="299" r:id="rId36"/>
    <p:sldId id="300" r:id="rId37"/>
    <p:sldId id="301" r:id="rId38"/>
    <p:sldId id="302" r:id="rId39"/>
    <p:sldId id="303" r:id="rId4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000000"/>
    <a:srgbClr val="9C1C26"/>
    <a:srgbClr val="E9503E"/>
    <a:srgbClr val="7BC305"/>
    <a:srgbClr val="9EF80C"/>
    <a:srgbClr val="FDCA00"/>
    <a:srgbClr val="312C8C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1228" autoAdjust="0"/>
  </p:normalViewPr>
  <p:slideViewPr>
    <p:cSldViewPr snapToObjects="1">
      <p:cViewPr varScale="1">
        <p:scale>
          <a:sx n="91" d="100"/>
          <a:sy n="91" d="100"/>
        </p:scale>
        <p:origin x="117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8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9" d="100"/>
          <a:sy n="69" d="100"/>
        </p:scale>
        <p:origin x="32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5. November 2020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5. November 2020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7BC30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7BC305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22"/>
          <p:cNvSpPr>
            <a:spLocks noChangeArrowheads="1"/>
          </p:cNvSpPr>
          <p:nvPr userDrawn="1"/>
        </p:nvSpPr>
        <p:spPr bwMode="auto">
          <a:xfrm>
            <a:off x="7813675" y="6429396"/>
            <a:ext cx="1079500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dirty="0" err="1"/>
              <a:t>Sublogo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06.11.2020  |  Fachbereich 18  |  Institut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rmr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Downing, Dao, Nevermann, Schelp Langendyk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2326" y="6429397"/>
            <a:ext cx="1866954" cy="4354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7BC305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06.11.2020  |  Fachbereich 18  |  Institut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rmr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Downing, Dao, Nevermann, Schelp Langendyk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sp>
        <p:nvSpPr>
          <p:cNvPr id="14" name="Rectangle 22"/>
          <p:cNvSpPr>
            <a:spLocks noChangeArrowheads="1"/>
          </p:cNvSpPr>
          <p:nvPr userDrawn="1"/>
        </p:nvSpPr>
        <p:spPr bwMode="auto">
          <a:xfrm>
            <a:off x="7813675" y="6429396"/>
            <a:ext cx="1079500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dirty="0" err="1">
                <a:latin typeface="+mn-lt"/>
                <a:cs typeface="Tahoma" pitchFamily="34" charset="0"/>
              </a:rPr>
              <a:t>Sublogo</a:t>
            </a:r>
            <a:endParaRPr lang="de-DE" dirty="0">
              <a:latin typeface="+mn-lt"/>
              <a:cs typeface="Tahoma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167564" y="6429395"/>
            <a:ext cx="1885776" cy="444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4.xml"/><Relationship Id="rId12" Type="http://schemas.openxmlformats.org/officeDocument/2006/relationships/image" Target="../media/image2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9.png"/><Relationship Id="rId5" Type="http://schemas.openxmlformats.org/officeDocument/2006/relationships/tags" Target="../tags/tag5.xml"/><Relationship Id="rId10" Type="http://schemas.openxmlformats.org/officeDocument/2006/relationships/image" Target="../media/image18.png"/><Relationship Id="rId4" Type="http://schemas.openxmlformats.org/officeDocument/2006/relationships/tags" Target="../tags/tag4.xml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4.xml"/><Relationship Id="rId12" Type="http://schemas.openxmlformats.org/officeDocument/2006/relationships/image" Target="../media/image26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25.png"/><Relationship Id="rId5" Type="http://schemas.openxmlformats.org/officeDocument/2006/relationships/tags" Target="../tags/tag11.xml"/><Relationship Id="rId10" Type="http://schemas.openxmlformats.org/officeDocument/2006/relationships/image" Target="../media/image24.png"/><Relationship Id="rId4" Type="http://schemas.openxmlformats.org/officeDocument/2006/relationships/tags" Target="../tags/tag10.xml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16.xml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4.xml"/><Relationship Id="rId11" Type="http://schemas.openxmlformats.org/officeDocument/2006/relationships/image" Target="../media/image33.png"/><Relationship Id="rId5" Type="http://schemas.openxmlformats.org/officeDocument/2006/relationships/tags" Target="../tags/tag18.xml"/><Relationship Id="rId10" Type="http://schemas.openxmlformats.org/officeDocument/2006/relationships/image" Target="../media/image32.png"/><Relationship Id="rId4" Type="http://schemas.openxmlformats.org/officeDocument/2006/relationships/tags" Target="../tags/tag17.xml"/><Relationship Id="rId9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tags" Target="../tags/tag21.xml"/><Relationship Id="rId7" Type="http://schemas.openxmlformats.org/officeDocument/2006/relationships/image" Target="../media/image46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45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2.xml"/><Relationship Id="rId9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124744"/>
            <a:ext cx="6642117" cy="1269206"/>
          </a:xfrm>
        </p:spPr>
        <p:txBody>
          <a:bodyPr/>
          <a:lstStyle/>
          <a:p>
            <a:pPr algn="ctr"/>
            <a:r>
              <a:rPr lang="en-US" sz="2400" dirty="0" err="1"/>
              <a:t>Hinderniserfassung</a:t>
            </a:r>
            <a:r>
              <a:rPr lang="en-US" sz="2400" dirty="0"/>
              <a:t> in </a:t>
            </a:r>
            <a:r>
              <a:rPr lang="en-US" sz="2400" dirty="0" err="1"/>
              <a:t>maritimer</a:t>
            </a:r>
            <a:r>
              <a:rPr lang="en-US" sz="2400" dirty="0"/>
              <a:t> </a:t>
            </a:r>
            <a:r>
              <a:rPr lang="en-US" sz="2400" dirty="0" err="1"/>
              <a:t>Umgebung</a:t>
            </a:r>
            <a:endParaRPr lang="en-US" sz="2400" dirty="0"/>
          </a:p>
          <a:p>
            <a:pPr algn="ctr"/>
            <a:r>
              <a:rPr lang="en-US" sz="1600" dirty="0"/>
              <a:t>Tutor: M.Sc. Moritz </a:t>
            </a:r>
            <a:r>
              <a:rPr lang="en-US" sz="1600" dirty="0" err="1"/>
              <a:t>Bühler</a:t>
            </a:r>
            <a:endParaRPr lang="en-US" sz="1600" dirty="0"/>
          </a:p>
          <a:p>
            <a:pPr algn="ctr"/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pPr algn="ctr"/>
            <a:r>
              <a:rPr lang="en-US" sz="1400" dirty="0" err="1"/>
              <a:t>Projektseminar</a:t>
            </a:r>
            <a:r>
              <a:rPr lang="en-US" sz="1400" dirty="0"/>
              <a:t> </a:t>
            </a:r>
            <a:r>
              <a:rPr lang="en-US" sz="1400" dirty="0" err="1"/>
              <a:t>SoSe</a:t>
            </a:r>
            <a:r>
              <a:rPr lang="en-US" sz="1400" dirty="0"/>
              <a:t> 2020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288" y="6381329"/>
            <a:ext cx="1906141" cy="47667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30B69CB-B647-43DD-A1D5-B34AEC7E9E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8" y="2904511"/>
            <a:ext cx="5545030" cy="31190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DBC2B49-9DA5-4F5A-96D2-B35B653E0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601" y="548680"/>
            <a:ext cx="10594405" cy="542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9D1B57-7748-49FE-948E-1091B60DF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3207" y="556855"/>
            <a:ext cx="10813799" cy="553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0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4F24B-CC1B-46F3-A591-4A7B92C7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Einschränkungen und Vereinfachungen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E99FA4-15FA-4494-85EC-C6AE5715D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Keine Garantie, dass die wahrscheinlichste Hypothese der richtigen Assoziation entspricht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Zustandsmodell sei linear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Gauß’sche </a:t>
            </a:r>
            <a:r>
              <a:rPr lang="de-DE" dirty="0" err="1"/>
              <a:t>Wahrscheinlichskeitsdichte</a:t>
            </a:r>
            <a:r>
              <a:rPr lang="de-DE" dirty="0"/>
              <a:t> der Objektbewegung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i="1" dirty="0" err="1"/>
              <a:t>Deaths</a:t>
            </a:r>
            <a:r>
              <a:rPr lang="de-DE" i="1" dirty="0"/>
              <a:t> and </a:t>
            </a:r>
            <a:r>
              <a:rPr lang="de-DE" i="1" dirty="0" err="1"/>
              <a:t>Births</a:t>
            </a:r>
            <a:r>
              <a:rPr lang="de-DE" i="1" dirty="0"/>
              <a:t>  </a:t>
            </a:r>
            <a:r>
              <a:rPr lang="de-DE" dirty="0"/>
              <a:t>vereinfacht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Wahl der Kalman-Filter Parametern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Geht prinzipiell von einer bekannten Anzahl der Objekte aus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942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M/N-Logik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388464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</a:t>
            </a:r>
            <a:r>
              <a:rPr lang="de-DE" dirty="0" smtClean="0"/>
              <a:t>ur Schätzung der Objektanzahl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einfacher </a:t>
            </a:r>
            <a:r>
              <a:rPr lang="de-DE" dirty="0"/>
              <a:t>Zählalgorithmus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Zählen </a:t>
            </a:r>
            <a:r>
              <a:rPr lang="de-DE" dirty="0"/>
              <a:t>der erfolgreichen Detektionen innerhalb von </a:t>
            </a:r>
            <a:r>
              <a:rPr lang="de-DE" b="1" i="1" dirty="0"/>
              <a:t>N</a:t>
            </a:r>
            <a:r>
              <a:rPr lang="de-DE" dirty="0"/>
              <a:t> vorgegebenen Scans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beim Erreichen einer Mindestanzahl </a:t>
            </a:r>
            <a:r>
              <a:rPr lang="de-DE" b="1" i="1" dirty="0"/>
              <a:t>M</a:t>
            </a:r>
            <a:r>
              <a:rPr lang="de-DE" dirty="0"/>
              <a:t> an erfolgreichen Detektionen wird der </a:t>
            </a:r>
            <a:r>
              <a:rPr lang="de-DE" dirty="0" smtClean="0"/>
              <a:t>Track (geschätzte Trajektorie) </a:t>
            </a:r>
            <a:r>
              <a:rPr lang="de-DE" dirty="0"/>
              <a:t>eines Objekts bestätigt</a:t>
            </a:r>
          </a:p>
        </p:txBody>
      </p:sp>
    </p:spTree>
    <p:extLst>
      <p:ext uri="{BB962C8B-B14F-4D97-AF65-F5344CB8AC3E}">
        <p14:creationId xmlns:p14="http://schemas.microsoft.com/office/powerpoint/2010/main" val="325469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Unbeständigkeit von </a:t>
            </a:r>
            <a:r>
              <a:rPr lang="de-DE" dirty="0" err="1"/>
              <a:t>Clutter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56792"/>
            <a:ext cx="6120680" cy="4725165"/>
          </a:xfrm>
        </p:spPr>
      </p:pic>
      <p:sp>
        <p:nvSpPr>
          <p:cNvPr id="6" name="Rectangle 5"/>
          <p:cNvSpPr/>
          <p:nvPr/>
        </p:nvSpPr>
        <p:spPr>
          <a:xfrm>
            <a:off x="1547664" y="6093296"/>
            <a:ext cx="720080" cy="188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03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M/N-Logik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72" y="5085184"/>
            <a:ext cx="6782644" cy="1106259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05" y="1535060"/>
            <a:ext cx="6040590" cy="355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4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3A83A44-3E0B-41FD-BCF5-DCAB911C9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772816"/>
            <a:ext cx="5000660" cy="3750494"/>
          </a:xfrm>
          <a:noFill/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F00868-069B-4075-A796-6CE2E7D66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0296" y="2104485"/>
            <a:ext cx="3106738" cy="3537192"/>
          </a:xfrm>
        </p:spPr>
        <p:txBody>
          <a:bodyPr wrap="square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Basiert auf RFS-Ansatz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Annahme: lineare </a:t>
            </a:r>
            <a:r>
              <a:rPr lang="de-DE" dirty="0" err="1"/>
              <a:t>Gaussverteilung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Ressourcen sparend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Für variierende und unbekannte </a:t>
            </a:r>
            <a:r>
              <a:rPr lang="de-DE" dirty="0" err="1"/>
              <a:t>Targetanzahl</a:t>
            </a:r>
            <a:r>
              <a:rPr lang="de-DE" dirty="0"/>
              <a:t> geeignet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3723E7-15AC-4E57-B6D4-EEB0B5AA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 wrap="square" anchor="ctr">
            <a:normAutofit/>
          </a:bodyPr>
          <a:lstStyle/>
          <a:p>
            <a:r>
              <a:rPr lang="de-DE" dirty="0"/>
              <a:t>GM-PHD</a:t>
            </a:r>
          </a:p>
        </p:txBody>
      </p:sp>
    </p:spTree>
    <p:extLst>
      <p:ext uri="{BB962C8B-B14F-4D97-AF65-F5344CB8AC3E}">
        <p14:creationId xmlns:p14="http://schemas.microsoft.com/office/powerpoint/2010/main" val="356662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FC2155DF-905A-450F-8F95-FBD5590B0961}"/>
              </a:ext>
            </a:extLst>
          </p:cNvPr>
          <p:cNvSpPr/>
          <p:nvPr/>
        </p:nvSpPr>
        <p:spPr>
          <a:xfrm>
            <a:off x="965821" y="3867953"/>
            <a:ext cx="7056784" cy="158417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3569B5C-C989-4110-AE35-0302DF32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Multi-Target Zustand 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5F99E8E-4870-4941-94C4-F315704A59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          : </a:t>
            </a:r>
            <a:r>
              <a:rPr lang="de-DE" dirty="0" err="1"/>
              <a:t>Spawning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          : </a:t>
            </a:r>
            <a:r>
              <a:rPr lang="de-DE" dirty="0" err="1"/>
              <a:t>Birthmodel</a:t>
            </a:r>
            <a:endParaRPr lang="de-DE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           : Target </a:t>
            </a:r>
            <a:r>
              <a:rPr lang="de-DE" dirty="0" err="1"/>
              <a:t>dynamik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B3C1DB3E-5BC3-4F37-B6AA-887AAB1D5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22687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     :  </a:t>
            </a:r>
            <a:r>
              <a:rPr lang="de-DE" dirty="0" err="1"/>
              <a:t>survival</a:t>
            </a:r>
            <a:r>
              <a:rPr lang="de-DE" dirty="0"/>
              <a:t> rate</a:t>
            </a:r>
          </a:p>
        </p:txBody>
      </p:sp>
      <p:pic>
        <p:nvPicPr>
          <p:cNvPr id="6" name="Grafik 5" descr="\documentclass{article}&#10;\usepackage{amsmath}&#10;\pagestyle{empty}&#10;\begin{document}&#10;&#10;\begin{equation*}&#10; X_k = \left[\bigcup_{\xi \in X_{k-1}} S_{k|k-1}(\xi)\right] \cup \left[ \bigcup_{\xi \in X_{k-1}} B_{k|k-1}(\xi) \right] \cup \Gamma_k &#10;\end{equation*}&#10;&#10;&#10;\end{document}" title="IguanaTex Bitmap Display">
            <a:extLst>
              <a:ext uri="{FF2B5EF4-FFF2-40B4-BE49-F238E27FC236}">
                <a16:creationId xmlns:a16="http://schemas.microsoft.com/office/drawing/2014/main" id="{A8F76F3F-3757-421B-AE88-AD0AEB05AAF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11" y="4125509"/>
            <a:ext cx="6726804" cy="1055254"/>
          </a:xfrm>
          <a:prstGeom prst="rect">
            <a:avLst/>
          </a:prstGeom>
        </p:spPr>
      </p:pic>
      <p:pic>
        <p:nvPicPr>
          <p:cNvPr id="8" name="Grafik 7" descr="\documentclass{article}&#10;\usepackage{amsmath}&#10;\pagestyle{empty}&#10;\begin{document}&#10;&#10;\begin{equation*}&#10; X_k &#10;\end{equation*}&#10;&#10;&#10;\end{document}" title="IguanaTex Bitmap Display">
            <a:extLst>
              <a:ext uri="{FF2B5EF4-FFF2-40B4-BE49-F238E27FC236}">
                <a16:creationId xmlns:a16="http://schemas.microsoft.com/office/drawing/2014/main" id="{53BB0089-2250-4A8B-8655-3A481A3A807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514" y="789174"/>
            <a:ext cx="415810" cy="288989"/>
          </a:xfrm>
          <a:prstGeom prst="rect">
            <a:avLst/>
          </a:prstGeom>
        </p:spPr>
      </p:pic>
      <p:pic>
        <p:nvPicPr>
          <p:cNvPr id="11" name="Grafik 10" descr="\documentclass{article}&#10;\usepackage{amsmath}&#10;\pagestyle{empty}&#10;\begin{document}&#10;&#10;\begin{equation*}&#10;  S_{k|k-1}&#10;\end{equation*}&#10;&#10;&#10;\end{document}" title="IguanaTex Bitmap Display">
            <a:extLst>
              <a:ext uri="{FF2B5EF4-FFF2-40B4-BE49-F238E27FC236}">
                <a16:creationId xmlns:a16="http://schemas.microsoft.com/office/drawing/2014/main" id="{96C60B18-0E25-4289-B802-B5F4BC1AC56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636180"/>
            <a:ext cx="720270" cy="288764"/>
          </a:xfrm>
          <a:prstGeom prst="rect">
            <a:avLst/>
          </a:prstGeom>
        </p:spPr>
      </p:pic>
      <p:pic>
        <p:nvPicPr>
          <p:cNvPr id="13" name="Grafik 12" descr="\documentclass{article}&#10;\usepackage{amsmath}&#10;\pagestyle{empty}&#10;\begin{document}&#10;&#10;&#10;\begin{equation*}&#10;  B_{k|k-1}&#10;\end{equation*}&#10;&#10;\end{document}" title="IguanaTex Bitmap Display">
            <a:extLst>
              <a:ext uri="{FF2B5EF4-FFF2-40B4-BE49-F238E27FC236}">
                <a16:creationId xmlns:a16="http://schemas.microsoft.com/office/drawing/2014/main" id="{DEF59E4A-07C3-4DFB-BD2C-4640C7B382F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14" y="1759981"/>
            <a:ext cx="708571" cy="262095"/>
          </a:xfrm>
          <a:prstGeom prst="rect">
            <a:avLst/>
          </a:prstGeom>
        </p:spPr>
      </p:pic>
      <p:pic>
        <p:nvPicPr>
          <p:cNvPr id="15" name="Grafik 14" descr="\documentclass{article}&#10;\usepackage{amsmath}&#10;\pagestyle{empty}&#10;\begin{document}&#10;&#10;\begin{equation*}&#10; \Gamma_k &#10;\end{equation*}&#10;&#10;&#10;\end{document}" title="IguanaTex Bitmap Display">
            <a:extLst>
              <a:ext uri="{FF2B5EF4-FFF2-40B4-BE49-F238E27FC236}">
                <a16:creationId xmlns:a16="http://schemas.microsoft.com/office/drawing/2014/main" id="{90328C97-F234-4E07-A994-C7E0D7634DD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73" y="2223223"/>
            <a:ext cx="251429" cy="211810"/>
          </a:xfrm>
          <a:prstGeom prst="rect">
            <a:avLst/>
          </a:prstGeom>
        </p:spPr>
      </p:pic>
      <p:pic>
        <p:nvPicPr>
          <p:cNvPr id="20" name="Grafik 19" descr="\documentclass{article}&#10;\usepackage{amsmath}&#10;\pagestyle{empty}&#10;\begin{document}&#10;&#10;$p_{S,k}$&#10;&#10;&#10;\end{document}" title="IguanaTex Bitmap Display">
            <a:extLst>
              <a:ext uri="{FF2B5EF4-FFF2-40B4-BE49-F238E27FC236}">
                <a16:creationId xmlns:a16="http://schemas.microsoft.com/office/drawing/2014/main" id="{4CEF29EF-B259-4B61-B8BF-867B3C64B05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804459"/>
            <a:ext cx="419048" cy="18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5056D8DE-E3DC-4B54-B0DE-5BF09E453381}"/>
              </a:ext>
            </a:extLst>
          </p:cNvPr>
          <p:cNvSpPr/>
          <p:nvPr/>
        </p:nvSpPr>
        <p:spPr>
          <a:xfrm>
            <a:off x="2339752" y="3933056"/>
            <a:ext cx="4320480" cy="151216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E5313D-775A-4B7E-8244-41F1E9EA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Multi-Target Messung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86E096-F6AB-4534-892D-6ACD96544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176472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    :  Falschmessung und </a:t>
            </a:r>
            <a:r>
              <a:rPr lang="de-DE" dirty="0" err="1"/>
              <a:t>Clutter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    :  Durch Targets erzeugte 	  	Messung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B5D757-F556-401D-9CA5-44CA95BBC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07473" y="1590618"/>
            <a:ext cx="3602110" cy="18367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     : </a:t>
            </a:r>
            <a:r>
              <a:rPr lang="de-DE" dirty="0" err="1"/>
              <a:t>clutter</a:t>
            </a:r>
            <a:r>
              <a:rPr lang="de-DE" dirty="0"/>
              <a:t> </a:t>
            </a:r>
            <a:r>
              <a:rPr lang="de-DE" dirty="0" err="1"/>
              <a:t>intensity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     : </a:t>
            </a:r>
            <a:r>
              <a:rPr lang="de-DE" dirty="0" err="1"/>
              <a:t>detection</a:t>
            </a:r>
            <a:r>
              <a:rPr lang="de-DE" dirty="0"/>
              <a:t> rate</a:t>
            </a:r>
          </a:p>
        </p:txBody>
      </p:sp>
      <p:pic>
        <p:nvPicPr>
          <p:cNvPr id="6" name="Grafik 5" descr="\documentclass{article}&#10;\usepackage{amsmath}&#10;\pagestyle{empty}&#10;\begin{document}&#10;&#10;\begin{equation*}&#10; Z_k = K_k \cup \left[ \bigcup_{x \in X_k} \Theta_k(x) \right]&#10;\end{equation*}&#10;&#10;&#10;\end{document}" title="IguanaTex Bitmap Display">
            <a:extLst>
              <a:ext uri="{FF2B5EF4-FFF2-40B4-BE49-F238E27FC236}">
                <a16:creationId xmlns:a16="http://schemas.microsoft.com/office/drawing/2014/main" id="{392E7F2B-FE63-42A2-BCBA-02AAD8CF140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97" y="4082179"/>
            <a:ext cx="4056231" cy="1162847"/>
          </a:xfrm>
          <a:prstGeom prst="rect">
            <a:avLst/>
          </a:prstGeom>
        </p:spPr>
      </p:pic>
      <p:pic>
        <p:nvPicPr>
          <p:cNvPr id="8" name="Grafik 7" descr="\documentclass{article}&#10;\usepackage{amsmath}&#10;\pagestyle{empty}&#10;\begin{document}&#10;&#10;&#10;  $K_k$ &#10;&#10;&#10;&#10;\end{document}" title="IguanaTex Bitmap Display">
            <a:extLst>
              <a:ext uri="{FF2B5EF4-FFF2-40B4-BE49-F238E27FC236}">
                <a16:creationId xmlns:a16="http://schemas.microsoft.com/office/drawing/2014/main" id="{47DE5C7A-5850-4154-9CBF-767C9CBD339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72816"/>
            <a:ext cx="306286" cy="211810"/>
          </a:xfrm>
          <a:prstGeom prst="rect">
            <a:avLst/>
          </a:prstGeom>
        </p:spPr>
      </p:pic>
      <p:pic>
        <p:nvPicPr>
          <p:cNvPr id="12" name="Grafik 11" descr="\documentclass{article}&#10;\usepackage{amsmath}&#10;\pagestyle{empty}&#10;\begin{document}&#10;&#10;$ \Theta_k$&#10;&#10;\end{document}" title="IguanaTex Bitmap Display">
            <a:extLst>
              <a:ext uri="{FF2B5EF4-FFF2-40B4-BE49-F238E27FC236}">
                <a16:creationId xmlns:a16="http://schemas.microsoft.com/office/drawing/2014/main" id="{8A19E82D-7F2A-47EF-BA6E-A6AF5FBB9BC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17" y="2242126"/>
            <a:ext cx="283429" cy="217905"/>
          </a:xfrm>
          <a:prstGeom prst="rect">
            <a:avLst/>
          </a:prstGeom>
        </p:spPr>
      </p:pic>
      <p:pic>
        <p:nvPicPr>
          <p:cNvPr id="14" name="Grafik 13" descr="\documentclass{article}&#10;\usepackage{amsmath}&#10;\pagestyle{empty}&#10;\begin{document}&#10;&#10;$ Z_k$&#10;&#10;&#10;\end{document}" title="IguanaTex Bitmap Display">
            <a:extLst>
              <a:ext uri="{FF2B5EF4-FFF2-40B4-BE49-F238E27FC236}">
                <a16:creationId xmlns:a16="http://schemas.microsoft.com/office/drawing/2014/main" id="{92F710C2-8956-466A-BEBD-5CAEB38F958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143" y="791937"/>
            <a:ext cx="332722" cy="272049"/>
          </a:xfrm>
          <a:prstGeom prst="rect">
            <a:avLst/>
          </a:prstGeom>
        </p:spPr>
      </p:pic>
      <p:pic>
        <p:nvPicPr>
          <p:cNvPr id="16" name="Grafik 15" descr="\documentclass{article}&#10;\usepackage{amsmath}&#10;\pagestyle{empty}&#10;\begin{document}&#10;&#10;$p_{D,k}$&#10;&#10;&#10;\end{document}" title="IguanaTex Bitmap Display">
            <a:extLst>
              <a:ext uri="{FF2B5EF4-FFF2-40B4-BE49-F238E27FC236}">
                <a16:creationId xmlns:a16="http://schemas.microsoft.com/office/drawing/2014/main" id="{C028DC1C-0AA2-4B6D-9068-FDF231713A5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303" y="2276856"/>
            <a:ext cx="501782" cy="197771"/>
          </a:xfrm>
          <a:prstGeom prst="rect">
            <a:avLst/>
          </a:prstGeom>
        </p:spPr>
      </p:pic>
      <p:pic>
        <p:nvPicPr>
          <p:cNvPr id="18" name="Grafik 17" descr="\documentclass{article}&#10;\usepackage{amsmath}&#10;\pagestyle{empty}&#10;\begin{document}&#10;&#10;$\kappa_k$&#10;&#10;&#10;\end{document}" title="IguanaTex Bitmap Display">
            <a:extLst>
              <a:ext uri="{FF2B5EF4-FFF2-40B4-BE49-F238E27FC236}">
                <a16:creationId xmlns:a16="http://schemas.microsoft.com/office/drawing/2014/main" id="{37835192-D108-4A7B-8804-B917C2554BB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42" y="1800245"/>
            <a:ext cx="282103" cy="18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2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E2AFCD9-0507-46DF-8D51-DE29AFFD6906}"/>
              </a:ext>
            </a:extLst>
          </p:cNvPr>
          <p:cNvSpPr/>
          <p:nvPr/>
        </p:nvSpPr>
        <p:spPr>
          <a:xfrm>
            <a:off x="2169421" y="4581128"/>
            <a:ext cx="4805156" cy="9361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9C613-49D1-4C09-8625-67EF28F6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Prädiktion und Update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A77336-1403-46A1-A664-7DC691A2B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5370" y="1772816"/>
            <a:ext cx="8533705" cy="219677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Filter propagiert Summe aus </a:t>
            </a:r>
            <a:r>
              <a:rPr lang="de-DE" dirty="0" err="1"/>
              <a:t>Gaussverteilungen</a:t>
            </a:r>
            <a:r>
              <a:rPr lang="de-DE" dirty="0"/>
              <a:t> über Zeitschritte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Parallelen zum </a:t>
            </a:r>
            <a:r>
              <a:rPr lang="de-DE" dirty="0" err="1"/>
              <a:t>Kalmanfilter</a:t>
            </a:r>
            <a:r>
              <a:rPr lang="de-DE" dirty="0"/>
              <a:t> im single-target Umfeld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Anpassung von Mittelwerten und Kovarianzen entsprechen Kalman Prädiktion bzw. Update</a:t>
            </a:r>
          </a:p>
        </p:txBody>
      </p:sp>
      <p:pic>
        <p:nvPicPr>
          <p:cNvPr id="6" name="Grafik 5" descr="IguanaTex Bitmap Display&#10;&#10;\documentclass{article}&#10;\usepackage{amsmath}&#10;\pagestyle{empty}&#10;\begin{document}&#10;&#10;&#10;$&#10; v_k(x) = \sum_{i=1}^{J_k} w_k^{(i)} \mathcal{N}(x;m_k^{(i)}, P_k^{(i)})&#10;$&#10;&#10;\end{document}">
            <a:extLst>
              <a:ext uri="{FF2B5EF4-FFF2-40B4-BE49-F238E27FC236}">
                <a16:creationId xmlns:a16="http://schemas.microsoft.com/office/drawing/2014/main" id="{DB73518A-B289-404A-B308-0D8FCE8CE97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318" y="4797152"/>
            <a:ext cx="4435363" cy="41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1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FEA7B-7D52-4A4E-A35A-2EFC5D44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87D0B7-16C3-4E6C-BDCF-F8AFBFDB2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028424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Aufgabe: Zustandsschätzung mit </a:t>
            </a:r>
            <a:r>
              <a:rPr lang="de-DE" dirty="0" err="1"/>
              <a:t>Kalmanfilter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Was ist die Motivation dafür?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/>
              <a:t>Autonomes Fahren nicht nur für PKW und LKW interessant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/>
              <a:t>Hindernisse müssen erkannt werden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/>
              <a:t>Vorhersage von Trajektorien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Schwierigkeiten: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/>
              <a:t>Tracking abhängig von der Bilderkennung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/>
              <a:t>Getroffene Annahmen (z.B. Constant </a:t>
            </a:r>
            <a:r>
              <a:rPr lang="de-DE" dirty="0" err="1"/>
              <a:t>Velocity</a:t>
            </a:r>
            <a:r>
              <a:rPr lang="de-DE" dirty="0"/>
              <a:t> Model)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58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639610-442F-46D9-99A8-845468AD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Testdaten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E1ED8DB-74C5-4C20-8172-EA632F9626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51910"/>
            <a:ext cx="5112568" cy="3905226"/>
          </a:xfr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5C33BF7-49AB-4616-A993-AE6DA46F8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2160" y="1592263"/>
            <a:ext cx="2879428" cy="455138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Systemmodel:</a:t>
            </a:r>
            <a:br>
              <a:rPr lang="de-DE" dirty="0"/>
            </a:br>
            <a:r>
              <a:rPr lang="de-DE" dirty="0"/>
              <a:t> </a:t>
            </a:r>
            <a:r>
              <a:rPr lang="de-DE" dirty="0" err="1"/>
              <a:t>Const</a:t>
            </a:r>
            <a:r>
              <a:rPr lang="de-DE" dirty="0"/>
              <a:t>. Velocity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</a:p>
        </p:txBody>
      </p:sp>
      <p:pic>
        <p:nvPicPr>
          <p:cNvPr id="10" name="Grafik 9" descr="IguanaTex Bitmap Display&#10;&#10;\documentclass{article}&#10;\usepackage{amsmath}&#10;\pagestyle{empty}&#10;\begin{document}&#10;&#10;&#10;$p_{D,k} = 0.9$&#10;&#10;\end{document}">
            <a:extLst>
              <a:ext uri="{FF2B5EF4-FFF2-40B4-BE49-F238E27FC236}">
                <a16:creationId xmlns:a16="http://schemas.microsoft.com/office/drawing/2014/main" id="{ABC88336-9AAF-4656-879A-AB050FB6A27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303" y="2564904"/>
            <a:ext cx="1141333" cy="240762"/>
          </a:xfrm>
          <a:prstGeom prst="rect">
            <a:avLst/>
          </a:prstGeom>
        </p:spPr>
      </p:pic>
      <p:pic>
        <p:nvPicPr>
          <p:cNvPr id="12" name="Grafik 11" descr="IguanaTex Bitmap Display&#10;&#10;\documentclass{article}&#10;\usepackage{amsmath}&#10;\pagestyle{empty}&#10;\begin{document}&#10;&#10;$p_{S,k} = 0.99$&#10;&#10;&#10;\end{document}">
            <a:extLst>
              <a:ext uri="{FF2B5EF4-FFF2-40B4-BE49-F238E27FC236}">
                <a16:creationId xmlns:a16="http://schemas.microsoft.com/office/drawing/2014/main" id="{03709D0B-9251-4651-952A-9CFE84D1799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303" y="3011827"/>
            <a:ext cx="1220571" cy="240762"/>
          </a:xfrm>
          <a:prstGeom prst="rect">
            <a:avLst/>
          </a:prstGeom>
        </p:spPr>
      </p:pic>
      <p:pic>
        <p:nvPicPr>
          <p:cNvPr id="14" name="Grafik 13" descr="IguanaTex Bitmap Display&#10;&#10;\documentclass{article}&#10;\usepackage{amsmath}&#10;\pagestyle{empty}&#10;\begin{document}&#10;&#10;&#10;$\kappa_k = 0.01$&#10;&#10;\end{document}">
            <a:extLst>
              <a:ext uri="{FF2B5EF4-FFF2-40B4-BE49-F238E27FC236}">
                <a16:creationId xmlns:a16="http://schemas.microsoft.com/office/drawing/2014/main" id="{D0A4EC10-C8F1-417A-9252-78607510922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303" y="3491491"/>
            <a:ext cx="1024000" cy="207238"/>
          </a:xfrm>
          <a:prstGeom prst="rect">
            <a:avLst/>
          </a:prstGeom>
        </p:spPr>
      </p:pic>
      <p:pic>
        <p:nvPicPr>
          <p:cNvPr id="16" name="Grafik 15" descr="IguanaTex Bitmap Display&#10;&#10;\documentclass{article}&#10;\usepackage{amsmath}&#10;\pagestyle{empty}&#10;\begin{document}&#10;&#10;$R = 0.5I_2$&#10;&#10;&#10;\end{document}">
            <a:extLst>
              <a:ext uri="{FF2B5EF4-FFF2-40B4-BE49-F238E27FC236}">
                <a16:creationId xmlns:a16="http://schemas.microsoft.com/office/drawing/2014/main" id="{6B289406-6533-4B6A-A675-552DC2DA1EF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303" y="3919095"/>
            <a:ext cx="1046857" cy="210286"/>
          </a:xfrm>
          <a:prstGeom prst="rect">
            <a:avLst/>
          </a:prstGeom>
        </p:spPr>
      </p:pic>
      <p:pic>
        <p:nvPicPr>
          <p:cNvPr id="18" name="Grafik 17" descr="IguanaTex Bitmap Display&#10;&#10;\documentclass{article}&#10;\usepackage{amsmath}&#10;\pagestyle{empty}&#10;\begin{document}&#10;&#10;$Q = 0.1I_4$&#10;&#10;&#10;\end{document}">
            <a:extLst>
              <a:ext uri="{FF2B5EF4-FFF2-40B4-BE49-F238E27FC236}">
                <a16:creationId xmlns:a16="http://schemas.microsoft.com/office/drawing/2014/main" id="{F48FD7AC-5D86-4E38-9645-3AF985A6FAD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827" y="4349747"/>
            <a:ext cx="1054476" cy="2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D77FB-FBFC-F34F-B11B-70E8F5AB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3D-Rekonstruktion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BAF843A-4B98-C54F-8D6C-DA31FD37D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8" y="1556792"/>
            <a:ext cx="6199286" cy="4359498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277B4EB-6BF3-BC43-8A6E-2A006095FFC8}"/>
              </a:ext>
            </a:extLst>
          </p:cNvPr>
          <p:cNvSpPr txBox="1"/>
          <p:nvPr/>
        </p:nvSpPr>
        <p:spPr>
          <a:xfrm>
            <a:off x="251520" y="6077231"/>
            <a:ext cx="39661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Quelle: https://</a:t>
            </a:r>
            <a:r>
              <a:rPr lang="de-DE" sz="1000" dirty="0" err="1"/>
              <a:t>docs.opencv.org</a:t>
            </a:r>
            <a:r>
              <a:rPr lang="de-DE" sz="1000" dirty="0"/>
              <a:t>/</a:t>
            </a:r>
            <a:r>
              <a:rPr lang="de-DE" sz="1000" dirty="0" err="1"/>
              <a:t>master</a:t>
            </a:r>
            <a:r>
              <a:rPr lang="de-DE" sz="1000" dirty="0"/>
              <a:t>/d9/d0c/group__calib3d.html</a:t>
            </a:r>
          </a:p>
        </p:txBody>
      </p:sp>
    </p:spTree>
    <p:extLst>
      <p:ext uri="{BB962C8B-B14F-4D97-AF65-F5344CB8AC3E}">
        <p14:creationId xmlns:p14="http://schemas.microsoft.com/office/powerpoint/2010/main" val="120570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D77FB-FBFC-F34F-B11B-70E8F5AB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3D-Rekonstruktion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E49B056-723B-EE4A-AD57-C34C243D0B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20000"/>
                <a:ext cx="8244448" cy="4479943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 err="1"/>
                  <a:t>Pinhole</a:t>
                </a:r>
                <a:r>
                  <a:rPr lang="de-DE" dirty="0"/>
                  <a:t> </a:t>
                </a:r>
                <a:r>
                  <a:rPr lang="de-DE" dirty="0" err="1"/>
                  <a:t>Camera</a:t>
                </a:r>
                <a:r>
                  <a:rPr lang="de-DE" dirty="0"/>
                  <a:t> Model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eqArr>
                            <m:eqArr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E49B056-723B-EE4A-AD57-C34C243D0B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20000"/>
                <a:ext cx="8244448" cy="4479943"/>
              </a:xfrm>
              <a:blipFill>
                <a:blip r:embed="rId2"/>
                <a:stretch>
                  <a:fillRect l="-1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59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D77FB-FBFC-F34F-B11B-70E8F5AB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3D-Rekonstruktion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C5B5AF3-4E0D-3745-BF44-0F269F842F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59" y="1556792"/>
            <a:ext cx="8317681" cy="467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D77FB-FBFC-F34F-B11B-70E8F5AB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3D-Rekonstruktion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D69C0E6-822D-CF4C-9DAB-69309CAF8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72816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D77FB-FBFC-F34F-B11B-70E8F5AB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3D-Rekonstruktion und Abstandsschätzung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49B056-723B-EE4A-AD57-C34C243D0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244448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Abstandsschätzung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endParaRPr lang="de-DE" b="0" i="1" dirty="0">
              <a:latin typeface="Cambria Math" panose="02040503050406030204" pitchFamily="18" charset="0"/>
            </a:endParaRPr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0BC9B2-4F68-0D4C-81DD-1098FEA79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32856"/>
            <a:ext cx="7164288" cy="402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1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D77FB-FBFC-F34F-B11B-70E8F5AB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3D-Rekonstruktion und Abstandsschätzung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1C129DA-1294-6F48-B9D4-4CD0AAB4B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75906"/>
            <a:ext cx="6387306" cy="476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0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DE6CD75-CE23-465E-93C1-3B76D8A9D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419" y="2204864"/>
            <a:ext cx="5371500" cy="402862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C351F84-6AA1-4D9F-A720-91EB7EFB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Horizontschätzung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C4D2CD-FA28-42EC-8757-35ADC3EFD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Horizontzustände sind für die Abstandsschätzung in </a:t>
            </a:r>
            <a:r>
              <a:rPr lang="de-DE"/>
              <a:t>realer Umgebung </a:t>
            </a:r>
            <a:r>
              <a:rPr lang="de-DE" dirty="0"/>
              <a:t>erforderlich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Horizontzustand: Höhe und Winkel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i="1" dirty="0"/>
              <a:t>Constant Position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Kalman-Filter notwendig</a:t>
            </a:r>
            <a:endParaRPr lang="de-DE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 jedem Zeitschritt werden drei </a:t>
            </a:r>
          </a:p>
          <a:p>
            <a:pPr marL="0" indent="0"/>
            <a:r>
              <a:rPr lang="de-DE" dirty="0"/>
              <a:t>Horizontkandidaten geliefert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077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D77FB-FBFC-F34F-B11B-70E8F5AB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>
                <a:extLst>
                  <a:ext uri="{FF2B5EF4-FFF2-40B4-BE49-F238E27FC236}">
                    <a16:creationId xmlns:a16="http://schemas.microsoft.com/office/drawing/2014/main" id="{C3179477-52E6-EE43-A988-98BD458630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Evaluation</a:t>
                </a:r>
              </a:p>
              <a:p>
                <a:pPr marL="701675" lvl="2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Genutzte Auflösung von 640 Pixel * 480 Pixel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GNN</a:t>
                </a:r>
              </a:p>
              <a:p>
                <a:pPr marL="701675" lvl="2" indent="-342900">
                  <a:buFont typeface="Arial" panose="020B0604020202020204" pitchFamily="34" charset="0"/>
                  <a:buChar char="•"/>
                </a:pPr>
                <a:r>
                  <a:rPr lang="de-DE" i="1" dirty="0" err="1"/>
                  <a:t>detection</a:t>
                </a:r>
                <a:r>
                  <a:rPr lang="de-DE" i="1" dirty="0"/>
                  <a:t> rate = 0.999</a:t>
                </a:r>
              </a:p>
              <a:p>
                <a:pPr marL="701675" lvl="2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M = 3, N = 4 (M/N </a:t>
                </a:r>
                <a:r>
                  <a:rPr lang="de-DE" dirty="0" err="1"/>
                  <a:t>Alogrithmus</a:t>
                </a:r>
                <a:r>
                  <a:rPr lang="de-DE" dirty="0"/>
                  <a:t>)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PHD</a:t>
                </a:r>
              </a:p>
              <a:p>
                <a:pPr marL="701675" lvl="2" indent="-342900">
                  <a:buFont typeface="Arial" panose="020B0604020202020204" pitchFamily="34" charset="0"/>
                  <a:buChar char="•"/>
                </a:pPr>
                <a:r>
                  <a:rPr lang="de-DE" i="1" dirty="0" err="1"/>
                  <a:t>Detection</a:t>
                </a:r>
                <a:r>
                  <a:rPr lang="de-DE" i="1" dirty="0"/>
                  <a:t> rate = 0.8</a:t>
                </a:r>
              </a:p>
              <a:p>
                <a:pPr marL="701675" lvl="2" indent="-342900">
                  <a:buFont typeface="Arial" panose="020B0604020202020204" pitchFamily="34" charset="0"/>
                  <a:buChar char="•"/>
                </a:pPr>
                <a:r>
                  <a:rPr lang="de-DE" i="1" dirty="0" err="1"/>
                  <a:t>Survival</a:t>
                </a:r>
                <a:r>
                  <a:rPr lang="de-DE" i="1" dirty="0"/>
                  <a:t> rate = 0.99</a:t>
                </a:r>
              </a:p>
              <a:p>
                <a:pPr marL="701675" lvl="2" indent="-342900">
                  <a:buFont typeface="Arial" panose="020B0604020202020204" pitchFamily="34" charset="0"/>
                  <a:buChar char="•"/>
                </a:pPr>
                <a:r>
                  <a:rPr lang="de-DE" i="1" dirty="0" err="1"/>
                  <a:t>Clutter</a:t>
                </a:r>
                <a:r>
                  <a:rPr lang="de-DE" i="1" dirty="0"/>
                  <a:t> </a:t>
                </a:r>
                <a:r>
                  <a:rPr lang="de-DE" i="1" dirty="0" err="1"/>
                  <a:t>intensity</a:t>
                </a:r>
                <a:r>
                  <a:rPr lang="de-DE" i="1" dirty="0"/>
                  <a:t> =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de-DE" dirty="0"/>
              </a:p>
              <a:p>
                <a:pPr marL="701675" lvl="2" indent="-342900">
                  <a:buFont typeface="Arial" panose="020B0604020202020204" pitchFamily="34" charset="0"/>
                  <a:buChar char="•"/>
                </a:pPr>
                <a:r>
                  <a:rPr lang="de-DE" i="1" dirty="0" err="1"/>
                  <a:t>Pruning</a:t>
                </a:r>
                <a:r>
                  <a:rPr lang="de-DE" i="1" dirty="0"/>
                  <a:t> </a:t>
                </a:r>
                <a:r>
                  <a:rPr lang="de-DE" i="1" dirty="0" err="1"/>
                  <a:t>treshold</a:t>
                </a:r>
                <a:r>
                  <a:rPr lang="de-DE" i="1" dirty="0"/>
                  <a:t>=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de-DE" i="1" dirty="0"/>
              </a:p>
              <a:p>
                <a:pPr marL="701675" lvl="2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 xmlns="">
          <p:sp>
            <p:nvSpPr>
              <p:cNvPr id="10" name="Inhaltsplatzhalter 9">
                <a:extLst>
                  <a:ext uri="{FF2B5EF4-FFF2-40B4-BE49-F238E27FC236}">
                    <a16:creationId xmlns:a16="http://schemas.microsoft.com/office/drawing/2014/main" id="{C3179477-52E6-EE43-A988-98BD45863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37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D77FB-FBFC-F34F-B11B-70E8F5AB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Evaluation: GNN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02253A9-B357-F14E-89D8-B9137408A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" t="6591" r="9524" b="1345"/>
          <a:stretch/>
        </p:blipFill>
        <p:spPr>
          <a:xfrm>
            <a:off x="1115616" y="1557238"/>
            <a:ext cx="6101300" cy="4782100"/>
          </a:xfrm>
        </p:spPr>
      </p:pic>
    </p:spTree>
    <p:extLst>
      <p:ext uri="{BB962C8B-B14F-4D97-AF65-F5344CB8AC3E}">
        <p14:creationId xmlns:p14="http://schemas.microsoft.com/office/powerpoint/2010/main" val="19588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von MOT (Multiple </a:t>
            </a:r>
            <a:r>
              <a:rPr lang="de-DE" dirty="0" err="1"/>
              <a:t>Object</a:t>
            </a:r>
            <a:r>
              <a:rPr lang="de-DE" dirty="0"/>
              <a:t> Tracking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0000" y="1620000"/>
            <a:ext cx="8388464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sequenzieller Prozess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anhand von Messungen die </a:t>
            </a:r>
            <a:r>
              <a:rPr lang="de-DE" b="1" dirty="0" smtClean="0"/>
              <a:t>Anzahl</a:t>
            </a:r>
            <a:r>
              <a:rPr lang="de-DE" dirty="0" smtClean="0"/>
              <a:t> </a:t>
            </a:r>
            <a:r>
              <a:rPr lang="de-DE" dirty="0"/>
              <a:t>und </a:t>
            </a:r>
            <a:r>
              <a:rPr lang="de-DE" dirty="0" smtClean="0"/>
              <a:t>die </a:t>
            </a:r>
            <a:r>
              <a:rPr lang="de-DE" b="1" dirty="0"/>
              <a:t>dynamischen </a:t>
            </a:r>
            <a:r>
              <a:rPr lang="de-DE" b="1" dirty="0" smtClean="0"/>
              <a:t>Zustände </a:t>
            </a:r>
            <a:r>
              <a:rPr lang="de-DE" dirty="0"/>
              <a:t>(Position und Geschwindigkeit) </a:t>
            </a:r>
            <a:r>
              <a:rPr lang="de-DE" b="1" dirty="0" smtClean="0"/>
              <a:t>mehrerer </a:t>
            </a:r>
            <a:r>
              <a:rPr lang="de-DE" b="1" dirty="0"/>
              <a:t>Objekte </a:t>
            </a:r>
            <a:r>
              <a:rPr lang="de-DE" dirty="0" smtClean="0"/>
              <a:t>bestimmen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basierend </a:t>
            </a:r>
            <a:r>
              <a:rPr lang="de-DE" dirty="0"/>
              <a:t>auf der </a:t>
            </a:r>
            <a:r>
              <a:rPr lang="de-DE" b="1" dirty="0"/>
              <a:t>Detektion</a:t>
            </a:r>
            <a:r>
              <a:rPr lang="de-DE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99" y="3742487"/>
            <a:ext cx="8173665" cy="178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4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D77FB-FBFC-F34F-B11B-70E8F5AB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Evaluation: GNN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63DF7B2-9FDF-3346-8AA1-90D7A2025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" t="5670" r="7955" b="2298"/>
          <a:stretch/>
        </p:blipFill>
        <p:spPr>
          <a:xfrm>
            <a:off x="899592" y="1556792"/>
            <a:ext cx="6245316" cy="4726185"/>
          </a:xfrm>
        </p:spPr>
      </p:pic>
    </p:spTree>
    <p:extLst>
      <p:ext uri="{BB962C8B-B14F-4D97-AF65-F5344CB8AC3E}">
        <p14:creationId xmlns:p14="http://schemas.microsoft.com/office/powerpoint/2010/main" val="350740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D77FB-FBFC-F34F-B11B-70E8F5AB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Evaluation: PHD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A7DD4FA-39CC-EA49-8271-7279DF9D2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9" r="7955"/>
          <a:stretch/>
        </p:blipFill>
        <p:spPr>
          <a:xfrm>
            <a:off x="971601" y="1458974"/>
            <a:ext cx="6264696" cy="4815220"/>
          </a:xfrm>
        </p:spPr>
      </p:pic>
    </p:spTree>
    <p:extLst>
      <p:ext uri="{BB962C8B-B14F-4D97-AF65-F5344CB8AC3E}">
        <p14:creationId xmlns:p14="http://schemas.microsoft.com/office/powerpoint/2010/main" val="167362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D77FB-FBFC-F34F-B11B-70E8F5AB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Evaluation: PHD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47EFAD9F-340C-B347-99CB-2B19011D2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9" r="7955"/>
          <a:stretch/>
        </p:blipFill>
        <p:spPr>
          <a:xfrm>
            <a:off x="1115616" y="1484784"/>
            <a:ext cx="6229608" cy="4788250"/>
          </a:xfrm>
        </p:spPr>
      </p:pic>
    </p:spTree>
    <p:extLst>
      <p:ext uri="{BB962C8B-B14F-4D97-AF65-F5344CB8AC3E}">
        <p14:creationId xmlns:p14="http://schemas.microsoft.com/office/powerpoint/2010/main" val="38404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632E8-40E9-224F-AB80-F92F2588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C3077B-F2AF-9443-B0A1-BD2CD043E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316456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Anwendbarkeit ist gegeben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 err="1"/>
              <a:t>Clutter</a:t>
            </a:r>
            <a:r>
              <a:rPr lang="de-DE" dirty="0"/>
              <a:t> wird aussortiert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/>
              <a:t>Trajektorien können rekonstruiert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Mögliche Verbesserungen und Herausforderungen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/>
              <a:t>Wahl der </a:t>
            </a:r>
            <a:r>
              <a:rPr lang="de-DE" dirty="0" err="1"/>
              <a:t>Hyperparamter</a:t>
            </a:r>
            <a:r>
              <a:rPr lang="de-DE" dirty="0"/>
              <a:t> weiter verbessern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/>
              <a:t>Bessere Bilderkennung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/>
              <a:t>Bei Bewegung der Kamera ändern sich ihre extrinsischen Parameter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Mögliche Erweiterungen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 err="1"/>
              <a:t>Labeling</a:t>
            </a:r>
            <a:r>
              <a:rPr lang="de-DE" dirty="0"/>
              <a:t> der Objekte</a:t>
            </a:r>
          </a:p>
        </p:txBody>
      </p:sp>
    </p:spTree>
    <p:extLst>
      <p:ext uri="{BB962C8B-B14F-4D97-AF65-F5344CB8AC3E}">
        <p14:creationId xmlns:p14="http://schemas.microsoft.com/office/powerpoint/2010/main" val="210687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30E91-2409-4079-B010-8611CBE0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Referenzen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698AF0B-774D-4BED-AA96-13F477596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3" y="1925536"/>
            <a:ext cx="7379989" cy="4183014"/>
          </a:xfrm>
        </p:spPr>
      </p:pic>
    </p:spTree>
    <p:extLst>
      <p:ext uri="{BB962C8B-B14F-4D97-AF65-F5344CB8AC3E}">
        <p14:creationId xmlns:p14="http://schemas.microsoft.com/office/powerpoint/2010/main" val="306315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43A09-E220-4B28-9A3B-32BA5D87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B551A4-AF33-4368-9D6E-0249D8855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72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E8B26-FCD3-4FC2-AE0F-A9FF2D22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Pruning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127B8C-7EC0-4F2F-BA7E-F7E7AB170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087" y="1700809"/>
            <a:ext cx="8390377" cy="396044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Geringe Gewichte vernachlässigbar</a:t>
            </a:r>
            <a:br>
              <a:rPr lang="de-DE" dirty="0"/>
            </a:br>
            <a:r>
              <a:rPr lang="de-DE" dirty="0"/>
              <a:t>         Threshold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Nah beieinander liegende Elemente zusammenfassbar</a:t>
            </a:r>
            <a:br>
              <a:rPr lang="de-DE" dirty="0"/>
            </a:br>
            <a:r>
              <a:rPr lang="de-DE" dirty="0"/>
              <a:t>         </a:t>
            </a:r>
            <a:r>
              <a:rPr lang="de-DE" dirty="0" err="1"/>
              <a:t>Merging</a:t>
            </a:r>
            <a:r>
              <a:rPr lang="de-DE" dirty="0"/>
              <a:t> </a:t>
            </a:r>
            <a:r>
              <a:rPr lang="de-DE" dirty="0" err="1"/>
              <a:t>Distance</a:t>
            </a:r>
            <a:r>
              <a:rPr lang="de-D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Maximale Anzahl an Elementen</a:t>
            </a:r>
            <a:br>
              <a:rPr lang="de-DE" dirty="0"/>
            </a:br>
            <a:r>
              <a:rPr lang="de-DE" dirty="0"/>
              <a:t>   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C8F05A56-F934-4CC0-9278-0BC08422ADD2}"/>
              </a:ext>
            </a:extLst>
          </p:cNvPr>
          <p:cNvSpPr/>
          <p:nvPr/>
        </p:nvSpPr>
        <p:spPr>
          <a:xfrm>
            <a:off x="862065" y="2684610"/>
            <a:ext cx="360040" cy="21602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B8C4B277-66C9-47A3-8FCC-C880B0F70CAE}"/>
              </a:ext>
            </a:extLst>
          </p:cNvPr>
          <p:cNvSpPr/>
          <p:nvPr/>
        </p:nvSpPr>
        <p:spPr>
          <a:xfrm>
            <a:off x="834445" y="3538166"/>
            <a:ext cx="360040" cy="21602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6" name="Grafik 15" descr="IguanaTex Bitmap Display&#10;&#10;\documentclass{article}&#10;\usepackage{amsmath}&#10;\pagestyle{empty}&#10;\begin{document}&#10;&#10;\begin{equation*}&#10; v_k(x) = \sum_{i=1}^{J_k} w_k^{(i)} \mathcal{N}(x;m_k^{(i)}, P_k^{(i)})&#10;\end{equation*}&#10;&#10;&#10;\end{document}">
            <a:extLst>
              <a:ext uri="{FF2B5EF4-FFF2-40B4-BE49-F238E27FC236}">
                <a16:creationId xmlns:a16="http://schemas.microsoft.com/office/drawing/2014/main" id="{34C39881-25C7-4057-B619-F216AA46C74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05" y="1643556"/>
            <a:ext cx="2879428" cy="619656"/>
          </a:xfrm>
          <a:prstGeom prst="rect">
            <a:avLst/>
          </a:prstGeom>
        </p:spPr>
      </p:pic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10BDFD43-FB23-477A-AFB5-FFCFDF4E4986}"/>
              </a:ext>
            </a:extLst>
          </p:cNvPr>
          <p:cNvSpPr/>
          <p:nvPr/>
        </p:nvSpPr>
        <p:spPr>
          <a:xfrm>
            <a:off x="834445" y="4360800"/>
            <a:ext cx="360040" cy="21602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0" name="Grafik 19" descr="\documentclass{article}&#10;\usepackage{amsmath}&#10;\pagestyle{empty}&#10;\begin{document}&#10;&#10;$J_{max}$&#10;&#10;&#10;\end{document}" title="IguanaTex Bitmap Display">
            <a:extLst>
              <a:ext uri="{FF2B5EF4-FFF2-40B4-BE49-F238E27FC236}">
                <a16:creationId xmlns:a16="http://schemas.microsoft.com/office/drawing/2014/main" id="{E6D741A3-ADA2-49CE-A5C8-6F46474EAFA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385707"/>
            <a:ext cx="516571" cy="211810"/>
          </a:xfrm>
          <a:prstGeom prst="rect">
            <a:avLst/>
          </a:prstGeom>
        </p:spPr>
      </p:pic>
      <p:pic>
        <p:nvPicPr>
          <p:cNvPr id="22" name="Grafik 21" descr="\documentclass{article}&#10;\usepackage{amsmath}&#10;\pagestyle{empty}&#10;\begin{document}&#10;&#10;$T$&#10;&#10;&#10;\end{document}" title="IguanaTex Bitmap Display">
            <a:extLst>
              <a:ext uri="{FF2B5EF4-FFF2-40B4-BE49-F238E27FC236}">
                <a16:creationId xmlns:a16="http://schemas.microsoft.com/office/drawing/2014/main" id="{D0C8D0D5-973A-429D-ACCA-8F6196B34B6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707288"/>
            <a:ext cx="173714" cy="170667"/>
          </a:xfrm>
          <a:prstGeom prst="rect">
            <a:avLst/>
          </a:prstGeom>
        </p:spPr>
      </p:pic>
      <p:pic>
        <p:nvPicPr>
          <p:cNvPr id="24" name="Grafik 23" descr="\documentclass{article}&#10;\usepackage{amsmath}&#10;\pagestyle{empty}&#10;\begin{document}&#10;&#10;$M&#10;$&#10;&#10;&#10;\end{document}" title="IguanaTex Bitmap Display">
            <a:extLst>
              <a:ext uri="{FF2B5EF4-FFF2-40B4-BE49-F238E27FC236}">
                <a16:creationId xmlns:a16="http://schemas.microsoft.com/office/drawing/2014/main" id="{513F985E-2794-4A7D-BCBA-5E2EC76F006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87" y="3566061"/>
            <a:ext cx="256000" cy="17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298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7ABB-5F2D-4959-A465-265725F1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 wrap="square" anchor="ctr">
            <a:normAutofit/>
          </a:bodyPr>
          <a:lstStyle/>
          <a:p>
            <a:r>
              <a:rPr lang="de-DE" dirty="0"/>
              <a:t>GM-PHD Prädiktion</a:t>
            </a:r>
          </a:p>
        </p:txBody>
      </p:sp>
      <p:pic>
        <p:nvPicPr>
          <p:cNvPr id="10" name="Inhaltsplatzhalter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F4E86E36-816A-43DB-AE3A-F71131E53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2495258"/>
            <a:ext cx="6823569" cy="2729427"/>
          </a:xfrm>
          <a:noFill/>
        </p:spPr>
      </p:pic>
      <p:pic>
        <p:nvPicPr>
          <p:cNvPr id="12" name="Grafik 11" descr="IguanaTex Bitmap Display&#10;&#10;\documentclass{article}&#10;\usepackage{amsmath}&#10;\pagestyle{empty}&#10;\begin{document}&#10;&#10;\begin{equation*}&#10; v_k(x) = \sum_{i=1}^{J_k} w_k^{(i)} \mathcal{N}(x;m_k^{(i)}, P_k^{(i)})&#10;\end{equation*}&#10;&#10;&#10;\end{document}">
            <a:extLst>
              <a:ext uri="{FF2B5EF4-FFF2-40B4-BE49-F238E27FC236}">
                <a16:creationId xmlns:a16="http://schemas.microsoft.com/office/drawing/2014/main" id="{AA204179-344A-4284-A736-F49EE8FF2B0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119" y="1601376"/>
            <a:ext cx="2879428" cy="6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6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D9C3C-F49C-4860-A93B-9AF60682A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 wrap="square" anchor="ctr">
            <a:normAutofit/>
          </a:bodyPr>
          <a:lstStyle/>
          <a:p>
            <a:r>
              <a:rPr lang="de-DE" dirty="0"/>
              <a:t>GM-PHD Update</a:t>
            </a:r>
          </a:p>
        </p:txBody>
      </p:sp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6EAA3343-0763-454C-A036-B386CD8E8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3" y="2246543"/>
            <a:ext cx="6823075" cy="3225338"/>
          </a:xfrm>
          <a:noFill/>
        </p:spPr>
      </p:pic>
    </p:spTree>
    <p:extLst>
      <p:ext uri="{BB962C8B-B14F-4D97-AF65-F5344CB8AC3E}">
        <p14:creationId xmlns:p14="http://schemas.microsoft.com/office/powerpoint/2010/main" val="342514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59AD35C8-776D-43E8-B3F7-759229FB4719}"/>
              </a:ext>
            </a:extLst>
          </p:cNvPr>
          <p:cNvSpPr/>
          <p:nvPr/>
        </p:nvSpPr>
        <p:spPr>
          <a:xfrm>
            <a:off x="4151971" y="2753503"/>
            <a:ext cx="4645272" cy="17879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 descr="\documentclass{article}&#10;\usepackage{amsmath}&#10;\pagestyle{empty}&#10;\begin{document}&#10;&#10;&#10;\begin{equation*}&#10; X_k = \left\{x_{k,1} ,..., x_{k,M(k)}\right\}\end{equation*}&#10;\begin{equation*}&#10; Z_k = \left\{z_{k,1} ,..., z_{k, N(k)}\right\} &#10;\end{equation*}&#10;&#10;\end{document}" title="IguanaTex Bitmap Display">
            <a:extLst>
              <a:ext uri="{FF2B5EF4-FFF2-40B4-BE49-F238E27FC236}">
                <a16:creationId xmlns:a16="http://schemas.microsoft.com/office/drawing/2014/main" id="{E59276D4-E218-46B7-8AEC-DB6B6EC6E7C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987241"/>
            <a:ext cx="4381278" cy="1320525"/>
          </a:xfrm>
          <a:prstGeom prst="rect">
            <a:avLst/>
          </a:prstGeom>
          <a:noFill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F9B903-E79E-425E-A46A-2FF9E3640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776" y="2166940"/>
            <a:ext cx="3106738" cy="2961128"/>
          </a:xfrm>
        </p:spPr>
        <p:txBody>
          <a:bodyPr wrap="square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Menge</a:t>
            </a:r>
            <a:r>
              <a:rPr lang="en-US" dirty="0"/>
              <a:t> an </a:t>
            </a:r>
            <a:r>
              <a:rPr lang="en-US" dirty="0" err="1"/>
              <a:t>Zufallszahlen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M(k) : </a:t>
            </a:r>
            <a:r>
              <a:rPr lang="en-US" dirty="0" err="1"/>
              <a:t>Anzahl</a:t>
            </a:r>
            <a:r>
              <a:rPr lang="en-US" dirty="0"/>
              <a:t> an Targets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N(k) : </a:t>
            </a:r>
            <a:r>
              <a:rPr lang="en-US" dirty="0" err="1"/>
              <a:t>Anzahl</a:t>
            </a:r>
            <a:r>
              <a:rPr lang="en-US" dirty="0"/>
              <a:t> an </a:t>
            </a:r>
            <a:r>
              <a:rPr lang="en-US" dirty="0" err="1"/>
              <a:t>Messpunkten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Zeitpunkt</a:t>
            </a:r>
            <a:r>
              <a:rPr lang="en-US" dirty="0"/>
              <a:t>: k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C7730B-D73A-4193-AD0B-5F8909C8F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 wrap="square" anchor="ctr">
            <a:normAutofit/>
          </a:bodyPr>
          <a:lstStyle/>
          <a:p>
            <a:r>
              <a:rPr lang="de-DE" dirty="0"/>
              <a:t>RFS – Random Finite Set</a:t>
            </a:r>
          </a:p>
        </p:txBody>
      </p:sp>
    </p:spTree>
    <p:extLst>
      <p:ext uri="{BB962C8B-B14F-4D97-AF65-F5344CB8AC3E}">
        <p14:creationId xmlns:p14="http://schemas.microsoft.com/office/powerpoint/2010/main" val="251474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beim MOT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932" y="2492896"/>
            <a:ext cx="4320480" cy="37228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7308344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Objekte können Sichtfeld betreten (</a:t>
            </a:r>
            <a:r>
              <a:rPr lang="de-DE" dirty="0" err="1" smtClean="0"/>
              <a:t>Birth</a:t>
            </a:r>
            <a:r>
              <a:rPr lang="de-DE" dirty="0" smtClean="0"/>
              <a:t>) oder verlassen (Death) </a:t>
            </a:r>
            <a:r>
              <a:rPr lang="de-DE" dirty="0">
                <a:sym typeface="Wingdings" panose="05000000000000000000" pitchFamily="2" charset="2"/>
              </a:rPr>
              <a:t> Anzahl der zu erfassenden Objekte </a:t>
            </a:r>
            <a:r>
              <a:rPr lang="de-DE" dirty="0" smtClean="0">
                <a:sym typeface="Wingdings" panose="05000000000000000000" pitchFamily="2" charset="2"/>
              </a:rPr>
              <a:t>variable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464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beim MOT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7308344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Sensor und Detektor sind nicht perfekt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Miss- </a:t>
            </a:r>
            <a:r>
              <a:rPr lang="de-DE" dirty="0"/>
              <a:t>und </a:t>
            </a:r>
            <a:r>
              <a:rPr lang="de-DE" dirty="0" smtClean="0"/>
              <a:t>Falschdetektionen (</a:t>
            </a:r>
            <a:r>
              <a:rPr lang="de-DE" dirty="0" err="1" smtClean="0"/>
              <a:t>Clutter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2733931"/>
            <a:ext cx="4356016" cy="33660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733931"/>
            <a:ext cx="4356016" cy="3366012"/>
          </a:xfrm>
          <a:prstGeom prst="rect">
            <a:avLst/>
          </a:prstGeom>
        </p:spPr>
      </p:pic>
      <p:sp>
        <p:nvSpPr>
          <p:cNvPr id="9" name="Oval 8"/>
          <p:cNvSpPr>
            <a:spLocks noChangeAspect="1"/>
          </p:cNvSpPr>
          <p:nvPr/>
        </p:nvSpPr>
        <p:spPr>
          <a:xfrm>
            <a:off x="2771800" y="4797152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7343840" y="4782457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7000892" y="4084198"/>
            <a:ext cx="1260000" cy="417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7343840" y="3953490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7884368" y="3208107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360000" y="3050337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Missdetektion</a:t>
            </a:r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>
            <a:off x="4759600" y="3044807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Falschdetektion (</a:t>
            </a:r>
            <a:r>
              <a:rPr lang="de-DE" dirty="0" err="1" smtClean="0"/>
              <a:t>Clutter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816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beim MOT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Datenassoziation nicht bekannt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5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6945" y="2204864"/>
            <a:ext cx="5616624" cy="434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265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A28CC8-BE79-45E8-B3A0-71C5B7023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/>
              <a:t>Constant Velocity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5DA8CDC-A3A3-4A44-8AB4-623ED5B00D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Annahme: Objekte bewegen sich mit konstanter Geschwindigkeit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Zustand: 2-D Koordinaten und Geschwindigkeiten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i="1" dirty="0"/>
                  <a:t>+ </a:t>
                </a:r>
                <a:r>
                  <a:rPr lang="de-DE" sz="1800" i="1" dirty="0"/>
                  <a:t>T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i="1" dirty="0"/>
                  <a:t>+ </a:t>
                </a:r>
                <a:r>
                  <a:rPr lang="de-DE" sz="1800" i="1" dirty="0"/>
                  <a:t>T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i="1" dirty="0"/>
              </a:p>
              <a:p>
                <a:pPr marL="0" indent="0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5DA8CDC-A3A3-4A44-8AB4-623ED5B00D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3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77A4C-86E1-411F-9090-99890C84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Global 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Neighbour</a:t>
            </a:r>
            <a:r>
              <a:rPr lang="de-DE" dirty="0"/>
              <a:t> (GNN)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6F8841-B997-4519-AE82-347C5A2B0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Einfach und schneller Algorithmus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Abruptes </a:t>
            </a:r>
            <a:r>
              <a:rPr lang="de-DE" i="1" dirty="0" err="1"/>
              <a:t>Pruning</a:t>
            </a:r>
            <a:r>
              <a:rPr lang="de-DE" i="1" dirty="0"/>
              <a:t>: </a:t>
            </a:r>
            <a:r>
              <a:rPr lang="de-DE" dirty="0"/>
              <a:t>Nur wahrscheinlichste Hypothese berücksichtigt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Kalman-Filter als Zustandsbeobachter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Schritte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Kalman-Prädiktion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Ermittlung der wahrscheinlichsten Hypothese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Kalman-Update</a:t>
            </a:r>
          </a:p>
          <a:p>
            <a:pPr marL="0" indent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96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E381055-E00E-4CF8-8FF3-EA83658A7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476672"/>
            <a:ext cx="10337046" cy="529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8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,4439"/>
  <p:tag name="ORIGINALWIDTH" val="2858,643"/>
  <p:tag name="LATEXADDIN" val="\documentclass{article}&#10;\usepackage{amsmath}&#10;\pagestyle{empty}&#10;\begin{document}&#10;&#10;\begin{equation*}&#10; X_k = \left[\bigcup_{\xi \in X_{k-1}} S_{k|k-1}(\xi)\right] \cup \left[ \bigcup_{\xi \in X_{k-1}} B_{k|k-1}(\xi) \right] \cup \Gamma_k &#10;\end{equation*}&#10;&#10;&#10;\end{document}"/>
  <p:tag name="IGUANATEXSIZE" val="20"/>
  <p:tag name="IGUANATEXCURSOR" val="2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27,4841"/>
  <p:tag name="LATEXADDIN" val="\documentclass{article}&#10;\usepackage{amsmath}&#10;\pagestyle{empty}&#10;\begin{document}&#10;&#10;$ Z_k$&#10;&#10;&#10;\end{document}"/>
  <p:tag name="IGUANATEXSIZE" val="20"/>
  <p:tag name="IGUANATEXCURSOR" val="8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230,2212"/>
  <p:tag name="LATEXADDIN" val="\documentclass{article}&#10;\usepackage{amsmath}&#10;\pagestyle{empty}&#10;\begin{document}&#10;&#10;$p_{D,k}$&#10;&#10;&#10;\end{document}"/>
  <p:tag name="IGUANATEXSIZE" val="20"/>
  <p:tag name="IGUANATEXCURSOR" val="8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,99063"/>
  <p:tag name="ORIGINALWIDTH" val="114,7357"/>
  <p:tag name="LATEXADDIN" val="\documentclass{article}&#10;\usepackage{amsmath}&#10;\pagestyle{empty}&#10;\begin{document}&#10;&#10;$\kappa_k$&#10;&#10;&#10;\end{document}"/>
  <p:tag name="IGUANATEXSIZE" val="20"/>
  <p:tag name="IGUANATEXCURSOR" val="9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,979"/>
  <p:tag name="ORIGINALWIDTH" val="1815,523"/>
  <p:tag name="LATEXADDIN" val="\documentclass{article}&#10;\usepackage{amsmath}&#10;\pagestyle{empty}&#10;\begin{document}&#10;&#10;&#10;$&#10; v_k(x) = \sum_{i=1}^{J_k} w_k^{(i)} \mathcal{N}(x;m_k^{(i)}, P_k^{(i)})&#10;$&#10;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,4852"/>
  <p:tag name="ORIGINALWIDTH" val="561,6797"/>
  <p:tag name="LATEXADDIN" val="\documentclass{article}&#10;\usepackage{amsmath}&#10;\pagestyle{empty}&#10;\begin{document}&#10;&#10;&#10;$p_{D,k} = 0.9$&#10;&#10;\end{document}"/>
  <p:tag name="IGUANATEXSIZE" val="20"/>
  <p:tag name="IGUANATEXCURSOR" val="9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,4852"/>
  <p:tag name="ORIGINALWIDTH" val="600,6749"/>
  <p:tag name="LATEXADDIN" val="\documentclass{article}&#10;\usepackage{amsmath}&#10;\pagestyle{empty}&#10;\begin{document}&#10;&#10;$p_{S,k} = 0.99$&#10;&#10;&#10;\end{document}"/>
  <p:tag name="IGUANATEXSIZE" val="20"/>
  <p:tag name="IGUANATEXCURSOR" val="9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,9872"/>
  <p:tag name="ORIGINALWIDTH" val="503,937"/>
  <p:tag name="LATEXADDIN" val="\documentclass{article}&#10;\usepackage{amsmath}&#10;\pagestyle{empty}&#10;\begin{document}&#10;&#10;&#10;$\kappa_k = 0.01$&#10;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4871"/>
  <p:tag name="ORIGINALWIDTH" val="515,1856"/>
  <p:tag name="LATEXADDIN" val="\documentclass{article}&#10;\usepackage{amsmath}&#10;\pagestyle{empty}&#10;\begin{document}&#10;&#10;$R = 0.5I_2$&#10;&#10;&#10;\end{document}"/>
  <p:tag name="IGUANATEXSIZE" val="20"/>
  <p:tag name="IGUANATEXCURSOR" val="9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518,9351"/>
  <p:tag name="LATEXADDIN" val="\documentclass{article}&#10;\usepackage{amsmath}&#10;\pagestyle{empty}&#10;\begin{document}&#10;&#10;$Q = 0.1I_4$&#10;&#10;&#10;\end{document}"/>
  <p:tag name="IGUANATEXSIZE" val="20"/>
  <p:tag name="IGUANATEXCURSOR" val="8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5,2043"/>
  <p:tag name="ORIGINALWIDTH" val="1697,038"/>
  <p:tag name="LATEXADDIN" val="\documentclass{article}&#10;\usepackage{amsmath}&#10;\pagestyle{empty}&#10;\begin{document}&#10;&#10;\begin{equation*}&#10; v_k(x) = \sum_{i=1}^{J_k} w_k^{(i)} \mathcal{N}(x;m_k^{(i)}, P_k^{(i)})&#10;\end{equation*}&#10;&#10;&#10;\end{document}"/>
  <p:tag name="IGUANATEXSIZE" val="20"/>
  <p:tag name="IGUANATEXCURSOR" val="18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49,9813"/>
  <p:tag name="LATEXADDIN" val="\documentclass{article}&#10;\usepackage{amsmath}&#10;\pagestyle{empty}&#10;\begin{document}&#10;&#10;\begin{equation*}&#10; X_k &#10;\end{equation*}&#10;&#10;&#10;\end{document}"/>
  <p:tag name="IGUANATEXSIZE" val="24"/>
  <p:tag name="IGUANATEXCURSOR" val="11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254,2182"/>
  <p:tag name="LATEXADDIN" val="\documentclass{article}&#10;\usepackage{amsmath}&#10;\pagestyle{empty}&#10;\begin{document}&#10;&#10;$J_{max}$&#10;&#10;&#10;\end{document}"/>
  <p:tag name="IGUANATEXSIZE" val="20"/>
  <p:tag name="IGUANATEXCURSOR" val="8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,98952"/>
  <p:tag name="ORIGINALWIDTH" val="85,48929"/>
  <p:tag name="LATEXADDIN" val="\documentclass{article}&#10;\usepackage{amsmath}&#10;\pagestyle{empty}&#10;\begin{document}&#10;&#10;$T$&#10;&#10;&#10;\end{document}"/>
  <p:tag name="IGUANATEXSIZE" val="20"/>
  <p:tag name="IGUANATEXCURSOR" val="8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,73937"/>
  <p:tag name="ORIGINALWIDTH" val="125,9843"/>
  <p:tag name="LATEXADDIN" val="\documentclass{article}&#10;\usepackage{amsmath}&#10;\pagestyle{empty}&#10;\begin{document}&#10;&#10;$M&#10;$&#10;&#10;&#10;\end{document}"/>
  <p:tag name="IGUANATEXSIZE" val="20"/>
  <p:tag name="IGUANATEXCURSOR" val="8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5,2043"/>
  <p:tag name="ORIGINALWIDTH" val="1697,038"/>
  <p:tag name="LATEXADDIN" val="\documentclass{article}&#10;\usepackage{amsmath}&#10;\pagestyle{empty}&#10;\begin{document}&#10;&#10;\begin{equation*}&#10; v_k(x) = \sum_{i=1}^{J_k} w_k^{(i)} \mathcal{N}(x;m_k^{(i)}, P_k^{(i)})&#10;\end{equation*}&#10;&#10;&#10;\end{document}"/>
  <p:tag name="IGUANATEXSIZE" val="20"/>
  <p:tag name="IGUANATEXCURSOR" val="18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6,9517"/>
  <p:tag name="ORIGINALWIDTH" val="1283,839"/>
  <p:tag name="LATEXADDIN" val="\documentclass{article}&#10;\usepackage{amsmath}&#10;\pagestyle{empty}&#10;\begin{document}&#10;&#10;&#10;\begin{equation*}&#10; X_k = \left\{x_{k,1} ,..., x_{k,M(k)}\right\}\end{equation*}&#10;\begin{equation*}&#10; Z_k = \left\{z_{k,1} ,..., z_{k, N(k)}\right\} &#10;\end{equation*}&#10;&#10;\end{document}"/>
  <p:tag name="IGUANATEXSIZE" val="20"/>
  <p:tag name="IGUANATEXCURSOR" val="24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,9835"/>
  <p:tag name="ORIGINALWIDTH" val="329,2088"/>
  <p:tag name="LATEXADDIN" val="\documentclass{article}&#10;\usepackage{amsmath}&#10;\pagestyle{empty}&#10;\begin{document}&#10;&#10;\begin{equation*}&#10;  S_{k|k-1}&#10;\end{equation*}&#10;&#10;&#10;\end{document}"/>
  <p:tag name="IGUANATEXSIZE" val="20"/>
  <p:tag name="IGUANATEXCURSOR" val="11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9839"/>
  <p:tag name="ORIGINALWIDTH" val="348,7064"/>
  <p:tag name="LATEXADDIN" val="\documentclass{article}&#10;\usepackage{amsmath}&#10;\pagestyle{empty}&#10;\begin{document}&#10;&#10;&#10;\begin{equation*}&#10;  B_{k|k-1}&#10;\end{equation*}&#10;&#10;\end{document}"/>
  <p:tag name="IGUANATEXSIZE" val="20"/>
  <p:tag name="IGUANATEXCURSOR" val="11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23,7346"/>
  <p:tag name="LATEXADDIN" val="\documentclass{article}&#10;\usepackage{amsmath}&#10;\pagestyle{empty}&#10;\begin{document}&#10;&#10;\begin{equation*}&#10; \Gamma_k &#10;\end{equation*}&#10;&#10;&#10;\end{document}"/>
  <p:tag name="IGUANATEXSIZE" val="20"/>
  <p:tag name="IGUANATEXCURSOR" val="10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206,2243"/>
  <p:tag name="LATEXADDIN" val="\documentclass{article}&#10;\usepackage{amsmath}&#10;\pagestyle{empty}&#10;\begin{document}&#10;&#10;$p_{S,k}$&#10;&#10;&#10;\end{document}"/>
  <p:tag name="IGUANATEXSIZE" val="20"/>
  <p:tag name="IGUANATEXCURSOR" val="8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0,9524"/>
  <p:tag name="ORIGINALWIDTH" val="1328,834"/>
  <p:tag name="LATEXADDIN" val="\documentclass{article}&#10;\usepackage{amsmath}&#10;\pagestyle{empty}&#10;\begin{document}&#10;&#10;\begin{equation*}&#10; Z_k = K_k \cup \left[ \bigcup_{x \in X_k} \Theta_k(x) \right]&#10;\end{equation*}&#10;&#10;&#10;\end{document}"/>
  <p:tag name="IGUANATEXSIZE" val="20"/>
  <p:tag name="IGUANATEXCURSOR" val="17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50,7312"/>
  <p:tag name="LATEXADDIN" val="\documentclass{article}&#10;\usepackage{amsmath}&#10;\pagestyle{empty}&#10;\begin{document}&#10;&#10;&#10;  $K_k$ &#10;&#10;&#10;&#10;\end{document}"/>
  <p:tag name="IGUANATEXSIZE" val="20"/>
  <p:tag name="IGUANATEXCURSOR" val="8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139,4826"/>
  <p:tag name="LATEXADDIN" val="\documentclass{article}&#10;\usepackage{amsmath}&#10;\pagestyle{empty}&#10;\begin{document}&#10;&#10;$ \Theta_k$&#10;&#10;\end{document}"/>
  <p:tag name="IGUANATEXSIZE" val="20"/>
  <p:tag name="IGUANATEXCURSOR" val="9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849</Words>
  <Application>Microsoft Office PowerPoint</Application>
  <PresentationFormat>On-screen Show (4:3)</PresentationFormat>
  <Paragraphs>144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Bitstream Charter</vt:lpstr>
      <vt:lpstr>Cambria Math</vt:lpstr>
      <vt:lpstr>Stafford</vt:lpstr>
      <vt:lpstr>Tahoma</vt:lpstr>
      <vt:lpstr>Wingdings</vt:lpstr>
      <vt:lpstr>Präsentationsvorlage_BWL9</vt:lpstr>
      <vt:lpstr>Projektseminar SoSe 2020</vt:lpstr>
      <vt:lpstr>Einführung</vt:lpstr>
      <vt:lpstr>Definition von MOT (Multiple Object Tracking)</vt:lpstr>
      <vt:lpstr>Probleme beim MOT</vt:lpstr>
      <vt:lpstr>Probleme beim MOT</vt:lpstr>
      <vt:lpstr>Probleme beim MOT</vt:lpstr>
      <vt:lpstr>Constant Velocity Model</vt:lpstr>
      <vt:lpstr>Global Nearest Neighbour (GNN) </vt:lpstr>
      <vt:lpstr>PowerPoint Presentation</vt:lpstr>
      <vt:lpstr>PowerPoint Presentation</vt:lpstr>
      <vt:lpstr>PowerPoint Presentation</vt:lpstr>
      <vt:lpstr>Einschränkungen und Vereinfachungen</vt:lpstr>
      <vt:lpstr>M/N-Logik</vt:lpstr>
      <vt:lpstr>Unbeständigkeit von Clutter</vt:lpstr>
      <vt:lpstr>M/N-Logik</vt:lpstr>
      <vt:lpstr>GM-PHD</vt:lpstr>
      <vt:lpstr>Multi-Target Zustand </vt:lpstr>
      <vt:lpstr>Multi-Target Messung</vt:lpstr>
      <vt:lpstr>Prädiktion und Update</vt:lpstr>
      <vt:lpstr>Testdaten</vt:lpstr>
      <vt:lpstr>3D-Rekonstruktion</vt:lpstr>
      <vt:lpstr>3D-Rekonstruktion</vt:lpstr>
      <vt:lpstr>3D-Rekonstruktion</vt:lpstr>
      <vt:lpstr>3D-Rekonstruktion</vt:lpstr>
      <vt:lpstr>3D-Rekonstruktion und Abstandsschätzung</vt:lpstr>
      <vt:lpstr>3D-Rekonstruktion und Abstandsschätzung</vt:lpstr>
      <vt:lpstr>Horizontschätzung</vt:lpstr>
      <vt:lpstr>Evaluation</vt:lpstr>
      <vt:lpstr>Evaluation: GNN</vt:lpstr>
      <vt:lpstr>Evaluation: GNN</vt:lpstr>
      <vt:lpstr>Evaluation: PHD</vt:lpstr>
      <vt:lpstr>Evaluation: PHD</vt:lpstr>
      <vt:lpstr>Fazit</vt:lpstr>
      <vt:lpstr> Referenzen </vt:lpstr>
      <vt:lpstr>PowerPoint Presentation</vt:lpstr>
      <vt:lpstr>Pruning</vt:lpstr>
      <vt:lpstr>GM-PHD Prädiktion</vt:lpstr>
      <vt:lpstr>GM-PHD Update</vt:lpstr>
      <vt:lpstr>RFS – Random Finite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Viet Dung Dao</cp:lastModifiedBy>
  <cp:revision>187</cp:revision>
  <dcterms:created xsi:type="dcterms:W3CDTF">2009-12-23T09:42:49Z</dcterms:created>
  <dcterms:modified xsi:type="dcterms:W3CDTF">2020-11-05T15:39:07Z</dcterms:modified>
</cp:coreProperties>
</file>