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6" r:id="rId4"/>
    <p:sldId id="277" r:id="rId5"/>
    <p:sldId id="280" r:id="rId6"/>
    <p:sldId id="281" r:id="rId7"/>
    <p:sldId id="278" r:id="rId8"/>
    <p:sldId id="279" r:id="rId9"/>
    <p:sldId id="282" r:id="rId10"/>
    <p:sldId id="283" r:id="rId11"/>
    <p:sldId id="284" r:id="rId12"/>
    <p:sldId id="286" r:id="rId13"/>
    <p:sldId id="285" r:id="rId14"/>
    <p:sldId id="287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7BC305"/>
    <a:srgbClr val="9EF80C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6" autoAdjust="0"/>
    <p:restoredTop sz="91228" autoAdjust="0"/>
  </p:normalViewPr>
  <p:slideViewPr>
    <p:cSldViewPr snapToObjects="1">
      <p:cViewPr>
        <p:scale>
          <a:sx n="140" d="100"/>
          <a:sy n="140" d="100"/>
        </p:scale>
        <p:origin x="1416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3. November 2020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3. November 2020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7BC30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/>
              <a:t>Sublogo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Downing, Dung, Nevermann, Schelp Langendyk|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2326" y="6429397"/>
            <a:ext cx="1866954" cy="4354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7BC305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06.11.2020  |  Fachbereich 18  |  Institut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rmr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Downing, Dung, Nevermann, Schelp Langendyk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 userDrawn="1"/>
        </p:nvSpPr>
        <p:spPr bwMode="auto">
          <a:xfrm>
            <a:off x="7813675" y="6429396"/>
            <a:ext cx="10795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 err="1">
                <a:latin typeface="+mn-lt"/>
                <a:cs typeface="Tahoma" pitchFamily="34" charset="0"/>
              </a:rPr>
              <a:t>Sublogo</a:t>
            </a:r>
            <a:endParaRPr lang="de-DE" dirty="0">
              <a:latin typeface="+mn-lt"/>
              <a:cs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167564" y="6429395"/>
            <a:ext cx="1885776" cy="444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124744"/>
            <a:ext cx="6642117" cy="1269206"/>
          </a:xfrm>
        </p:spPr>
        <p:txBody>
          <a:bodyPr/>
          <a:lstStyle/>
          <a:p>
            <a:r>
              <a:rPr lang="en-US" sz="2400" dirty="0" err="1"/>
              <a:t>Hinderniserfassung</a:t>
            </a:r>
            <a:r>
              <a:rPr lang="en-US" sz="2400" dirty="0"/>
              <a:t> in </a:t>
            </a:r>
            <a:r>
              <a:rPr lang="en-US" sz="2400" dirty="0" err="1"/>
              <a:t>maritimer</a:t>
            </a:r>
            <a:r>
              <a:rPr lang="en-US" sz="2400" dirty="0"/>
              <a:t> </a:t>
            </a:r>
            <a:r>
              <a:rPr lang="en-US" sz="2400" dirty="0" err="1"/>
              <a:t>Umgebung</a:t>
            </a:r>
            <a:endParaRPr lang="en-US" sz="2400" dirty="0"/>
          </a:p>
          <a:p>
            <a:r>
              <a:rPr lang="en-US" sz="1400" dirty="0"/>
              <a:t>Tutor: M.Sc. Moritz </a:t>
            </a:r>
            <a:r>
              <a:rPr lang="en-US" sz="1400" dirty="0" err="1"/>
              <a:t>Bühler</a:t>
            </a:r>
            <a:endParaRPr lang="en-US" sz="1400" dirty="0"/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358775" y="488950"/>
            <a:ext cx="6642117" cy="838200"/>
          </a:xfrm>
        </p:spPr>
        <p:txBody>
          <a:bodyPr/>
          <a:lstStyle/>
          <a:p>
            <a:r>
              <a:rPr lang="en-US" sz="1400" dirty="0" err="1">
                <a:solidFill>
                  <a:schemeClr val="bg1"/>
                </a:solidFill>
              </a:rPr>
              <a:t>Projektseminar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SoSe</a:t>
            </a:r>
            <a:r>
              <a:rPr lang="en-US" sz="1400" dirty="0">
                <a:solidFill>
                  <a:schemeClr val="bg1"/>
                </a:solidFill>
              </a:rPr>
              <a:t> 2020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6381329"/>
            <a:ext cx="1906141" cy="4766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0B69CB-B647-43DD-A1D5-B34AEC7E9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4" y="2564904"/>
            <a:ext cx="6408712" cy="3604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GNN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02253A9-B357-F14E-89D8-B9137408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591" r="9524" b="1345"/>
          <a:stretch/>
        </p:blipFill>
        <p:spPr>
          <a:xfrm>
            <a:off x="1115616" y="1557238"/>
            <a:ext cx="6101300" cy="4782100"/>
          </a:xfrm>
        </p:spPr>
      </p:pic>
    </p:spTree>
    <p:extLst>
      <p:ext uri="{BB962C8B-B14F-4D97-AF65-F5344CB8AC3E}">
        <p14:creationId xmlns:p14="http://schemas.microsoft.com/office/powerpoint/2010/main" val="19588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GNN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63DF7B2-9FDF-3346-8AA1-90D7A2025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" t="5670" r="7955" b="2298"/>
          <a:stretch/>
        </p:blipFill>
        <p:spPr>
          <a:xfrm>
            <a:off x="899592" y="1556792"/>
            <a:ext cx="6245316" cy="4726185"/>
          </a:xfrm>
        </p:spPr>
      </p:pic>
    </p:spTree>
    <p:extLst>
      <p:ext uri="{BB962C8B-B14F-4D97-AF65-F5344CB8AC3E}">
        <p14:creationId xmlns:p14="http://schemas.microsoft.com/office/powerpoint/2010/main" val="350740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PHD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A7DD4FA-39CC-EA49-8271-7279DF9D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r="7955"/>
          <a:stretch/>
        </p:blipFill>
        <p:spPr>
          <a:xfrm>
            <a:off x="971601" y="1458974"/>
            <a:ext cx="6264696" cy="4815220"/>
          </a:xfrm>
        </p:spPr>
      </p:pic>
    </p:spTree>
    <p:extLst>
      <p:ext uri="{BB962C8B-B14F-4D97-AF65-F5344CB8AC3E}">
        <p14:creationId xmlns:p14="http://schemas.microsoft.com/office/powerpoint/2010/main" val="167362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Evaluation: PHD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47EFAD9F-340C-B347-99CB-2B19011D2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 r="7955"/>
          <a:stretch/>
        </p:blipFill>
        <p:spPr>
          <a:xfrm>
            <a:off x="1115616" y="1484784"/>
            <a:ext cx="6229608" cy="4788250"/>
          </a:xfrm>
        </p:spPr>
      </p:pic>
    </p:spTree>
    <p:extLst>
      <p:ext uri="{BB962C8B-B14F-4D97-AF65-F5344CB8AC3E}">
        <p14:creationId xmlns:p14="http://schemas.microsoft.com/office/powerpoint/2010/main" val="3840455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632E8-40E9-224F-AB80-F92F2588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3077B-F2AF-9443-B0A1-BD2CD043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Anwendbarkeit ist gegeben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Clutter</a:t>
            </a:r>
            <a:r>
              <a:rPr lang="de-DE" dirty="0"/>
              <a:t> wird aussortiert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Trajektorien können rekonstruiert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Mögliche Verbesserungen und Herausforderungen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Wahl der </a:t>
            </a:r>
            <a:r>
              <a:rPr lang="de-DE" dirty="0" err="1"/>
              <a:t>Hyperparamter</a:t>
            </a:r>
            <a:r>
              <a:rPr lang="de-DE" dirty="0"/>
              <a:t> weiter verbessern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Bessere Bilderkennung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Bei Bewegung der Kamera ändern sich ihre extrinsischen Parameter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Mögliche Erweiterungen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 err="1"/>
              <a:t>Labeling</a:t>
            </a:r>
            <a:r>
              <a:rPr lang="de-DE" dirty="0"/>
              <a:t> der Objekte</a:t>
            </a:r>
          </a:p>
        </p:txBody>
      </p:sp>
    </p:spTree>
    <p:extLst>
      <p:ext uri="{BB962C8B-B14F-4D97-AF65-F5344CB8AC3E}">
        <p14:creationId xmlns:p14="http://schemas.microsoft.com/office/powerpoint/2010/main" val="21068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FEA7B-7D52-4A4E-A35A-2EFC5D44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7D0B7-16C3-4E6C-BDCF-F8AFBFDB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028424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Aufgabe: Zustandsschätzung mit </a:t>
            </a:r>
            <a:r>
              <a:rPr lang="de-DE" dirty="0" err="1"/>
              <a:t>Kalmanfilter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Was ist die Motivation dafür?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Autonomes Fahren nicht nur für PKW und LKW interessant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Hindernisse müssen erkannt werden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Vorhersage von Trajektorien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Schwierigkeiten: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Tracking abhängig von der Bilderkennung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r>
              <a:rPr lang="de-DE" dirty="0"/>
              <a:t>Getroffene Annahmen (z.B. Constant </a:t>
            </a:r>
            <a:r>
              <a:rPr lang="de-DE" dirty="0" err="1"/>
              <a:t>Velocity</a:t>
            </a:r>
            <a:r>
              <a:rPr lang="de-DE" dirty="0"/>
              <a:t>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83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BAF843A-4B98-C54F-8D6C-DA31FD37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1556792"/>
            <a:ext cx="6199286" cy="4359498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277B4EB-6BF3-BC43-8A6E-2A006095FFC8}"/>
              </a:ext>
            </a:extLst>
          </p:cNvPr>
          <p:cNvSpPr txBox="1"/>
          <p:nvPr/>
        </p:nvSpPr>
        <p:spPr>
          <a:xfrm>
            <a:off x="251520" y="6077231"/>
            <a:ext cx="3966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Quelle: https://</a:t>
            </a:r>
            <a:r>
              <a:rPr lang="de-DE" sz="1000" dirty="0" err="1"/>
              <a:t>docs.opencv.org</a:t>
            </a:r>
            <a:r>
              <a:rPr lang="de-DE" sz="1000" dirty="0"/>
              <a:t>/</a:t>
            </a:r>
            <a:r>
              <a:rPr lang="de-DE" sz="1000" dirty="0" err="1"/>
              <a:t>master</a:t>
            </a:r>
            <a:r>
              <a:rPr lang="de-DE" sz="1000" dirty="0"/>
              <a:t>/d9/d0c/group__calib3d.html</a:t>
            </a:r>
          </a:p>
        </p:txBody>
      </p:sp>
    </p:spTree>
    <p:extLst>
      <p:ext uri="{BB962C8B-B14F-4D97-AF65-F5344CB8AC3E}">
        <p14:creationId xmlns:p14="http://schemas.microsoft.com/office/powerpoint/2010/main" val="120570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49B056-723B-EE4A-AD57-C34C243D0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 err="1"/>
                  <a:t>Pinhole</a:t>
                </a:r>
                <a:r>
                  <a:rPr lang="de-DE" dirty="0"/>
                  <a:t> </a:t>
                </a:r>
                <a:r>
                  <a:rPr lang="de-DE" dirty="0" err="1"/>
                  <a:t>Camera</a:t>
                </a:r>
                <a:r>
                  <a:rPr lang="de-DE" dirty="0"/>
                  <a:t> Model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49B056-723B-EE4A-AD57-C34C243D0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8244448" cy="4479943"/>
              </a:xfrm>
              <a:blipFill>
                <a:blip r:embed="rId2"/>
                <a:stretch>
                  <a:fillRect l="-1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5B5AF3-4E0D-3745-BF44-0F269F842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9" y="1556792"/>
            <a:ext cx="8317681" cy="46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69C0E6-822D-CF4C-9DAB-69309CAF8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281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 und Abstandsschätzung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9B056-723B-EE4A-AD57-C34C243D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8244448" cy="4479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Abstandsschätzung</a:t>
            </a:r>
          </a:p>
          <a:p>
            <a:pPr marL="701675" lvl="2" indent="-342900">
              <a:buFont typeface="Arial" panose="020B0604020202020204" pitchFamily="34" charset="0"/>
              <a:buChar char="•"/>
            </a:pPr>
            <a:endParaRPr lang="de-DE" b="0" i="1" dirty="0">
              <a:latin typeface="Cambria Math" panose="02040503050406030204" pitchFamily="18" charset="0"/>
            </a:endParaRPr>
          </a:p>
          <a:p>
            <a:pPr/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0BC9B2-4F68-0D4C-81DD-1098FEA7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32856"/>
            <a:ext cx="7164288" cy="40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3D-Rekonstruktion und Abstandsschätzung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C129DA-1294-6F48-B9D4-4CD0AAB4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75906"/>
            <a:ext cx="6387306" cy="47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0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D77FB-FBFC-F34F-B11B-70E8F5AB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179477-52E6-EE43-A988-98BD45863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Evaluation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Genutzte Auflösung von 640 Pixel * 480 Pixel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GNN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detection</a:t>
                </a:r>
                <a:r>
                  <a:rPr lang="de-DE" i="1" dirty="0"/>
                  <a:t> rate = 0.999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 = 3, N = 4 (M/N </a:t>
                </a:r>
                <a:r>
                  <a:rPr lang="de-DE" dirty="0" err="1"/>
                  <a:t>Alogrithmus</a:t>
                </a:r>
                <a:r>
                  <a:rPr lang="de-DE" dirty="0"/>
                  <a:t>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PHD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Detection</a:t>
                </a:r>
                <a:r>
                  <a:rPr lang="de-DE" i="1" dirty="0"/>
                  <a:t> rate = 0.8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Survival</a:t>
                </a:r>
                <a:r>
                  <a:rPr lang="de-DE" i="1" dirty="0"/>
                  <a:t> rate = 0.99</a:t>
                </a:r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Clutter</a:t>
                </a:r>
                <a:r>
                  <a:rPr lang="de-DE" i="1" dirty="0"/>
                  <a:t> </a:t>
                </a:r>
                <a:r>
                  <a:rPr lang="de-DE" i="1" dirty="0" err="1"/>
                  <a:t>intensity</a:t>
                </a:r>
                <a:r>
                  <a:rPr lang="de-DE" i="1" dirty="0"/>
                  <a:t> =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de-DE" dirty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Pruning</a:t>
                </a:r>
                <a:r>
                  <a:rPr lang="de-DE" i="1" dirty="0"/>
                  <a:t> </a:t>
                </a:r>
                <a:r>
                  <a:rPr lang="de-DE" i="1" dirty="0" err="1"/>
                  <a:t>treshold</a:t>
                </a:r>
                <a:r>
                  <a:rPr lang="de-DE" i="1" dirty="0"/>
                  <a:t>=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i="1" dirty="0"/>
              </a:p>
              <a:p>
                <a:pPr marL="701675" lvl="2" indent="-34290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>
          <p:sp>
            <p:nvSpPr>
              <p:cNvPr id="10" name="Inhaltsplatzhalter 9">
                <a:extLst>
                  <a:ext uri="{FF2B5EF4-FFF2-40B4-BE49-F238E27FC236}">
                    <a16:creationId xmlns:a16="http://schemas.microsoft.com/office/drawing/2014/main" id="{C3179477-52E6-EE43-A988-98BD45863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371232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207</Words>
  <Application>Microsoft Macintosh PowerPoint</Application>
  <PresentationFormat>Bildschirmpräsentation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Bitstream Charter</vt:lpstr>
      <vt:lpstr>Cambria Math</vt:lpstr>
      <vt:lpstr>Stafford</vt:lpstr>
      <vt:lpstr>Wingdings</vt:lpstr>
      <vt:lpstr>Präsentationsvorlage_BWL9</vt:lpstr>
      <vt:lpstr>Projektseminar SoSe 2020</vt:lpstr>
      <vt:lpstr>Einführung</vt:lpstr>
      <vt:lpstr>3D-Rekonstruktion</vt:lpstr>
      <vt:lpstr>3D-Rekonstruktion</vt:lpstr>
      <vt:lpstr>3D-Rekonstruktion</vt:lpstr>
      <vt:lpstr>3D-Rekonstruktion</vt:lpstr>
      <vt:lpstr>3D-Rekonstruktion und Abstandsschätzung</vt:lpstr>
      <vt:lpstr>3D-Rekonstruktion und Abstandsschätzung</vt:lpstr>
      <vt:lpstr>Evaluation</vt:lpstr>
      <vt:lpstr>Evaluation: GNN</vt:lpstr>
      <vt:lpstr>Evaluation: GNN</vt:lpstr>
      <vt:lpstr>Evaluation: PHD</vt:lpstr>
      <vt:lpstr>Evaluation: PHD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Percy Downing</cp:lastModifiedBy>
  <cp:revision>168</cp:revision>
  <dcterms:created xsi:type="dcterms:W3CDTF">2009-12-23T09:42:49Z</dcterms:created>
  <dcterms:modified xsi:type="dcterms:W3CDTF">2020-11-04T09:59:08Z</dcterms:modified>
</cp:coreProperties>
</file>