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5" r:id="rId3"/>
    <p:sldId id="276" r:id="rId4"/>
    <p:sldId id="277" r:id="rId5"/>
    <p:sldId id="278" r:id="rId6"/>
    <p:sldId id="268" r:id="rId7"/>
    <p:sldId id="269" r:id="rId8"/>
    <p:sldId id="271" r:id="rId9"/>
    <p:sldId id="274" r:id="rId10"/>
    <p:sldId id="275" r:id="rId11"/>
    <p:sldId id="273" r:id="rId12"/>
    <p:sldId id="270" r:id="rId13"/>
    <p:sldId id="267" r:id="rId14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300"/>
    <a:srgbClr val="7BC305"/>
    <a:srgbClr val="9EF80C"/>
    <a:srgbClr val="FDCA00"/>
    <a:srgbClr val="9C1C26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1228" autoAdjust="0"/>
  </p:normalViewPr>
  <p:slideViewPr>
    <p:cSldViewPr snapToObjects="1">
      <p:cViewPr varScale="1">
        <p:scale>
          <a:sx n="114" d="100"/>
          <a:sy n="114" d="100"/>
        </p:scale>
        <p:origin x="127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86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9" d="100"/>
          <a:sy n="69" d="100"/>
        </p:scale>
        <p:origin x="32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31. Oktober 2020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31. Oktober 2020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7BC30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7BC305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4" name="Rectangle 22"/>
          <p:cNvSpPr>
            <a:spLocks noChangeArrowheads="1"/>
          </p:cNvSpPr>
          <p:nvPr userDrawn="1"/>
        </p:nvSpPr>
        <p:spPr bwMode="auto">
          <a:xfrm>
            <a:off x="7813675" y="6429396"/>
            <a:ext cx="1079500" cy="433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dirty="0" err="1"/>
              <a:t>Sublogo</a:t>
            </a:r>
            <a:endParaRPr lang="de-DE" dirty="0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06.11.2020  |  Fachbereich 18  |  Institut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rmr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Dawning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, Dao, Nevermann,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Schelp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Langendyk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72326" y="6429397"/>
            <a:ext cx="1866954" cy="4354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7BC305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0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06.11.2020  |  Fachbereich 18  |  Institut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rmr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Dawning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, Dao, Nevermann, Schelp Langendyk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sp>
        <p:nvSpPr>
          <p:cNvPr id="14" name="Rectangle 22"/>
          <p:cNvSpPr>
            <a:spLocks noChangeArrowheads="1"/>
          </p:cNvSpPr>
          <p:nvPr userDrawn="1"/>
        </p:nvSpPr>
        <p:spPr bwMode="auto">
          <a:xfrm>
            <a:off x="7813675" y="6429396"/>
            <a:ext cx="1079500" cy="433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dirty="0" err="1">
                <a:latin typeface="+mn-lt"/>
                <a:cs typeface="Tahoma" pitchFamily="34" charset="0"/>
              </a:rPr>
              <a:t>Sublogo</a:t>
            </a:r>
            <a:endParaRPr lang="de-DE" dirty="0">
              <a:latin typeface="+mn-lt"/>
              <a:cs typeface="Tahoma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167564" y="6429395"/>
            <a:ext cx="1885776" cy="4440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358775" y="1124744"/>
            <a:ext cx="6642117" cy="1269206"/>
          </a:xfrm>
        </p:spPr>
        <p:txBody>
          <a:bodyPr/>
          <a:lstStyle/>
          <a:p>
            <a:pPr algn="ctr"/>
            <a:r>
              <a:rPr lang="en-US" sz="2400" dirty="0" err="1"/>
              <a:t>Hinderniserfassung</a:t>
            </a:r>
            <a:r>
              <a:rPr lang="en-US" sz="2400" dirty="0"/>
              <a:t> in </a:t>
            </a:r>
            <a:r>
              <a:rPr lang="en-US" sz="2400" dirty="0" err="1"/>
              <a:t>maritimer</a:t>
            </a:r>
            <a:r>
              <a:rPr lang="en-US" sz="2400" dirty="0"/>
              <a:t> </a:t>
            </a:r>
            <a:r>
              <a:rPr lang="en-US" sz="2400" dirty="0" err="1"/>
              <a:t>Umgebung</a:t>
            </a:r>
            <a:endParaRPr lang="en-US" sz="2400" dirty="0"/>
          </a:p>
          <a:p>
            <a:pPr algn="ctr"/>
            <a:r>
              <a:rPr lang="en-US" sz="1600" dirty="0"/>
              <a:t>Tutor: M.Sc. Moritz </a:t>
            </a:r>
            <a:r>
              <a:rPr lang="en-US" sz="1600" dirty="0" err="1"/>
              <a:t>Bühler</a:t>
            </a:r>
            <a:endParaRPr lang="en-US" sz="1600" dirty="0"/>
          </a:p>
          <a:p>
            <a:pPr algn="ctr"/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>
          <a:xfrm>
            <a:off x="358775" y="488950"/>
            <a:ext cx="6642117" cy="838200"/>
          </a:xfrm>
        </p:spPr>
        <p:txBody>
          <a:bodyPr/>
          <a:lstStyle/>
          <a:p>
            <a:pPr algn="ctr"/>
            <a:r>
              <a:rPr lang="en-US" sz="1400" dirty="0" err="1"/>
              <a:t>Projektseminar</a:t>
            </a:r>
            <a:r>
              <a:rPr lang="en-US" sz="1400" dirty="0"/>
              <a:t> </a:t>
            </a:r>
            <a:r>
              <a:rPr lang="en-US" sz="1400" dirty="0" err="1"/>
              <a:t>SoSe</a:t>
            </a:r>
            <a:r>
              <a:rPr lang="en-US" sz="1400" dirty="0"/>
              <a:t> 2020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288" y="6381329"/>
            <a:ext cx="1906141" cy="47667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30B69CB-B647-43DD-A1D5-B34AEC7E9E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8" y="2904511"/>
            <a:ext cx="5545030" cy="311907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19D1B57-7748-49FE-948E-1091B60DF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3207" y="556855"/>
            <a:ext cx="10813799" cy="553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905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C4F24B-CC1B-46F3-A591-4A7B92C7D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Einschränkungen und Vereinfachungen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E99FA4-15FA-4494-85EC-C6AE5715D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Keine Garantie, dass die wahrscheinlichste Hypothese der richtigen Assoziation entspricht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Zustandsmodell sei linear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Gauß’sche </a:t>
            </a:r>
            <a:r>
              <a:rPr lang="de-DE" dirty="0" err="1"/>
              <a:t>Wahrscheinlichskeitsdichte</a:t>
            </a:r>
            <a:r>
              <a:rPr lang="de-DE" dirty="0"/>
              <a:t> der Objektbewegung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i="1" dirty="0" err="1"/>
              <a:t>Deaths</a:t>
            </a:r>
            <a:r>
              <a:rPr lang="de-DE" i="1" dirty="0"/>
              <a:t> and </a:t>
            </a:r>
            <a:r>
              <a:rPr lang="de-DE" i="1" dirty="0" err="1"/>
              <a:t>Births</a:t>
            </a:r>
            <a:r>
              <a:rPr lang="de-DE" i="1" dirty="0"/>
              <a:t>  </a:t>
            </a:r>
            <a:r>
              <a:rPr lang="de-DE" dirty="0"/>
              <a:t>vereinfacht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Wahl der Kalman-Filter Parametern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Geht prinzipiell von einer bekannten Anzahl der Objekte aus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9429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DE6CD75-CE23-465E-93C1-3B76D8A9D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419" y="2204864"/>
            <a:ext cx="5371500" cy="402862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C351F84-6AA1-4D9F-A720-91EB7EFB2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Horizontschätzung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C4D2CD-FA28-42EC-8757-35ADC3EFD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Horizontzustände sind für die Abstandsschätzung in </a:t>
            </a:r>
            <a:r>
              <a:rPr lang="de-DE"/>
              <a:t>realer Umgebung </a:t>
            </a:r>
            <a:r>
              <a:rPr lang="de-DE" dirty="0"/>
              <a:t>erforderlich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Horizontzustand: Höhe und Winkel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i="1" dirty="0"/>
              <a:t>Constant Position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Kalman-Filter notwendig</a:t>
            </a:r>
            <a:endParaRPr lang="de-DE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In jedem Zeitschritt werden drei </a:t>
            </a:r>
          </a:p>
          <a:p>
            <a:pPr marL="0" indent="0"/>
            <a:r>
              <a:rPr lang="de-DE" dirty="0"/>
              <a:t>Horizontkandidaten geliefert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0771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330E91-2409-4079-B010-8611CBE0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 Referenzen 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698AF0B-774D-4BED-AA96-13F477596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3" y="1925536"/>
            <a:ext cx="7379989" cy="4183014"/>
          </a:xfrm>
        </p:spPr>
      </p:pic>
    </p:spTree>
    <p:extLst>
      <p:ext uri="{BB962C8B-B14F-4D97-AF65-F5344CB8AC3E}">
        <p14:creationId xmlns:p14="http://schemas.microsoft.com/office/powerpoint/2010/main" val="3063152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FEA7B-7D52-4A4E-A35A-2EFC5D442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87D0B7-16C3-4E6C-BDCF-F8AFBFDB2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2834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 von MOT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60000" y="1620000"/>
            <a:ext cx="8388464" cy="4479943"/>
          </a:xfrm>
        </p:spPr>
        <p:txBody>
          <a:bodyPr/>
          <a:lstStyle/>
          <a:p>
            <a:pPr marL="0" indent="0"/>
            <a:r>
              <a:rPr lang="de-DE" dirty="0"/>
              <a:t>MOT (Multiple </a:t>
            </a:r>
            <a:r>
              <a:rPr lang="de-DE" dirty="0" err="1"/>
              <a:t>Object</a:t>
            </a:r>
            <a:r>
              <a:rPr lang="de-DE" dirty="0"/>
              <a:t> Tracking) ist ein sequenzieller Prozess, bei dem Messungen genutzt werden, um die Anzahl und den dynamischen Zustand (Position und Geschwindigkeit) der Objekte zu bestimmen. Dabei basiert dieser Vorgang auf der Detektion.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99" y="3742487"/>
            <a:ext cx="8173665" cy="178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149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Problematik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447" y="2377122"/>
            <a:ext cx="4320480" cy="37228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7308344" cy="44799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Anzahl der zu erfassenden Objekte unbekannt bzw. variable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Zustände nicht bekannt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Miss- und Falschdetektion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Datenassoziation nicht immer bekannt</a:t>
            </a:r>
          </a:p>
        </p:txBody>
      </p:sp>
    </p:spTree>
    <p:extLst>
      <p:ext uri="{BB962C8B-B14F-4D97-AF65-F5344CB8AC3E}">
        <p14:creationId xmlns:p14="http://schemas.microsoft.com/office/powerpoint/2010/main" val="4046460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Problematik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377" y="1556792"/>
            <a:ext cx="6029825" cy="4659410"/>
          </a:xfrm>
        </p:spPr>
      </p:pic>
    </p:spTree>
    <p:extLst>
      <p:ext uri="{BB962C8B-B14F-4D97-AF65-F5344CB8AC3E}">
        <p14:creationId xmlns:p14="http://schemas.microsoft.com/office/powerpoint/2010/main" val="2126520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A28CC8-BE79-45E8-B3A0-71C5B7023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i="1" dirty="0"/>
              <a:t>Constant Velocity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5DA8CDC-A3A3-4A44-8AB4-623ED5B00D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Annahme: Objekte bewegen sich mit konstanter Geschwindigkeit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Zustand: 2-D Koordinaten und Geschwindigkeiten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i="1" dirty="0"/>
                  <a:t>+ </a:t>
                </a:r>
                <a:r>
                  <a:rPr lang="de-DE" sz="1800" i="1" dirty="0"/>
                  <a:t>T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endParaRPr lang="de-DE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i="1" dirty="0"/>
                  <a:t>+ </a:t>
                </a:r>
                <a:r>
                  <a:rPr lang="de-DE" sz="1800" i="1" dirty="0"/>
                  <a:t>T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endParaRPr lang="de-DE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endParaRPr lang="de-DE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endParaRPr lang="de-DE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i="1" dirty="0"/>
              </a:p>
              <a:p>
                <a:pPr marL="0" indent="0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5DA8CDC-A3A3-4A44-8AB4-623ED5B00D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430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B77A4C-86E1-411F-9090-99890C84D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Global </a:t>
            </a:r>
            <a:r>
              <a:rPr lang="de-DE" dirty="0" err="1"/>
              <a:t>Nearest</a:t>
            </a:r>
            <a:r>
              <a:rPr lang="de-DE" dirty="0"/>
              <a:t> </a:t>
            </a:r>
            <a:r>
              <a:rPr lang="de-DE" dirty="0" err="1"/>
              <a:t>Neighbour</a:t>
            </a:r>
            <a:r>
              <a:rPr lang="de-DE" dirty="0"/>
              <a:t> (GNN)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6F8841-B997-4519-AE82-347C5A2B0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Einfach und schneller Algorithmus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Abruptes </a:t>
            </a:r>
            <a:r>
              <a:rPr lang="de-DE" i="1" dirty="0" err="1"/>
              <a:t>Pruning</a:t>
            </a:r>
            <a:r>
              <a:rPr lang="de-DE" i="1" dirty="0"/>
              <a:t>: </a:t>
            </a:r>
            <a:r>
              <a:rPr lang="de-DE" dirty="0"/>
              <a:t>Nur wahrscheinlichste Hypothese berücksichtigt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Kalman-Filter als Zustandsbeobachter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Schritte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Kalman-Prädiktion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Ermittlung der wahrscheinlichsten Hypothese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Kalman-Update</a:t>
            </a:r>
          </a:p>
          <a:p>
            <a:pPr marL="0" indent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3963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E381055-E00E-4CF8-8FF3-EA83658A7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576" y="476672"/>
            <a:ext cx="10337046" cy="529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84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DBC2B49-9DA5-4F5A-96D2-B35B653E0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8601" y="548680"/>
            <a:ext cx="10594405" cy="542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86606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211</Words>
  <Application>Microsoft Office PowerPoint</Application>
  <PresentationFormat>Bildschirmpräsentation (4:3)</PresentationFormat>
  <Paragraphs>49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Bitstream Charter</vt:lpstr>
      <vt:lpstr>Cambria Math</vt:lpstr>
      <vt:lpstr>Stafford</vt:lpstr>
      <vt:lpstr>Wingdings</vt:lpstr>
      <vt:lpstr>Präsentationsvorlage_BWL9</vt:lpstr>
      <vt:lpstr>Projektseminar SoSe 2020</vt:lpstr>
      <vt:lpstr>Einführung</vt:lpstr>
      <vt:lpstr>Definition von MOT</vt:lpstr>
      <vt:lpstr>Problematik</vt:lpstr>
      <vt:lpstr>Problematik</vt:lpstr>
      <vt:lpstr>Constant Velocity Model</vt:lpstr>
      <vt:lpstr>Global Nearest Neighbour (GNN) </vt:lpstr>
      <vt:lpstr>PowerPoint-Präsentation</vt:lpstr>
      <vt:lpstr>PowerPoint-Präsentation</vt:lpstr>
      <vt:lpstr>PowerPoint-Präsentation</vt:lpstr>
      <vt:lpstr>Einschränkungen und Vereinfachungen</vt:lpstr>
      <vt:lpstr>Horizontschätzung</vt:lpstr>
      <vt:lpstr> Referenzen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Matheus Henrique Schelp Langebdyk</cp:lastModifiedBy>
  <cp:revision>165</cp:revision>
  <dcterms:created xsi:type="dcterms:W3CDTF">2009-12-23T09:42:49Z</dcterms:created>
  <dcterms:modified xsi:type="dcterms:W3CDTF">2020-10-31T07:43:14Z</dcterms:modified>
</cp:coreProperties>
</file>