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76" r:id="rId4"/>
    <p:sldId id="277" r:id="rId5"/>
    <p:sldId id="278" r:id="rId6"/>
    <p:sldId id="268" r:id="rId7"/>
    <p:sldId id="269" r:id="rId8"/>
    <p:sldId id="271" r:id="rId9"/>
    <p:sldId id="274" r:id="rId10"/>
    <p:sldId id="275" r:id="rId11"/>
    <p:sldId id="273" r:id="rId12"/>
    <p:sldId id="270" r:id="rId13"/>
    <p:sldId id="279" r:id="rId14"/>
    <p:sldId id="282" r:id="rId15"/>
    <p:sldId id="283" r:id="rId16"/>
    <p:sldId id="288" r:id="rId17"/>
    <p:sldId id="285" r:id="rId18"/>
    <p:sldId id="267" r:id="rId19"/>
    <p:sldId id="289" r:id="rId20"/>
    <p:sldId id="290" r:id="rId21"/>
    <p:sldId id="284" r:id="rId22"/>
    <p:sldId id="286" r:id="rId23"/>
    <p:sldId id="287" r:id="rId24"/>
    <p:sldId id="281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A00"/>
    <a:srgbClr val="9EF80C"/>
    <a:srgbClr val="7BC305"/>
    <a:srgbClr val="F5A3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1228" autoAdjust="0"/>
  </p:normalViewPr>
  <p:slideViewPr>
    <p:cSldViewPr snapToObjects="1">
      <p:cViewPr varScale="1">
        <p:scale>
          <a:sx n="114" d="100"/>
          <a:sy n="114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3. November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3. November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Dao, Nevermann,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Schelp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Langendyk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Dao,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6.png"/><Relationship Id="rId5" Type="http://schemas.openxmlformats.org/officeDocument/2006/relationships/tags" Target="../tags/tag5.xml"/><Relationship Id="rId10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2.png"/><Relationship Id="rId5" Type="http://schemas.openxmlformats.org/officeDocument/2006/relationships/tags" Target="../tags/tag11.xml"/><Relationship Id="rId10" Type="http://schemas.openxmlformats.org/officeDocument/2006/relationships/image" Target="../media/image21.png"/><Relationship Id="rId4" Type="http://schemas.openxmlformats.org/officeDocument/2006/relationships/tags" Target="../tags/tag10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6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30.png"/><Relationship Id="rId5" Type="http://schemas.openxmlformats.org/officeDocument/2006/relationships/tags" Target="../tags/tag18.xml"/><Relationship Id="rId10" Type="http://schemas.openxmlformats.org/officeDocument/2006/relationships/image" Target="../media/image29.png"/><Relationship Id="rId4" Type="http://schemas.openxmlformats.org/officeDocument/2006/relationships/tags" Target="../tags/tag17.xml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1.xml"/><Relationship Id="rId7" Type="http://schemas.openxmlformats.org/officeDocument/2006/relationships/image" Target="../media/image3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.xml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pPr algn="ctr"/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pPr algn="ctr"/>
            <a:r>
              <a:rPr lang="en-US" sz="1600" dirty="0"/>
              <a:t>Tutor: M.Sc. Moritz </a:t>
            </a:r>
            <a:r>
              <a:rPr lang="en-US" sz="1600" dirty="0" err="1"/>
              <a:t>Bühler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pPr algn="ctr"/>
            <a:r>
              <a:rPr lang="en-US" sz="1400" dirty="0" err="1"/>
              <a:t>Projektseminar</a:t>
            </a:r>
            <a:r>
              <a:rPr lang="en-US" sz="1400" dirty="0"/>
              <a:t> </a:t>
            </a:r>
            <a:r>
              <a:rPr lang="en-US" sz="1400" dirty="0" err="1"/>
              <a:t>SoSe</a:t>
            </a:r>
            <a:r>
              <a:rPr lang="en-US" sz="1400" dirty="0"/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0B69CB-B647-43DD-A1D5-B34AEC7E9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8" y="2904511"/>
            <a:ext cx="5545030" cy="3119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9D1B57-7748-49FE-948E-1091B60D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07" y="556855"/>
            <a:ext cx="10813799" cy="55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F24B-CC1B-46F3-A591-4A7B92C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Einschränkungen und Vereinfachungen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99FA4-15FA-4494-85EC-C6AE5715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Keine Garantie, dass die wahrscheinlichste Hypothese der richtigen Assoziation entspricht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Zustandsmodell sei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Gauß’sche </a:t>
            </a:r>
            <a:r>
              <a:rPr lang="de-DE" dirty="0" err="1"/>
              <a:t>Wahrscheinlichskeitsdichte</a:t>
            </a:r>
            <a:r>
              <a:rPr lang="de-DE" dirty="0"/>
              <a:t> der Objektbewegung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 err="1"/>
              <a:t>Deaths</a:t>
            </a:r>
            <a:r>
              <a:rPr lang="de-DE" i="1" dirty="0"/>
              <a:t> and </a:t>
            </a:r>
            <a:r>
              <a:rPr lang="de-DE" i="1" dirty="0" err="1"/>
              <a:t>Births</a:t>
            </a:r>
            <a:r>
              <a:rPr lang="de-DE" i="1" dirty="0"/>
              <a:t>  </a:t>
            </a:r>
            <a:r>
              <a:rPr lang="de-DE" dirty="0"/>
              <a:t>vereinfacht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Wahl der Kalman-Filter Parametern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Geht prinzipiell von einer bekannten Anzahl der Objekte aus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4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E6CD75-CE23-465E-93C1-3B76D8A9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19" y="2204864"/>
            <a:ext cx="5371500" cy="40286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351F84-6AA1-4D9F-A720-91EB7EF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4D2CD-FA28-42EC-8757-35ADC3EF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Horizontzustände sind für die Abstandsschätzung in </a:t>
            </a:r>
            <a:r>
              <a:rPr lang="de-DE"/>
              <a:t>realer Umgebung </a:t>
            </a:r>
            <a:r>
              <a:rPr lang="de-DE" dirty="0"/>
              <a:t>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Horizontzustand: Höhe und Winkel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/>
              <a:t>Constant Position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notwendig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jedem Zeitschritt werden drei </a:t>
            </a:r>
          </a:p>
          <a:p>
            <a:pPr marL="0" indent="0"/>
            <a:r>
              <a:rPr lang="de-DE" dirty="0"/>
              <a:t>Horizontkandidaten geliefert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77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A83A44-3E0B-41FD-BCF5-DCAB911C9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5000660" cy="3750494"/>
          </a:xfrm>
          <a:noFill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00868-069B-4075-A796-6CE2E7D6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0296" y="2104485"/>
            <a:ext cx="3106738" cy="3537192"/>
          </a:xfrm>
        </p:spPr>
        <p:txBody>
          <a:bodyPr wrap="square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Basiert auf RFS-Ansatz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Annahme: lineare </a:t>
            </a:r>
            <a:r>
              <a:rPr lang="de-DE" dirty="0" err="1"/>
              <a:t>Gaussverteilung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Ressourcen sparend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variierende und unbekannte </a:t>
            </a:r>
            <a:r>
              <a:rPr lang="de-DE" dirty="0" err="1"/>
              <a:t>Targetanzahl</a:t>
            </a:r>
            <a:r>
              <a:rPr lang="de-DE" dirty="0"/>
              <a:t> geeignet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3723E7-15AC-4E57-B6D4-EEB0B5AA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GM-PHD</a:t>
            </a:r>
          </a:p>
        </p:txBody>
      </p:sp>
    </p:spTree>
    <p:extLst>
      <p:ext uri="{BB962C8B-B14F-4D97-AF65-F5344CB8AC3E}">
        <p14:creationId xmlns:p14="http://schemas.microsoft.com/office/powerpoint/2010/main" val="356662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FC2155DF-905A-450F-8F95-FBD5590B0961}"/>
              </a:ext>
            </a:extLst>
          </p:cNvPr>
          <p:cNvSpPr/>
          <p:nvPr/>
        </p:nvSpPr>
        <p:spPr>
          <a:xfrm>
            <a:off x="965821" y="3867953"/>
            <a:ext cx="7056784" cy="15841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3569B5C-C989-4110-AE35-0302DF32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Multi-Target Zustand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5F99E8E-4870-4941-94C4-F315704A5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     : </a:t>
            </a:r>
            <a:r>
              <a:rPr lang="de-DE" dirty="0" err="1"/>
              <a:t>Spawning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     : </a:t>
            </a:r>
            <a:r>
              <a:rPr lang="de-DE" dirty="0" err="1"/>
              <a:t>Birthmodel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           : Target </a:t>
            </a:r>
            <a:r>
              <a:rPr lang="de-DE" dirty="0" err="1"/>
              <a:t>dynamik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B3C1DB3E-5BC3-4F37-B6AA-887AAB1D5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22687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:  </a:t>
            </a:r>
            <a:r>
              <a:rPr lang="de-DE" dirty="0" err="1"/>
              <a:t>survival</a:t>
            </a:r>
            <a:r>
              <a:rPr lang="de-DE" dirty="0"/>
              <a:t> rate</a:t>
            </a:r>
          </a:p>
        </p:txBody>
      </p:sp>
      <p:pic>
        <p:nvPicPr>
          <p:cNvPr id="6" name="Grafik 5" descr="\documentclass{article}&#10;\usepackage{amsmath}&#10;\pagestyle{empty}&#10;\begin{document}&#10;&#10;\begin{equation*}&#10; X_k = \left[\bigcup_{\xi \in X_{k-1}} S_{k|k-1}(\xi)\right] \cup \left[ \bigcup_{\xi \in X_{k-1}} B_{k|k-1}(\xi) \right] \cup \Gamma_k &#10;\end{equation*}&#10;&#10;&#10;\end{document}" title="IguanaTex Bitmap Display">
            <a:extLst>
              <a:ext uri="{FF2B5EF4-FFF2-40B4-BE49-F238E27FC236}">
                <a16:creationId xmlns:a16="http://schemas.microsoft.com/office/drawing/2014/main" id="{A8F76F3F-3757-421B-AE88-AD0AEB05AA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1" y="4125509"/>
            <a:ext cx="6726804" cy="1055254"/>
          </a:xfrm>
          <a:prstGeom prst="rect">
            <a:avLst/>
          </a:prstGeom>
        </p:spPr>
      </p:pic>
      <p:pic>
        <p:nvPicPr>
          <p:cNvPr id="8" name="Grafik 7" descr="\documentclass{article}&#10;\usepackage{amsmath}&#10;\pagestyle{empty}&#10;\begin{document}&#10;&#10;\begin{equation*}&#10; X_k &#10;\end{equation*}&#10;&#10;&#10;\end{document}" title="IguanaTex Bitmap Display">
            <a:extLst>
              <a:ext uri="{FF2B5EF4-FFF2-40B4-BE49-F238E27FC236}">
                <a16:creationId xmlns:a16="http://schemas.microsoft.com/office/drawing/2014/main" id="{53BB0089-2250-4A8B-8655-3A481A3A80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4" y="789174"/>
            <a:ext cx="415810" cy="288989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\begin{equation*}&#10;  S_{k|k-1}&#10;\end{equation*}&#10;&#10;&#10;\end{document}" title="IguanaTex Bitmap Display">
            <a:extLst>
              <a:ext uri="{FF2B5EF4-FFF2-40B4-BE49-F238E27FC236}">
                <a16:creationId xmlns:a16="http://schemas.microsoft.com/office/drawing/2014/main" id="{96C60B18-0E25-4289-B802-B5F4BC1AC5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180"/>
            <a:ext cx="720270" cy="288764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&#10;&#10;\begin{equation*}&#10;  B_{k|k-1}&#10;\end{equation*}&#10;&#10;\end{document}" title="IguanaTex Bitmap Display">
            <a:extLst>
              <a:ext uri="{FF2B5EF4-FFF2-40B4-BE49-F238E27FC236}">
                <a16:creationId xmlns:a16="http://schemas.microsoft.com/office/drawing/2014/main" id="{DEF59E4A-07C3-4DFB-BD2C-4640C7B382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4" y="1759981"/>
            <a:ext cx="708571" cy="262095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\begin{equation*}&#10; \Gamma_k &#10;\end{equation*}&#10;&#10;&#10;\end{document}" title="IguanaTex Bitmap Display">
            <a:extLst>
              <a:ext uri="{FF2B5EF4-FFF2-40B4-BE49-F238E27FC236}">
                <a16:creationId xmlns:a16="http://schemas.microsoft.com/office/drawing/2014/main" id="{90328C97-F234-4E07-A994-C7E0D7634D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3" y="2223223"/>
            <a:ext cx="251429" cy="211810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&#10;$p_{S,k}$&#10;&#10;&#10;\end{document}" title="IguanaTex Bitmap Display">
            <a:extLst>
              <a:ext uri="{FF2B5EF4-FFF2-40B4-BE49-F238E27FC236}">
                <a16:creationId xmlns:a16="http://schemas.microsoft.com/office/drawing/2014/main" id="{4CEF29EF-B259-4B61-B8BF-867B3C64B0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04459"/>
            <a:ext cx="419048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5056D8DE-E3DC-4B54-B0DE-5BF09E453381}"/>
              </a:ext>
            </a:extLst>
          </p:cNvPr>
          <p:cNvSpPr/>
          <p:nvPr/>
        </p:nvSpPr>
        <p:spPr>
          <a:xfrm>
            <a:off x="2339752" y="3933056"/>
            <a:ext cx="4320480" cy="15121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5313D-775A-4B7E-8244-41F1E9EA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Multi-Target Messung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6E096-F6AB-4534-892D-6ACD96544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17647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:  Falschmessung und </a:t>
            </a:r>
            <a:r>
              <a:rPr lang="de-DE" dirty="0" err="1"/>
              <a:t>Clutter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:  Durch Targets erzeugte 	  	Messung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5D757-F556-401D-9CA5-44CA95BBC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473" y="1590618"/>
            <a:ext cx="3602110" cy="18367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: </a:t>
            </a:r>
            <a:r>
              <a:rPr lang="de-DE" dirty="0" err="1"/>
              <a:t>clutter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: </a:t>
            </a:r>
            <a:r>
              <a:rPr lang="de-DE" dirty="0" err="1"/>
              <a:t>detection</a:t>
            </a:r>
            <a:r>
              <a:rPr lang="de-DE" dirty="0"/>
              <a:t> rate</a:t>
            </a:r>
          </a:p>
        </p:txBody>
      </p:sp>
      <p:pic>
        <p:nvPicPr>
          <p:cNvPr id="6" name="Grafik 5" descr="\documentclass{article}&#10;\usepackage{amsmath}&#10;\pagestyle{empty}&#10;\begin{document}&#10;&#10;\begin{equation*}&#10; Z_k = K_k \cup \left[ \bigcup_{x \in X_k} \Theta_k(x)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392E7F2B-FE63-42A2-BCBA-02AAD8CF14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97" y="4082179"/>
            <a:ext cx="4056231" cy="1162847"/>
          </a:xfrm>
          <a:prstGeom prst="rect">
            <a:avLst/>
          </a:prstGeom>
        </p:spPr>
      </p:pic>
      <p:pic>
        <p:nvPicPr>
          <p:cNvPr id="8" name="Grafik 7" descr="\documentclass{article}&#10;\usepackage{amsmath}&#10;\pagestyle{empty}&#10;\begin{document}&#10;&#10;&#10;  $K_k$ &#10;&#10;&#10;&#10;\end{document}" title="IguanaTex Bitmap Display">
            <a:extLst>
              <a:ext uri="{FF2B5EF4-FFF2-40B4-BE49-F238E27FC236}">
                <a16:creationId xmlns:a16="http://schemas.microsoft.com/office/drawing/2014/main" id="{47DE5C7A-5850-4154-9CBF-767C9CBD33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06286" cy="211810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&#10;$ \Theta_k$&#10;&#10;\end{document}" title="IguanaTex Bitmap Display">
            <a:extLst>
              <a:ext uri="{FF2B5EF4-FFF2-40B4-BE49-F238E27FC236}">
                <a16:creationId xmlns:a16="http://schemas.microsoft.com/office/drawing/2014/main" id="{8A19E82D-7F2A-47EF-BA6E-A6AF5FBB9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" y="2242126"/>
            <a:ext cx="283429" cy="217905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&#10;$ Z_k$&#10;&#10;&#10;\end{document}" title="IguanaTex Bitmap Display">
            <a:extLst>
              <a:ext uri="{FF2B5EF4-FFF2-40B4-BE49-F238E27FC236}">
                <a16:creationId xmlns:a16="http://schemas.microsoft.com/office/drawing/2014/main" id="{92F710C2-8956-466A-BEBD-5CAEB38F958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43" y="791937"/>
            <a:ext cx="332722" cy="272049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&#10;$p_{D,k}$&#10;&#10;&#10;\end{document}" title="IguanaTex Bitmap Display">
            <a:extLst>
              <a:ext uri="{FF2B5EF4-FFF2-40B4-BE49-F238E27FC236}">
                <a16:creationId xmlns:a16="http://schemas.microsoft.com/office/drawing/2014/main" id="{C028DC1C-0AA2-4B6D-9068-FDF231713A5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03" y="2276856"/>
            <a:ext cx="501782" cy="197771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&#10;$\kappa_k$&#10;&#10;&#10;\end{document}" title="IguanaTex Bitmap Display">
            <a:extLst>
              <a:ext uri="{FF2B5EF4-FFF2-40B4-BE49-F238E27FC236}">
                <a16:creationId xmlns:a16="http://schemas.microsoft.com/office/drawing/2014/main" id="{37835192-D108-4A7B-8804-B917C2554BB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1800245"/>
            <a:ext cx="282103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2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E2AFCD9-0507-46DF-8D51-DE29AFFD6906}"/>
              </a:ext>
            </a:extLst>
          </p:cNvPr>
          <p:cNvSpPr/>
          <p:nvPr/>
        </p:nvSpPr>
        <p:spPr>
          <a:xfrm>
            <a:off x="2169421" y="4581128"/>
            <a:ext cx="4805156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9C613-49D1-4C09-8625-67EF28F6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Prädiktion und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77336-1403-46A1-A664-7DC691A2B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70" y="1772816"/>
            <a:ext cx="8533705" cy="2196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Filter propagiert Summe aus </a:t>
            </a:r>
            <a:r>
              <a:rPr lang="de-DE" dirty="0" err="1"/>
              <a:t>Gaussverteilungen</a:t>
            </a:r>
            <a:r>
              <a:rPr lang="de-DE" dirty="0"/>
              <a:t> über Zeitschritte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Parallelen zum </a:t>
            </a:r>
            <a:r>
              <a:rPr lang="de-DE" dirty="0" err="1"/>
              <a:t>Kalmanfilter</a:t>
            </a:r>
            <a:r>
              <a:rPr lang="de-DE" dirty="0"/>
              <a:t> im single-target Umfeld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Anpassung von Mittelwerten und Kovarianzen entsprechen Kalman Prädiktion bzw. Update</a:t>
            </a:r>
          </a:p>
        </p:txBody>
      </p:sp>
      <p:pic>
        <p:nvPicPr>
          <p:cNvPr id="6" name="Grafik 5" descr="IguanaTex Bitmap Display&#10;&#10;\documentclass{article}&#10;\usepackage{amsmath}&#10;\pagestyle{empty}&#10;\begin{document}&#10;&#10;&#10;$&#10; v_k(x) = \sum_{i=1}^{J_k} w_k^{(i)} \mathcal{N}(x;m_k^{(i)}, P_k^{(i)})&#10;$&#10;&#10;\end{document}">
            <a:extLst>
              <a:ext uri="{FF2B5EF4-FFF2-40B4-BE49-F238E27FC236}">
                <a16:creationId xmlns:a16="http://schemas.microsoft.com/office/drawing/2014/main" id="{DB73518A-B289-404A-B308-0D8FCE8CE9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8" y="4797152"/>
            <a:ext cx="4435363" cy="4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39610-442F-46D9-99A8-845468AD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1ED8DB-74C5-4C20-8172-EA632F9626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51910"/>
            <a:ext cx="5112568" cy="3905226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5C33BF7-49AB-4616-A993-AE6DA46F8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160" y="1592263"/>
            <a:ext cx="2879428" cy="4551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Systemmodel:</a:t>
            </a:r>
            <a:br>
              <a:rPr lang="de-DE" dirty="0"/>
            </a:br>
            <a:r>
              <a:rPr lang="de-DE" dirty="0"/>
              <a:t> </a:t>
            </a:r>
            <a:r>
              <a:rPr lang="de-DE" dirty="0" err="1"/>
              <a:t>Const</a:t>
            </a:r>
            <a:r>
              <a:rPr lang="de-DE" dirty="0"/>
              <a:t>.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  <p:pic>
        <p:nvPicPr>
          <p:cNvPr id="10" name="Grafik 9" descr="IguanaTex Bitmap Display&#10;&#10;\documentclass{article}&#10;\usepackage{amsmath}&#10;\pagestyle{empty}&#10;\begin{document}&#10;&#10;&#10;$p_{D,k} = 0.9$&#10;&#10;\end{document}">
            <a:extLst>
              <a:ext uri="{FF2B5EF4-FFF2-40B4-BE49-F238E27FC236}">
                <a16:creationId xmlns:a16="http://schemas.microsoft.com/office/drawing/2014/main" id="{ABC88336-9AAF-4656-879A-AB050FB6A2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2564904"/>
            <a:ext cx="1141333" cy="240762"/>
          </a:xfrm>
          <a:prstGeom prst="rect">
            <a:avLst/>
          </a:prstGeom>
        </p:spPr>
      </p:pic>
      <p:pic>
        <p:nvPicPr>
          <p:cNvPr id="12" name="Grafik 11" descr="IguanaTex Bitmap Display&#10;&#10;\documentclass{article}&#10;\usepackage{amsmath}&#10;\pagestyle{empty}&#10;\begin{document}&#10;&#10;$p_{S,k} = 0.99$&#10;&#10;&#10;\end{document}">
            <a:extLst>
              <a:ext uri="{FF2B5EF4-FFF2-40B4-BE49-F238E27FC236}">
                <a16:creationId xmlns:a16="http://schemas.microsoft.com/office/drawing/2014/main" id="{03709D0B-9251-4651-952A-9CFE84D179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3011827"/>
            <a:ext cx="1220571" cy="240762"/>
          </a:xfrm>
          <a:prstGeom prst="rect">
            <a:avLst/>
          </a:prstGeom>
        </p:spPr>
      </p:pic>
      <p:pic>
        <p:nvPicPr>
          <p:cNvPr id="14" name="Grafik 13" descr="IguanaTex Bitmap Display&#10;&#10;\documentclass{article}&#10;\usepackage{amsmath}&#10;\pagestyle{empty}&#10;\begin{document}&#10;&#10;&#10;$\kappa_k = 0.01$&#10;&#10;\end{document}">
            <a:extLst>
              <a:ext uri="{FF2B5EF4-FFF2-40B4-BE49-F238E27FC236}">
                <a16:creationId xmlns:a16="http://schemas.microsoft.com/office/drawing/2014/main" id="{D0A4EC10-C8F1-417A-9252-7860751092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3491491"/>
            <a:ext cx="1024000" cy="207238"/>
          </a:xfrm>
          <a:prstGeom prst="rect">
            <a:avLst/>
          </a:prstGeom>
        </p:spPr>
      </p:pic>
      <p:pic>
        <p:nvPicPr>
          <p:cNvPr id="16" name="Grafik 15" descr="IguanaTex Bitmap Display&#10;&#10;\documentclass{article}&#10;\usepackage{amsmath}&#10;\pagestyle{empty}&#10;\begin{document}&#10;&#10;$R = 0.5I_2$&#10;&#10;&#10;\end{document}">
            <a:extLst>
              <a:ext uri="{FF2B5EF4-FFF2-40B4-BE49-F238E27FC236}">
                <a16:creationId xmlns:a16="http://schemas.microsoft.com/office/drawing/2014/main" id="{6B289406-6533-4B6A-A675-552DC2DA1EF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3919095"/>
            <a:ext cx="1046857" cy="210286"/>
          </a:xfrm>
          <a:prstGeom prst="rect">
            <a:avLst/>
          </a:prstGeom>
        </p:spPr>
      </p:pic>
      <p:pic>
        <p:nvPicPr>
          <p:cNvPr id="18" name="Grafik 17" descr="IguanaTex Bitmap Display&#10;&#10;\documentclass{article}&#10;\usepackage{amsmath}&#10;\pagestyle{empty}&#10;\begin{document}&#10;&#10;$Q = 0.1I_4$&#10;&#10;&#10;\end{document}">
            <a:extLst>
              <a:ext uri="{FF2B5EF4-FFF2-40B4-BE49-F238E27FC236}">
                <a16:creationId xmlns:a16="http://schemas.microsoft.com/office/drawing/2014/main" id="{F48FD7AC-5D86-4E38-9645-3AF985A6FAD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27" y="4349747"/>
            <a:ext cx="1054476" cy="2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3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0E91-2409-4079-B010-8611CB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Referenzen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98AF0B-774D-4BED-AA96-13F47759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925536"/>
            <a:ext cx="7379989" cy="4183014"/>
          </a:xfrm>
        </p:spPr>
      </p:pic>
    </p:spTree>
    <p:extLst>
      <p:ext uri="{BB962C8B-B14F-4D97-AF65-F5344CB8AC3E}">
        <p14:creationId xmlns:p14="http://schemas.microsoft.com/office/powerpoint/2010/main" val="306315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43A09-E220-4B28-9A3B-32BA5D87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B551A4-AF33-4368-9D6E-0249D885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72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83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958C9-3EBE-4324-A2BB-F3A13A71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2D601-060F-4063-9795-7713D26B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64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E8B26-FCD3-4FC2-AE0F-A9FF2D22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127B8C-7EC0-4F2F-BA7E-F7E7AB170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087" y="1700809"/>
            <a:ext cx="8390377" cy="39604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Geringe Gewichte vernachlässigbar</a:t>
            </a:r>
            <a:br>
              <a:rPr lang="de-DE" dirty="0"/>
            </a:br>
            <a:r>
              <a:rPr lang="de-DE" dirty="0"/>
              <a:t>         Threshold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Nah beieinander liegende Elemente zusammenfassbar</a:t>
            </a:r>
            <a:br>
              <a:rPr lang="de-DE" dirty="0"/>
            </a:br>
            <a:r>
              <a:rPr lang="de-DE" dirty="0"/>
              <a:t>        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Maximale Anzahl an Elementen</a:t>
            </a:r>
            <a:br>
              <a:rPr lang="de-DE" dirty="0"/>
            </a:br>
            <a:r>
              <a:rPr lang="de-DE" dirty="0"/>
              <a:t>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8F05A56-F934-4CC0-9278-0BC08422ADD2}"/>
              </a:ext>
            </a:extLst>
          </p:cNvPr>
          <p:cNvSpPr/>
          <p:nvPr/>
        </p:nvSpPr>
        <p:spPr>
          <a:xfrm>
            <a:off x="862065" y="2684610"/>
            <a:ext cx="360040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8C4B277-66C9-47A3-8FCC-C880B0F70CAE}"/>
              </a:ext>
            </a:extLst>
          </p:cNvPr>
          <p:cNvSpPr/>
          <p:nvPr/>
        </p:nvSpPr>
        <p:spPr>
          <a:xfrm>
            <a:off x="834445" y="3538166"/>
            <a:ext cx="360040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 descr="IguanaTex Bitmap Display&#10;&#10;\documentclass{article}&#10;\usepackage{amsmath}&#10;\pagestyle{empty}&#10;\begin{document}&#10;&#10;\begin{equation*}&#10; v_k(x) = \sum_{i=1}^{J_k} w_k^{(i)} \mathcal{N}(x;m_k^{(i)}, P_k^{(i)})&#10;\end{equation*}&#10;&#10;&#10;\end{document}">
            <a:extLst>
              <a:ext uri="{FF2B5EF4-FFF2-40B4-BE49-F238E27FC236}">
                <a16:creationId xmlns:a16="http://schemas.microsoft.com/office/drawing/2014/main" id="{34C39881-25C7-4057-B619-F216AA46C7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5" y="1643556"/>
            <a:ext cx="2879428" cy="619656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0BDFD43-FB23-477A-AFB5-FFCFDF4E4986}"/>
              </a:ext>
            </a:extLst>
          </p:cNvPr>
          <p:cNvSpPr/>
          <p:nvPr/>
        </p:nvSpPr>
        <p:spPr>
          <a:xfrm>
            <a:off x="834445" y="4360800"/>
            <a:ext cx="360040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 descr="\documentclass{article}&#10;\usepackage{amsmath}&#10;\pagestyle{empty}&#10;\begin{document}&#10;&#10;$J_{max}$&#10;&#10;&#10;\end{document}" title="IguanaTex Bitmap Display">
            <a:extLst>
              <a:ext uri="{FF2B5EF4-FFF2-40B4-BE49-F238E27FC236}">
                <a16:creationId xmlns:a16="http://schemas.microsoft.com/office/drawing/2014/main" id="{E6D741A3-ADA2-49CE-A5C8-6F46474EAF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85707"/>
            <a:ext cx="516571" cy="211810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&#10;$T$&#10;&#10;&#10;\end{document}" title="IguanaTex Bitmap Display">
            <a:extLst>
              <a:ext uri="{FF2B5EF4-FFF2-40B4-BE49-F238E27FC236}">
                <a16:creationId xmlns:a16="http://schemas.microsoft.com/office/drawing/2014/main" id="{D0C8D0D5-973A-429D-ACCA-8F6196B34B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07288"/>
            <a:ext cx="173714" cy="170667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&#10;$M&#10;$&#10;&#10;&#10;\end{document}" title="IguanaTex Bitmap Display">
            <a:extLst>
              <a:ext uri="{FF2B5EF4-FFF2-40B4-BE49-F238E27FC236}">
                <a16:creationId xmlns:a16="http://schemas.microsoft.com/office/drawing/2014/main" id="{513F985E-2794-4A7D-BCBA-5E2EC76F00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87" y="3566061"/>
            <a:ext cx="256000" cy="1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7ABB-5F2D-4959-A465-265725F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GM-PHD Prädiktion</a:t>
            </a:r>
          </a:p>
        </p:txBody>
      </p:sp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E86E36-816A-43DB-AE3A-F71131E53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495258"/>
            <a:ext cx="6823569" cy="2729427"/>
          </a:xfrm>
          <a:noFill/>
        </p:spPr>
      </p:pic>
      <p:pic>
        <p:nvPicPr>
          <p:cNvPr id="12" name="Grafik 11" descr="IguanaTex Bitmap Display&#10;&#10;\documentclass{article}&#10;\usepackage{amsmath}&#10;\pagestyle{empty}&#10;\begin{document}&#10;&#10;\begin{equation*}&#10; v_k(x) = \sum_{i=1}^{J_k} w_k^{(i)} \mathcal{N}(x;m_k^{(i)}, P_k^{(i)})&#10;\end{equation*}&#10;&#10;&#10;\end{document}">
            <a:extLst>
              <a:ext uri="{FF2B5EF4-FFF2-40B4-BE49-F238E27FC236}">
                <a16:creationId xmlns:a16="http://schemas.microsoft.com/office/drawing/2014/main" id="{AA204179-344A-4284-A736-F49EE8FF2B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19" y="1601376"/>
            <a:ext cx="2879428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D9C3C-F49C-4860-A93B-9AF60682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GM-PHD Update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AA3343-0763-454C-A036-B386CD8E8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2246543"/>
            <a:ext cx="6823075" cy="3225338"/>
          </a:xfrm>
          <a:noFill/>
        </p:spPr>
      </p:pic>
    </p:spTree>
    <p:extLst>
      <p:ext uri="{BB962C8B-B14F-4D97-AF65-F5344CB8AC3E}">
        <p14:creationId xmlns:p14="http://schemas.microsoft.com/office/powerpoint/2010/main" val="342514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9AD35C8-776D-43E8-B3F7-759229FB4719}"/>
              </a:ext>
            </a:extLst>
          </p:cNvPr>
          <p:cNvSpPr/>
          <p:nvPr/>
        </p:nvSpPr>
        <p:spPr>
          <a:xfrm>
            <a:off x="4151971" y="2753503"/>
            <a:ext cx="4645272" cy="178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\documentclass{article}&#10;\usepackage{amsmath}&#10;\pagestyle{empty}&#10;\begin{document}&#10;&#10;&#10;\begin{equation*}&#10; X_k = \left\{x_{k,1} ,..., x_{k,M(k)}\right\}\end{equation*}&#10;\begin{equation*}&#10; Z_k = \left\{z_{k,1} ,..., z_{k, N(k)}\right\} &#10;\end{equation*}&#10;&#10;\end{document}" title="IguanaTex Bitmap Display">
            <a:extLst>
              <a:ext uri="{FF2B5EF4-FFF2-40B4-BE49-F238E27FC236}">
                <a16:creationId xmlns:a16="http://schemas.microsoft.com/office/drawing/2014/main" id="{E59276D4-E218-46B7-8AEC-DB6B6EC6E7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87241"/>
            <a:ext cx="4381278" cy="1320525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9B903-E79E-425E-A46A-2FF9E364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2166940"/>
            <a:ext cx="3106738" cy="2961128"/>
          </a:xfrm>
        </p:spPr>
        <p:txBody>
          <a:bodyPr wrap="square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Menge</a:t>
            </a:r>
            <a:r>
              <a:rPr lang="en-US" dirty="0"/>
              <a:t> an </a:t>
            </a:r>
            <a:r>
              <a:rPr lang="en-US" dirty="0" err="1"/>
              <a:t>Zufallszahlen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M(k) : </a:t>
            </a:r>
            <a:r>
              <a:rPr lang="en-US" dirty="0" err="1"/>
              <a:t>Anzahl</a:t>
            </a:r>
            <a:r>
              <a:rPr lang="en-US" dirty="0"/>
              <a:t> an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N(k) : </a:t>
            </a:r>
            <a:r>
              <a:rPr lang="en-US" dirty="0" err="1"/>
              <a:t>Anzahl</a:t>
            </a:r>
            <a:r>
              <a:rPr lang="en-US" dirty="0"/>
              <a:t> an </a:t>
            </a:r>
            <a:r>
              <a:rPr lang="en-US" dirty="0" err="1"/>
              <a:t>Messpunkten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Zeitpunkt</a:t>
            </a:r>
            <a:r>
              <a:rPr lang="en-US" dirty="0"/>
              <a:t>: k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7730B-D73A-4193-AD0B-5F8909C8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RFS – Random Finite Set</a:t>
            </a:r>
          </a:p>
        </p:txBody>
      </p:sp>
    </p:spTree>
    <p:extLst>
      <p:ext uri="{BB962C8B-B14F-4D97-AF65-F5344CB8AC3E}">
        <p14:creationId xmlns:p14="http://schemas.microsoft.com/office/powerpoint/2010/main" val="25147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MOT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0" indent="0"/>
            <a:r>
              <a:rPr lang="de-DE" dirty="0"/>
              <a:t>MOT (Multiple </a:t>
            </a:r>
            <a:r>
              <a:rPr lang="de-DE" dirty="0" err="1"/>
              <a:t>Object</a:t>
            </a:r>
            <a:r>
              <a:rPr lang="de-DE" dirty="0"/>
              <a:t> Tracking) ist ein sequenzieller Prozess, bei dem Messungen genutzt werden, um die Anzahl und den dynamischen Zustand (Position und Geschwindigkeit) der Objekte zu bestimmen. Dabei basiert dieser Vorgang auf der Detektion.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9" y="3742487"/>
            <a:ext cx="8173665" cy="17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47" y="2377122"/>
            <a:ext cx="4320480" cy="3722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30834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Anzahl der zu erfassenden Objekte unbekannt bzw.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Zustände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Miss- und Falschdetektion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Datenassoziation nicht immer bekannt</a:t>
            </a:r>
          </a:p>
        </p:txBody>
      </p:sp>
    </p:spTree>
    <p:extLst>
      <p:ext uri="{BB962C8B-B14F-4D97-AF65-F5344CB8AC3E}">
        <p14:creationId xmlns:p14="http://schemas.microsoft.com/office/powerpoint/2010/main" val="404646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77" y="1556792"/>
            <a:ext cx="6029825" cy="4659410"/>
          </a:xfrm>
        </p:spPr>
      </p:pic>
    </p:spTree>
    <p:extLst>
      <p:ext uri="{BB962C8B-B14F-4D97-AF65-F5344CB8AC3E}">
        <p14:creationId xmlns:p14="http://schemas.microsoft.com/office/powerpoint/2010/main" val="21265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8CC8-BE79-45E8-B3A0-71C5B70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Constant Velocity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Annahme: Objekte bewegen sich mit konstanter Geschwindigkeit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Zustand: 2-D Koordinaten und Geschwindigkeiten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0" indent="0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7A4C-86E1-411F-9090-99890C8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(GNN)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F8841-B997-4519-AE82-347C5A2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 und schneller 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Abruptes </a:t>
            </a:r>
            <a:r>
              <a:rPr lang="de-DE" i="1" dirty="0" err="1"/>
              <a:t>Pruning</a:t>
            </a:r>
            <a:r>
              <a:rPr lang="de-DE" i="1" dirty="0"/>
              <a:t>: </a:t>
            </a:r>
            <a:r>
              <a:rPr lang="de-DE" dirty="0"/>
              <a:t>Nur wahrscheinlichste Hypothese berücksichtigt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als Zustandsbeobachter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Schritte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Kalman-Prädiktion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Ermittlung der wahrscheinlichsten Hypothese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Kalman-Update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81055-E00E-4CF8-8FF3-EA83658A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76672"/>
            <a:ext cx="10337046" cy="5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BC2B49-9DA5-4F5A-96D2-B35B653E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1" y="548680"/>
            <a:ext cx="10594405" cy="54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2858,643"/>
  <p:tag name="LATEXADDIN" val="\documentclass{article}&#10;\usepackage{amsmath}&#10;\pagestyle{empty}&#10;\begin{document}&#10;&#10;\begin{equation*}&#10; X_k = \left[\bigcup_{\xi \in X_{k-1}} S_{k|k-1}(\xi)\right] \cup \left[ \bigcup_{\xi \in X_{k-1}} B_{k|k-1}(\xi) \right] \cup \Gamma_k &#10;\end{equation*}&#10;&#10;&#10;\end{document}"/>
  <p:tag name="IGUANATEXSIZE" val="20"/>
  <p:tag name="IGUANATEXCURSOR" val="2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7,4841"/>
  <p:tag name="LATEXADDIN" val="\documentclass{article}&#10;\usepackage{amsmath}&#10;\pagestyle{empty}&#10;\begin{document}&#10;&#10;$ Z_k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230,2212"/>
  <p:tag name="LATEXADDIN" val="\documentclass{article}&#10;\usepackage{amsmath}&#10;\pagestyle{empty}&#10;\begin{document}&#10;&#10;$p_{D,k}$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4,7357"/>
  <p:tag name="LATEXADDIN" val="\documentclass{article}&#10;\usepackage{amsmath}&#10;\pagestyle{empty}&#10;\begin{document}&#10;&#10;$\kappa_k$&#10;&#10;&#10;\end{document}"/>
  <p:tag name="IGUANATEXSIZE" val="20"/>
  <p:tag name="IGUANATEXCURSOR" val="9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979"/>
  <p:tag name="ORIGINALWIDTH" val="1815,523"/>
  <p:tag name="LATEXADDIN" val="\documentclass{article}&#10;\usepackage{amsmath}&#10;\pagestyle{empty}&#10;\begin{document}&#10;&#10;&#10;$&#10; v_k(x) = \sum_{i=1}^{J_k} w_k^{(i)} \mathcal{N}(x;m_k^{(i)}, P_k^{(i)})&#10;$&#10;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561,6797"/>
  <p:tag name="LATEXADDIN" val="\documentclass{article}&#10;\usepackage{amsmath}&#10;\pagestyle{empty}&#10;\begin{document}&#10;&#10;&#10;$p_{D,k} = 0.9$&#10;&#10;\end{document}"/>
  <p:tag name="IGUANATEXSIZE" val="20"/>
  <p:tag name="IGUANATEXCURSOR" val="9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600,6749"/>
  <p:tag name="LATEXADDIN" val="\documentclass{article}&#10;\usepackage{amsmath}&#10;\pagestyle{empty}&#10;\begin{document}&#10;&#10;$p_{S,k} = 0.99$&#10;&#10;&#10;\end{document}"/>
  <p:tag name="IGUANATEXSIZE" val="20"/>
  <p:tag name="IGUANATEXCURSOR" val="9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9872"/>
  <p:tag name="ORIGINALWIDTH" val="503,937"/>
  <p:tag name="LATEXADDIN" val="\documentclass{article}&#10;\usepackage{amsmath}&#10;\pagestyle{empty}&#10;\begin{document}&#10;&#10;&#10;$\kappa_k = 0.01$&#10;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515,1856"/>
  <p:tag name="LATEXADDIN" val="\documentclass{article}&#10;\usepackage{amsmath}&#10;\pagestyle{empty}&#10;\begin{document}&#10;&#10;$R = 0.5I_2$&#10;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8,9351"/>
  <p:tag name="LATEXADDIN" val="\documentclass{article}&#10;\usepackage{amsmath}&#10;\pagestyle{empty}&#10;\begin{document}&#10;&#10;$Q = 0.1I_4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,2043"/>
  <p:tag name="ORIGINALWIDTH" val="1697,038"/>
  <p:tag name="LATEXADDIN" val="\documentclass{article}&#10;\usepackage{amsmath}&#10;\pagestyle{empty}&#10;\begin{document}&#10;&#10;\begin{equation*}&#10; v_k(x) = \sum_{i=1}^{J_k} w_k^{(i)} \mathcal{N}(x;m_k^{(i)}, P_k^{(i)})&#10;\end{equation*}&#10;&#10;&#10;\end{document}"/>
  <p:tag name="IGUANATEXSIZE" val="20"/>
  <p:tag name="IGUANATEXCURSOR" val="1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49,9813"/>
  <p:tag name="LATEXADDIN" val="\documentclass{article}&#10;\usepackage{amsmath}&#10;\pagestyle{empty}&#10;\begin{document}&#10;&#10;\begin{equation*}&#10; X_k &#10;\end{equation*}&#10;&#10;&#10;\end{document}"/>
  <p:tag name="IGUANATEXSIZE" val="24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254,2182"/>
  <p:tag name="LATEXADDIN" val="\documentclass{article}&#10;\usepackage{amsmath}&#10;\pagestyle{empty}&#10;\begin{document}&#10;&#10;$J_{max}$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98952"/>
  <p:tag name="ORIGINALWIDTH" val="85,48929"/>
  <p:tag name="LATEXADDIN" val="\documentclass{article}&#10;\usepackage{amsmath}&#10;\pagestyle{empty}&#10;\begin{document}&#10;&#10;$T$&#10;&#10;&#10;\end{document}"/>
  <p:tag name="IGUANATEXSIZE" val="20"/>
  <p:tag name="IGUANATEXCURSOR" val="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125,9843"/>
  <p:tag name="LATEXADDIN" val="\documentclass{article}&#10;\usepackage{amsmath}&#10;\pagestyle{empty}&#10;\begin{document}&#10;&#10;$M&#10;$&#10;&#10;&#10;\end{document}"/>
  <p:tag name="IGUANATEXSIZE" val="20"/>
  <p:tag name="IGUANATEXCURSOR" val="8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,2043"/>
  <p:tag name="ORIGINALWIDTH" val="1697,038"/>
  <p:tag name="LATEXADDIN" val="\documentclass{article}&#10;\usepackage{amsmath}&#10;\pagestyle{empty}&#10;\begin{document}&#10;&#10;\begin{equation*}&#10; v_k(x) = \sum_{i=1}^{J_k} w_k^{(i)} \mathcal{N}(x;m_k^{(i)}, P_k^{(i)})&#10;\end{equation*}&#10;&#10;&#10;\end{document}"/>
  <p:tag name="IGUANATEXSIZE" val="20"/>
  <p:tag name="IGUANATEXCURSOR" val="1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6,9517"/>
  <p:tag name="ORIGINALWIDTH" val="1283,839"/>
  <p:tag name="LATEXADDIN" val="\documentclass{article}&#10;\usepackage{amsmath}&#10;\pagestyle{empty}&#10;\begin{document}&#10;&#10;&#10;\begin{equation*}&#10; X_k = \left\{x_{k,1} ,..., x_{k,M(k)}\right\}\end{equation*}&#10;\begin{equation*}&#10; Z_k = \left\{z_{k,1} ,..., z_{k, N(k)}\right\} &#10;\end{equation*}&#10;&#10;\end{document}"/>
  <p:tag name="IGUANATEXSIZE" val="20"/>
  <p:tag name="IGUANATEXCURSOR" val="24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329,2088"/>
  <p:tag name="LATEXADDIN" val="\documentclass{article}&#10;\usepackage{amsmath}&#10;\pagestyle{empty}&#10;\begin{document}&#10;&#10;\begin{equation*}&#10;  S_{k|k-1}&#10;\end{equation*}&#10;&#10;&#10;\end{document}"/>
  <p:tag name="IGUANATEXSIZE" val="20"/>
  <p:tag name="IGUANATEXCURSOR" val="11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348,7064"/>
  <p:tag name="LATEXADDIN" val="\documentclass{article}&#10;\usepackage{amsmath}&#10;\pagestyle{empty}&#10;\begin{document}&#10;&#10;&#10;\begin{equation*}&#10;  B_{k|k-1}&#10;\end{equation*}&#10;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3,7346"/>
  <p:tag name="LATEXADDIN" val="\documentclass{article}&#10;\usepackage{amsmath}&#10;\pagestyle{empty}&#10;\begin{document}&#10;&#10;\begin{equation*}&#10; \Gamma_k &#10;\end{equation*}&#10;&#10;&#10;\end{document}"/>
  <p:tag name="IGUANATEXSIZE" val="20"/>
  <p:tag name="IGUANATEXCURSOR" val="10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206,2243"/>
  <p:tag name="LATEXADDIN" val="\documentclass{article}&#10;\usepackage{amsmath}&#10;\pagestyle{empty}&#10;\begin{document}&#10;&#10;$p_{S,k}$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,9524"/>
  <p:tag name="ORIGINALWIDTH" val="1328,834"/>
  <p:tag name="LATEXADDIN" val="\documentclass{article}&#10;\usepackage{amsmath}&#10;\pagestyle{empty}&#10;\begin{document}&#10;&#10;\begin{equation*}&#10; Z_k = K_k \cup \left[ \bigcup_{x \in X_k} \Theta_k(x) \right]&#10;\end{equation*}&#10;&#10;&#10;\end{document}"/>
  <p:tag name="IGUANATEXSIZE" val="20"/>
  <p:tag name="IGUANATEXCURSOR" val="17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50,7312"/>
  <p:tag name="LATEXADDIN" val="\documentclass{article}&#10;\usepackage{amsmath}&#10;\pagestyle{empty}&#10;\begin{document}&#10;&#10;&#10;  $K_k$ &#10;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39,4826"/>
  <p:tag name="LATEXADDIN" val="\documentclass{article}&#10;\usepackage{amsmath}&#10;\pagestyle{empty}&#10;\begin{document}&#10;&#10;$ \Theta_k$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Bildschirmpräsentation (4:3)</PresentationFormat>
  <Paragraphs>87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Bitstream Charter</vt:lpstr>
      <vt:lpstr>Cambria Math</vt:lpstr>
      <vt:lpstr>Stafford</vt:lpstr>
      <vt:lpstr>Wingdings</vt:lpstr>
      <vt:lpstr>Präsentationsvorlage_BWL9</vt:lpstr>
      <vt:lpstr>Projektseminar SoSe 2020</vt:lpstr>
      <vt:lpstr>Einführung</vt:lpstr>
      <vt:lpstr>Definition von MOT</vt:lpstr>
      <vt:lpstr>Problematik</vt:lpstr>
      <vt:lpstr>Problematik</vt:lpstr>
      <vt:lpstr>Constant Velocity Model</vt:lpstr>
      <vt:lpstr>Global Nearest Neighbour (GNN) </vt:lpstr>
      <vt:lpstr>PowerPoint-Präsentation</vt:lpstr>
      <vt:lpstr>PowerPoint-Präsentation</vt:lpstr>
      <vt:lpstr>PowerPoint-Präsentation</vt:lpstr>
      <vt:lpstr>Einschränkungen und Vereinfachungen</vt:lpstr>
      <vt:lpstr>Horizontschätzung</vt:lpstr>
      <vt:lpstr>GM-PHD</vt:lpstr>
      <vt:lpstr>Multi-Target Zustand </vt:lpstr>
      <vt:lpstr>Multi-Target Messung</vt:lpstr>
      <vt:lpstr>Prädiktion und Update</vt:lpstr>
      <vt:lpstr>Testdaten</vt:lpstr>
      <vt:lpstr> Referenzen </vt:lpstr>
      <vt:lpstr>PowerPoint-Präsentation</vt:lpstr>
      <vt:lpstr>PowerPoint-Präsentation</vt:lpstr>
      <vt:lpstr>Pruning</vt:lpstr>
      <vt:lpstr>GM-PHD Prädiktion</vt:lpstr>
      <vt:lpstr>GM-PHD Update</vt:lpstr>
      <vt:lpstr>RFS – Random Finite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Projektseminar SoSe 2020</dc:title>
  <dc:creator>Jonathan Geis</dc:creator>
  <cp:lastModifiedBy>Jonathan Geis</cp:lastModifiedBy>
  <cp:revision>10</cp:revision>
  <dcterms:created xsi:type="dcterms:W3CDTF">2020-11-03T12:24:21Z</dcterms:created>
  <dcterms:modified xsi:type="dcterms:W3CDTF">2020-11-04T12:10:45Z</dcterms:modified>
</cp:coreProperties>
</file>