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8" r:id="rId6"/>
    <p:sldId id="264" r:id="rId7"/>
    <p:sldId id="266" r:id="rId8"/>
    <p:sldId id="261" r:id="rId9"/>
    <p:sldId id="262" r:id="rId10"/>
    <p:sldId id="263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A2AF7-B3D0-4B9A-A46E-31AC333EEE82}" type="datetimeFigureOut">
              <a:rPr lang="en-US" smtClean="0"/>
              <a:t>05-Nov-21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27638-634A-4BD5-BA25-0A3CC2C4A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0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27638-634A-4BD5-BA25-0A3CC2C4AF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42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27638-634A-4BD5-BA25-0A3CC2C4AF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19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2B1241A-DA47-4B77-A184-830131DB1110}" type="datetimeFigureOut">
              <a:rPr lang="en-US" smtClean="0"/>
              <a:t>05-Nov-21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B4FBCD5-523B-449C-879D-098A42DF749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8472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241A-DA47-4B77-A184-830131DB1110}" type="datetimeFigureOut">
              <a:rPr lang="en-US" smtClean="0"/>
              <a:t>05-Nov-21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BCD5-523B-449C-879D-098A42DF7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4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241A-DA47-4B77-A184-830131DB1110}" type="datetimeFigureOut">
              <a:rPr lang="en-US" smtClean="0"/>
              <a:t>05-Nov-21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BCD5-523B-449C-879D-098A42DF7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4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241A-DA47-4B77-A184-830131DB1110}" type="datetimeFigureOut">
              <a:rPr lang="en-US" smtClean="0"/>
              <a:t>05-Nov-21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BCD5-523B-449C-879D-098A42DF7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7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241A-DA47-4B77-A184-830131DB1110}" type="datetimeFigureOut">
              <a:rPr lang="en-US" smtClean="0"/>
              <a:t>05-Nov-21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BCD5-523B-449C-879D-098A42DF749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340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241A-DA47-4B77-A184-830131DB1110}" type="datetimeFigureOut">
              <a:rPr lang="en-US" smtClean="0"/>
              <a:t>05-Nov-21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BCD5-523B-449C-879D-098A42DF7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4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241A-DA47-4B77-A184-830131DB1110}" type="datetimeFigureOut">
              <a:rPr lang="en-US" smtClean="0"/>
              <a:t>05-Nov-21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BCD5-523B-449C-879D-098A42DF7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1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241A-DA47-4B77-A184-830131DB1110}" type="datetimeFigureOut">
              <a:rPr lang="en-US" smtClean="0"/>
              <a:t>05-Nov-21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BCD5-523B-449C-879D-098A42DF7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0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241A-DA47-4B77-A184-830131DB1110}" type="datetimeFigureOut">
              <a:rPr lang="en-US" smtClean="0"/>
              <a:t>05-Nov-21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BCD5-523B-449C-879D-098A42DF7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241A-DA47-4B77-A184-830131DB1110}" type="datetimeFigureOut">
              <a:rPr lang="en-US" smtClean="0"/>
              <a:t>05-Nov-21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BCD5-523B-449C-879D-098A42DF7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9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241A-DA47-4B77-A184-830131DB1110}" type="datetimeFigureOut">
              <a:rPr lang="en-US" smtClean="0"/>
              <a:t>05-Nov-21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BCD5-523B-449C-879D-098A42DF7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3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2B1241A-DA47-4B77-A184-830131DB1110}" type="datetimeFigureOut">
              <a:rPr lang="en-US" smtClean="0"/>
              <a:t>05-Nov-21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B4FBCD5-523B-449C-879D-098A42DF7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1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cholar.google.com/scholar_lookup?title=Automatic%20recognition%20of%20unconstrained%20off-line%20Bangla%20handwritten%20numerals&amp;author=U.%20Pal%20&amp;author=B.%20Chaudhur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?utm_source=scs-inde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F0871-80A4-4132-A44F-3BA94E421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455" y="875163"/>
            <a:ext cx="9418320" cy="1907274"/>
          </a:xfrm>
        </p:spPr>
        <p:txBody>
          <a:bodyPr>
            <a:normAutofit fontScale="90000"/>
          </a:bodyPr>
          <a:lstStyle/>
          <a:p>
            <a:r>
              <a:rPr lang="en-US" dirty="0"/>
              <a:t>Handwritten Digit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BC9E7-093C-448D-8CD6-92F59F581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7157" y="3156044"/>
            <a:ext cx="4347358" cy="33454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/>
              <a:t>Presented by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Partha Pratim Mazumder</a:t>
            </a:r>
          </a:p>
          <a:p>
            <a:pPr>
              <a:lnSpc>
                <a:spcPct val="100000"/>
              </a:lnSpc>
            </a:pPr>
            <a:r>
              <a:rPr lang="en-US" sz="1600" dirty="0" err="1"/>
              <a:t>Monuar</a:t>
            </a:r>
            <a:r>
              <a:rPr lang="en-US" sz="1600" dirty="0"/>
              <a:t> Hossain</a:t>
            </a:r>
          </a:p>
          <a:p>
            <a:pPr>
              <a:lnSpc>
                <a:spcPct val="100000"/>
              </a:lnSpc>
            </a:pPr>
            <a:r>
              <a:rPr lang="en-US" sz="1600" dirty="0" err="1"/>
              <a:t>Istiak</a:t>
            </a:r>
            <a:r>
              <a:rPr lang="en-US" sz="1600" dirty="0"/>
              <a:t> Ahmed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Muhammad </a:t>
            </a:r>
            <a:r>
              <a:rPr lang="en-US" sz="1600" dirty="0" err="1"/>
              <a:t>Montasir</a:t>
            </a:r>
            <a:r>
              <a:rPr lang="en-US" sz="1600" dirty="0"/>
              <a:t> Bin M Rahman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Md. </a:t>
            </a:r>
            <a:r>
              <a:rPr lang="en-US" sz="1600" dirty="0" err="1"/>
              <a:t>Jahidul</a:t>
            </a:r>
            <a:r>
              <a:rPr lang="en-US" sz="1600" dirty="0"/>
              <a:t> Islam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Session: 2016-17.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08CF52A-E00A-4018-B504-13B1FE44A016}"/>
              </a:ext>
            </a:extLst>
          </p:cNvPr>
          <p:cNvSpPr txBox="1">
            <a:spLocks/>
          </p:cNvSpPr>
          <p:nvPr/>
        </p:nvSpPr>
        <p:spPr>
          <a:xfrm>
            <a:off x="6614615" y="3156043"/>
            <a:ext cx="4709160" cy="3345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dirty="0"/>
              <a:t>Submitted to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A.R.M. Mahmudul Hasan Rana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Assistant Professor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Noakhali Science and Technology University</a:t>
            </a:r>
          </a:p>
        </p:txBody>
      </p:sp>
    </p:spTree>
    <p:extLst>
      <p:ext uri="{BB962C8B-B14F-4D97-AF65-F5344CB8AC3E}">
        <p14:creationId xmlns:p14="http://schemas.microsoft.com/office/powerpoint/2010/main" val="2746866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DFA7-EABA-4CD3-8142-1235A2A1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54AC-A246-44EE-BF0B-82EE37992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hoping to increase the models accuracy up to 98-99% and keep the model light weighted.</a:t>
            </a:r>
          </a:p>
          <a:p>
            <a:r>
              <a:rPr lang="en-US" dirty="0"/>
              <a:t>Our future work can be included as combining both Bangla digits and English digits dataset so that we can get a better model and predict both category digits with ease.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8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238F-7C8F-4735-9CB5-B3FABFD4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34F6-EB44-4DE2-879D-621D28138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U. Pal and B. Chaudhuri, “Automatic recognition of unconstrained off-line Bangla handwritten numerals,” in 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Advances in Multimodal Interfaces–ICMI 2000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pp. 371–378, Springer, Beijing, China, October 2000.View at: 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Scholar</a:t>
            </a:r>
            <a:endParaRPr lang="en-US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 Das, R. Sarkar, S.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Basu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Kundu, M.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Nasipuri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D. K.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Basu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“A genetic algorithm based region sampling for selection of local features in handwritten digit recognition application,” 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Applied Soft Computing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12, no. 5, pp. 1592–1606, 2012.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Ciregan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U. Meier, “Multi-column deep neural networks for offline handwritten Chinese character classification,” in 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2015 International Joint Conference on Neural Networks (IJCNN)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pp. 1–6, IEEE, Killarney, Ireland, July 2015.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39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327E9F-72D4-4491-BDF0-7AB67417F46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620000" y="2131560"/>
            <a:ext cx="8206560" cy="3279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981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3DEE-2058-4F3C-A0E5-88716817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A6C52-C0F4-41FD-8E50-1ED8FD5A6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handwritten recognition is of great academic and commercial interest.</a:t>
            </a:r>
          </a:p>
          <a:p>
            <a:r>
              <a:rPr lang="en-US" dirty="0"/>
              <a:t>There are many uses of handwritten digit recognition such as post offices use them to sort letters, banks use them to read personal checks.</a:t>
            </a:r>
          </a:p>
          <a:p>
            <a:r>
              <a:rPr lang="en-US" dirty="0"/>
              <a:t>MNIST(</a:t>
            </a:r>
            <a:r>
              <a:rPr lang="en-US" dirty="0" err="1"/>
              <a:t>LeCum</a:t>
            </a:r>
            <a:r>
              <a:rPr lang="en-US" dirty="0"/>
              <a:t> et al. 1998) is the most widely used benchmark for isolated handwritten digit recognition.</a:t>
            </a:r>
          </a:p>
          <a:p>
            <a:r>
              <a:rPr lang="en-US" dirty="0"/>
              <a:t>Convolutional neural networks(CNN) achieved a record-breaking 0.40% error rate(Simard et al.2003).</a:t>
            </a:r>
          </a:p>
          <a:p>
            <a:r>
              <a:rPr lang="en-US" dirty="0"/>
              <a:t>In this project we are hopeful to develop a Convolutional Neural Network to recognize different types of handwritten digit with the help of CENPARMI , CEDAR,MNIST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3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05FDE6-9582-4AA3-80FC-8E2095DF4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66" y="1988952"/>
            <a:ext cx="2880095" cy="28800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DF023C-937C-49D5-998F-283515FD4071}"/>
              </a:ext>
            </a:extLst>
          </p:cNvPr>
          <p:cNvSpPr txBox="1"/>
          <p:nvPr/>
        </p:nvSpPr>
        <p:spPr>
          <a:xfrm>
            <a:off x="891363" y="5555273"/>
            <a:ext cx="2775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1:Sample of MNIST dataset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FC8FC4-0AB4-442C-BCDD-60A6694B8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962" y="1988952"/>
            <a:ext cx="2880095" cy="28868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9138B0-5591-4A7E-85BB-DDCB9D99D849}"/>
              </a:ext>
            </a:extLst>
          </p:cNvPr>
          <p:cNvSpPr txBox="1"/>
          <p:nvPr/>
        </p:nvSpPr>
        <p:spPr>
          <a:xfrm>
            <a:off x="4167962" y="5555272"/>
            <a:ext cx="2775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2:Sample of CENPARMI 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4AC06A-EC29-43E5-9E05-9189CC5D7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527" y="1982175"/>
            <a:ext cx="2880095" cy="28868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05A99B-D231-4371-AB53-4E2A636FABA7}"/>
              </a:ext>
            </a:extLst>
          </p:cNvPr>
          <p:cNvSpPr txBox="1"/>
          <p:nvPr/>
        </p:nvSpPr>
        <p:spPr>
          <a:xfrm>
            <a:off x="7767524" y="5555271"/>
            <a:ext cx="2775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3:Sample of CEDAR dataset</a:t>
            </a:r>
          </a:p>
        </p:txBody>
      </p:sp>
    </p:spTree>
    <p:extLst>
      <p:ext uri="{BB962C8B-B14F-4D97-AF65-F5344CB8AC3E}">
        <p14:creationId xmlns:p14="http://schemas.microsoft.com/office/powerpoint/2010/main" val="283300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8823-90FA-41DD-907B-DFE102C3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84439-E98F-4FE1-B329-D68628092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We hope to use CNN based classifier to accomplish the task. It is comprised of one or more convolutional layers and then followed by one or more fully connected layers in a standard multilayer neural network.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1916AF-D2D9-41E4-99D1-17802B091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16" y="2760622"/>
            <a:ext cx="8427216" cy="373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2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8250-D937-49B6-A1D6-E1243EC31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8415D-28EC-4D6D-9B55-1DC5E105A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Pal and </a:t>
            </a:r>
            <a:r>
              <a:rPr lang="en-US" dirty="0" err="1"/>
              <a:t>chaudhuri</a:t>
            </a:r>
            <a:r>
              <a:rPr lang="en-US" dirty="0"/>
              <a:t> proposed a [1] new method for feature extraction for </a:t>
            </a:r>
            <a:r>
              <a:rPr lang="en-US" dirty="0" err="1"/>
              <a:t>bangla</a:t>
            </a:r>
            <a:r>
              <a:rPr lang="en-US" dirty="0"/>
              <a:t> digit recognition using Automatic Handwritten numerals.</a:t>
            </a:r>
          </a:p>
          <a:p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Surinta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al. 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proposed a system using a set of features such as the contour of the handwritten image computed using 8-directional codes,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Ciregan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Meier 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applied multicolumn CNNs to Chinese character classification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22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D20B1-BB9F-444F-85B8-A811F624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CNN image classifier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72D0-3A24-4269-A803-A22CACE6D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b="1" i="1" dirty="0"/>
              <a:t>Convolution + </a:t>
            </a:r>
            <a:r>
              <a:rPr lang="en-US" b="1" i="1" dirty="0" err="1"/>
              <a:t>ReLU</a:t>
            </a:r>
            <a:r>
              <a:rPr lang="en-US" b="1" i="1" dirty="0"/>
              <a:t>: </a:t>
            </a:r>
            <a:r>
              <a:rPr lang="en-US" dirty="0"/>
              <a:t>Convolution layer serves as neural networks filter. This layer also provides feature mapping, learning the parameters of such maps and how the patterns are detected. Here the activation function is </a:t>
            </a:r>
            <a:r>
              <a:rPr lang="en-US" dirty="0" err="1"/>
              <a:t>ReLU</a:t>
            </a:r>
            <a:r>
              <a:rPr lang="en-US" dirty="0"/>
              <a:t>(Rectified Linear Unit) which provides the linearity of the model.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i="1" dirty="0"/>
              <a:t>Pooling:</a:t>
            </a:r>
            <a:r>
              <a:rPr lang="en-US" i="1" dirty="0"/>
              <a:t> </a:t>
            </a:r>
            <a:r>
              <a:rPr lang="en-US" dirty="0"/>
              <a:t>We will do specific type of pooling max pooling where the kernel extracts the maximum value of the area it convolves.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i="1" dirty="0"/>
              <a:t>Flattening:</a:t>
            </a:r>
            <a:r>
              <a:rPr lang="en-US" i="1" dirty="0"/>
              <a:t> </a:t>
            </a:r>
            <a:r>
              <a:rPr lang="en-US" dirty="0"/>
              <a:t>In this layer we use the data pooled from previous layer and convert into a 1-dimensional array for inputting it to the next layer.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i="1" dirty="0"/>
              <a:t>Full Connection </a:t>
            </a:r>
            <a:r>
              <a:rPr lang="en-US" i="1" dirty="0"/>
              <a:t>:</a:t>
            </a:r>
            <a:r>
              <a:rPr lang="en-US" dirty="0"/>
              <a:t>Here, previous layer inputs are connected together.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i="1" dirty="0" err="1"/>
              <a:t>Softmax</a:t>
            </a:r>
            <a:r>
              <a:rPr lang="en-US" b="1" i="1" dirty="0"/>
              <a:t>: </a:t>
            </a:r>
            <a:r>
              <a:rPr lang="en-US" dirty="0"/>
              <a:t>Used as the activation function for multi-class classification problem where class membership is required on more than two class levels.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9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8354F-4D5F-44FE-935C-CFBF9892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1588"/>
            <a:ext cx="9692640" cy="1325562"/>
          </a:xfrm>
        </p:spPr>
        <p:txBody>
          <a:bodyPr/>
          <a:lstStyle/>
          <a:p>
            <a:r>
              <a:rPr lang="en-US" dirty="0"/>
              <a:t>Flowchart for the work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86966E-072D-4B4A-83DA-ED17C4050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0" y="1775551"/>
            <a:ext cx="68103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1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99EF-8174-458B-B664-5DD3186A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system with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867A5-7773-46C6-B2B9-A1AB6DAF7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889222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Before we actually build the model we need right libraries and frameworks to be installed. We are going to use </a:t>
            </a:r>
            <a:r>
              <a:rPr lang="en-US" sz="1400" dirty="0">
                <a:hlinkClick r:id="rId2"/>
              </a:rPr>
              <a:t>Google </a:t>
            </a:r>
            <a:r>
              <a:rPr lang="en-US" sz="1400" dirty="0" err="1">
                <a:hlinkClick r:id="rId2"/>
              </a:rPr>
              <a:t>Colab</a:t>
            </a:r>
            <a:r>
              <a:rPr lang="en-US" sz="1400" dirty="0"/>
              <a:t> to create an environment where we can run our model. Google </a:t>
            </a:r>
            <a:r>
              <a:rPr lang="en-US" sz="1400" dirty="0" err="1"/>
              <a:t>Colab</a:t>
            </a:r>
            <a:r>
              <a:rPr lang="en-US" sz="1400" dirty="0"/>
              <a:t> is simple to use and it uses google server to run the models and we can access free GPU and TPU for faster process. Important libraries we will use are-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err="1"/>
              <a:t>Tensorflow</a:t>
            </a:r>
            <a:r>
              <a:rPr lang="en-US" sz="1400" dirty="0"/>
              <a:t>: Python library that supports many classification and regression algorithms for deep learning and neural network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err="1"/>
              <a:t>Numpy</a:t>
            </a:r>
            <a:r>
              <a:rPr lang="en-US" sz="1400" dirty="0"/>
              <a:t>: Python library that can provide n-dimensional arrays.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Matplotlib: Visualization library that can use for 2D plot of arrays.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err="1"/>
              <a:t>Keras</a:t>
            </a:r>
            <a:r>
              <a:rPr lang="en-US" sz="1400" dirty="0"/>
              <a:t>: Open source python library for developing deep neural network models.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Seaborn</a:t>
            </a:r>
            <a:r>
              <a:rPr lang="en-US" sz="1400"/>
              <a:t>: Plotting </a:t>
            </a:r>
            <a:r>
              <a:rPr lang="en-US" sz="1400" dirty="0"/>
              <a:t>library that offers simple interface, simple defaults for plots needed for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91756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6C8D2-E4EA-449B-A281-501C05DC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develop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A65E1-7B4E-45C9-870A-4494DABD7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Import the libraries and load the dataset.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Preprocess the data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Create the model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Train the model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Evaluate the model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Predict the digit for input values.</a:t>
            </a:r>
          </a:p>
        </p:txBody>
      </p:sp>
    </p:spTree>
    <p:extLst>
      <p:ext uri="{BB962C8B-B14F-4D97-AF65-F5344CB8AC3E}">
        <p14:creationId xmlns:p14="http://schemas.microsoft.com/office/powerpoint/2010/main" val="202306934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394</TotalTime>
  <Words>809</Words>
  <Application>Microsoft Office PowerPoint</Application>
  <PresentationFormat>Widescreen</PresentationFormat>
  <Paragraphs>57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Schoolbook</vt:lpstr>
      <vt:lpstr>Courier New</vt:lpstr>
      <vt:lpstr>Times New Roman</vt:lpstr>
      <vt:lpstr>Wingdings</vt:lpstr>
      <vt:lpstr>Wingdings 2</vt:lpstr>
      <vt:lpstr>View</vt:lpstr>
      <vt:lpstr>Handwritten Digit Recognition</vt:lpstr>
      <vt:lpstr>Introduction</vt:lpstr>
      <vt:lpstr>PowerPoint Presentation</vt:lpstr>
      <vt:lpstr>The Classifier</vt:lpstr>
      <vt:lpstr>Related works</vt:lpstr>
      <vt:lpstr>How CNN image classifier work?</vt:lpstr>
      <vt:lpstr>Flowchart for the work</vt:lpstr>
      <vt:lpstr>Setting the system with libraries</vt:lpstr>
      <vt:lpstr>Steps to develop the model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Handwritten Digit Recognition</dc:title>
  <dc:creator>Partha</dc:creator>
  <cp:lastModifiedBy>Partha</cp:lastModifiedBy>
  <cp:revision>11</cp:revision>
  <dcterms:created xsi:type="dcterms:W3CDTF">2021-11-03T12:32:49Z</dcterms:created>
  <dcterms:modified xsi:type="dcterms:W3CDTF">2021-11-05T13:55:37Z</dcterms:modified>
</cp:coreProperties>
</file>