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FD42-85D0-4D07-876E-379F3E9973B4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E5DB2-070E-4C7F-9FAE-8C3D0807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2534-9F96-4AB3-AB5E-8D7ED452282D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C4C-4352-4724-8F1D-16D20360BAFD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2CF-3BF3-47CD-8F52-8EA38D2F0F55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4CAC-D8BE-4C3F-9971-D39A5FE60832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172-A4F7-46D9-B074-B36DAA54ECB3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E46-605B-4027-BD34-4EFBF8CE17C3}" type="datetime1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7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5578-216B-4341-9DBC-6F0C2C92A5FE}" type="datetime1">
              <a:rPr lang="en-US" smtClean="0"/>
              <a:t>22-Feb-22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8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28B4-7B54-475E-8D76-2665314A680E}" type="datetime1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5B26-0949-402A-B904-B73033D20CF6}" type="datetime1">
              <a:rPr lang="en-US" smtClean="0"/>
              <a:t>22-Feb-22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2296-3B63-44EA-BF2E-B8D3EBA14B52}" type="datetime1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5AE893-1553-4683-B7FF-F566C3B26304}" type="datetime1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9881-5260-4DDA-BB38-32F8B963A380}" type="datetime1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8DF8BC-BEB2-4686-9541-B33D67E701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9A18-F69D-43C5-8353-A8403A9C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146964"/>
          </a:xfrm>
        </p:spPr>
        <p:txBody>
          <a:bodyPr>
            <a:normAutofit fontScale="90000"/>
          </a:bodyPr>
          <a:lstStyle/>
          <a:p>
            <a:r>
              <a:rPr lang="en-US" sz="3200" b="1" kern="150" dirty="0">
                <a:solidFill>
                  <a:schemeClr val="tx1"/>
                </a:solidFill>
                <a:effectLst/>
                <a:latin typeface="Liberation Serif"/>
                <a:ea typeface="Tahoma" panose="020B0604030504040204" pitchFamily="34" charset="0"/>
                <a:cs typeface="Liberation Sans"/>
              </a:rPr>
              <a:t>Classification of Plant Leaf Diseases Using Different Convolutional Neural Network Models</a:t>
            </a:r>
            <a:br>
              <a:rPr lang="en-US" sz="3200" kern="150" dirty="0">
                <a:solidFill>
                  <a:schemeClr val="tx1"/>
                </a:solidFill>
                <a:effectLst/>
                <a:latin typeface="Liberation Serif"/>
                <a:ea typeface="Tahoma" panose="020B0604030504040204" pitchFamily="34" charset="0"/>
                <a:cs typeface="Liberation Sans"/>
              </a:rPr>
            </a:b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630E29-AF02-4B35-A614-453088FD1986}"/>
              </a:ext>
            </a:extLst>
          </p:cNvPr>
          <p:cNvSpPr txBox="1">
            <a:spLocks/>
          </p:cNvSpPr>
          <p:nvPr/>
        </p:nvSpPr>
        <p:spPr>
          <a:xfrm>
            <a:off x="6410818" y="3724073"/>
            <a:ext cx="4355919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307E15-F6B5-4E04-9824-C5847DE85CFA}"/>
              </a:ext>
            </a:extLst>
          </p:cNvPr>
          <p:cNvSpPr txBox="1">
            <a:spLocks/>
          </p:cNvSpPr>
          <p:nvPr/>
        </p:nvSpPr>
        <p:spPr>
          <a:xfrm>
            <a:off x="6513849" y="3700393"/>
            <a:ext cx="4355918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D21C0D5-01E7-4DE5-8228-C84B5C670CCB}"/>
              </a:ext>
            </a:extLst>
          </p:cNvPr>
          <p:cNvSpPr txBox="1">
            <a:spLocks/>
          </p:cNvSpPr>
          <p:nvPr/>
        </p:nvSpPr>
        <p:spPr>
          <a:xfrm>
            <a:off x="6616880" y="3724073"/>
            <a:ext cx="4355918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73687-E3AD-49EF-A8A4-A15F8F5F7474}"/>
              </a:ext>
            </a:extLst>
          </p:cNvPr>
          <p:cNvSpPr txBox="1"/>
          <p:nvPr/>
        </p:nvSpPr>
        <p:spPr>
          <a:xfrm>
            <a:off x="1322233" y="3512233"/>
            <a:ext cx="457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Supervised By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Md. </a:t>
            </a:r>
            <a:r>
              <a:rPr lang="en-US" sz="1800" b="1" kern="150" dirty="0" err="1">
                <a:effectLst/>
                <a:latin typeface="Liberation Serif"/>
                <a:ea typeface="Liberation Serif"/>
              </a:rPr>
              <a:t>Hasnat</a:t>
            </a:r>
            <a:r>
              <a:rPr lang="en-US" sz="1800" b="1" kern="150" dirty="0">
                <a:effectLst/>
                <a:latin typeface="Liberation Serif"/>
                <a:ea typeface="Liberation Serif"/>
              </a:rPr>
              <a:t> Riaz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Assistant Professor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Department of CSTE, NSTU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619AC-399D-4A25-98B6-B70FFCAE8271}"/>
              </a:ext>
            </a:extLst>
          </p:cNvPr>
          <p:cNvSpPr txBox="1"/>
          <p:nvPr/>
        </p:nvSpPr>
        <p:spPr>
          <a:xfrm>
            <a:off x="6438720" y="3429000"/>
            <a:ext cx="4300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50" dirty="0">
                <a:latin typeface="Liberation Serif"/>
                <a:ea typeface="Liberation Serif"/>
              </a:rPr>
              <a:t>Presented</a:t>
            </a:r>
            <a:r>
              <a:rPr lang="en-US" sz="1800" b="1" kern="150" dirty="0">
                <a:effectLst/>
                <a:latin typeface="Liberation Serif"/>
                <a:ea typeface="Liberation Serif"/>
              </a:rPr>
              <a:t> By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Partha Pratim Mazumder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ASH1701033M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50" dirty="0" err="1">
                <a:latin typeface="Liberation Serif"/>
                <a:ea typeface="Liberation Serif"/>
              </a:rPr>
              <a:t>Monuar</a:t>
            </a:r>
            <a:r>
              <a:rPr lang="en-US" b="1" kern="150" dirty="0">
                <a:latin typeface="Liberation Serif"/>
                <a:ea typeface="Liberation Serif"/>
              </a:rPr>
              <a:t> Hossain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ASH1701024M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50" dirty="0">
                <a:effectLst/>
                <a:latin typeface="Liberation Serif"/>
                <a:ea typeface="Liberation Serif"/>
              </a:rPr>
              <a:t>Session: 2016-2017</a:t>
            </a:r>
            <a:endParaRPr lang="en-US" sz="1800" kern="150" dirty="0">
              <a:effectLst/>
              <a:latin typeface="Liberation Serif"/>
              <a:ea typeface="Liberation Serif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D1968-5ED3-4E32-9123-1F6CB024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3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117C-DA39-448F-9233-6B72C59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8CDD4-1640-459A-BFE8-20BD9A66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2" y="1853753"/>
            <a:ext cx="5311462" cy="3053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5DB81986-0796-465B-97D8-4513B1B8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1" y="5004247"/>
            <a:ext cx="3521178" cy="6495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2: Images Before Preprocessing.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FC93E-B946-477F-A72C-DA2BE1620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3752"/>
            <a:ext cx="5918200" cy="30530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0D5E2B1-B42B-444E-B0D0-8571C04B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04247"/>
            <a:ext cx="4310130" cy="6495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3: Images After Preprocessing.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97076-E6A9-4ED3-A5AD-ACC03D1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4FA-5969-4F70-B359-D9922F84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Test-train split using </a:t>
            </a:r>
            <a:r>
              <a:rPr lang="en-US" dirty="0" err="1"/>
              <a:t>xception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44580C-CF50-4FE5-999D-4AB120310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1361"/>
              </p:ext>
            </p:extLst>
          </p:nvPr>
        </p:nvGraphicFramePr>
        <p:xfrm>
          <a:off x="2306471" y="1883391"/>
          <a:ext cx="8175010" cy="4170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420">
                  <a:extLst>
                    <a:ext uri="{9D8B030D-6E8A-4147-A177-3AD203B41FA5}">
                      <a16:colId xmlns:a16="http://schemas.microsoft.com/office/drawing/2014/main" val="3136303233"/>
                    </a:ext>
                  </a:extLst>
                </a:gridCol>
                <a:gridCol w="2725295">
                  <a:extLst>
                    <a:ext uri="{9D8B030D-6E8A-4147-A177-3AD203B41FA5}">
                      <a16:colId xmlns:a16="http://schemas.microsoft.com/office/drawing/2014/main" val="1942606750"/>
                    </a:ext>
                  </a:extLst>
                </a:gridCol>
                <a:gridCol w="2725295">
                  <a:extLst>
                    <a:ext uri="{9D8B030D-6E8A-4147-A177-3AD203B41FA5}">
                      <a16:colId xmlns:a16="http://schemas.microsoft.com/office/drawing/2014/main" val="2819061432"/>
                    </a:ext>
                  </a:extLst>
                </a:gridCol>
              </a:tblGrid>
              <a:tr h="254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Model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Accuracy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Size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822013"/>
                  </a:ext>
                </a:extLst>
              </a:tr>
              <a:tr h="9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 err="1">
                          <a:effectLst/>
                        </a:rPr>
                        <a:t>Xception</a:t>
                      </a:r>
                      <a:r>
                        <a:rPr lang="en-US" sz="1000" kern="150" dirty="0">
                          <a:effectLst/>
                        </a:rPr>
                        <a:t>(epoch-100)</a:t>
                      </a:r>
                      <a:endParaRPr lang="en-US" sz="1200" kern="1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>
                          <a:effectLst/>
                        </a:rPr>
                        <a:t>0.2%Test &amp; 0.8% Train</a:t>
                      </a:r>
                      <a:endParaRPr lang="en-US" sz="1200" kern="150" dirty="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99.13%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88mb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707823"/>
                  </a:ext>
                </a:extLst>
              </a:tr>
              <a:tr h="9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Xception(epoch-100)</a:t>
                      </a:r>
                      <a:endParaRPr lang="en-US" sz="1200" kern="15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         0.4%Test &amp; 0.6% Train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99.22%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,,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269136"/>
                  </a:ext>
                </a:extLst>
              </a:tr>
              <a:tr h="9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Xception(epoch-100)</a:t>
                      </a:r>
                      <a:endParaRPr lang="en-US" sz="1200" kern="15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         0.6%Test &amp; 0.4% Train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98.625%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,,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613497"/>
                  </a:ext>
                </a:extLst>
              </a:tr>
              <a:tr h="9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Xception(epoch-100)</a:t>
                      </a:r>
                      <a:endParaRPr lang="en-US" sz="1200" kern="15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         0.8%Test &amp; 0.2% Train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effectLst/>
                        </a:rPr>
                        <a:t>98.32%</a:t>
                      </a:r>
                      <a:endParaRPr lang="en-US" sz="1200" kern="15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>
                          <a:effectLst/>
                        </a:rPr>
                        <a:t>,,</a:t>
                      </a:r>
                      <a:endParaRPr lang="en-US" sz="1200" kern="150" dirty="0">
                        <a:effectLst/>
                        <a:latin typeface="Liberation Serif"/>
                        <a:ea typeface="Liberation Seri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6451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41BB9-700B-47D1-8B38-33729EB6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94AC-DE1C-4D7F-8075-C795E98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Mobilenetv2 explained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43B2-30C1-4328-91F1-2030E090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90" y="2138662"/>
            <a:ext cx="6427632" cy="2879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71FA5426-06B4-475D-A1FB-7EC4A431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320" y="5275507"/>
            <a:ext cx="433387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5.11.1: Calling MobileNetV2 pretrained model from Google Colab..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CC05-7629-4249-AFA0-C0126DA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F92-769C-489D-9C46-7615ECB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70B74-2935-49AC-AE60-30271F170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78743"/>
            <a:ext cx="59436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5266743B-A949-4FBC-BBB0-9375DFF8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574" y="5751856"/>
            <a:ext cx="3343275" cy="301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5.11.3: Running epochs in MobileNetV2 model.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B5574-1934-4FB5-8DA2-6B59EB1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40F5-8E53-4B67-A9C6-69A0856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loss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AF35E-13EC-44BB-AFBC-A713903B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1627626"/>
            <a:ext cx="3825026" cy="298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48BE6-5DDC-49E2-B8C1-B8F167A8C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2" y="1627625"/>
            <a:ext cx="3670479" cy="29830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E1D855E0-AE5E-4A5D-812E-02568442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7" y="5004247"/>
            <a:ext cx="3667125" cy="301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5.11.4: Accuracy and Loss graph in MobileNetV2 model.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E7B92-F8BD-4090-9F90-F9C9064A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CA5F-BCD6-429F-A481-44B21CC4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848"/>
            <a:ext cx="9291215" cy="104923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ABC97-CCAD-44CA-852F-A1789C87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6" y="616252"/>
            <a:ext cx="8937938" cy="526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C2FF1344-DE77-4B1F-9173-F290EE66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5727382"/>
            <a:ext cx="4419600" cy="301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5.11.5: Confusion Matrix for 38 classes in MobileNetV2 model.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8A55A-ED16-435D-92CE-AC35FA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97E-DB8B-4C06-9533-9398C3DC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53105"/>
            <a:ext cx="9291215" cy="1049235"/>
          </a:xfrm>
        </p:spPr>
        <p:txBody>
          <a:bodyPr/>
          <a:lstStyle/>
          <a:p>
            <a:r>
              <a:rPr lang="en-US" dirty="0"/>
              <a:t>Precision, recall and f1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9C75F-A9DF-43C2-B9B5-D7D73BBC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49" y="153105"/>
            <a:ext cx="4051395" cy="52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A5047E-DDDC-48C6-BAAD-CB11BC16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54" y="5618406"/>
            <a:ext cx="4810125" cy="301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5.11.6: Precision, Recall and F1 score for 38 classes in MobileNetV2 model.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59128-3BE0-4D1D-9237-5C434229C58C}"/>
                  </a:ext>
                </a:extLst>
              </p:cNvPr>
              <p:cNvSpPr txBox="1"/>
              <p:nvPr/>
            </p:nvSpPr>
            <p:spPr>
              <a:xfrm>
                <a:off x="955343" y="2074460"/>
                <a:ext cx="4722126" cy="525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59128-3BE0-4D1D-9237-5C434229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3" y="2074460"/>
                <a:ext cx="4722126" cy="525721"/>
              </a:xfrm>
              <a:prstGeom prst="rect">
                <a:avLst/>
              </a:prstGeom>
              <a:blipFill>
                <a:blip r:embed="rId3"/>
                <a:stretch>
                  <a:fillRect l="-1163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6A03AE-76A6-4356-8727-ED86A09C82ED}"/>
                  </a:ext>
                </a:extLst>
              </p:cNvPr>
              <p:cNvSpPr txBox="1"/>
              <p:nvPr/>
            </p:nvSpPr>
            <p:spPr>
              <a:xfrm>
                <a:off x="955343" y="3330054"/>
                <a:ext cx="4722126" cy="525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𝑛𝑒𝑔𝑒𝑡𝑖𝑣𝑒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6A03AE-76A6-4356-8727-ED86A09C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3" y="3330054"/>
                <a:ext cx="4722126" cy="525721"/>
              </a:xfrm>
              <a:prstGeom prst="rect">
                <a:avLst/>
              </a:prstGeom>
              <a:blipFill>
                <a:blip r:embed="rId4"/>
                <a:stretch>
                  <a:fillRect l="-1163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A517C8-42EB-40CA-A352-655F407CE0A7}"/>
                  </a:ext>
                </a:extLst>
              </p:cNvPr>
              <p:cNvSpPr txBox="1"/>
              <p:nvPr/>
            </p:nvSpPr>
            <p:spPr>
              <a:xfrm>
                <a:off x="955343" y="4640239"/>
                <a:ext cx="4722126" cy="49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 Score =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A517C8-42EB-40CA-A352-655F407C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3" y="4640239"/>
                <a:ext cx="4722126" cy="495328"/>
              </a:xfrm>
              <a:prstGeom prst="rect">
                <a:avLst/>
              </a:prstGeom>
              <a:blipFill>
                <a:blip r:embed="rId5"/>
                <a:stretch>
                  <a:fillRect l="-116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C2811F-B0AB-4405-A3E3-161251F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E2C-1383-4896-A349-ED25CA5E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err="1"/>
              <a:t>Auc</a:t>
            </a:r>
            <a:r>
              <a:rPr lang="en-US" dirty="0"/>
              <a:t>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ECCF-4DB3-4FFD-918E-AB7AC606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67" y="-269240"/>
            <a:ext cx="5943600" cy="7127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FA0D8857-E974-41E0-98E2-AD4D4E2E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05" y="6232545"/>
            <a:ext cx="4305300" cy="301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5.12.7: ROC AUC score for 38 classes in MobileNetV2  model.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40815-E0BF-42FE-9CD9-E515E08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C99-ECB0-478C-BF4B-9163616A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C6647-E24F-4D64-8BC3-A1F9161C1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98792"/>
              </p:ext>
            </p:extLst>
          </p:nvPr>
        </p:nvGraphicFramePr>
        <p:xfrm>
          <a:off x="901521" y="2101137"/>
          <a:ext cx="10380372" cy="3578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352">
                  <a:extLst>
                    <a:ext uri="{9D8B030D-6E8A-4147-A177-3AD203B41FA5}">
                      <a16:colId xmlns:a16="http://schemas.microsoft.com/office/drawing/2014/main" val="277316211"/>
                    </a:ext>
                  </a:extLst>
                </a:gridCol>
                <a:gridCol w="1189228">
                  <a:extLst>
                    <a:ext uri="{9D8B030D-6E8A-4147-A177-3AD203B41FA5}">
                      <a16:colId xmlns:a16="http://schemas.microsoft.com/office/drawing/2014/main" val="2752075455"/>
                    </a:ext>
                  </a:extLst>
                </a:gridCol>
                <a:gridCol w="946682">
                  <a:extLst>
                    <a:ext uri="{9D8B030D-6E8A-4147-A177-3AD203B41FA5}">
                      <a16:colId xmlns:a16="http://schemas.microsoft.com/office/drawing/2014/main" val="2193255984"/>
                    </a:ext>
                  </a:extLst>
                </a:gridCol>
                <a:gridCol w="1129393">
                  <a:extLst>
                    <a:ext uri="{9D8B030D-6E8A-4147-A177-3AD203B41FA5}">
                      <a16:colId xmlns:a16="http://schemas.microsoft.com/office/drawing/2014/main" val="2041948251"/>
                    </a:ext>
                  </a:extLst>
                </a:gridCol>
                <a:gridCol w="1097338">
                  <a:extLst>
                    <a:ext uri="{9D8B030D-6E8A-4147-A177-3AD203B41FA5}">
                      <a16:colId xmlns:a16="http://schemas.microsoft.com/office/drawing/2014/main" val="2830244175"/>
                    </a:ext>
                  </a:extLst>
                </a:gridCol>
                <a:gridCol w="958435">
                  <a:extLst>
                    <a:ext uri="{9D8B030D-6E8A-4147-A177-3AD203B41FA5}">
                      <a16:colId xmlns:a16="http://schemas.microsoft.com/office/drawing/2014/main" val="3120618774"/>
                    </a:ext>
                  </a:extLst>
                </a:gridCol>
                <a:gridCol w="1097338">
                  <a:extLst>
                    <a:ext uri="{9D8B030D-6E8A-4147-A177-3AD203B41FA5}">
                      <a16:colId xmlns:a16="http://schemas.microsoft.com/office/drawing/2014/main" val="3526191708"/>
                    </a:ext>
                  </a:extLst>
                </a:gridCol>
                <a:gridCol w="989421">
                  <a:extLst>
                    <a:ext uri="{9D8B030D-6E8A-4147-A177-3AD203B41FA5}">
                      <a16:colId xmlns:a16="http://schemas.microsoft.com/office/drawing/2014/main" val="2412088688"/>
                    </a:ext>
                  </a:extLst>
                </a:gridCol>
                <a:gridCol w="791750">
                  <a:extLst>
                    <a:ext uri="{9D8B030D-6E8A-4147-A177-3AD203B41FA5}">
                      <a16:colId xmlns:a16="http://schemas.microsoft.com/office/drawing/2014/main" val="3642448494"/>
                    </a:ext>
                  </a:extLst>
                </a:gridCol>
                <a:gridCol w="880435">
                  <a:extLst>
                    <a:ext uri="{9D8B030D-6E8A-4147-A177-3AD203B41FA5}">
                      <a16:colId xmlns:a16="http://schemas.microsoft.com/office/drawing/2014/main" val="3926443484"/>
                    </a:ext>
                  </a:extLst>
                </a:gridCol>
              </a:tblGrid>
              <a:tr h="1213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Deep learning Architecture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Parameters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(in million)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Epoch required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Validation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Training Loss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Validation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527922"/>
                  </a:ext>
                </a:extLst>
              </a:tr>
              <a:tr h="29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VGG16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138M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502215"/>
                  </a:ext>
                </a:extLst>
              </a:tr>
              <a:tr h="29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VGG19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138M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308737"/>
                  </a:ext>
                </a:extLst>
              </a:tr>
              <a:tr h="29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ResNet50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23.6M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940746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InceptionV3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41.2M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66.32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77563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MobileNetV2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3.2M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243009"/>
                  </a:ext>
                </a:extLst>
              </a:tr>
              <a:tr h="29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22.8M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367298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83D43017-D3E4-4735-85F9-8D4C441E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712" y="5875452"/>
            <a:ext cx="5253990" cy="301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5.1: 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F1-Score, Accuracy, Loss of Different Deep learning architecture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B53B8-254E-4FE6-BA0D-2045534B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5445-3FD8-414F-932A-44287DF0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05B8-999D-4973-95ED-04EB4CA2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625214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Pre-trained models have been greatly used in machine learning and computer vision applications also including plant disease identification.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purpose of this system is to improve the efficiency of the automatic plant disease detection.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Experimental results show that the proposed system can successfully detect and classify the plant disease with accuracy of 96.41%.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future work, we will extend our database for more plant disease identification and use large number of data as training data as training purpose in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1ED9-9E3F-4750-863E-E15D8734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57556-BE92-40C5-A2E4-54F8341D8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BE8A6-1E51-4406-8F9D-4148AAC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EC2D-B394-4926-8E85-DECE1707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Refferences</a:t>
            </a:r>
            <a:r>
              <a:rPr lang="en-US" b="1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E88BB-2CEB-476E-9C9D-CDB7625B93D7}"/>
              </a:ext>
            </a:extLst>
          </p:cNvPr>
          <p:cNvSpPr txBox="1"/>
          <p:nvPr/>
        </p:nvSpPr>
        <p:spPr>
          <a:xfrm>
            <a:off x="480060" y="1429555"/>
            <a:ext cx="115137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Sastry, K.S.: Plant Virus and Viroid Diseases in the Tropics, vol. II.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Springer,Heidelberg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Hinton, G.E.: ImageNet classification with deep convolutional neural networks. In: Advances In Neural Information Processing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Systems,pp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1–9 (2012)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Hall, D., McCool, C.,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Sunderhauf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Upcroft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B.: Evaluation of features for leaf classification in challenging conditions. In: 2015 IEEE Winter Conference on Applications of Computer Vision, pp. 797–804 (2015)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Fu, K., Zhang, C.: Traffic sign recognition with hinge loss trained convolutional neural networks. IEEE Trans.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Transp. Syst.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1991–2000 (2014)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B., Abdullah, N. E., Hashim, H.,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Yaakub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N. T.,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N. A. M., &amp; Abd Rahman, M. F. (2013, April). Classification of watermelon leaf diseases using neural network analysis. 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IEEE Business Engineering and Industrial Applications Colloquium (BEIAC)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459-464). IEEE.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Sannakki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Rajpurohit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Nargund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B., &amp; Kulkarni, P. (2013, July). Diagnosis and classification of grape leaf diseases using neural networks. 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Fourth International Conference on Computing, Communications and Networking Technologies (ICCCNT)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1-5). IEEE.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Akhtar, A., Khanum, A., Khan, S. A., &amp; Shaukat, A. (2013, December). Automated plant disease analysis (APDA): performance comparison of machine learning techniques. In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11th International Conference on Frontiers of Information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60-65). IEEE.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M., &amp; Htun, N. C. (2018). Plant leaf disease detection and classification using image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Research and 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(9), 516-523.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M., &amp; Htun, N. C. (2018). Plant leaf disease detection and classification using image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Research and 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(9), 516-523.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Gavhale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R., &amp; Gawande, U. (2014). An overview of the research on plant leaves disease detection using image processing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Computer Engineering (IOSR-JCE)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10-16.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Tajane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Vinita, and N.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Janwe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2014. Medicinal Plants Disease Identification Using Canny Edge Detection Algorithm, Analysis and CBIR.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 Research in Computer Science and Software 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4(6): 530-536.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Mohanty, S. P., Hughes, D. P.,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Salathé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(2016). Using deep learning for image-based plant disease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plant science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1419.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ADA32-85CD-427C-AC6C-CAAB18CC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4C2C-12E3-4025-BA80-A9973253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20C9-A3F0-48C6-BA3D-C3683DD8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08340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diseases have a devastating effect on agricultural products. The monetary loss caused by plant diseases is estimated to be $30–50 billion annually [1].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detecting plant diseases are difficult without an expert’s knowledge fast and automated diagnostic methods are highly desired in agricultural fields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plant diagnosis by experts is expensive, and viral plant diseases are occasionally missed or misdiagnosed because their symptoms are difficult to identify.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diagnostic results, several studies on machine learning-based automated plant diagnosis have been conducted.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CNN have demonstrated excellent performance in large scale general image classification tasks[2], traffic sign recognition[3] , leaf classification[4], and so 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FA00-5B72-426B-B88A-50CE4E2E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7F8A-A4B7-44A3-AB44-214459A1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E1A-19A1-432F-B9A4-21D79194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method of detecting plant disease the previous dataset contains 15 classes of 20,639 images and an accuracy around 96.44%.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worked on the dataset of 38 classes of  54,306 images which can help the disease detection more accurately.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have used different transfer learning techniques like MobileNetV2, InceptionV3, ResNet50, VGG19,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which model works better on the given data.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DB73D-424C-4993-8874-4BB520B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D20A-9358-442A-B07D-4526F178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5FF-62C3-4D79-88EF-80A20817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56082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that capable to dig up and appoint the different type of plant diseases based on blobs detection and statistical analysis.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different types of plant diseases as efficiently as possible.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the possible pathogens of a certain leaf analyzing it’s affected region.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let people know the possibility of a certain malady only analyzing raw images from them.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A8DBC-34BC-4EF5-971B-439CAC0A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016D-8A3C-42F0-9596-9177C8DC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9DC-4469-4B21-B871-CE896B70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741124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[5] proposed the process to classify Anthracnose and Downey Mildew, watermelon leaf diseases. Their proposed method achieved 75.9% of accuracy based on its RGB mean color component.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Sanjeev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Sannaki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[6] is to diagnose the disease using image processing and artificial intelligence techniques on images of grape plant leaf. They classify mainly two diseases, downy mildew and powdery mildew of grape leaf.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Akhtar et al. [7] have used the support vector machine approach for the classification and detection of rose leaf diseases as black spot and anthracnose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4A1E-3B0C-4249-A8A1-433B84FA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B5-0110-4B5E-88F3-A0678DD4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7858-E276-4A78-8704-722DDC89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Usama Mokhtar et al. [8] described technique of Tomato leaves diseases detection and diseases are: Powdery mildew and Early blight. Image preprocessing involved various techniques such as smoothness, remove noise, image resizing, image isolation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Pawar [9] have incorporated the concept of neural network for the classification of cotton leaf disease analysis. For segmentation, K-means clustering has been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48E9-C7C2-475A-8940-3C355F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8380-AAFD-476A-BB01-50648598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F827-30FF-49A4-BD79-AF2DEE74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inspect total 54,306 images of plant leaves, which have a spread of 38 class labels allotted to them.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make the sizes of the images to 256x256 pixels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 learning rate is 0.001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Batch size is 32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 number of epoch 55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Optimizer : ADAM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AC41-8946-4822-B963-2BF49625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730D-7132-4364-A899-F99AF0D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509B6-173F-478C-8F48-9B24E7E3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A6F2596-6DD8-4F6D-B8CE-42AA04DF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031"/>
            <a:ext cx="12192000" cy="707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0A800-35C1-45A4-81EB-335A4CED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8BC-BEB2-4686-9541-B33D67E70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1502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Liberation Serif</vt:lpstr>
      <vt:lpstr>Symbol</vt:lpstr>
      <vt:lpstr>Times New Roman</vt:lpstr>
      <vt:lpstr>Wingdings</vt:lpstr>
      <vt:lpstr>Gallery</vt:lpstr>
      <vt:lpstr>Classification of Plant Leaf Diseases Using Different Convolutional Neural Network Models </vt:lpstr>
      <vt:lpstr>PowerPoint Presentation</vt:lpstr>
      <vt:lpstr>Introduction</vt:lpstr>
      <vt:lpstr>Problem statement</vt:lpstr>
      <vt:lpstr>Objectives</vt:lpstr>
      <vt:lpstr>Literature Review</vt:lpstr>
      <vt:lpstr>Continue…</vt:lpstr>
      <vt:lpstr>Description of data </vt:lpstr>
      <vt:lpstr>Research methodology</vt:lpstr>
      <vt:lpstr>Image preprocessing</vt:lpstr>
      <vt:lpstr>Test-train split using xception</vt:lpstr>
      <vt:lpstr>Mobilenetv2 explained</vt:lpstr>
      <vt:lpstr>Running epochs</vt:lpstr>
      <vt:lpstr>Accuracy and loss graph</vt:lpstr>
      <vt:lpstr>Confusion matrix</vt:lpstr>
      <vt:lpstr>Precision, recall and f1 score</vt:lpstr>
      <vt:lpstr>roc Auc score</vt:lpstr>
      <vt:lpstr>summery</vt:lpstr>
      <vt:lpstr>conclusion</vt:lpstr>
      <vt:lpstr>Refferences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Plant Leaf Diseases Using Different Convolutional Neural Network Models </dc:title>
  <dc:creator>Partha</dc:creator>
  <cp:lastModifiedBy>Partha</cp:lastModifiedBy>
  <cp:revision>14</cp:revision>
  <dcterms:created xsi:type="dcterms:W3CDTF">2022-02-21T18:02:24Z</dcterms:created>
  <dcterms:modified xsi:type="dcterms:W3CDTF">2022-02-22T10:11:05Z</dcterms:modified>
</cp:coreProperties>
</file>