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15"/>
  </p:notesMasterIdLst>
  <p:sldIdLst>
    <p:sldId id="256" r:id="rId2"/>
    <p:sldId id="257" r:id="rId3"/>
    <p:sldId id="258" r:id="rId4"/>
    <p:sldId id="260" r:id="rId5"/>
    <p:sldId id="259" r:id="rId6"/>
    <p:sldId id="263" r:id="rId7"/>
    <p:sldId id="265" r:id="rId8"/>
    <p:sldId id="266" r:id="rId9"/>
    <p:sldId id="267" r:id="rId10"/>
    <p:sldId id="268" r:id="rId11"/>
    <p:sldId id="269"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E3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588" autoAdjust="0"/>
  </p:normalViewPr>
  <p:slideViewPr>
    <p:cSldViewPr snapToGrid="0">
      <p:cViewPr>
        <p:scale>
          <a:sx n="77" d="100"/>
          <a:sy n="77" d="100"/>
        </p:scale>
        <p:origin x="1188"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8C6B34-E7C7-424D-B2E0-B562B6BF82C8}"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77B6A5D4-67B6-412A-8B23-445D13F96B8D}">
      <dgm:prSet/>
      <dgm:spPr/>
      <dgm:t>
        <a:bodyPr/>
        <a:lstStyle/>
        <a:p>
          <a:r>
            <a:rPr lang="en-US"/>
            <a:t>There are a vast number of skills a data analyst needs but here are the main ones you need in order of importance. I have learned all the skills listed. You do not have to learn all of  these skills to land your first data analyst job, but it is important to take your time and really learn these skills their use cases, and real-world applications in the data analysis process </a:t>
          </a:r>
        </a:p>
      </dgm:t>
    </dgm:pt>
    <dgm:pt modelId="{416FBCF1-A2FC-403B-BDD4-F5BCEE98C1B1}" type="parTrans" cxnId="{E2C9C419-78EE-4FA3-BDE5-4565F3037E43}">
      <dgm:prSet/>
      <dgm:spPr/>
      <dgm:t>
        <a:bodyPr/>
        <a:lstStyle/>
        <a:p>
          <a:endParaRPr lang="en-US"/>
        </a:p>
      </dgm:t>
    </dgm:pt>
    <dgm:pt modelId="{945EF6F4-BB41-414A-A96B-C62808609A29}" type="sibTrans" cxnId="{E2C9C419-78EE-4FA3-BDE5-4565F3037E43}">
      <dgm:prSet/>
      <dgm:spPr/>
      <dgm:t>
        <a:bodyPr/>
        <a:lstStyle/>
        <a:p>
          <a:endParaRPr lang="en-US"/>
        </a:p>
      </dgm:t>
    </dgm:pt>
    <dgm:pt modelId="{281ADE87-E199-4081-AECF-DDC1AF1AB204}">
      <dgm:prSet/>
      <dgm:spPr/>
      <dgm:t>
        <a:bodyPr/>
        <a:lstStyle/>
        <a:p>
          <a:r>
            <a:rPr lang="en-US"/>
            <a:t>Excel/Google Sheets is the most important you will need as a Data analyst followed by SQL the second biggest application in terms of analyzing the data, Then you learn data visuzialtions tools to create to visualizations and reports to show your stakeholders what the data is telling us. Lastly you will need to pickup a programing language such as Python or R to further your data Analysis tools </a:t>
          </a:r>
        </a:p>
      </dgm:t>
    </dgm:pt>
    <dgm:pt modelId="{E6EBC342-050B-4FCA-AFBF-1B5A6813E294}" type="parTrans" cxnId="{42657CFE-CB31-4D34-AE33-80F32CAAD41A}">
      <dgm:prSet/>
      <dgm:spPr/>
      <dgm:t>
        <a:bodyPr/>
        <a:lstStyle/>
        <a:p>
          <a:endParaRPr lang="en-US"/>
        </a:p>
      </dgm:t>
    </dgm:pt>
    <dgm:pt modelId="{A356610B-3B88-45BF-8906-91595AFC4C2C}" type="sibTrans" cxnId="{42657CFE-CB31-4D34-AE33-80F32CAAD41A}">
      <dgm:prSet/>
      <dgm:spPr/>
      <dgm:t>
        <a:bodyPr/>
        <a:lstStyle/>
        <a:p>
          <a:endParaRPr lang="en-US"/>
        </a:p>
      </dgm:t>
    </dgm:pt>
    <dgm:pt modelId="{8FBD018B-264D-49BB-91A3-466AC0CF3360}" type="pres">
      <dgm:prSet presAssocID="{D68C6B34-E7C7-424D-B2E0-B562B6BF82C8}" presName="hierChild1" presStyleCnt="0">
        <dgm:presLayoutVars>
          <dgm:chPref val="1"/>
          <dgm:dir/>
          <dgm:animOne val="branch"/>
          <dgm:animLvl val="lvl"/>
          <dgm:resizeHandles/>
        </dgm:presLayoutVars>
      </dgm:prSet>
      <dgm:spPr/>
    </dgm:pt>
    <dgm:pt modelId="{B5A625C9-B8E3-4C12-98D5-B212E6372ED5}" type="pres">
      <dgm:prSet presAssocID="{77B6A5D4-67B6-412A-8B23-445D13F96B8D}" presName="hierRoot1" presStyleCnt="0"/>
      <dgm:spPr/>
    </dgm:pt>
    <dgm:pt modelId="{3BF57D10-E89F-479E-B3C1-63DD7011A4CF}" type="pres">
      <dgm:prSet presAssocID="{77B6A5D4-67B6-412A-8B23-445D13F96B8D}" presName="composite" presStyleCnt="0"/>
      <dgm:spPr/>
    </dgm:pt>
    <dgm:pt modelId="{D62AE4E7-9079-4BBF-A834-885A1FCCD0AB}" type="pres">
      <dgm:prSet presAssocID="{77B6A5D4-67B6-412A-8B23-445D13F96B8D}" presName="background" presStyleLbl="node0" presStyleIdx="0" presStyleCnt="2"/>
      <dgm:spPr/>
    </dgm:pt>
    <dgm:pt modelId="{E1262D97-83A0-49C7-A15A-D620AD321651}" type="pres">
      <dgm:prSet presAssocID="{77B6A5D4-67B6-412A-8B23-445D13F96B8D}" presName="text" presStyleLbl="fgAcc0" presStyleIdx="0" presStyleCnt="2">
        <dgm:presLayoutVars>
          <dgm:chPref val="3"/>
        </dgm:presLayoutVars>
      </dgm:prSet>
      <dgm:spPr/>
    </dgm:pt>
    <dgm:pt modelId="{4F2729E5-7BBC-4718-836F-A0B68E354B36}" type="pres">
      <dgm:prSet presAssocID="{77B6A5D4-67B6-412A-8B23-445D13F96B8D}" presName="hierChild2" presStyleCnt="0"/>
      <dgm:spPr/>
    </dgm:pt>
    <dgm:pt modelId="{12C8C92D-D8F2-4BBE-9DF7-BB147EF37FA0}" type="pres">
      <dgm:prSet presAssocID="{281ADE87-E199-4081-AECF-DDC1AF1AB204}" presName="hierRoot1" presStyleCnt="0"/>
      <dgm:spPr/>
    </dgm:pt>
    <dgm:pt modelId="{266BEAEB-F265-4890-BEE5-017E66A54C3B}" type="pres">
      <dgm:prSet presAssocID="{281ADE87-E199-4081-AECF-DDC1AF1AB204}" presName="composite" presStyleCnt="0"/>
      <dgm:spPr/>
    </dgm:pt>
    <dgm:pt modelId="{5BD9FEBD-A3D8-4DB9-B0F9-098624B561E0}" type="pres">
      <dgm:prSet presAssocID="{281ADE87-E199-4081-AECF-DDC1AF1AB204}" presName="background" presStyleLbl="node0" presStyleIdx="1" presStyleCnt="2"/>
      <dgm:spPr/>
    </dgm:pt>
    <dgm:pt modelId="{CA82CA06-3FF5-4619-8A95-A919E8914653}" type="pres">
      <dgm:prSet presAssocID="{281ADE87-E199-4081-AECF-DDC1AF1AB204}" presName="text" presStyleLbl="fgAcc0" presStyleIdx="1" presStyleCnt="2">
        <dgm:presLayoutVars>
          <dgm:chPref val="3"/>
        </dgm:presLayoutVars>
      </dgm:prSet>
      <dgm:spPr/>
    </dgm:pt>
    <dgm:pt modelId="{B8081345-C7D5-4F7D-AF17-9C3C42D46402}" type="pres">
      <dgm:prSet presAssocID="{281ADE87-E199-4081-AECF-DDC1AF1AB204}" presName="hierChild2" presStyleCnt="0"/>
      <dgm:spPr/>
    </dgm:pt>
  </dgm:ptLst>
  <dgm:cxnLst>
    <dgm:cxn modelId="{E2C9C419-78EE-4FA3-BDE5-4565F3037E43}" srcId="{D68C6B34-E7C7-424D-B2E0-B562B6BF82C8}" destId="{77B6A5D4-67B6-412A-8B23-445D13F96B8D}" srcOrd="0" destOrd="0" parTransId="{416FBCF1-A2FC-403B-BDD4-F5BCEE98C1B1}" sibTransId="{945EF6F4-BB41-414A-A96B-C62808609A29}"/>
    <dgm:cxn modelId="{51782767-43F6-4F55-9999-6BDF26DAACD1}" type="presOf" srcId="{D68C6B34-E7C7-424D-B2E0-B562B6BF82C8}" destId="{8FBD018B-264D-49BB-91A3-466AC0CF3360}" srcOrd="0" destOrd="0" presId="urn:microsoft.com/office/officeart/2005/8/layout/hierarchy1"/>
    <dgm:cxn modelId="{2A81316A-E126-416E-A332-EE09A933ABB1}" type="presOf" srcId="{281ADE87-E199-4081-AECF-DDC1AF1AB204}" destId="{CA82CA06-3FF5-4619-8A95-A919E8914653}" srcOrd="0" destOrd="0" presId="urn:microsoft.com/office/officeart/2005/8/layout/hierarchy1"/>
    <dgm:cxn modelId="{D8A86E51-93DA-4D84-86F6-597C4952B79C}" type="presOf" srcId="{77B6A5D4-67B6-412A-8B23-445D13F96B8D}" destId="{E1262D97-83A0-49C7-A15A-D620AD321651}" srcOrd="0" destOrd="0" presId="urn:microsoft.com/office/officeart/2005/8/layout/hierarchy1"/>
    <dgm:cxn modelId="{42657CFE-CB31-4D34-AE33-80F32CAAD41A}" srcId="{D68C6B34-E7C7-424D-B2E0-B562B6BF82C8}" destId="{281ADE87-E199-4081-AECF-DDC1AF1AB204}" srcOrd="1" destOrd="0" parTransId="{E6EBC342-050B-4FCA-AFBF-1B5A6813E294}" sibTransId="{A356610B-3B88-45BF-8906-91595AFC4C2C}"/>
    <dgm:cxn modelId="{525CC6C5-6931-4DEA-AA20-FF72B362B1AD}" type="presParOf" srcId="{8FBD018B-264D-49BB-91A3-466AC0CF3360}" destId="{B5A625C9-B8E3-4C12-98D5-B212E6372ED5}" srcOrd="0" destOrd="0" presId="urn:microsoft.com/office/officeart/2005/8/layout/hierarchy1"/>
    <dgm:cxn modelId="{8B5A7845-8722-4FC2-AC84-8727B00EF778}" type="presParOf" srcId="{B5A625C9-B8E3-4C12-98D5-B212E6372ED5}" destId="{3BF57D10-E89F-479E-B3C1-63DD7011A4CF}" srcOrd="0" destOrd="0" presId="urn:microsoft.com/office/officeart/2005/8/layout/hierarchy1"/>
    <dgm:cxn modelId="{2906924A-D923-4182-B89B-256C1810EA01}" type="presParOf" srcId="{3BF57D10-E89F-479E-B3C1-63DD7011A4CF}" destId="{D62AE4E7-9079-4BBF-A834-885A1FCCD0AB}" srcOrd="0" destOrd="0" presId="urn:microsoft.com/office/officeart/2005/8/layout/hierarchy1"/>
    <dgm:cxn modelId="{6CDEF672-ECA1-4AD1-B2C7-0C421C4B3431}" type="presParOf" srcId="{3BF57D10-E89F-479E-B3C1-63DD7011A4CF}" destId="{E1262D97-83A0-49C7-A15A-D620AD321651}" srcOrd="1" destOrd="0" presId="urn:microsoft.com/office/officeart/2005/8/layout/hierarchy1"/>
    <dgm:cxn modelId="{E36C676A-172B-4758-99B2-58BCEDB33C6C}" type="presParOf" srcId="{B5A625C9-B8E3-4C12-98D5-B212E6372ED5}" destId="{4F2729E5-7BBC-4718-836F-A0B68E354B36}" srcOrd="1" destOrd="0" presId="urn:microsoft.com/office/officeart/2005/8/layout/hierarchy1"/>
    <dgm:cxn modelId="{76C30F1A-E726-42E0-B828-0C5F1A4EBD8F}" type="presParOf" srcId="{8FBD018B-264D-49BB-91A3-466AC0CF3360}" destId="{12C8C92D-D8F2-4BBE-9DF7-BB147EF37FA0}" srcOrd="1" destOrd="0" presId="urn:microsoft.com/office/officeart/2005/8/layout/hierarchy1"/>
    <dgm:cxn modelId="{CE5AF563-5D1F-4EBE-AE57-DB6DB93992E5}" type="presParOf" srcId="{12C8C92D-D8F2-4BBE-9DF7-BB147EF37FA0}" destId="{266BEAEB-F265-4890-BEE5-017E66A54C3B}" srcOrd="0" destOrd="0" presId="urn:microsoft.com/office/officeart/2005/8/layout/hierarchy1"/>
    <dgm:cxn modelId="{C91EA834-34C5-4787-A18A-B237296FDDC1}" type="presParOf" srcId="{266BEAEB-F265-4890-BEE5-017E66A54C3B}" destId="{5BD9FEBD-A3D8-4DB9-B0F9-098624B561E0}" srcOrd="0" destOrd="0" presId="urn:microsoft.com/office/officeart/2005/8/layout/hierarchy1"/>
    <dgm:cxn modelId="{7A964FF6-65FE-4EDC-8314-6ECA4EFE888E}" type="presParOf" srcId="{266BEAEB-F265-4890-BEE5-017E66A54C3B}" destId="{CA82CA06-3FF5-4619-8A95-A919E8914653}" srcOrd="1" destOrd="0" presId="urn:microsoft.com/office/officeart/2005/8/layout/hierarchy1"/>
    <dgm:cxn modelId="{D1E7A206-CD13-44E7-833A-9A3B55907148}" type="presParOf" srcId="{12C8C92D-D8F2-4BBE-9DF7-BB147EF37FA0}" destId="{B8081345-C7D5-4F7D-AF17-9C3C42D4640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69EC91-D84E-4E5D-B4EC-12256D669931}" type="doc">
      <dgm:prSet loTypeId="urn:microsoft.com/office/officeart/2005/8/layout/cycle5" loCatId="cycle" qsTypeId="urn:microsoft.com/office/officeart/2005/8/quickstyle/simple3" qsCatId="simple" csTypeId="urn:microsoft.com/office/officeart/2005/8/colors/colorful2" csCatId="colorful" phldr="1"/>
      <dgm:spPr/>
      <dgm:t>
        <a:bodyPr/>
        <a:lstStyle/>
        <a:p>
          <a:endParaRPr lang="en-US"/>
        </a:p>
      </dgm:t>
    </dgm:pt>
    <dgm:pt modelId="{6B71CE75-39A1-415B-88B2-29B14EDA7F01}">
      <dgm:prSet/>
      <dgm:spPr/>
      <dgm:t>
        <a:bodyPr/>
        <a:lstStyle/>
        <a:p>
          <a:r>
            <a:rPr lang="en-US" b="0" i="0" dirty="0"/>
            <a:t>Microsoft Excel</a:t>
          </a:r>
          <a:endParaRPr lang="en-US" dirty="0"/>
        </a:p>
      </dgm:t>
    </dgm:pt>
    <dgm:pt modelId="{665A8CFD-1DDE-46B0-83E2-3E4D132412E0}" type="parTrans" cxnId="{1A804365-DA77-4C17-979D-0B8987AFE3AE}">
      <dgm:prSet/>
      <dgm:spPr/>
      <dgm:t>
        <a:bodyPr/>
        <a:lstStyle/>
        <a:p>
          <a:endParaRPr lang="en-US"/>
        </a:p>
      </dgm:t>
    </dgm:pt>
    <dgm:pt modelId="{950270EB-093D-43BA-BBC8-E1F407DA095A}" type="sibTrans" cxnId="{1A804365-DA77-4C17-979D-0B8987AFE3AE}">
      <dgm:prSet/>
      <dgm:spPr/>
      <dgm:t>
        <a:bodyPr/>
        <a:lstStyle/>
        <a:p>
          <a:endParaRPr lang="en-US"/>
        </a:p>
      </dgm:t>
    </dgm:pt>
    <dgm:pt modelId="{350C59F4-FFA8-4590-B493-DC115AAC37B9}">
      <dgm:prSet/>
      <dgm:spPr/>
      <dgm:t>
        <a:bodyPr/>
        <a:lstStyle/>
        <a:p>
          <a:r>
            <a:rPr lang="en-US" b="0" i="0" dirty="0"/>
            <a:t>Google Sheets</a:t>
          </a:r>
          <a:endParaRPr lang="en-US" dirty="0"/>
        </a:p>
      </dgm:t>
    </dgm:pt>
    <dgm:pt modelId="{BE2A8620-F948-40D6-82CC-ABFE8C41AA1E}" type="parTrans" cxnId="{5BBED86D-F7FB-4FC0-8B20-7AF83D3643E4}">
      <dgm:prSet/>
      <dgm:spPr/>
      <dgm:t>
        <a:bodyPr/>
        <a:lstStyle/>
        <a:p>
          <a:endParaRPr lang="en-US"/>
        </a:p>
      </dgm:t>
    </dgm:pt>
    <dgm:pt modelId="{6C0ADCC2-8938-4DE0-971E-8507C19A6E81}" type="sibTrans" cxnId="{5BBED86D-F7FB-4FC0-8B20-7AF83D3643E4}">
      <dgm:prSet/>
      <dgm:spPr/>
      <dgm:t>
        <a:bodyPr/>
        <a:lstStyle/>
        <a:p>
          <a:endParaRPr lang="en-US"/>
        </a:p>
      </dgm:t>
    </dgm:pt>
    <dgm:pt modelId="{05D085B3-9098-4818-B4AA-7F861C93EFBA}">
      <dgm:prSet/>
      <dgm:spPr/>
      <dgm:t>
        <a:bodyPr/>
        <a:lstStyle/>
        <a:p>
          <a:r>
            <a:rPr lang="en-US" b="0" i="0" dirty="0"/>
            <a:t>SQL</a:t>
          </a:r>
          <a:endParaRPr lang="en-US" dirty="0"/>
        </a:p>
      </dgm:t>
    </dgm:pt>
    <dgm:pt modelId="{FE75EA5C-9790-4DCD-BE47-1C8EFD7BCFC7}" type="parTrans" cxnId="{15DACDF4-AF02-4479-BC23-FA57DD9C5F36}">
      <dgm:prSet/>
      <dgm:spPr/>
      <dgm:t>
        <a:bodyPr/>
        <a:lstStyle/>
        <a:p>
          <a:endParaRPr lang="en-US"/>
        </a:p>
      </dgm:t>
    </dgm:pt>
    <dgm:pt modelId="{1C964DBB-8A2F-43B7-A72B-AF2E8AC72601}" type="sibTrans" cxnId="{15DACDF4-AF02-4479-BC23-FA57DD9C5F36}">
      <dgm:prSet/>
      <dgm:spPr/>
      <dgm:t>
        <a:bodyPr/>
        <a:lstStyle/>
        <a:p>
          <a:endParaRPr lang="en-US"/>
        </a:p>
      </dgm:t>
    </dgm:pt>
    <dgm:pt modelId="{879ABE1E-E11F-447F-920C-450CEC5C5732}">
      <dgm:prSet/>
      <dgm:spPr/>
      <dgm:t>
        <a:bodyPr/>
        <a:lstStyle/>
        <a:p>
          <a:r>
            <a:rPr lang="en-US" b="0" i="0" dirty="0"/>
            <a:t>Tableau</a:t>
          </a:r>
          <a:endParaRPr lang="en-US" dirty="0"/>
        </a:p>
      </dgm:t>
    </dgm:pt>
    <dgm:pt modelId="{F4C576C8-F548-42C4-A53E-2E9F9D6D4EA1}" type="parTrans" cxnId="{F95366A8-0B7E-43E7-9462-5A40DD8E031E}">
      <dgm:prSet/>
      <dgm:spPr/>
      <dgm:t>
        <a:bodyPr/>
        <a:lstStyle/>
        <a:p>
          <a:endParaRPr lang="en-US"/>
        </a:p>
      </dgm:t>
    </dgm:pt>
    <dgm:pt modelId="{02A13B26-3A9B-4B11-998F-3264FA4698EE}" type="sibTrans" cxnId="{F95366A8-0B7E-43E7-9462-5A40DD8E031E}">
      <dgm:prSet/>
      <dgm:spPr/>
      <dgm:t>
        <a:bodyPr/>
        <a:lstStyle/>
        <a:p>
          <a:endParaRPr lang="en-US"/>
        </a:p>
      </dgm:t>
    </dgm:pt>
    <dgm:pt modelId="{DE04A881-E336-4CC0-A432-317E56EAC850}">
      <dgm:prSet/>
      <dgm:spPr/>
      <dgm:t>
        <a:bodyPr/>
        <a:lstStyle/>
        <a:p>
          <a:r>
            <a:rPr lang="en-US" b="0" i="0" dirty="0"/>
            <a:t>Microsoft Power BI</a:t>
          </a:r>
          <a:endParaRPr lang="en-US" dirty="0"/>
        </a:p>
      </dgm:t>
    </dgm:pt>
    <dgm:pt modelId="{AAD085CD-3F62-41AF-9129-BE1797DAAD7F}" type="parTrans" cxnId="{833D6B30-7164-4B34-955D-26C7D9DE8A05}">
      <dgm:prSet/>
      <dgm:spPr/>
      <dgm:t>
        <a:bodyPr/>
        <a:lstStyle/>
        <a:p>
          <a:endParaRPr lang="en-US"/>
        </a:p>
      </dgm:t>
    </dgm:pt>
    <dgm:pt modelId="{96014E03-CA53-4259-BC51-FA84C1D821A7}" type="sibTrans" cxnId="{833D6B30-7164-4B34-955D-26C7D9DE8A05}">
      <dgm:prSet/>
      <dgm:spPr/>
      <dgm:t>
        <a:bodyPr/>
        <a:lstStyle/>
        <a:p>
          <a:endParaRPr lang="en-US"/>
        </a:p>
      </dgm:t>
    </dgm:pt>
    <dgm:pt modelId="{3B8F97F7-1866-4BA8-AD80-47F4C336DC3A}">
      <dgm:prSet/>
      <dgm:spPr/>
      <dgm:t>
        <a:bodyPr/>
        <a:lstStyle/>
        <a:p>
          <a:r>
            <a:rPr lang="en-US" b="0" i="0"/>
            <a:t>R or Python</a:t>
          </a:r>
          <a:endParaRPr lang="en-US"/>
        </a:p>
      </dgm:t>
    </dgm:pt>
    <dgm:pt modelId="{5ECC2776-96DB-49A6-B06B-814AD638C2F7}" type="parTrans" cxnId="{917891E1-9372-4B3C-907B-07EC127DB898}">
      <dgm:prSet/>
      <dgm:spPr/>
      <dgm:t>
        <a:bodyPr/>
        <a:lstStyle/>
        <a:p>
          <a:endParaRPr lang="en-US"/>
        </a:p>
      </dgm:t>
    </dgm:pt>
    <dgm:pt modelId="{FD496CFA-1351-49C5-BBDD-0C7EE15F4E12}" type="sibTrans" cxnId="{917891E1-9372-4B3C-907B-07EC127DB898}">
      <dgm:prSet/>
      <dgm:spPr/>
      <dgm:t>
        <a:bodyPr/>
        <a:lstStyle/>
        <a:p>
          <a:endParaRPr lang="en-US"/>
        </a:p>
      </dgm:t>
    </dgm:pt>
    <dgm:pt modelId="{E13BDBF0-E8CA-4ACB-A36A-4450F1A35464}">
      <dgm:prSet/>
      <dgm:spPr/>
      <dgm:t>
        <a:bodyPr/>
        <a:lstStyle/>
        <a:p>
          <a:r>
            <a:rPr lang="en-US" b="0" i="0"/>
            <a:t>Jupyter Notebooks</a:t>
          </a:r>
          <a:endParaRPr lang="en-US"/>
        </a:p>
      </dgm:t>
    </dgm:pt>
    <dgm:pt modelId="{3E57A419-1BE1-41F6-A35D-033A425E1EFD}" type="parTrans" cxnId="{1517AECE-E44E-46CF-8AEF-0C84F35C5BC7}">
      <dgm:prSet/>
      <dgm:spPr/>
      <dgm:t>
        <a:bodyPr/>
        <a:lstStyle/>
        <a:p>
          <a:endParaRPr lang="en-US"/>
        </a:p>
      </dgm:t>
    </dgm:pt>
    <dgm:pt modelId="{5EA53EF2-B9A4-41FF-921D-81BB0041EDEB}" type="sibTrans" cxnId="{1517AECE-E44E-46CF-8AEF-0C84F35C5BC7}">
      <dgm:prSet/>
      <dgm:spPr/>
      <dgm:t>
        <a:bodyPr/>
        <a:lstStyle/>
        <a:p>
          <a:endParaRPr lang="en-US"/>
        </a:p>
      </dgm:t>
    </dgm:pt>
    <dgm:pt modelId="{0B9E63B1-FBC8-4465-89A4-D255B810CA8E}">
      <dgm:prSet/>
      <dgm:spPr/>
      <dgm:t>
        <a:bodyPr/>
        <a:lstStyle/>
        <a:p>
          <a:r>
            <a:rPr lang="en-US" dirty="0"/>
            <a:t>Data Analyst</a:t>
          </a:r>
        </a:p>
      </dgm:t>
    </dgm:pt>
    <dgm:pt modelId="{F2514333-81DB-477A-91B3-89CB458F52B8}" type="sibTrans" cxnId="{4EFA5003-C105-42F3-BADF-8A381D8382E8}">
      <dgm:prSet/>
      <dgm:spPr/>
      <dgm:t>
        <a:bodyPr/>
        <a:lstStyle/>
        <a:p>
          <a:endParaRPr lang="en-US"/>
        </a:p>
      </dgm:t>
    </dgm:pt>
    <dgm:pt modelId="{A9E66F64-3F06-41F6-947A-A8FB892F6EA2}" type="parTrans" cxnId="{4EFA5003-C105-42F3-BADF-8A381D8382E8}">
      <dgm:prSet/>
      <dgm:spPr/>
      <dgm:t>
        <a:bodyPr/>
        <a:lstStyle/>
        <a:p>
          <a:endParaRPr lang="en-US"/>
        </a:p>
      </dgm:t>
    </dgm:pt>
    <dgm:pt modelId="{93B136ED-6DE5-4292-8920-CF993591D8F5}" type="pres">
      <dgm:prSet presAssocID="{1469EC91-D84E-4E5D-B4EC-12256D669931}" presName="cycle" presStyleCnt="0">
        <dgm:presLayoutVars>
          <dgm:dir/>
          <dgm:resizeHandles val="exact"/>
        </dgm:presLayoutVars>
      </dgm:prSet>
      <dgm:spPr/>
    </dgm:pt>
    <dgm:pt modelId="{13EDDA8C-A8BC-4808-AADF-78A9B6D9CACA}" type="pres">
      <dgm:prSet presAssocID="{0B9E63B1-FBC8-4465-89A4-D255B810CA8E}" presName="node" presStyleLbl="node1" presStyleIdx="0" presStyleCnt="8">
        <dgm:presLayoutVars>
          <dgm:bulletEnabled val="1"/>
        </dgm:presLayoutVars>
      </dgm:prSet>
      <dgm:spPr/>
    </dgm:pt>
    <dgm:pt modelId="{2A407C2B-C452-4F2F-8473-FDAB0DF5ECA0}" type="pres">
      <dgm:prSet presAssocID="{0B9E63B1-FBC8-4465-89A4-D255B810CA8E}" presName="spNode" presStyleCnt="0"/>
      <dgm:spPr/>
    </dgm:pt>
    <dgm:pt modelId="{7E9A9CE8-3CE6-43B7-AFAF-AB9B3C9C9F23}" type="pres">
      <dgm:prSet presAssocID="{F2514333-81DB-477A-91B3-89CB458F52B8}" presName="sibTrans" presStyleLbl="sibTrans1D1" presStyleIdx="0" presStyleCnt="8"/>
      <dgm:spPr/>
    </dgm:pt>
    <dgm:pt modelId="{C52D8F5B-5C3D-4F87-AAF3-5C0AE8EEE1CA}" type="pres">
      <dgm:prSet presAssocID="{6B71CE75-39A1-415B-88B2-29B14EDA7F01}" presName="node" presStyleLbl="node1" presStyleIdx="1" presStyleCnt="8">
        <dgm:presLayoutVars>
          <dgm:bulletEnabled val="1"/>
        </dgm:presLayoutVars>
      </dgm:prSet>
      <dgm:spPr/>
    </dgm:pt>
    <dgm:pt modelId="{1974233D-F0AC-4D56-9CD7-3334281E6B06}" type="pres">
      <dgm:prSet presAssocID="{6B71CE75-39A1-415B-88B2-29B14EDA7F01}" presName="spNode" presStyleCnt="0"/>
      <dgm:spPr/>
    </dgm:pt>
    <dgm:pt modelId="{7C956D71-4249-4A14-88A7-3610FB34D566}" type="pres">
      <dgm:prSet presAssocID="{950270EB-093D-43BA-BBC8-E1F407DA095A}" presName="sibTrans" presStyleLbl="sibTrans1D1" presStyleIdx="1" presStyleCnt="8"/>
      <dgm:spPr/>
    </dgm:pt>
    <dgm:pt modelId="{9F9314E0-B2AA-42A9-9165-76AA8DB1F4D8}" type="pres">
      <dgm:prSet presAssocID="{350C59F4-FFA8-4590-B493-DC115AAC37B9}" presName="node" presStyleLbl="node1" presStyleIdx="2" presStyleCnt="8">
        <dgm:presLayoutVars>
          <dgm:bulletEnabled val="1"/>
        </dgm:presLayoutVars>
      </dgm:prSet>
      <dgm:spPr/>
    </dgm:pt>
    <dgm:pt modelId="{A7DE4FB9-E2FA-497A-9E03-C3CE031414CA}" type="pres">
      <dgm:prSet presAssocID="{350C59F4-FFA8-4590-B493-DC115AAC37B9}" presName="spNode" presStyleCnt="0"/>
      <dgm:spPr/>
    </dgm:pt>
    <dgm:pt modelId="{1A28717A-5CC4-4746-B65B-67C52438BE78}" type="pres">
      <dgm:prSet presAssocID="{6C0ADCC2-8938-4DE0-971E-8507C19A6E81}" presName="sibTrans" presStyleLbl="sibTrans1D1" presStyleIdx="2" presStyleCnt="8"/>
      <dgm:spPr/>
    </dgm:pt>
    <dgm:pt modelId="{8A246B07-B9A3-4596-9A79-CAED43EEC672}" type="pres">
      <dgm:prSet presAssocID="{05D085B3-9098-4818-B4AA-7F861C93EFBA}" presName="node" presStyleLbl="node1" presStyleIdx="3" presStyleCnt="8">
        <dgm:presLayoutVars>
          <dgm:bulletEnabled val="1"/>
        </dgm:presLayoutVars>
      </dgm:prSet>
      <dgm:spPr/>
    </dgm:pt>
    <dgm:pt modelId="{BC0F56BB-79CC-40A2-A91D-3CE5642D6CDB}" type="pres">
      <dgm:prSet presAssocID="{05D085B3-9098-4818-B4AA-7F861C93EFBA}" presName="spNode" presStyleCnt="0"/>
      <dgm:spPr/>
    </dgm:pt>
    <dgm:pt modelId="{A9ABD07F-AE91-4121-B96D-1A9E5C7CC754}" type="pres">
      <dgm:prSet presAssocID="{1C964DBB-8A2F-43B7-A72B-AF2E8AC72601}" presName="sibTrans" presStyleLbl="sibTrans1D1" presStyleIdx="3" presStyleCnt="8"/>
      <dgm:spPr/>
    </dgm:pt>
    <dgm:pt modelId="{09D31D9E-3ACB-4304-BFB7-3390F04077B1}" type="pres">
      <dgm:prSet presAssocID="{879ABE1E-E11F-447F-920C-450CEC5C5732}" presName="node" presStyleLbl="node1" presStyleIdx="4" presStyleCnt="8">
        <dgm:presLayoutVars>
          <dgm:bulletEnabled val="1"/>
        </dgm:presLayoutVars>
      </dgm:prSet>
      <dgm:spPr/>
    </dgm:pt>
    <dgm:pt modelId="{B3BED297-1D95-4F88-AD73-1A836F8932E4}" type="pres">
      <dgm:prSet presAssocID="{879ABE1E-E11F-447F-920C-450CEC5C5732}" presName="spNode" presStyleCnt="0"/>
      <dgm:spPr/>
    </dgm:pt>
    <dgm:pt modelId="{C10FF7F8-EB0C-4B49-A6E1-A90164FCF671}" type="pres">
      <dgm:prSet presAssocID="{02A13B26-3A9B-4B11-998F-3264FA4698EE}" presName="sibTrans" presStyleLbl="sibTrans1D1" presStyleIdx="4" presStyleCnt="8"/>
      <dgm:spPr/>
    </dgm:pt>
    <dgm:pt modelId="{1AB83944-027A-44CB-A0A7-D342552C44FA}" type="pres">
      <dgm:prSet presAssocID="{DE04A881-E336-4CC0-A432-317E56EAC850}" presName="node" presStyleLbl="node1" presStyleIdx="5" presStyleCnt="8">
        <dgm:presLayoutVars>
          <dgm:bulletEnabled val="1"/>
        </dgm:presLayoutVars>
      </dgm:prSet>
      <dgm:spPr/>
    </dgm:pt>
    <dgm:pt modelId="{7911443C-44B1-439F-856F-1E1B87974854}" type="pres">
      <dgm:prSet presAssocID="{DE04A881-E336-4CC0-A432-317E56EAC850}" presName="spNode" presStyleCnt="0"/>
      <dgm:spPr/>
    </dgm:pt>
    <dgm:pt modelId="{70917669-E873-415B-A7A6-6720E9ADEF2C}" type="pres">
      <dgm:prSet presAssocID="{96014E03-CA53-4259-BC51-FA84C1D821A7}" presName="sibTrans" presStyleLbl="sibTrans1D1" presStyleIdx="5" presStyleCnt="8"/>
      <dgm:spPr/>
    </dgm:pt>
    <dgm:pt modelId="{0ECDFF2C-CF3D-4A54-A456-A0CC8D85A619}" type="pres">
      <dgm:prSet presAssocID="{3B8F97F7-1866-4BA8-AD80-47F4C336DC3A}" presName="node" presStyleLbl="node1" presStyleIdx="6" presStyleCnt="8">
        <dgm:presLayoutVars>
          <dgm:bulletEnabled val="1"/>
        </dgm:presLayoutVars>
      </dgm:prSet>
      <dgm:spPr/>
    </dgm:pt>
    <dgm:pt modelId="{82184F74-3F68-4ED2-876F-129017DFFC36}" type="pres">
      <dgm:prSet presAssocID="{3B8F97F7-1866-4BA8-AD80-47F4C336DC3A}" presName="spNode" presStyleCnt="0"/>
      <dgm:spPr/>
    </dgm:pt>
    <dgm:pt modelId="{BDE20126-1B02-4D0C-8990-74DC5A280F2E}" type="pres">
      <dgm:prSet presAssocID="{FD496CFA-1351-49C5-BBDD-0C7EE15F4E12}" presName="sibTrans" presStyleLbl="sibTrans1D1" presStyleIdx="6" presStyleCnt="8"/>
      <dgm:spPr/>
    </dgm:pt>
    <dgm:pt modelId="{EDE43A40-D216-41F6-A8C4-136815B1633F}" type="pres">
      <dgm:prSet presAssocID="{E13BDBF0-E8CA-4ACB-A36A-4450F1A35464}" presName="node" presStyleLbl="node1" presStyleIdx="7" presStyleCnt="8">
        <dgm:presLayoutVars>
          <dgm:bulletEnabled val="1"/>
        </dgm:presLayoutVars>
      </dgm:prSet>
      <dgm:spPr/>
    </dgm:pt>
    <dgm:pt modelId="{F1EC12DB-FEEC-40A4-9914-71DD877FD20E}" type="pres">
      <dgm:prSet presAssocID="{E13BDBF0-E8CA-4ACB-A36A-4450F1A35464}" presName="spNode" presStyleCnt="0"/>
      <dgm:spPr/>
    </dgm:pt>
    <dgm:pt modelId="{EB67F063-2C5E-4528-ADFC-6AF476AFB6B6}" type="pres">
      <dgm:prSet presAssocID="{5EA53EF2-B9A4-41FF-921D-81BB0041EDEB}" presName="sibTrans" presStyleLbl="sibTrans1D1" presStyleIdx="7" presStyleCnt="8"/>
      <dgm:spPr/>
    </dgm:pt>
  </dgm:ptLst>
  <dgm:cxnLst>
    <dgm:cxn modelId="{6C549C00-E8BF-4578-9350-17668C5601C0}" type="presOf" srcId="{DE04A881-E336-4CC0-A432-317E56EAC850}" destId="{1AB83944-027A-44CB-A0A7-D342552C44FA}" srcOrd="0" destOrd="0" presId="urn:microsoft.com/office/officeart/2005/8/layout/cycle5"/>
    <dgm:cxn modelId="{4EFA5003-C105-42F3-BADF-8A381D8382E8}" srcId="{1469EC91-D84E-4E5D-B4EC-12256D669931}" destId="{0B9E63B1-FBC8-4465-89A4-D255B810CA8E}" srcOrd="0" destOrd="0" parTransId="{A9E66F64-3F06-41F6-947A-A8FB892F6EA2}" sibTransId="{F2514333-81DB-477A-91B3-89CB458F52B8}"/>
    <dgm:cxn modelId="{833D6B30-7164-4B34-955D-26C7D9DE8A05}" srcId="{1469EC91-D84E-4E5D-B4EC-12256D669931}" destId="{DE04A881-E336-4CC0-A432-317E56EAC850}" srcOrd="5" destOrd="0" parTransId="{AAD085CD-3F62-41AF-9129-BE1797DAAD7F}" sibTransId="{96014E03-CA53-4259-BC51-FA84C1D821A7}"/>
    <dgm:cxn modelId="{2E3E0A41-B061-4666-8A18-18178C2ECA33}" type="presOf" srcId="{0B9E63B1-FBC8-4465-89A4-D255B810CA8E}" destId="{13EDDA8C-A8BC-4808-AADF-78A9B6D9CACA}" srcOrd="0" destOrd="0" presId="urn:microsoft.com/office/officeart/2005/8/layout/cycle5"/>
    <dgm:cxn modelId="{1A804365-DA77-4C17-979D-0B8987AFE3AE}" srcId="{1469EC91-D84E-4E5D-B4EC-12256D669931}" destId="{6B71CE75-39A1-415B-88B2-29B14EDA7F01}" srcOrd="1" destOrd="0" parTransId="{665A8CFD-1DDE-46B0-83E2-3E4D132412E0}" sibTransId="{950270EB-093D-43BA-BBC8-E1F407DA095A}"/>
    <dgm:cxn modelId="{926C0E47-2F62-4A46-B88E-22FDAB9FC222}" type="presOf" srcId="{E13BDBF0-E8CA-4ACB-A36A-4450F1A35464}" destId="{EDE43A40-D216-41F6-A8C4-136815B1633F}" srcOrd="0" destOrd="0" presId="urn:microsoft.com/office/officeart/2005/8/layout/cycle5"/>
    <dgm:cxn modelId="{4EC46368-2799-47DD-B85A-2F1354660080}" type="presOf" srcId="{6C0ADCC2-8938-4DE0-971E-8507C19A6E81}" destId="{1A28717A-5CC4-4746-B65B-67C52438BE78}" srcOrd="0" destOrd="0" presId="urn:microsoft.com/office/officeart/2005/8/layout/cycle5"/>
    <dgm:cxn modelId="{16F44D4B-EA73-4D1C-B535-29D27309C47A}" type="presOf" srcId="{5EA53EF2-B9A4-41FF-921D-81BB0041EDEB}" destId="{EB67F063-2C5E-4528-ADFC-6AF476AFB6B6}" srcOrd="0" destOrd="0" presId="urn:microsoft.com/office/officeart/2005/8/layout/cycle5"/>
    <dgm:cxn modelId="{5BBED86D-F7FB-4FC0-8B20-7AF83D3643E4}" srcId="{1469EC91-D84E-4E5D-B4EC-12256D669931}" destId="{350C59F4-FFA8-4590-B493-DC115AAC37B9}" srcOrd="2" destOrd="0" parTransId="{BE2A8620-F948-40D6-82CC-ABFE8C41AA1E}" sibTransId="{6C0ADCC2-8938-4DE0-971E-8507C19A6E81}"/>
    <dgm:cxn modelId="{E0DBA66E-491B-44AF-9E26-8F1331EF8781}" type="presOf" srcId="{FD496CFA-1351-49C5-BBDD-0C7EE15F4E12}" destId="{BDE20126-1B02-4D0C-8990-74DC5A280F2E}" srcOrd="0" destOrd="0" presId="urn:microsoft.com/office/officeart/2005/8/layout/cycle5"/>
    <dgm:cxn modelId="{61F92D81-75A7-4F66-8C47-11B23DB18203}" type="presOf" srcId="{3B8F97F7-1866-4BA8-AD80-47F4C336DC3A}" destId="{0ECDFF2C-CF3D-4A54-A456-A0CC8D85A619}" srcOrd="0" destOrd="0" presId="urn:microsoft.com/office/officeart/2005/8/layout/cycle5"/>
    <dgm:cxn modelId="{6EAC3B88-7BD4-48A6-84C1-CED5B37BF9D0}" type="presOf" srcId="{879ABE1E-E11F-447F-920C-450CEC5C5732}" destId="{09D31D9E-3ACB-4304-BFB7-3390F04077B1}" srcOrd="0" destOrd="0" presId="urn:microsoft.com/office/officeart/2005/8/layout/cycle5"/>
    <dgm:cxn modelId="{0FE22796-531D-4F2D-B23D-FA3FBEBAFD82}" type="presOf" srcId="{05D085B3-9098-4818-B4AA-7F861C93EFBA}" destId="{8A246B07-B9A3-4596-9A79-CAED43EEC672}" srcOrd="0" destOrd="0" presId="urn:microsoft.com/office/officeart/2005/8/layout/cycle5"/>
    <dgm:cxn modelId="{C6D09C9A-E49A-4DFE-B60F-47A98881E7B0}" type="presOf" srcId="{02A13B26-3A9B-4B11-998F-3264FA4698EE}" destId="{C10FF7F8-EB0C-4B49-A6E1-A90164FCF671}" srcOrd="0" destOrd="0" presId="urn:microsoft.com/office/officeart/2005/8/layout/cycle5"/>
    <dgm:cxn modelId="{F95366A8-0B7E-43E7-9462-5A40DD8E031E}" srcId="{1469EC91-D84E-4E5D-B4EC-12256D669931}" destId="{879ABE1E-E11F-447F-920C-450CEC5C5732}" srcOrd="4" destOrd="0" parTransId="{F4C576C8-F548-42C4-A53E-2E9F9D6D4EA1}" sibTransId="{02A13B26-3A9B-4B11-998F-3264FA4698EE}"/>
    <dgm:cxn modelId="{FC3833B3-8D71-4011-BDAC-1765083E7C60}" type="presOf" srcId="{F2514333-81DB-477A-91B3-89CB458F52B8}" destId="{7E9A9CE8-3CE6-43B7-AFAF-AB9B3C9C9F23}" srcOrd="0" destOrd="0" presId="urn:microsoft.com/office/officeart/2005/8/layout/cycle5"/>
    <dgm:cxn modelId="{364E7AB5-31D5-4B15-B137-E84147E2B466}" type="presOf" srcId="{6B71CE75-39A1-415B-88B2-29B14EDA7F01}" destId="{C52D8F5B-5C3D-4F87-AAF3-5C0AE8EEE1CA}" srcOrd="0" destOrd="0" presId="urn:microsoft.com/office/officeart/2005/8/layout/cycle5"/>
    <dgm:cxn modelId="{1DDE4EBA-1B75-4F8D-ACCC-7CCC88A42C4B}" type="presOf" srcId="{950270EB-093D-43BA-BBC8-E1F407DA095A}" destId="{7C956D71-4249-4A14-88A7-3610FB34D566}" srcOrd="0" destOrd="0" presId="urn:microsoft.com/office/officeart/2005/8/layout/cycle5"/>
    <dgm:cxn modelId="{D5886AC4-0EAD-4844-9E4D-B785E08D2DA7}" type="presOf" srcId="{350C59F4-FFA8-4590-B493-DC115AAC37B9}" destId="{9F9314E0-B2AA-42A9-9165-76AA8DB1F4D8}" srcOrd="0" destOrd="0" presId="urn:microsoft.com/office/officeart/2005/8/layout/cycle5"/>
    <dgm:cxn modelId="{1517AECE-E44E-46CF-8AEF-0C84F35C5BC7}" srcId="{1469EC91-D84E-4E5D-B4EC-12256D669931}" destId="{E13BDBF0-E8CA-4ACB-A36A-4450F1A35464}" srcOrd="7" destOrd="0" parTransId="{3E57A419-1BE1-41F6-A35D-033A425E1EFD}" sibTransId="{5EA53EF2-B9A4-41FF-921D-81BB0041EDEB}"/>
    <dgm:cxn modelId="{917891E1-9372-4B3C-907B-07EC127DB898}" srcId="{1469EC91-D84E-4E5D-B4EC-12256D669931}" destId="{3B8F97F7-1866-4BA8-AD80-47F4C336DC3A}" srcOrd="6" destOrd="0" parTransId="{5ECC2776-96DB-49A6-B06B-814AD638C2F7}" sibTransId="{FD496CFA-1351-49C5-BBDD-0C7EE15F4E12}"/>
    <dgm:cxn modelId="{0BFD4EED-803A-4A9D-B3D8-AEE7FFE0BD19}" type="presOf" srcId="{96014E03-CA53-4259-BC51-FA84C1D821A7}" destId="{70917669-E873-415B-A7A6-6720E9ADEF2C}" srcOrd="0" destOrd="0" presId="urn:microsoft.com/office/officeart/2005/8/layout/cycle5"/>
    <dgm:cxn modelId="{8EF9A8F1-3879-4EC0-B2A0-7265DA05046A}" type="presOf" srcId="{1C964DBB-8A2F-43B7-A72B-AF2E8AC72601}" destId="{A9ABD07F-AE91-4121-B96D-1A9E5C7CC754}" srcOrd="0" destOrd="0" presId="urn:microsoft.com/office/officeart/2005/8/layout/cycle5"/>
    <dgm:cxn modelId="{9F0C86F4-9FFC-41FD-BCAC-3CCB0E3469DD}" type="presOf" srcId="{1469EC91-D84E-4E5D-B4EC-12256D669931}" destId="{93B136ED-6DE5-4292-8920-CF993591D8F5}" srcOrd="0" destOrd="0" presId="urn:microsoft.com/office/officeart/2005/8/layout/cycle5"/>
    <dgm:cxn modelId="{15DACDF4-AF02-4479-BC23-FA57DD9C5F36}" srcId="{1469EC91-D84E-4E5D-B4EC-12256D669931}" destId="{05D085B3-9098-4818-B4AA-7F861C93EFBA}" srcOrd="3" destOrd="0" parTransId="{FE75EA5C-9790-4DCD-BE47-1C8EFD7BCFC7}" sibTransId="{1C964DBB-8A2F-43B7-A72B-AF2E8AC72601}"/>
    <dgm:cxn modelId="{BE3CEECB-54E6-4763-8E47-C79C86833B11}" type="presParOf" srcId="{93B136ED-6DE5-4292-8920-CF993591D8F5}" destId="{13EDDA8C-A8BC-4808-AADF-78A9B6D9CACA}" srcOrd="0" destOrd="0" presId="urn:microsoft.com/office/officeart/2005/8/layout/cycle5"/>
    <dgm:cxn modelId="{EAE3575F-1525-486A-A0ED-4DCA5037C2BC}" type="presParOf" srcId="{93B136ED-6DE5-4292-8920-CF993591D8F5}" destId="{2A407C2B-C452-4F2F-8473-FDAB0DF5ECA0}" srcOrd="1" destOrd="0" presId="urn:microsoft.com/office/officeart/2005/8/layout/cycle5"/>
    <dgm:cxn modelId="{73BA6CB6-6016-4741-9464-F743CDE81773}" type="presParOf" srcId="{93B136ED-6DE5-4292-8920-CF993591D8F5}" destId="{7E9A9CE8-3CE6-43B7-AFAF-AB9B3C9C9F23}" srcOrd="2" destOrd="0" presId="urn:microsoft.com/office/officeart/2005/8/layout/cycle5"/>
    <dgm:cxn modelId="{B559E0EF-5CD3-4878-8E6C-1EB7BB7D22E2}" type="presParOf" srcId="{93B136ED-6DE5-4292-8920-CF993591D8F5}" destId="{C52D8F5B-5C3D-4F87-AAF3-5C0AE8EEE1CA}" srcOrd="3" destOrd="0" presId="urn:microsoft.com/office/officeart/2005/8/layout/cycle5"/>
    <dgm:cxn modelId="{14C5F4B9-A4E1-4518-A4CD-3AFE162F845E}" type="presParOf" srcId="{93B136ED-6DE5-4292-8920-CF993591D8F5}" destId="{1974233D-F0AC-4D56-9CD7-3334281E6B06}" srcOrd="4" destOrd="0" presId="urn:microsoft.com/office/officeart/2005/8/layout/cycle5"/>
    <dgm:cxn modelId="{32CE7E33-DCCF-4B81-B2D2-0F2B3F8C7D16}" type="presParOf" srcId="{93B136ED-6DE5-4292-8920-CF993591D8F5}" destId="{7C956D71-4249-4A14-88A7-3610FB34D566}" srcOrd="5" destOrd="0" presId="urn:microsoft.com/office/officeart/2005/8/layout/cycle5"/>
    <dgm:cxn modelId="{8C412A8D-6A37-4DDC-8A57-BFAEFA29624E}" type="presParOf" srcId="{93B136ED-6DE5-4292-8920-CF993591D8F5}" destId="{9F9314E0-B2AA-42A9-9165-76AA8DB1F4D8}" srcOrd="6" destOrd="0" presId="urn:microsoft.com/office/officeart/2005/8/layout/cycle5"/>
    <dgm:cxn modelId="{4548EF4D-09F9-4040-944D-32775BFF6E09}" type="presParOf" srcId="{93B136ED-6DE5-4292-8920-CF993591D8F5}" destId="{A7DE4FB9-E2FA-497A-9E03-C3CE031414CA}" srcOrd="7" destOrd="0" presId="urn:microsoft.com/office/officeart/2005/8/layout/cycle5"/>
    <dgm:cxn modelId="{923E5472-4C96-4FBF-9FF5-8080E8454BE6}" type="presParOf" srcId="{93B136ED-6DE5-4292-8920-CF993591D8F5}" destId="{1A28717A-5CC4-4746-B65B-67C52438BE78}" srcOrd="8" destOrd="0" presId="urn:microsoft.com/office/officeart/2005/8/layout/cycle5"/>
    <dgm:cxn modelId="{B13607A5-A652-4CD2-A596-EA2F170F65E9}" type="presParOf" srcId="{93B136ED-6DE5-4292-8920-CF993591D8F5}" destId="{8A246B07-B9A3-4596-9A79-CAED43EEC672}" srcOrd="9" destOrd="0" presId="urn:microsoft.com/office/officeart/2005/8/layout/cycle5"/>
    <dgm:cxn modelId="{999B5441-4E3B-42DB-9FFC-D342F7B81F24}" type="presParOf" srcId="{93B136ED-6DE5-4292-8920-CF993591D8F5}" destId="{BC0F56BB-79CC-40A2-A91D-3CE5642D6CDB}" srcOrd="10" destOrd="0" presId="urn:microsoft.com/office/officeart/2005/8/layout/cycle5"/>
    <dgm:cxn modelId="{59F46F60-EEAF-4AE9-91C5-4A2844135F32}" type="presParOf" srcId="{93B136ED-6DE5-4292-8920-CF993591D8F5}" destId="{A9ABD07F-AE91-4121-B96D-1A9E5C7CC754}" srcOrd="11" destOrd="0" presId="urn:microsoft.com/office/officeart/2005/8/layout/cycle5"/>
    <dgm:cxn modelId="{736196C4-C555-4546-896F-686223895473}" type="presParOf" srcId="{93B136ED-6DE5-4292-8920-CF993591D8F5}" destId="{09D31D9E-3ACB-4304-BFB7-3390F04077B1}" srcOrd="12" destOrd="0" presId="urn:microsoft.com/office/officeart/2005/8/layout/cycle5"/>
    <dgm:cxn modelId="{7F71484B-887F-4DCF-9A2B-EA5DB7FBB56E}" type="presParOf" srcId="{93B136ED-6DE5-4292-8920-CF993591D8F5}" destId="{B3BED297-1D95-4F88-AD73-1A836F8932E4}" srcOrd="13" destOrd="0" presId="urn:microsoft.com/office/officeart/2005/8/layout/cycle5"/>
    <dgm:cxn modelId="{ED81ABD5-5312-4543-9146-2B0932DD819A}" type="presParOf" srcId="{93B136ED-6DE5-4292-8920-CF993591D8F5}" destId="{C10FF7F8-EB0C-4B49-A6E1-A90164FCF671}" srcOrd="14" destOrd="0" presId="urn:microsoft.com/office/officeart/2005/8/layout/cycle5"/>
    <dgm:cxn modelId="{574F191E-8BBA-4135-BB65-EB739BABAA2F}" type="presParOf" srcId="{93B136ED-6DE5-4292-8920-CF993591D8F5}" destId="{1AB83944-027A-44CB-A0A7-D342552C44FA}" srcOrd="15" destOrd="0" presId="urn:microsoft.com/office/officeart/2005/8/layout/cycle5"/>
    <dgm:cxn modelId="{5EEBD042-CF97-4695-A893-B1A4490C81B0}" type="presParOf" srcId="{93B136ED-6DE5-4292-8920-CF993591D8F5}" destId="{7911443C-44B1-439F-856F-1E1B87974854}" srcOrd="16" destOrd="0" presId="urn:microsoft.com/office/officeart/2005/8/layout/cycle5"/>
    <dgm:cxn modelId="{E8C7BB4D-8591-41E1-A643-FD8C36F28FE2}" type="presParOf" srcId="{93B136ED-6DE5-4292-8920-CF993591D8F5}" destId="{70917669-E873-415B-A7A6-6720E9ADEF2C}" srcOrd="17" destOrd="0" presId="urn:microsoft.com/office/officeart/2005/8/layout/cycle5"/>
    <dgm:cxn modelId="{80D8558A-DBA9-45C5-935F-641729F8642C}" type="presParOf" srcId="{93B136ED-6DE5-4292-8920-CF993591D8F5}" destId="{0ECDFF2C-CF3D-4A54-A456-A0CC8D85A619}" srcOrd="18" destOrd="0" presId="urn:microsoft.com/office/officeart/2005/8/layout/cycle5"/>
    <dgm:cxn modelId="{5840753D-1616-4AF7-BA00-001831CD1E69}" type="presParOf" srcId="{93B136ED-6DE5-4292-8920-CF993591D8F5}" destId="{82184F74-3F68-4ED2-876F-129017DFFC36}" srcOrd="19" destOrd="0" presId="urn:microsoft.com/office/officeart/2005/8/layout/cycle5"/>
    <dgm:cxn modelId="{533EB97E-38F5-4595-A714-81BB8106DC19}" type="presParOf" srcId="{93B136ED-6DE5-4292-8920-CF993591D8F5}" destId="{BDE20126-1B02-4D0C-8990-74DC5A280F2E}" srcOrd="20" destOrd="0" presId="urn:microsoft.com/office/officeart/2005/8/layout/cycle5"/>
    <dgm:cxn modelId="{82197A3D-B552-4AF8-B125-54169F6D65E6}" type="presParOf" srcId="{93B136ED-6DE5-4292-8920-CF993591D8F5}" destId="{EDE43A40-D216-41F6-A8C4-136815B1633F}" srcOrd="21" destOrd="0" presId="urn:microsoft.com/office/officeart/2005/8/layout/cycle5"/>
    <dgm:cxn modelId="{41E10751-82C1-413F-AA9C-0708F74D18DB}" type="presParOf" srcId="{93B136ED-6DE5-4292-8920-CF993591D8F5}" destId="{F1EC12DB-FEEC-40A4-9914-71DD877FD20E}" srcOrd="22" destOrd="0" presId="urn:microsoft.com/office/officeart/2005/8/layout/cycle5"/>
    <dgm:cxn modelId="{622DCA59-16D4-42AA-AE38-8ABA8D8D7761}" type="presParOf" srcId="{93B136ED-6DE5-4292-8920-CF993591D8F5}" destId="{EB67F063-2C5E-4528-ADFC-6AF476AFB6B6}" srcOrd="23"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784447-77EC-4748-B0CE-172EDFB9333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84B99CD-49FE-45BF-9E3C-12B63D069EA5}">
      <dgm:prSet/>
      <dgm:spPr/>
      <dgm:t>
        <a:bodyPr/>
        <a:lstStyle/>
        <a:p>
          <a:pPr>
            <a:lnSpc>
              <a:spcPct val="100000"/>
            </a:lnSpc>
          </a:pPr>
          <a:r>
            <a:rPr lang="en-US"/>
            <a:t>Hours of Learning Content -174 hours</a:t>
          </a:r>
        </a:p>
      </dgm:t>
    </dgm:pt>
    <dgm:pt modelId="{132DF0FE-5C53-4B79-A056-9F9CB0BA4F81}" type="parTrans" cxnId="{1BDAAA29-5A15-41FF-A5CD-43CC18E4147A}">
      <dgm:prSet/>
      <dgm:spPr/>
      <dgm:t>
        <a:bodyPr/>
        <a:lstStyle/>
        <a:p>
          <a:endParaRPr lang="en-US"/>
        </a:p>
      </dgm:t>
    </dgm:pt>
    <dgm:pt modelId="{56FE98A7-0947-4843-A25B-5244A90BDD5A}" type="sibTrans" cxnId="{1BDAAA29-5A15-41FF-A5CD-43CC18E4147A}">
      <dgm:prSet/>
      <dgm:spPr/>
      <dgm:t>
        <a:bodyPr/>
        <a:lstStyle/>
        <a:p>
          <a:pPr>
            <a:lnSpc>
              <a:spcPct val="100000"/>
            </a:lnSpc>
          </a:pPr>
          <a:endParaRPr lang="en-US"/>
        </a:p>
      </dgm:t>
    </dgm:pt>
    <dgm:pt modelId="{054851B6-5709-46BA-80E4-3C883F124941}">
      <dgm:prSet/>
      <dgm:spPr/>
      <dgm:t>
        <a:bodyPr/>
        <a:lstStyle/>
        <a:p>
          <a:pPr>
            <a:lnSpc>
              <a:spcPct val="100000"/>
            </a:lnSpc>
          </a:pPr>
          <a:r>
            <a:rPr lang="en-US"/>
            <a:t>Spreadsheet Tool - Google Sheets</a:t>
          </a:r>
        </a:p>
      </dgm:t>
    </dgm:pt>
    <dgm:pt modelId="{1B9EBBAD-AE25-4082-8EB2-A6074537DC88}" type="parTrans" cxnId="{609C5EE8-AAE5-40D0-B98B-0ABF35518546}">
      <dgm:prSet/>
      <dgm:spPr/>
      <dgm:t>
        <a:bodyPr/>
        <a:lstStyle/>
        <a:p>
          <a:endParaRPr lang="en-US"/>
        </a:p>
      </dgm:t>
    </dgm:pt>
    <dgm:pt modelId="{C168C7A8-E7EC-4752-A58F-3D6AA54E609C}" type="sibTrans" cxnId="{609C5EE8-AAE5-40D0-B98B-0ABF35518546}">
      <dgm:prSet/>
      <dgm:spPr/>
      <dgm:t>
        <a:bodyPr/>
        <a:lstStyle/>
        <a:p>
          <a:pPr>
            <a:lnSpc>
              <a:spcPct val="100000"/>
            </a:lnSpc>
          </a:pPr>
          <a:endParaRPr lang="en-US"/>
        </a:p>
      </dgm:t>
    </dgm:pt>
    <dgm:pt modelId="{619DE86C-81C2-4B57-8065-F1597141D2B7}">
      <dgm:prSet/>
      <dgm:spPr/>
      <dgm:t>
        <a:bodyPr/>
        <a:lstStyle/>
        <a:p>
          <a:pPr>
            <a:lnSpc>
              <a:spcPct val="100000"/>
            </a:lnSpc>
          </a:pPr>
          <a:r>
            <a:rPr lang="en-US"/>
            <a:t>Programming Language - R	</a:t>
          </a:r>
        </a:p>
      </dgm:t>
    </dgm:pt>
    <dgm:pt modelId="{F59CD494-7E90-41EA-BBC2-1E5237C6E39A}" type="parTrans" cxnId="{4ECBDC2D-7257-4AE0-9E11-5ABFD3EBAA02}">
      <dgm:prSet/>
      <dgm:spPr/>
      <dgm:t>
        <a:bodyPr/>
        <a:lstStyle/>
        <a:p>
          <a:endParaRPr lang="en-US"/>
        </a:p>
      </dgm:t>
    </dgm:pt>
    <dgm:pt modelId="{FFB1D737-6DE7-4107-A2F5-9AA07E42A6E4}" type="sibTrans" cxnId="{4ECBDC2D-7257-4AE0-9E11-5ABFD3EBAA02}">
      <dgm:prSet/>
      <dgm:spPr/>
      <dgm:t>
        <a:bodyPr/>
        <a:lstStyle/>
        <a:p>
          <a:pPr>
            <a:lnSpc>
              <a:spcPct val="100000"/>
            </a:lnSpc>
          </a:pPr>
          <a:endParaRPr lang="en-US"/>
        </a:p>
      </dgm:t>
    </dgm:pt>
    <dgm:pt modelId="{14A91C56-815E-4160-A30B-6D6AD3070720}">
      <dgm:prSet/>
      <dgm:spPr/>
      <dgm:t>
        <a:bodyPr/>
        <a:lstStyle/>
        <a:p>
          <a:pPr>
            <a:lnSpc>
              <a:spcPct val="100000"/>
            </a:lnSpc>
          </a:pPr>
          <a:r>
            <a:rPr lang="en-US"/>
            <a:t>Data Visualization Tool - Tableau	</a:t>
          </a:r>
        </a:p>
      </dgm:t>
    </dgm:pt>
    <dgm:pt modelId="{3D8EC185-B725-4EFC-B363-C16DBD5688F4}" type="parTrans" cxnId="{BB1FFCAA-BEDC-4CFB-A9DD-C0F4EBC2C157}">
      <dgm:prSet/>
      <dgm:spPr/>
      <dgm:t>
        <a:bodyPr/>
        <a:lstStyle/>
        <a:p>
          <a:endParaRPr lang="en-US"/>
        </a:p>
      </dgm:t>
    </dgm:pt>
    <dgm:pt modelId="{3A25F5A9-0478-4FE9-B96C-C302FC878309}" type="sibTrans" cxnId="{BB1FFCAA-BEDC-4CFB-A9DD-C0F4EBC2C157}">
      <dgm:prSet/>
      <dgm:spPr/>
      <dgm:t>
        <a:bodyPr/>
        <a:lstStyle/>
        <a:p>
          <a:pPr>
            <a:lnSpc>
              <a:spcPct val="100000"/>
            </a:lnSpc>
          </a:pPr>
          <a:endParaRPr lang="en-US"/>
        </a:p>
      </dgm:t>
    </dgm:pt>
    <dgm:pt modelId="{49CB6FA7-68E1-4598-A9DB-7DD32809027F}">
      <dgm:prSet/>
      <dgm:spPr/>
      <dgm:t>
        <a:bodyPr/>
        <a:lstStyle/>
        <a:p>
          <a:pPr>
            <a:lnSpc>
              <a:spcPct val="100000"/>
            </a:lnSpc>
          </a:pPr>
          <a:r>
            <a:rPr lang="en-US"/>
            <a:t>Teaching Approach - Personal experience sharing by actual data analysts</a:t>
          </a:r>
        </a:p>
      </dgm:t>
    </dgm:pt>
    <dgm:pt modelId="{6B41A51E-D2A1-40D1-A43D-CE43456BE554}" type="parTrans" cxnId="{54C29712-A527-4576-AB95-6934B131A411}">
      <dgm:prSet/>
      <dgm:spPr/>
      <dgm:t>
        <a:bodyPr/>
        <a:lstStyle/>
        <a:p>
          <a:endParaRPr lang="en-US"/>
        </a:p>
      </dgm:t>
    </dgm:pt>
    <dgm:pt modelId="{A1F1C2B2-E10D-4486-A3DC-20938D38C3BC}" type="sibTrans" cxnId="{54C29712-A527-4576-AB95-6934B131A411}">
      <dgm:prSet/>
      <dgm:spPr/>
      <dgm:t>
        <a:bodyPr/>
        <a:lstStyle/>
        <a:p>
          <a:endParaRPr lang="en-US"/>
        </a:p>
      </dgm:t>
    </dgm:pt>
    <dgm:pt modelId="{4A4A8F46-5555-4A07-992A-930272F7D3D6}" type="pres">
      <dgm:prSet presAssocID="{F5784447-77EC-4748-B0CE-172EDFB9333B}" presName="root" presStyleCnt="0">
        <dgm:presLayoutVars>
          <dgm:dir/>
          <dgm:resizeHandles val="exact"/>
        </dgm:presLayoutVars>
      </dgm:prSet>
      <dgm:spPr/>
    </dgm:pt>
    <dgm:pt modelId="{7A4EA1CF-1728-4EF4-8AA4-B35005A5073E}" type="pres">
      <dgm:prSet presAssocID="{284B99CD-49FE-45BF-9E3C-12B63D069EA5}" presName="compNode" presStyleCnt="0"/>
      <dgm:spPr/>
    </dgm:pt>
    <dgm:pt modelId="{B495F234-257E-431D-8BCC-7EB4337DE483}" type="pres">
      <dgm:prSet presAssocID="{284B99CD-49FE-45BF-9E3C-12B63D069EA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ock"/>
        </a:ext>
      </dgm:extLst>
    </dgm:pt>
    <dgm:pt modelId="{938FBD36-6C7F-40C3-AE25-98B858066005}" type="pres">
      <dgm:prSet presAssocID="{284B99CD-49FE-45BF-9E3C-12B63D069EA5}" presName="spaceRect" presStyleCnt="0"/>
      <dgm:spPr/>
    </dgm:pt>
    <dgm:pt modelId="{BC92EAD6-EF86-4894-9952-7773BDA82F5E}" type="pres">
      <dgm:prSet presAssocID="{284B99CD-49FE-45BF-9E3C-12B63D069EA5}" presName="textRect" presStyleLbl="revTx" presStyleIdx="0" presStyleCnt="5">
        <dgm:presLayoutVars>
          <dgm:chMax val="1"/>
          <dgm:chPref val="1"/>
        </dgm:presLayoutVars>
      </dgm:prSet>
      <dgm:spPr/>
    </dgm:pt>
    <dgm:pt modelId="{E4BAF05B-AD15-424F-AC99-6DC2E8EFA6AE}" type="pres">
      <dgm:prSet presAssocID="{56FE98A7-0947-4843-A25B-5244A90BDD5A}" presName="sibTrans" presStyleCnt="0"/>
      <dgm:spPr/>
    </dgm:pt>
    <dgm:pt modelId="{3000F7EE-4C56-46E4-9046-9EFD889CEB7E}" type="pres">
      <dgm:prSet presAssocID="{054851B6-5709-46BA-80E4-3C883F124941}" presName="compNode" presStyleCnt="0"/>
      <dgm:spPr/>
    </dgm:pt>
    <dgm:pt modelId="{3CE87DF5-F01F-464E-8BF5-766BB29BB97B}" type="pres">
      <dgm:prSet presAssocID="{054851B6-5709-46BA-80E4-3C883F12494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ext>
      </dgm:extLst>
    </dgm:pt>
    <dgm:pt modelId="{A0142F13-2F15-4897-B3D5-9B0A590CA87B}" type="pres">
      <dgm:prSet presAssocID="{054851B6-5709-46BA-80E4-3C883F124941}" presName="spaceRect" presStyleCnt="0"/>
      <dgm:spPr/>
    </dgm:pt>
    <dgm:pt modelId="{FE039620-A8E0-4919-A817-D41124FBAE59}" type="pres">
      <dgm:prSet presAssocID="{054851B6-5709-46BA-80E4-3C883F124941}" presName="textRect" presStyleLbl="revTx" presStyleIdx="1" presStyleCnt="5">
        <dgm:presLayoutVars>
          <dgm:chMax val="1"/>
          <dgm:chPref val="1"/>
        </dgm:presLayoutVars>
      </dgm:prSet>
      <dgm:spPr/>
    </dgm:pt>
    <dgm:pt modelId="{859AFE64-34F9-46FF-A0DC-24AFD07BF453}" type="pres">
      <dgm:prSet presAssocID="{C168C7A8-E7EC-4752-A58F-3D6AA54E609C}" presName="sibTrans" presStyleCnt="0"/>
      <dgm:spPr/>
    </dgm:pt>
    <dgm:pt modelId="{DC305AAF-C326-42ED-9E02-BBC136FC1B76}" type="pres">
      <dgm:prSet presAssocID="{619DE86C-81C2-4B57-8065-F1597141D2B7}" presName="compNode" presStyleCnt="0"/>
      <dgm:spPr/>
    </dgm:pt>
    <dgm:pt modelId="{79D2F61C-2C7A-4826-8338-CA28AAF32824}" type="pres">
      <dgm:prSet presAssocID="{619DE86C-81C2-4B57-8065-F1597141D2B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grammer"/>
        </a:ext>
      </dgm:extLst>
    </dgm:pt>
    <dgm:pt modelId="{EDF9E11A-2D7A-4CB2-B537-0EA3F2AA6044}" type="pres">
      <dgm:prSet presAssocID="{619DE86C-81C2-4B57-8065-F1597141D2B7}" presName="spaceRect" presStyleCnt="0"/>
      <dgm:spPr/>
    </dgm:pt>
    <dgm:pt modelId="{C2049257-9309-4064-A918-D85F335FF108}" type="pres">
      <dgm:prSet presAssocID="{619DE86C-81C2-4B57-8065-F1597141D2B7}" presName="textRect" presStyleLbl="revTx" presStyleIdx="2" presStyleCnt="5">
        <dgm:presLayoutVars>
          <dgm:chMax val="1"/>
          <dgm:chPref val="1"/>
        </dgm:presLayoutVars>
      </dgm:prSet>
      <dgm:spPr/>
    </dgm:pt>
    <dgm:pt modelId="{3450D707-F133-42D8-9948-C10115CF85B3}" type="pres">
      <dgm:prSet presAssocID="{FFB1D737-6DE7-4107-A2F5-9AA07E42A6E4}" presName="sibTrans" presStyleCnt="0"/>
      <dgm:spPr/>
    </dgm:pt>
    <dgm:pt modelId="{B9ADE745-8634-4D05-A88B-6EA3BCCD1426}" type="pres">
      <dgm:prSet presAssocID="{14A91C56-815E-4160-A30B-6D6AD3070720}" presName="compNode" presStyleCnt="0"/>
      <dgm:spPr/>
    </dgm:pt>
    <dgm:pt modelId="{2B662BF8-7177-4B83-8278-487CC08EB25C}" type="pres">
      <dgm:prSet presAssocID="{14A91C56-815E-4160-A30B-6D6AD307072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chart"/>
        </a:ext>
      </dgm:extLst>
    </dgm:pt>
    <dgm:pt modelId="{C88951AF-2283-48A0-97F1-9F808DA086D8}" type="pres">
      <dgm:prSet presAssocID="{14A91C56-815E-4160-A30B-6D6AD3070720}" presName="spaceRect" presStyleCnt="0"/>
      <dgm:spPr/>
    </dgm:pt>
    <dgm:pt modelId="{1E5A1B51-2132-4263-989F-FC51F26814C6}" type="pres">
      <dgm:prSet presAssocID="{14A91C56-815E-4160-A30B-6D6AD3070720}" presName="textRect" presStyleLbl="revTx" presStyleIdx="3" presStyleCnt="5">
        <dgm:presLayoutVars>
          <dgm:chMax val="1"/>
          <dgm:chPref val="1"/>
        </dgm:presLayoutVars>
      </dgm:prSet>
      <dgm:spPr/>
    </dgm:pt>
    <dgm:pt modelId="{49A7C7C4-928B-43FC-A0EB-E54F91D849C5}" type="pres">
      <dgm:prSet presAssocID="{3A25F5A9-0478-4FE9-B96C-C302FC878309}" presName="sibTrans" presStyleCnt="0"/>
      <dgm:spPr/>
    </dgm:pt>
    <dgm:pt modelId="{825C37C5-A6C2-4A8A-9C05-6C599AB7C72E}" type="pres">
      <dgm:prSet presAssocID="{49CB6FA7-68E1-4598-A9DB-7DD32809027F}" presName="compNode" presStyleCnt="0"/>
      <dgm:spPr/>
    </dgm:pt>
    <dgm:pt modelId="{52F79183-81AD-4C6D-9C0E-8F21FDD4B72A}" type="pres">
      <dgm:prSet presAssocID="{49CB6FA7-68E1-4598-A9DB-7DD32809027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Teacher"/>
        </a:ext>
      </dgm:extLst>
    </dgm:pt>
    <dgm:pt modelId="{23EF11D4-8246-4B45-AFAC-31FAEB744428}" type="pres">
      <dgm:prSet presAssocID="{49CB6FA7-68E1-4598-A9DB-7DD32809027F}" presName="spaceRect" presStyleCnt="0"/>
      <dgm:spPr/>
    </dgm:pt>
    <dgm:pt modelId="{E02C77B6-BEE5-4ED9-A2B4-8E77B5647BCE}" type="pres">
      <dgm:prSet presAssocID="{49CB6FA7-68E1-4598-A9DB-7DD32809027F}" presName="textRect" presStyleLbl="revTx" presStyleIdx="4" presStyleCnt="5">
        <dgm:presLayoutVars>
          <dgm:chMax val="1"/>
          <dgm:chPref val="1"/>
        </dgm:presLayoutVars>
      </dgm:prSet>
      <dgm:spPr/>
    </dgm:pt>
  </dgm:ptLst>
  <dgm:cxnLst>
    <dgm:cxn modelId="{54C29712-A527-4576-AB95-6934B131A411}" srcId="{F5784447-77EC-4748-B0CE-172EDFB9333B}" destId="{49CB6FA7-68E1-4598-A9DB-7DD32809027F}" srcOrd="4" destOrd="0" parTransId="{6B41A51E-D2A1-40D1-A43D-CE43456BE554}" sibTransId="{A1F1C2B2-E10D-4486-A3DC-20938D38C3BC}"/>
    <dgm:cxn modelId="{2E7C921D-3FB0-406F-ACAE-8845D0500B7A}" type="presOf" srcId="{619DE86C-81C2-4B57-8065-F1597141D2B7}" destId="{C2049257-9309-4064-A918-D85F335FF108}" srcOrd="0" destOrd="0" presId="urn:microsoft.com/office/officeart/2018/2/layout/IconLabelList"/>
    <dgm:cxn modelId="{1BDAAA29-5A15-41FF-A5CD-43CC18E4147A}" srcId="{F5784447-77EC-4748-B0CE-172EDFB9333B}" destId="{284B99CD-49FE-45BF-9E3C-12B63D069EA5}" srcOrd="0" destOrd="0" parTransId="{132DF0FE-5C53-4B79-A056-9F9CB0BA4F81}" sibTransId="{56FE98A7-0947-4843-A25B-5244A90BDD5A}"/>
    <dgm:cxn modelId="{4ECBDC2D-7257-4AE0-9E11-5ABFD3EBAA02}" srcId="{F5784447-77EC-4748-B0CE-172EDFB9333B}" destId="{619DE86C-81C2-4B57-8065-F1597141D2B7}" srcOrd="2" destOrd="0" parTransId="{F59CD494-7E90-41EA-BBC2-1E5237C6E39A}" sibTransId="{FFB1D737-6DE7-4107-A2F5-9AA07E42A6E4}"/>
    <dgm:cxn modelId="{D4300A3F-B9D9-49BA-9BFB-DF294796BDA2}" type="presOf" srcId="{F5784447-77EC-4748-B0CE-172EDFB9333B}" destId="{4A4A8F46-5555-4A07-992A-930272F7D3D6}" srcOrd="0" destOrd="0" presId="urn:microsoft.com/office/officeart/2018/2/layout/IconLabelList"/>
    <dgm:cxn modelId="{B359EC41-8060-4B02-8D63-E9DA3134541B}" type="presOf" srcId="{284B99CD-49FE-45BF-9E3C-12B63D069EA5}" destId="{BC92EAD6-EF86-4894-9952-7773BDA82F5E}" srcOrd="0" destOrd="0" presId="urn:microsoft.com/office/officeart/2018/2/layout/IconLabelList"/>
    <dgm:cxn modelId="{69325656-7839-43E3-A501-EA2D310074AA}" type="presOf" srcId="{49CB6FA7-68E1-4598-A9DB-7DD32809027F}" destId="{E02C77B6-BEE5-4ED9-A2B4-8E77B5647BCE}" srcOrd="0" destOrd="0" presId="urn:microsoft.com/office/officeart/2018/2/layout/IconLabelList"/>
    <dgm:cxn modelId="{F3DAC484-B4EA-44E2-97BC-AAEB2561FEB3}" type="presOf" srcId="{14A91C56-815E-4160-A30B-6D6AD3070720}" destId="{1E5A1B51-2132-4263-989F-FC51F26814C6}" srcOrd="0" destOrd="0" presId="urn:microsoft.com/office/officeart/2018/2/layout/IconLabelList"/>
    <dgm:cxn modelId="{BB1FFCAA-BEDC-4CFB-A9DD-C0F4EBC2C157}" srcId="{F5784447-77EC-4748-B0CE-172EDFB9333B}" destId="{14A91C56-815E-4160-A30B-6D6AD3070720}" srcOrd="3" destOrd="0" parTransId="{3D8EC185-B725-4EFC-B363-C16DBD5688F4}" sibTransId="{3A25F5A9-0478-4FE9-B96C-C302FC878309}"/>
    <dgm:cxn modelId="{304DFDB0-1CB4-4724-96F1-B0B1E47204B5}" type="presOf" srcId="{054851B6-5709-46BA-80E4-3C883F124941}" destId="{FE039620-A8E0-4919-A817-D41124FBAE59}" srcOrd="0" destOrd="0" presId="urn:microsoft.com/office/officeart/2018/2/layout/IconLabelList"/>
    <dgm:cxn modelId="{609C5EE8-AAE5-40D0-B98B-0ABF35518546}" srcId="{F5784447-77EC-4748-B0CE-172EDFB9333B}" destId="{054851B6-5709-46BA-80E4-3C883F124941}" srcOrd="1" destOrd="0" parTransId="{1B9EBBAD-AE25-4082-8EB2-A6074537DC88}" sibTransId="{C168C7A8-E7EC-4752-A58F-3D6AA54E609C}"/>
    <dgm:cxn modelId="{A3B2EC73-72FF-40E5-9426-D94D78B6FF25}" type="presParOf" srcId="{4A4A8F46-5555-4A07-992A-930272F7D3D6}" destId="{7A4EA1CF-1728-4EF4-8AA4-B35005A5073E}" srcOrd="0" destOrd="0" presId="urn:microsoft.com/office/officeart/2018/2/layout/IconLabelList"/>
    <dgm:cxn modelId="{1E963227-4FE3-48DD-ACA5-F9C8E049DAA4}" type="presParOf" srcId="{7A4EA1CF-1728-4EF4-8AA4-B35005A5073E}" destId="{B495F234-257E-431D-8BCC-7EB4337DE483}" srcOrd="0" destOrd="0" presId="urn:microsoft.com/office/officeart/2018/2/layout/IconLabelList"/>
    <dgm:cxn modelId="{401AB64E-6990-4ADD-A1C1-12C407996989}" type="presParOf" srcId="{7A4EA1CF-1728-4EF4-8AA4-B35005A5073E}" destId="{938FBD36-6C7F-40C3-AE25-98B858066005}" srcOrd="1" destOrd="0" presId="urn:microsoft.com/office/officeart/2018/2/layout/IconLabelList"/>
    <dgm:cxn modelId="{A0C041AE-1AE3-4AFD-8779-D60BFB3D4D6D}" type="presParOf" srcId="{7A4EA1CF-1728-4EF4-8AA4-B35005A5073E}" destId="{BC92EAD6-EF86-4894-9952-7773BDA82F5E}" srcOrd="2" destOrd="0" presId="urn:microsoft.com/office/officeart/2018/2/layout/IconLabelList"/>
    <dgm:cxn modelId="{0C6C9CB4-57E5-497F-953D-C41179331056}" type="presParOf" srcId="{4A4A8F46-5555-4A07-992A-930272F7D3D6}" destId="{E4BAF05B-AD15-424F-AC99-6DC2E8EFA6AE}" srcOrd="1" destOrd="0" presId="urn:microsoft.com/office/officeart/2018/2/layout/IconLabelList"/>
    <dgm:cxn modelId="{4422D894-CC50-43D6-BA8A-09E957294FB7}" type="presParOf" srcId="{4A4A8F46-5555-4A07-992A-930272F7D3D6}" destId="{3000F7EE-4C56-46E4-9046-9EFD889CEB7E}" srcOrd="2" destOrd="0" presId="urn:microsoft.com/office/officeart/2018/2/layout/IconLabelList"/>
    <dgm:cxn modelId="{6EBADD8B-A1CD-47B8-9920-B171EF334FED}" type="presParOf" srcId="{3000F7EE-4C56-46E4-9046-9EFD889CEB7E}" destId="{3CE87DF5-F01F-464E-8BF5-766BB29BB97B}" srcOrd="0" destOrd="0" presId="urn:microsoft.com/office/officeart/2018/2/layout/IconLabelList"/>
    <dgm:cxn modelId="{EC6ADDA3-27C0-4ED1-B106-A6F94A084D63}" type="presParOf" srcId="{3000F7EE-4C56-46E4-9046-9EFD889CEB7E}" destId="{A0142F13-2F15-4897-B3D5-9B0A590CA87B}" srcOrd="1" destOrd="0" presId="urn:microsoft.com/office/officeart/2018/2/layout/IconLabelList"/>
    <dgm:cxn modelId="{6711F159-8E41-47C4-AD44-E5956CCE5B3D}" type="presParOf" srcId="{3000F7EE-4C56-46E4-9046-9EFD889CEB7E}" destId="{FE039620-A8E0-4919-A817-D41124FBAE59}" srcOrd="2" destOrd="0" presId="urn:microsoft.com/office/officeart/2018/2/layout/IconLabelList"/>
    <dgm:cxn modelId="{6761CBCE-A2E9-433D-A4FC-3930EAF59D07}" type="presParOf" srcId="{4A4A8F46-5555-4A07-992A-930272F7D3D6}" destId="{859AFE64-34F9-46FF-A0DC-24AFD07BF453}" srcOrd="3" destOrd="0" presId="urn:microsoft.com/office/officeart/2018/2/layout/IconLabelList"/>
    <dgm:cxn modelId="{960C3779-38A0-447D-809F-B8D290DEE25C}" type="presParOf" srcId="{4A4A8F46-5555-4A07-992A-930272F7D3D6}" destId="{DC305AAF-C326-42ED-9E02-BBC136FC1B76}" srcOrd="4" destOrd="0" presId="urn:microsoft.com/office/officeart/2018/2/layout/IconLabelList"/>
    <dgm:cxn modelId="{B8A8A5C8-223B-4B03-9BFE-75B67717E730}" type="presParOf" srcId="{DC305AAF-C326-42ED-9E02-BBC136FC1B76}" destId="{79D2F61C-2C7A-4826-8338-CA28AAF32824}" srcOrd="0" destOrd="0" presId="urn:microsoft.com/office/officeart/2018/2/layout/IconLabelList"/>
    <dgm:cxn modelId="{AF25DEAA-9B3F-4DD2-B530-9A71C010DA73}" type="presParOf" srcId="{DC305AAF-C326-42ED-9E02-BBC136FC1B76}" destId="{EDF9E11A-2D7A-4CB2-B537-0EA3F2AA6044}" srcOrd="1" destOrd="0" presId="urn:microsoft.com/office/officeart/2018/2/layout/IconLabelList"/>
    <dgm:cxn modelId="{3610F697-D532-4831-9B02-D3D6D6580575}" type="presParOf" srcId="{DC305AAF-C326-42ED-9E02-BBC136FC1B76}" destId="{C2049257-9309-4064-A918-D85F335FF108}" srcOrd="2" destOrd="0" presId="urn:microsoft.com/office/officeart/2018/2/layout/IconLabelList"/>
    <dgm:cxn modelId="{99860D8B-DBD4-4B22-A228-3831F7C69A33}" type="presParOf" srcId="{4A4A8F46-5555-4A07-992A-930272F7D3D6}" destId="{3450D707-F133-42D8-9948-C10115CF85B3}" srcOrd="5" destOrd="0" presId="urn:microsoft.com/office/officeart/2018/2/layout/IconLabelList"/>
    <dgm:cxn modelId="{4AF40F2D-2210-4231-8B2C-EE1404532907}" type="presParOf" srcId="{4A4A8F46-5555-4A07-992A-930272F7D3D6}" destId="{B9ADE745-8634-4D05-A88B-6EA3BCCD1426}" srcOrd="6" destOrd="0" presId="urn:microsoft.com/office/officeart/2018/2/layout/IconLabelList"/>
    <dgm:cxn modelId="{70596AC7-B2EB-4DFF-B269-06312BA1017D}" type="presParOf" srcId="{B9ADE745-8634-4D05-A88B-6EA3BCCD1426}" destId="{2B662BF8-7177-4B83-8278-487CC08EB25C}" srcOrd="0" destOrd="0" presId="urn:microsoft.com/office/officeart/2018/2/layout/IconLabelList"/>
    <dgm:cxn modelId="{C8CDDFF2-1B42-4E8C-BBF8-A46B8469A2E5}" type="presParOf" srcId="{B9ADE745-8634-4D05-A88B-6EA3BCCD1426}" destId="{C88951AF-2283-48A0-97F1-9F808DA086D8}" srcOrd="1" destOrd="0" presId="urn:microsoft.com/office/officeart/2018/2/layout/IconLabelList"/>
    <dgm:cxn modelId="{BBE66B07-34B0-4ACB-945E-053C78314D4B}" type="presParOf" srcId="{B9ADE745-8634-4D05-A88B-6EA3BCCD1426}" destId="{1E5A1B51-2132-4263-989F-FC51F26814C6}" srcOrd="2" destOrd="0" presId="urn:microsoft.com/office/officeart/2018/2/layout/IconLabelList"/>
    <dgm:cxn modelId="{9CF8E31F-1975-49E9-A7B9-F28E719B2DD4}" type="presParOf" srcId="{4A4A8F46-5555-4A07-992A-930272F7D3D6}" destId="{49A7C7C4-928B-43FC-A0EB-E54F91D849C5}" srcOrd="7" destOrd="0" presId="urn:microsoft.com/office/officeart/2018/2/layout/IconLabelList"/>
    <dgm:cxn modelId="{7F51016F-0A88-4F90-954E-FE67682CDAEB}" type="presParOf" srcId="{4A4A8F46-5555-4A07-992A-930272F7D3D6}" destId="{825C37C5-A6C2-4A8A-9C05-6C599AB7C72E}" srcOrd="8" destOrd="0" presId="urn:microsoft.com/office/officeart/2018/2/layout/IconLabelList"/>
    <dgm:cxn modelId="{2733695C-EF06-4CAB-A2B8-B0898A686695}" type="presParOf" srcId="{825C37C5-A6C2-4A8A-9C05-6C599AB7C72E}" destId="{52F79183-81AD-4C6D-9C0E-8F21FDD4B72A}" srcOrd="0" destOrd="0" presId="urn:microsoft.com/office/officeart/2018/2/layout/IconLabelList"/>
    <dgm:cxn modelId="{EDE4C30C-CD94-4BC0-886C-7DAA10F6489A}" type="presParOf" srcId="{825C37C5-A6C2-4A8A-9C05-6C599AB7C72E}" destId="{23EF11D4-8246-4B45-AFAC-31FAEB744428}" srcOrd="1" destOrd="0" presId="urn:microsoft.com/office/officeart/2018/2/layout/IconLabelList"/>
    <dgm:cxn modelId="{4D322B0C-463D-4C02-8272-F5C703D1C927}" type="presParOf" srcId="{825C37C5-A6C2-4A8A-9C05-6C599AB7C72E}" destId="{E02C77B6-BEE5-4ED9-A2B4-8E77B5647BC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CA1D3D-0880-4AA7-BCD2-A2FE12391F0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4AA4ABFA-CA05-4564-9B72-2541B82ED728}">
      <dgm:prSet/>
      <dgm:spPr/>
      <dgm:t>
        <a:bodyPr/>
        <a:lstStyle/>
        <a:p>
          <a:r>
            <a:rPr lang="en-US" dirty="0"/>
            <a:t>YouTube is going to be one of the best sources to continue your learning after you finish any entry-level/beginner course </a:t>
          </a:r>
        </a:p>
      </dgm:t>
    </dgm:pt>
    <dgm:pt modelId="{CEBECC2B-8535-4D96-9091-471C092F38B7}" type="parTrans" cxnId="{1FE0B0ED-DD66-4214-8B79-9099CE219489}">
      <dgm:prSet/>
      <dgm:spPr/>
      <dgm:t>
        <a:bodyPr/>
        <a:lstStyle/>
        <a:p>
          <a:endParaRPr lang="en-US"/>
        </a:p>
      </dgm:t>
    </dgm:pt>
    <dgm:pt modelId="{A311EF38-2B5B-4A66-B617-ECC6487DEE26}" type="sibTrans" cxnId="{1FE0B0ED-DD66-4214-8B79-9099CE219489}">
      <dgm:prSet/>
      <dgm:spPr/>
      <dgm:t>
        <a:bodyPr/>
        <a:lstStyle/>
        <a:p>
          <a:endParaRPr lang="en-US"/>
        </a:p>
      </dgm:t>
    </dgm:pt>
    <dgm:pt modelId="{7DF03EAE-6F04-470B-BC10-308E2A4345DE}">
      <dgm:prSet/>
      <dgm:spPr/>
      <dgm:t>
        <a:bodyPr/>
        <a:lstStyle/>
        <a:p>
          <a:r>
            <a:rPr lang="en-US"/>
            <a:t>YouTube allows you to supplement your learning and fill in any gaps, while also allowing you to learn advanced techniques in all data analytics skills. </a:t>
          </a:r>
        </a:p>
      </dgm:t>
    </dgm:pt>
    <dgm:pt modelId="{E34E40A2-2BF4-40B8-BAFB-93D373291526}" type="parTrans" cxnId="{1C38B770-A22E-4709-94A0-4A14E7F73F26}">
      <dgm:prSet/>
      <dgm:spPr/>
      <dgm:t>
        <a:bodyPr/>
        <a:lstStyle/>
        <a:p>
          <a:endParaRPr lang="en-US"/>
        </a:p>
      </dgm:t>
    </dgm:pt>
    <dgm:pt modelId="{850801EC-533B-424E-B5B3-641DFA350CA2}" type="sibTrans" cxnId="{1C38B770-A22E-4709-94A0-4A14E7F73F26}">
      <dgm:prSet/>
      <dgm:spPr/>
      <dgm:t>
        <a:bodyPr/>
        <a:lstStyle/>
        <a:p>
          <a:endParaRPr lang="en-US"/>
        </a:p>
      </dgm:t>
    </dgm:pt>
    <dgm:pt modelId="{458FB211-9EB7-43DD-841B-7DB2EDC80257}">
      <dgm:prSet/>
      <dgm:spPr/>
      <dgm:t>
        <a:bodyPr/>
        <a:lstStyle/>
        <a:p>
          <a:r>
            <a:rPr lang="en-US"/>
            <a:t>YouTube is also great for troubleshooting any errors or problems you have in your data analytics task </a:t>
          </a:r>
        </a:p>
      </dgm:t>
    </dgm:pt>
    <dgm:pt modelId="{576699BC-F408-464D-8258-18D57F0BC9CE}" type="parTrans" cxnId="{A4EC529B-9582-4CDE-AC03-71CF870A5091}">
      <dgm:prSet/>
      <dgm:spPr/>
      <dgm:t>
        <a:bodyPr/>
        <a:lstStyle/>
        <a:p>
          <a:endParaRPr lang="en-US"/>
        </a:p>
      </dgm:t>
    </dgm:pt>
    <dgm:pt modelId="{AC47DAD4-7193-4DE5-B50E-C644AFCF2965}" type="sibTrans" cxnId="{A4EC529B-9582-4CDE-AC03-71CF870A5091}">
      <dgm:prSet/>
      <dgm:spPr/>
      <dgm:t>
        <a:bodyPr/>
        <a:lstStyle/>
        <a:p>
          <a:endParaRPr lang="en-US"/>
        </a:p>
      </dgm:t>
    </dgm:pt>
    <dgm:pt modelId="{3CD3C0B9-44FE-429E-8EA7-7CCED84CF07A}">
      <dgm:prSet/>
      <dgm:spPr/>
      <dgm:t>
        <a:bodyPr/>
        <a:lstStyle/>
        <a:p>
          <a:r>
            <a:rPr lang="en-US"/>
            <a:t>YouTube is Also Free!!!!! </a:t>
          </a:r>
        </a:p>
      </dgm:t>
    </dgm:pt>
    <dgm:pt modelId="{5B721CE8-FBD8-476B-A471-D26622A7F896}" type="parTrans" cxnId="{39A474DA-539D-4FC0-B27D-71A248375BBC}">
      <dgm:prSet/>
      <dgm:spPr/>
      <dgm:t>
        <a:bodyPr/>
        <a:lstStyle/>
        <a:p>
          <a:endParaRPr lang="en-US"/>
        </a:p>
      </dgm:t>
    </dgm:pt>
    <dgm:pt modelId="{48B1330A-516F-418F-A60D-3D9A00AE0215}" type="sibTrans" cxnId="{39A474DA-539D-4FC0-B27D-71A248375BBC}">
      <dgm:prSet/>
      <dgm:spPr/>
      <dgm:t>
        <a:bodyPr/>
        <a:lstStyle/>
        <a:p>
          <a:endParaRPr lang="en-US"/>
        </a:p>
      </dgm:t>
    </dgm:pt>
    <dgm:pt modelId="{1AF5D421-59D9-43D4-B467-A61B0EA07F37}">
      <dgm:prSet/>
      <dgm:spPr/>
      <dgm:t>
        <a:bodyPr/>
        <a:lstStyle/>
        <a:p>
          <a:r>
            <a:rPr lang="en-US"/>
            <a:t>If  You can search the right things and find the right videos in YouTube you my never have to pay for a course </a:t>
          </a:r>
        </a:p>
      </dgm:t>
    </dgm:pt>
    <dgm:pt modelId="{84F0B4DE-1DDF-4327-9318-0846B5E7538E}" type="parTrans" cxnId="{9B4A8B5E-9AE8-4A4E-8A0A-78406A1AF2F6}">
      <dgm:prSet/>
      <dgm:spPr/>
      <dgm:t>
        <a:bodyPr/>
        <a:lstStyle/>
        <a:p>
          <a:endParaRPr lang="en-US"/>
        </a:p>
      </dgm:t>
    </dgm:pt>
    <dgm:pt modelId="{DF10F5CE-FFB6-4536-8BA1-2125278C3C90}" type="sibTrans" cxnId="{9B4A8B5E-9AE8-4A4E-8A0A-78406A1AF2F6}">
      <dgm:prSet/>
      <dgm:spPr/>
      <dgm:t>
        <a:bodyPr/>
        <a:lstStyle/>
        <a:p>
          <a:endParaRPr lang="en-US"/>
        </a:p>
      </dgm:t>
    </dgm:pt>
    <dgm:pt modelId="{DFF842F5-63FA-4F72-8C81-F8FF712D4D59}" type="pres">
      <dgm:prSet presAssocID="{85CA1D3D-0880-4AA7-BCD2-A2FE12391F0B}" presName="linear" presStyleCnt="0">
        <dgm:presLayoutVars>
          <dgm:animLvl val="lvl"/>
          <dgm:resizeHandles val="exact"/>
        </dgm:presLayoutVars>
      </dgm:prSet>
      <dgm:spPr/>
    </dgm:pt>
    <dgm:pt modelId="{B940824C-886F-4563-A849-2F8B6A6C1518}" type="pres">
      <dgm:prSet presAssocID="{4AA4ABFA-CA05-4564-9B72-2541B82ED728}" presName="parentText" presStyleLbl="node1" presStyleIdx="0" presStyleCnt="5">
        <dgm:presLayoutVars>
          <dgm:chMax val="0"/>
          <dgm:bulletEnabled val="1"/>
        </dgm:presLayoutVars>
      </dgm:prSet>
      <dgm:spPr/>
    </dgm:pt>
    <dgm:pt modelId="{F68B4745-ECCD-4792-98FB-6511C0EB3A67}" type="pres">
      <dgm:prSet presAssocID="{A311EF38-2B5B-4A66-B617-ECC6487DEE26}" presName="spacer" presStyleCnt="0"/>
      <dgm:spPr/>
    </dgm:pt>
    <dgm:pt modelId="{D62D9474-2297-4BD0-81C8-551685859504}" type="pres">
      <dgm:prSet presAssocID="{7DF03EAE-6F04-470B-BC10-308E2A4345DE}" presName="parentText" presStyleLbl="node1" presStyleIdx="1" presStyleCnt="5">
        <dgm:presLayoutVars>
          <dgm:chMax val="0"/>
          <dgm:bulletEnabled val="1"/>
        </dgm:presLayoutVars>
      </dgm:prSet>
      <dgm:spPr/>
    </dgm:pt>
    <dgm:pt modelId="{897D44E4-E62A-41BE-B17E-1DF60F317F55}" type="pres">
      <dgm:prSet presAssocID="{850801EC-533B-424E-B5B3-641DFA350CA2}" presName="spacer" presStyleCnt="0"/>
      <dgm:spPr/>
    </dgm:pt>
    <dgm:pt modelId="{EF6E8B89-1878-4C69-A79D-76E779D8226E}" type="pres">
      <dgm:prSet presAssocID="{458FB211-9EB7-43DD-841B-7DB2EDC80257}" presName="parentText" presStyleLbl="node1" presStyleIdx="2" presStyleCnt="5">
        <dgm:presLayoutVars>
          <dgm:chMax val="0"/>
          <dgm:bulletEnabled val="1"/>
        </dgm:presLayoutVars>
      </dgm:prSet>
      <dgm:spPr/>
    </dgm:pt>
    <dgm:pt modelId="{38EFB66B-1BB9-4266-9745-A0420B0A868A}" type="pres">
      <dgm:prSet presAssocID="{AC47DAD4-7193-4DE5-B50E-C644AFCF2965}" presName="spacer" presStyleCnt="0"/>
      <dgm:spPr/>
    </dgm:pt>
    <dgm:pt modelId="{C4435751-DBAD-4891-B511-C2B73373F63A}" type="pres">
      <dgm:prSet presAssocID="{3CD3C0B9-44FE-429E-8EA7-7CCED84CF07A}" presName="parentText" presStyleLbl="node1" presStyleIdx="3" presStyleCnt="5">
        <dgm:presLayoutVars>
          <dgm:chMax val="0"/>
          <dgm:bulletEnabled val="1"/>
        </dgm:presLayoutVars>
      </dgm:prSet>
      <dgm:spPr/>
    </dgm:pt>
    <dgm:pt modelId="{20E4B2D4-005A-4E81-8747-44F1ECD9F6E5}" type="pres">
      <dgm:prSet presAssocID="{48B1330A-516F-418F-A60D-3D9A00AE0215}" presName="spacer" presStyleCnt="0"/>
      <dgm:spPr/>
    </dgm:pt>
    <dgm:pt modelId="{8CF320E2-B028-43D5-BFE8-BCE8662E6014}" type="pres">
      <dgm:prSet presAssocID="{1AF5D421-59D9-43D4-B467-A61B0EA07F37}" presName="parentText" presStyleLbl="node1" presStyleIdx="4" presStyleCnt="5">
        <dgm:presLayoutVars>
          <dgm:chMax val="0"/>
          <dgm:bulletEnabled val="1"/>
        </dgm:presLayoutVars>
      </dgm:prSet>
      <dgm:spPr/>
    </dgm:pt>
  </dgm:ptLst>
  <dgm:cxnLst>
    <dgm:cxn modelId="{9B4A8B5E-9AE8-4A4E-8A0A-78406A1AF2F6}" srcId="{85CA1D3D-0880-4AA7-BCD2-A2FE12391F0B}" destId="{1AF5D421-59D9-43D4-B467-A61B0EA07F37}" srcOrd="4" destOrd="0" parTransId="{84F0B4DE-1DDF-4327-9318-0846B5E7538E}" sibTransId="{DF10F5CE-FFB6-4536-8BA1-2125278C3C90}"/>
    <dgm:cxn modelId="{5BC83369-F89C-4552-8C4C-88225D5797EB}" type="presOf" srcId="{85CA1D3D-0880-4AA7-BCD2-A2FE12391F0B}" destId="{DFF842F5-63FA-4F72-8C81-F8FF712D4D59}" srcOrd="0" destOrd="0" presId="urn:microsoft.com/office/officeart/2005/8/layout/vList2"/>
    <dgm:cxn modelId="{1C38B770-A22E-4709-94A0-4A14E7F73F26}" srcId="{85CA1D3D-0880-4AA7-BCD2-A2FE12391F0B}" destId="{7DF03EAE-6F04-470B-BC10-308E2A4345DE}" srcOrd="1" destOrd="0" parTransId="{E34E40A2-2BF4-40B8-BAFB-93D373291526}" sibTransId="{850801EC-533B-424E-B5B3-641DFA350CA2}"/>
    <dgm:cxn modelId="{17C81181-4D71-4D08-94E9-D3F2723B4F59}" type="presOf" srcId="{3CD3C0B9-44FE-429E-8EA7-7CCED84CF07A}" destId="{C4435751-DBAD-4891-B511-C2B73373F63A}" srcOrd="0" destOrd="0" presId="urn:microsoft.com/office/officeart/2005/8/layout/vList2"/>
    <dgm:cxn modelId="{638A588B-B087-4E7D-AB52-A7EA2F7E5812}" type="presOf" srcId="{458FB211-9EB7-43DD-841B-7DB2EDC80257}" destId="{EF6E8B89-1878-4C69-A79D-76E779D8226E}" srcOrd="0" destOrd="0" presId="urn:microsoft.com/office/officeart/2005/8/layout/vList2"/>
    <dgm:cxn modelId="{8F532792-7CDF-4870-8075-B50F308BA0AB}" type="presOf" srcId="{1AF5D421-59D9-43D4-B467-A61B0EA07F37}" destId="{8CF320E2-B028-43D5-BFE8-BCE8662E6014}" srcOrd="0" destOrd="0" presId="urn:microsoft.com/office/officeart/2005/8/layout/vList2"/>
    <dgm:cxn modelId="{A4EC529B-9582-4CDE-AC03-71CF870A5091}" srcId="{85CA1D3D-0880-4AA7-BCD2-A2FE12391F0B}" destId="{458FB211-9EB7-43DD-841B-7DB2EDC80257}" srcOrd="2" destOrd="0" parTransId="{576699BC-F408-464D-8258-18D57F0BC9CE}" sibTransId="{AC47DAD4-7193-4DE5-B50E-C644AFCF2965}"/>
    <dgm:cxn modelId="{F3A592B7-87C8-4C31-85E8-047E8D3629DD}" type="presOf" srcId="{4AA4ABFA-CA05-4564-9B72-2541B82ED728}" destId="{B940824C-886F-4563-A849-2F8B6A6C1518}" srcOrd="0" destOrd="0" presId="urn:microsoft.com/office/officeart/2005/8/layout/vList2"/>
    <dgm:cxn modelId="{5DBDF9BD-9A35-423A-BB9F-FED01DC56ECF}" type="presOf" srcId="{7DF03EAE-6F04-470B-BC10-308E2A4345DE}" destId="{D62D9474-2297-4BD0-81C8-551685859504}" srcOrd="0" destOrd="0" presId="urn:microsoft.com/office/officeart/2005/8/layout/vList2"/>
    <dgm:cxn modelId="{39A474DA-539D-4FC0-B27D-71A248375BBC}" srcId="{85CA1D3D-0880-4AA7-BCD2-A2FE12391F0B}" destId="{3CD3C0B9-44FE-429E-8EA7-7CCED84CF07A}" srcOrd="3" destOrd="0" parTransId="{5B721CE8-FBD8-476B-A471-D26622A7F896}" sibTransId="{48B1330A-516F-418F-A60D-3D9A00AE0215}"/>
    <dgm:cxn modelId="{1FE0B0ED-DD66-4214-8B79-9099CE219489}" srcId="{85CA1D3D-0880-4AA7-BCD2-A2FE12391F0B}" destId="{4AA4ABFA-CA05-4564-9B72-2541B82ED728}" srcOrd="0" destOrd="0" parTransId="{CEBECC2B-8535-4D96-9091-471C092F38B7}" sibTransId="{A311EF38-2B5B-4A66-B617-ECC6487DEE26}"/>
    <dgm:cxn modelId="{BD0FDF76-D742-431C-B435-25059BA9224F}" type="presParOf" srcId="{DFF842F5-63FA-4F72-8C81-F8FF712D4D59}" destId="{B940824C-886F-4563-A849-2F8B6A6C1518}" srcOrd="0" destOrd="0" presId="urn:microsoft.com/office/officeart/2005/8/layout/vList2"/>
    <dgm:cxn modelId="{33D0D0B7-72D3-4276-8989-44AD3E4042AB}" type="presParOf" srcId="{DFF842F5-63FA-4F72-8C81-F8FF712D4D59}" destId="{F68B4745-ECCD-4792-98FB-6511C0EB3A67}" srcOrd="1" destOrd="0" presId="urn:microsoft.com/office/officeart/2005/8/layout/vList2"/>
    <dgm:cxn modelId="{C7A1A78A-7CC1-42E6-A94A-F43769A927D9}" type="presParOf" srcId="{DFF842F5-63FA-4F72-8C81-F8FF712D4D59}" destId="{D62D9474-2297-4BD0-81C8-551685859504}" srcOrd="2" destOrd="0" presId="urn:microsoft.com/office/officeart/2005/8/layout/vList2"/>
    <dgm:cxn modelId="{A90AF65D-520B-48C0-8236-58485DFB232D}" type="presParOf" srcId="{DFF842F5-63FA-4F72-8C81-F8FF712D4D59}" destId="{897D44E4-E62A-41BE-B17E-1DF60F317F55}" srcOrd="3" destOrd="0" presId="urn:microsoft.com/office/officeart/2005/8/layout/vList2"/>
    <dgm:cxn modelId="{A1039180-9DB9-49FD-8E8C-10849C5DB902}" type="presParOf" srcId="{DFF842F5-63FA-4F72-8C81-F8FF712D4D59}" destId="{EF6E8B89-1878-4C69-A79D-76E779D8226E}" srcOrd="4" destOrd="0" presId="urn:microsoft.com/office/officeart/2005/8/layout/vList2"/>
    <dgm:cxn modelId="{C6551DE6-8A85-42AC-9CB0-73E2D745BECB}" type="presParOf" srcId="{DFF842F5-63FA-4F72-8C81-F8FF712D4D59}" destId="{38EFB66B-1BB9-4266-9745-A0420B0A868A}" srcOrd="5" destOrd="0" presId="urn:microsoft.com/office/officeart/2005/8/layout/vList2"/>
    <dgm:cxn modelId="{263BFAF4-3C65-4ACF-96A8-FDFD2BAE168C}" type="presParOf" srcId="{DFF842F5-63FA-4F72-8C81-F8FF712D4D59}" destId="{C4435751-DBAD-4891-B511-C2B73373F63A}" srcOrd="6" destOrd="0" presId="urn:microsoft.com/office/officeart/2005/8/layout/vList2"/>
    <dgm:cxn modelId="{F0C4CB11-98F9-4790-9DAE-628D96A43833}" type="presParOf" srcId="{DFF842F5-63FA-4F72-8C81-F8FF712D4D59}" destId="{20E4B2D4-005A-4E81-8747-44F1ECD9F6E5}" srcOrd="7" destOrd="0" presId="urn:microsoft.com/office/officeart/2005/8/layout/vList2"/>
    <dgm:cxn modelId="{3908C73B-EEBD-4A8D-999D-B89E40449CA3}" type="presParOf" srcId="{DFF842F5-63FA-4F72-8C81-F8FF712D4D59}" destId="{8CF320E2-B028-43D5-BFE8-BCE8662E6014}"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213CBBA-5595-476B-A8DA-FEC2A34D0633}"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33B94CC7-AC73-42D6-9FD0-CBED979F3B83}">
      <dgm:prSet/>
      <dgm:spPr/>
      <dgm:t>
        <a:bodyPr/>
        <a:lstStyle/>
        <a:p>
          <a:r>
            <a:rPr lang="en-US"/>
            <a:t>Projects are a great way to emulate real-world experience and use cases with the skills you need as a Data analyst </a:t>
          </a:r>
        </a:p>
      </dgm:t>
    </dgm:pt>
    <dgm:pt modelId="{044BB466-D71A-4ACB-A84E-7F8ACA153B83}" type="parTrans" cxnId="{9A43756A-9C7C-40C8-B9DF-5B4418895F5D}">
      <dgm:prSet/>
      <dgm:spPr/>
      <dgm:t>
        <a:bodyPr/>
        <a:lstStyle/>
        <a:p>
          <a:endParaRPr lang="en-US"/>
        </a:p>
      </dgm:t>
    </dgm:pt>
    <dgm:pt modelId="{75AC9B2F-2EE9-4175-80D5-F7233FC7FFD1}" type="sibTrans" cxnId="{9A43756A-9C7C-40C8-B9DF-5B4418895F5D}">
      <dgm:prSet/>
      <dgm:spPr/>
      <dgm:t>
        <a:bodyPr/>
        <a:lstStyle/>
        <a:p>
          <a:endParaRPr lang="en-US"/>
        </a:p>
      </dgm:t>
    </dgm:pt>
    <dgm:pt modelId="{23899205-7A05-4536-9BC8-7C69E640B233}">
      <dgm:prSet/>
      <dgm:spPr/>
      <dgm:t>
        <a:bodyPr/>
        <a:lstStyle/>
        <a:p>
          <a:r>
            <a:rPr lang="en-US"/>
            <a:t>Projects give you the opportunity to think, act and solve problems like a Data analyst as well as develop a final product for shareholders </a:t>
          </a:r>
        </a:p>
      </dgm:t>
    </dgm:pt>
    <dgm:pt modelId="{8DDA3BB3-820F-4342-8A9E-6F47B5A141A6}" type="parTrans" cxnId="{94DF7B04-596B-4882-966F-9163980E0838}">
      <dgm:prSet/>
      <dgm:spPr/>
      <dgm:t>
        <a:bodyPr/>
        <a:lstStyle/>
        <a:p>
          <a:endParaRPr lang="en-US"/>
        </a:p>
      </dgm:t>
    </dgm:pt>
    <dgm:pt modelId="{1433FE0A-FA35-448E-8391-226EA70C89CB}" type="sibTrans" cxnId="{94DF7B04-596B-4882-966F-9163980E0838}">
      <dgm:prSet/>
      <dgm:spPr/>
      <dgm:t>
        <a:bodyPr/>
        <a:lstStyle/>
        <a:p>
          <a:endParaRPr lang="en-US"/>
        </a:p>
      </dgm:t>
    </dgm:pt>
    <dgm:pt modelId="{ACBEDE0E-D08A-4EAB-B47D-BDB89C8E837C}">
      <dgm:prSet/>
      <dgm:spPr/>
      <dgm:t>
        <a:bodyPr/>
        <a:lstStyle/>
        <a:p>
          <a:r>
            <a:rPr lang="en-US"/>
            <a:t>Lastly Projects are a great way to market yourself and showcase your amazing skill set to employers and recruiters</a:t>
          </a:r>
        </a:p>
      </dgm:t>
    </dgm:pt>
    <dgm:pt modelId="{090C38AC-FCA4-410E-8EA6-77C70DEE14B5}" type="parTrans" cxnId="{EBC40C20-3264-4F41-846E-1B7E0DCFCD4D}">
      <dgm:prSet/>
      <dgm:spPr/>
      <dgm:t>
        <a:bodyPr/>
        <a:lstStyle/>
        <a:p>
          <a:endParaRPr lang="en-US"/>
        </a:p>
      </dgm:t>
    </dgm:pt>
    <dgm:pt modelId="{A4C14636-B40C-4E64-84C2-2AA1AD4A687E}" type="sibTrans" cxnId="{EBC40C20-3264-4F41-846E-1B7E0DCFCD4D}">
      <dgm:prSet/>
      <dgm:spPr/>
      <dgm:t>
        <a:bodyPr/>
        <a:lstStyle/>
        <a:p>
          <a:endParaRPr lang="en-US"/>
        </a:p>
      </dgm:t>
    </dgm:pt>
    <dgm:pt modelId="{E69EAE58-E02A-4BEF-9F1F-92B4291CCE9A}">
      <dgm:prSet/>
      <dgm:spPr/>
      <dgm:t>
        <a:bodyPr/>
        <a:lstStyle/>
        <a:p>
          <a:r>
            <a:rPr lang="en-US"/>
            <a:t>The YouTube channel I listed earlier all have projects you can follow along with but it is also important to create your own projects and solve general questions stakeholders might in regards the dataset you chose   </a:t>
          </a:r>
        </a:p>
      </dgm:t>
    </dgm:pt>
    <dgm:pt modelId="{E7F3AB21-6328-410A-A113-26AEA3CB6E39}" type="parTrans" cxnId="{BB817ADA-1983-430C-8096-11F5B6C9896A}">
      <dgm:prSet/>
      <dgm:spPr/>
      <dgm:t>
        <a:bodyPr/>
        <a:lstStyle/>
        <a:p>
          <a:endParaRPr lang="en-US"/>
        </a:p>
      </dgm:t>
    </dgm:pt>
    <dgm:pt modelId="{BC01A2DC-C61B-48A4-9E47-BBA6FACC4286}" type="sibTrans" cxnId="{BB817ADA-1983-430C-8096-11F5B6C9896A}">
      <dgm:prSet/>
      <dgm:spPr/>
      <dgm:t>
        <a:bodyPr/>
        <a:lstStyle/>
        <a:p>
          <a:endParaRPr lang="en-US"/>
        </a:p>
      </dgm:t>
    </dgm:pt>
    <dgm:pt modelId="{C81A287E-C3D4-4091-AAB1-7B42197EDEB7}" type="pres">
      <dgm:prSet presAssocID="{E213CBBA-5595-476B-A8DA-FEC2A34D0633}" presName="vert0" presStyleCnt="0">
        <dgm:presLayoutVars>
          <dgm:dir/>
          <dgm:animOne val="branch"/>
          <dgm:animLvl val="lvl"/>
        </dgm:presLayoutVars>
      </dgm:prSet>
      <dgm:spPr/>
    </dgm:pt>
    <dgm:pt modelId="{BEB47F96-748E-41AB-A555-BD5A734554E1}" type="pres">
      <dgm:prSet presAssocID="{33B94CC7-AC73-42D6-9FD0-CBED979F3B83}" presName="thickLine" presStyleLbl="alignNode1" presStyleIdx="0" presStyleCnt="4"/>
      <dgm:spPr/>
    </dgm:pt>
    <dgm:pt modelId="{0DC05499-90B6-4482-9D6E-1F7858C4183A}" type="pres">
      <dgm:prSet presAssocID="{33B94CC7-AC73-42D6-9FD0-CBED979F3B83}" presName="horz1" presStyleCnt="0"/>
      <dgm:spPr/>
    </dgm:pt>
    <dgm:pt modelId="{F5DCB6F3-BD5B-4956-ACCE-E79E146EBDED}" type="pres">
      <dgm:prSet presAssocID="{33B94CC7-AC73-42D6-9FD0-CBED979F3B83}" presName="tx1" presStyleLbl="revTx" presStyleIdx="0" presStyleCnt="4"/>
      <dgm:spPr/>
    </dgm:pt>
    <dgm:pt modelId="{D44CB44C-242E-48E8-95D8-1A9F87136FA2}" type="pres">
      <dgm:prSet presAssocID="{33B94CC7-AC73-42D6-9FD0-CBED979F3B83}" presName="vert1" presStyleCnt="0"/>
      <dgm:spPr/>
    </dgm:pt>
    <dgm:pt modelId="{C7AD1E65-0021-4C76-B4FF-82D61FCC9E95}" type="pres">
      <dgm:prSet presAssocID="{23899205-7A05-4536-9BC8-7C69E640B233}" presName="thickLine" presStyleLbl="alignNode1" presStyleIdx="1" presStyleCnt="4"/>
      <dgm:spPr/>
    </dgm:pt>
    <dgm:pt modelId="{194CEA78-5FF6-476C-8B26-AE0B6CB14D10}" type="pres">
      <dgm:prSet presAssocID="{23899205-7A05-4536-9BC8-7C69E640B233}" presName="horz1" presStyleCnt="0"/>
      <dgm:spPr/>
    </dgm:pt>
    <dgm:pt modelId="{345B11AA-2DE2-49D4-8C0F-C978B75406FA}" type="pres">
      <dgm:prSet presAssocID="{23899205-7A05-4536-9BC8-7C69E640B233}" presName="tx1" presStyleLbl="revTx" presStyleIdx="1" presStyleCnt="4"/>
      <dgm:spPr/>
    </dgm:pt>
    <dgm:pt modelId="{8932FE06-88A0-432E-B89A-3C27E592F41D}" type="pres">
      <dgm:prSet presAssocID="{23899205-7A05-4536-9BC8-7C69E640B233}" presName="vert1" presStyleCnt="0"/>
      <dgm:spPr/>
    </dgm:pt>
    <dgm:pt modelId="{A516C750-546B-47D3-BFC4-B87341416E08}" type="pres">
      <dgm:prSet presAssocID="{ACBEDE0E-D08A-4EAB-B47D-BDB89C8E837C}" presName="thickLine" presStyleLbl="alignNode1" presStyleIdx="2" presStyleCnt="4"/>
      <dgm:spPr/>
    </dgm:pt>
    <dgm:pt modelId="{00DA1D47-0CA6-449D-8D78-1349B70FE345}" type="pres">
      <dgm:prSet presAssocID="{ACBEDE0E-D08A-4EAB-B47D-BDB89C8E837C}" presName="horz1" presStyleCnt="0"/>
      <dgm:spPr/>
    </dgm:pt>
    <dgm:pt modelId="{129CB445-79D2-445C-B3C9-68EBAF158A79}" type="pres">
      <dgm:prSet presAssocID="{ACBEDE0E-D08A-4EAB-B47D-BDB89C8E837C}" presName="tx1" presStyleLbl="revTx" presStyleIdx="2" presStyleCnt="4"/>
      <dgm:spPr/>
    </dgm:pt>
    <dgm:pt modelId="{DFA2747E-4568-469F-95C7-9C348B3F3100}" type="pres">
      <dgm:prSet presAssocID="{ACBEDE0E-D08A-4EAB-B47D-BDB89C8E837C}" presName="vert1" presStyleCnt="0"/>
      <dgm:spPr/>
    </dgm:pt>
    <dgm:pt modelId="{09850553-FAE7-4C67-B9B7-84C83180996B}" type="pres">
      <dgm:prSet presAssocID="{E69EAE58-E02A-4BEF-9F1F-92B4291CCE9A}" presName="thickLine" presStyleLbl="alignNode1" presStyleIdx="3" presStyleCnt="4"/>
      <dgm:spPr/>
    </dgm:pt>
    <dgm:pt modelId="{681B08D6-3BA0-4720-AA00-C33D904F0A39}" type="pres">
      <dgm:prSet presAssocID="{E69EAE58-E02A-4BEF-9F1F-92B4291CCE9A}" presName="horz1" presStyleCnt="0"/>
      <dgm:spPr/>
    </dgm:pt>
    <dgm:pt modelId="{81C32C78-8865-4626-AFB1-BAEBE795D076}" type="pres">
      <dgm:prSet presAssocID="{E69EAE58-E02A-4BEF-9F1F-92B4291CCE9A}" presName="tx1" presStyleLbl="revTx" presStyleIdx="3" presStyleCnt="4"/>
      <dgm:spPr/>
    </dgm:pt>
    <dgm:pt modelId="{D0239888-7506-4E1F-BA1B-C69FECBABF78}" type="pres">
      <dgm:prSet presAssocID="{E69EAE58-E02A-4BEF-9F1F-92B4291CCE9A}" presName="vert1" presStyleCnt="0"/>
      <dgm:spPr/>
    </dgm:pt>
  </dgm:ptLst>
  <dgm:cxnLst>
    <dgm:cxn modelId="{94DF7B04-596B-4882-966F-9163980E0838}" srcId="{E213CBBA-5595-476B-A8DA-FEC2A34D0633}" destId="{23899205-7A05-4536-9BC8-7C69E640B233}" srcOrd="1" destOrd="0" parTransId="{8DDA3BB3-820F-4342-8A9E-6F47B5A141A6}" sibTransId="{1433FE0A-FA35-448E-8391-226EA70C89CB}"/>
    <dgm:cxn modelId="{A0984818-2DBC-4BE1-B070-73F794B64268}" type="presOf" srcId="{E213CBBA-5595-476B-A8DA-FEC2A34D0633}" destId="{C81A287E-C3D4-4091-AAB1-7B42197EDEB7}" srcOrd="0" destOrd="0" presId="urn:microsoft.com/office/officeart/2008/layout/LinedList"/>
    <dgm:cxn modelId="{EBC40C20-3264-4F41-846E-1B7E0DCFCD4D}" srcId="{E213CBBA-5595-476B-A8DA-FEC2A34D0633}" destId="{ACBEDE0E-D08A-4EAB-B47D-BDB89C8E837C}" srcOrd="2" destOrd="0" parTransId="{090C38AC-FCA4-410E-8EA6-77C70DEE14B5}" sibTransId="{A4C14636-B40C-4E64-84C2-2AA1AD4A687E}"/>
    <dgm:cxn modelId="{D3A6B449-9B5C-4C33-809E-D37E04558B45}" type="presOf" srcId="{23899205-7A05-4536-9BC8-7C69E640B233}" destId="{345B11AA-2DE2-49D4-8C0F-C978B75406FA}" srcOrd="0" destOrd="0" presId="urn:microsoft.com/office/officeart/2008/layout/LinedList"/>
    <dgm:cxn modelId="{9A43756A-9C7C-40C8-B9DF-5B4418895F5D}" srcId="{E213CBBA-5595-476B-A8DA-FEC2A34D0633}" destId="{33B94CC7-AC73-42D6-9FD0-CBED979F3B83}" srcOrd="0" destOrd="0" parTransId="{044BB466-D71A-4ACB-A84E-7F8ACA153B83}" sibTransId="{75AC9B2F-2EE9-4175-80D5-F7233FC7FFD1}"/>
    <dgm:cxn modelId="{541BA178-8302-421B-8788-F19001B34131}" type="presOf" srcId="{ACBEDE0E-D08A-4EAB-B47D-BDB89C8E837C}" destId="{129CB445-79D2-445C-B3C9-68EBAF158A79}" srcOrd="0" destOrd="0" presId="urn:microsoft.com/office/officeart/2008/layout/LinedList"/>
    <dgm:cxn modelId="{A71298A7-E140-4F27-81ED-308FF920997A}" type="presOf" srcId="{E69EAE58-E02A-4BEF-9F1F-92B4291CCE9A}" destId="{81C32C78-8865-4626-AFB1-BAEBE795D076}" srcOrd="0" destOrd="0" presId="urn:microsoft.com/office/officeart/2008/layout/LinedList"/>
    <dgm:cxn modelId="{5F6B5ADA-3151-41E9-ACDE-60BA10A8F33A}" type="presOf" srcId="{33B94CC7-AC73-42D6-9FD0-CBED979F3B83}" destId="{F5DCB6F3-BD5B-4956-ACCE-E79E146EBDED}" srcOrd="0" destOrd="0" presId="urn:microsoft.com/office/officeart/2008/layout/LinedList"/>
    <dgm:cxn modelId="{BB817ADA-1983-430C-8096-11F5B6C9896A}" srcId="{E213CBBA-5595-476B-A8DA-FEC2A34D0633}" destId="{E69EAE58-E02A-4BEF-9F1F-92B4291CCE9A}" srcOrd="3" destOrd="0" parTransId="{E7F3AB21-6328-410A-A113-26AEA3CB6E39}" sibTransId="{BC01A2DC-C61B-48A4-9E47-BBA6FACC4286}"/>
    <dgm:cxn modelId="{EECC2612-A367-46D6-866F-F0EDCBE97AE0}" type="presParOf" srcId="{C81A287E-C3D4-4091-AAB1-7B42197EDEB7}" destId="{BEB47F96-748E-41AB-A555-BD5A734554E1}" srcOrd="0" destOrd="0" presId="urn:microsoft.com/office/officeart/2008/layout/LinedList"/>
    <dgm:cxn modelId="{06D431E7-8D3D-4DC7-89F0-E7D48096EB01}" type="presParOf" srcId="{C81A287E-C3D4-4091-AAB1-7B42197EDEB7}" destId="{0DC05499-90B6-4482-9D6E-1F7858C4183A}" srcOrd="1" destOrd="0" presId="urn:microsoft.com/office/officeart/2008/layout/LinedList"/>
    <dgm:cxn modelId="{03012BB9-D5BD-4FE5-958A-92D1A14B7F57}" type="presParOf" srcId="{0DC05499-90B6-4482-9D6E-1F7858C4183A}" destId="{F5DCB6F3-BD5B-4956-ACCE-E79E146EBDED}" srcOrd="0" destOrd="0" presId="urn:microsoft.com/office/officeart/2008/layout/LinedList"/>
    <dgm:cxn modelId="{C4532106-5782-466A-99A0-96FBDD11F8FE}" type="presParOf" srcId="{0DC05499-90B6-4482-9D6E-1F7858C4183A}" destId="{D44CB44C-242E-48E8-95D8-1A9F87136FA2}" srcOrd="1" destOrd="0" presId="urn:microsoft.com/office/officeart/2008/layout/LinedList"/>
    <dgm:cxn modelId="{0AD04F77-E7C9-418A-8D1D-49266E87E95E}" type="presParOf" srcId="{C81A287E-C3D4-4091-AAB1-7B42197EDEB7}" destId="{C7AD1E65-0021-4C76-B4FF-82D61FCC9E95}" srcOrd="2" destOrd="0" presId="urn:microsoft.com/office/officeart/2008/layout/LinedList"/>
    <dgm:cxn modelId="{9845EBAA-1ADC-4100-9213-3C2C95494E83}" type="presParOf" srcId="{C81A287E-C3D4-4091-AAB1-7B42197EDEB7}" destId="{194CEA78-5FF6-476C-8B26-AE0B6CB14D10}" srcOrd="3" destOrd="0" presId="urn:microsoft.com/office/officeart/2008/layout/LinedList"/>
    <dgm:cxn modelId="{34236607-26EF-40EC-A5FC-B28F7BFDE94E}" type="presParOf" srcId="{194CEA78-5FF6-476C-8B26-AE0B6CB14D10}" destId="{345B11AA-2DE2-49D4-8C0F-C978B75406FA}" srcOrd="0" destOrd="0" presId="urn:microsoft.com/office/officeart/2008/layout/LinedList"/>
    <dgm:cxn modelId="{5BDA4DC9-552F-4E4E-B4B9-676F5C4809C2}" type="presParOf" srcId="{194CEA78-5FF6-476C-8B26-AE0B6CB14D10}" destId="{8932FE06-88A0-432E-B89A-3C27E592F41D}" srcOrd="1" destOrd="0" presId="urn:microsoft.com/office/officeart/2008/layout/LinedList"/>
    <dgm:cxn modelId="{53F7F1CC-EB85-4127-BF66-7DA42397D5E0}" type="presParOf" srcId="{C81A287E-C3D4-4091-AAB1-7B42197EDEB7}" destId="{A516C750-546B-47D3-BFC4-B87341416E08}" srcOrd="4" destOrd="0" presId="urn:microsoft.com/office/officeart/2008/layout/LinedList"/>
    <dgm:cxn modelId="{428B7F96-B7D5-431A-8578-A79B3746D037}" type="presParOf" srcId="{C81A287E-C3D4-4091-AAB1-7B42197EDEB7}" destId="{00DA1D47-0CA6-449D-8D78-1349B70FE345}" srcOrd="5" destOrd="0" presId="urn:microsoft.com/office/officeart/2008/layout/LinedList"/>
    <dgm:cxn modelId="{065027C7-65C2-4A60-8319-A7F748C7E5AB}" type="presParOf" srcId="{00DA1D47-0CA6-449D-8D78-1349B70FE345}" destId="{129CB445-79D2-445C-B3C9-68EBAF158A79}" srcOrd="0" destOrd="0" presId="urn:microsoft.com/office/officeart/2008/layout/LinedList"/>
    <dgm:cxn modelId="{4463C527-081E-4F2F-A4D1-37962CAC1999}" type="presParOf" srcId="{00DA1D47-0CA6-449D-8D78-1349B70FE345}" destId="{DFA2747E-4568-469F-95C7-9C348B3F3100}" srcOrd="1" destOrd="0" presId="urn:microsoft.com/office/officeart/2008/layout/LinedList"/>
    <dgm:cxn modelId="{7C1933C8-8A62-47D7-90D3-4D546C752CEE}" type="presParOf" srcId="{C81A287E-C3D4-4091-AAB1-7B42197EDEB7}" destId="{09850553-FAE7-4C67-B9B7-84C83180996B}" srcOrd="6" destOrd="0" presId="urn:microsoft.com/office/officeart/2008/layout/LinedList"/>
    <dgm:cxn modelId="{DF3EFB51-B963-4C4C-996A-86BB3321F285}" type="presParOf" srcId="{C81A287E-C3D4-4091-AAB1-7B42197EDEB7}" destId="{681B08D6-3BA0-4720-AA00-C33D904F0A39}" srcOrd="7" destOrd="0" presId="urn:microsoft.com/office/officeart/2008/layout/LinedList"/>
    <dgm:cxn modelId="{90838EE5-F657-49D8-B2BD-3E1969FF8CE4}" type="presParOf" srcId="{681B08D6-3BA0-4720-AA00-C33D904F0A39}" destId="{81C32C78-8865-4626-AFB1-BAEBE795D076}" srcOrd="0" destOrd="0" presId="urn:microsoft.com/office/officeart/2008/layout/LinedList"/>
    <dgm:cxn modelId="{517A5FA7-B7CD-4CB7-BB81-B33D5FE79BE1}" type="presParOf" srcId="{681B08D6-3BA0-4720-AA00-C33D904F0A39}" destId="{D0239888-7506-4E1F-BA1B-C69FECBABF7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2AE4E7-9079-4BBF-A834-885A1FCCD0AB}">
      <dsp:nvSpPr>
        <dsp:cNvPr id="0" name=""/>
        <dsp:cNvSpPr/>
      </dsp:nvSpPr>
      <dsp:spPr>
        <a:xfrm>
          <a:off x="1237" y="61211"/>
          <a:ext cx="4342339" cy="27573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262D97-83A0-49C7-A15A-D620AD321651}">
      <dsp:nvSpPr>
        <dsp:cNvPr id="0" name=""/>
        <dsp:cNvSpPr/>
      </dsp:nvSpPr>
      <dsp:spPr>
        <a:xfrm>
          <a:off x="483719" y="519569"/>
          <a:ext cx="4342339" cy="27573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There are a vast number of skills a data analyst needs but here are the main ones you need in order of importance. I have learned all the skills listed. You do not have to learn all of  these skills to land your first data analyst job, but it is important to take your time and really learn these skills their use cases, and real-world applications in the data analysis process </a:t>
          </a:r>
        </a:p>
      </dsp:txBody>
      <dsp:txXfrm>
        <a:off x="564480" y="600330"/>
        <a:ext cx="4180817" cy="2595863"/>
      </dsp:txXfrm>
    </dsp:sp>
    <dsp:sp modelId="{5BD9FEBD-A3D8-4DB9-B0F9-098624B561E0}">
      <dsp:nvSpPr>
        <dsp:cNvPr id="0" name=""/>
        <dsp:cNvSpPr/>
      </dsp:nvSpPr>
      <dsp:spPr>
        <a:xfrm>
          <a:off x="5308541" y="61211"/>
          <a:ext cx="4342339" cy="27573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82CA06-3FF5-4619-8A95-A919E8914653}">
      <dsp:nvSpPr>
        <dsp:cNvPr id="0" name=""/>
        <dsp:cNvSpPr/>
      </dsp:nvSpPr>
      <dsp:spPr>
        <a:xfrm>
          <a:off x="5791023" y="519569"/>
          <a:ext cx="4342339" cy="27573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Excel/Google Sheets is the most important you will need as a Data analyst followed by SQL the second biggest application in terms of analyzing the data, Then you learn data visuzialtions tools to create to visualizations and reports to show your stakeholders what the data is telling us. Lastly you will need to pickup a programing language such as Python or R to further your data Analysis tools </a:t>
          </a:r>
        </a:p>
      </dsp:txBody>
      <dsp:txXfrm>
        <a:off x="5871784" y="600330"/>
        <a:ext cx="4180817" cy="25958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EDDA8C-A8BC-4808-AADF-78A9B6D9CACA}">
      <dsp:nvSpPr>
        <dsp:cNvPr id="0" name=""/>
        <dsp:cNvSpPr/>
      </dsp:nvSpPr>
      <dsp:spPr>
        <a:xfrm>
          <a:off x="2187585" y="60305"/>
          <a:ext cx="967912" cy="629142"/>
        </a:xfrm>
        <a:prstGeom prst="round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Data Analyst</a:t>
          </a:r>
        </a:p>
      </dsp:txBody>
      <dsp:txXfrm>
        <a:off x="2218297" y="91017"/>
        <a:ext cx="906488" cy="567718"/>
      </dsp:txXfrm>
    </dsp:sp>
    <dsp:sp modelId="{7E9A9CE8-3CE6-43B7-AFAF-AB9B3C9C9F23}">
      <dsp:nvSpPr>
        <dsp:cNvPr id="0" name=""/>
        <dsp:cNvSpPr/>
      </dsp:nvSpPr>
      <dsp:spPr>
        <a:xfrm>
          <a:off x="485615" y="374876"/>
          <a:ext cx="4371852" cy="4371852"/>
        </a:xfrm>
        <a:custGeom>
          <a:avLst/>
          <a:gdLst/>
          <a:ahLst/>
          <a:cxnLst/>
          <a:rect l="0" t="0" r="0" b="0"/>
          <a:pathLst>
            <a:path>
              <a:moveTo>
                <a:pt x="2808640" y="90574"/>
              </a:moveTo>
              <a:arcTo wR="2185926" hR="2185926" stAng="17193080" swAng="681973"/>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C52D8F5B-5C3D-4F87-AAF3-5C0AE8EEE1CA}">
      <dsp:nvSpPr>
        <dsp:cNvPr id="0" name=""/>
        <dsp:cNvSpPr/>
      </dsp:nvSpPr>
      <dsp:spPr>
        <a:xfrm>
          <a:off x="3733268" y="700548"/>
          <a:ext cx="967912" cy="629142"/>
        </a:xfrm>
        <a:prstGeom prst="roundRect">
          <a:avLst/>
        </a:prstGeom>
        <a:gradFill rotWithShape="0">
          <a:gsLst>
            <a:gs pos="0">
              <a:schemeClr val="accent2">
                <a:hueOff val="-2930943"/>
                <a:satOff val="2179"/>
                <a:lumOff val="280"/>
                <a:alphaOff val="0"/>
                <a:lumMod val="110000"/>
                <a:satMod val="105000"/>
                <a:tint val="67000"/>
              </a:schemeClr>
            </a:gs>
            <a:gs pos="50000">
              <a:schemeClr val="accent2">
                <a:hueOff val="-2930943"/>
                <a:satOff val="2179"/>
                <a:lumOff val="280"/>
                <a:alphaOff val="0"/>
                <a:lumMod val="105000"/>
                <a:satMod val="103000"/>
                <a:tint val="73000"/>
              </a:schemeClr>
            </a:gs>
            <a:gs pos="100000">
              <a:schemeClr val="accent2">
                <a:hueOff val="-2930943"/>
                <a:satOff val="2179"/>
                <a:lumOff val="28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Microsoft Excel</a:t>
          </a:r>
          <a:endParaRPr lang="en-US" sz="1400" kern="1200" dirty="0"/>
        </a:p>
      </dsp:txBody>
      <dsp:txXfrm>
        <a:off x="3763980" y="731260"/>
        <a:ext cx="906488" cy="567718"/>
      </dsp:txXfrm>
    </dsp:sp>
    <dsp:sp modelId="{7C956D71-4249-4A14-88A7-3610FB34D566}">
      <dsp:nvSpPr>
        <dsp:cNvPr id="0" name=""/>
        <dsp:cNvSpPr/>
      </dsp:nvSpPr>
      <dsp:spPr>
        <a:xfrm>
          <a:off x="485615" y="374876"/>
          <a:ext cx="4371852" cy="4371852"/>
        </a:xfrm>
        <a:custGeom>
          <a:avLst/>
          <a:gdLst/>
          <a:ahLst/>
          <a:cxnLst/>
          <a:rect l="0" t="0" r="0" b="0"/>
          <a:pathLst>
            <a:path>
              <a:moveTo>
                <a:pt x="4095534" y="1122126"/>
              </a:moveTo>
              <a:arcTo wR="2185926" hR="2185926" stAng="19852729" swAng="941461"/>
            </a:path>
          </a:pathLst>
        </a:custGeom>
        <a:noFill/>
        <a:ln w="6350" cap="flat" cmpd="sng" algn="ctr">
          <a:solidFill>
            <a:schemeClr val="accent2">
              <a:hueOff val="-2930943"/>
              <a:satOff val="2179"/>
              <a:lumOff val="28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9F9314E0-B2AA-42A9-9165-76AA8DB1F4D8}">
      <dsp:nvSpPr>
        <dsp:cNvPr id="0" name=""/>
        <dsp:cNvSpPr/>
      </dsp:nvSpPr>
      <dsp:spPr>
        <a:xfrm>
          <a:off x="4373511" y="2246231"/>
          <a:ext cx="967912" cy="629142"/>
        </a:xfrm>
        <a:prstGeom prst="roundRect">
          <a:avLst/>
        </a:prstGeom>
        <a:gradFill rotWithShape="0">
          <a:gsLst>
            <a:gs pos="0">
              <a:schemeClr val="accent2">
                <a:hueOff val="-5861886"/>
                <a:satOff val="4359"/>
                <a:lumOff val="560"/>
                <a:alphaOff val="0"/>
                <a:lumMod val="110000"/>
                <a:satMod val="105000"/>
                <a:tint val="67000"/>
              </a:schemeClr>
            </a:gs>
            <a:gs pos="50000">
              <a:schemeClr val="accent2">
                <a:hueOff val="-5861886"/>
                <a:satOff val="4359"/>
                <a:lumOff val="560"/>
                <a:alphaOff val="0"/>
                <a:lumMod val="105000"/>
                <a:satMod val="103000"/>
                <a:tint val="73000"/>
              </a:schemeClr>
            </a:gs>
            <a:gs pos="100000">
              <a:schemeClr val="accent2">
                <a:hueOff val="-5861886"/>
                <a:satOff val="4359"/>
                <a:lumOff val="56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Google Sheets</a:t>
          </a:r>
          <a:endParaRPr lang="en-US" sz="1400" kern="1200" dirty="0"/>
        </a:p>
      </dsp:txBody>
      <dsp:txXfrm>
        <a:off x="4404223" y="2276943"/>
        <a:ext cx="906488" cy="567718"/>
      </dsp:txXfrm>
    </dsp:sp>
    <dsp:sp modelId="{1A28717A-5CC4-4746-B65B-67C52438BE78}">
      <dsp:nvSpPr>
        <dsp:cNvPr id="0" name=""/>
        <dsp:cNvSpPr/>
      </dsp:nvSpPr>
      <dsp:spPr>
        <a:xfrm>
          <a:off x="485615" y="374876"/>
          <a:ext cx="4371852" cy="4371852"/>
        </a:xfrm>
        <a:custGeom>
          <a:avLst/>
          <a:gdLst/>
          <a:ahLst/>
          <a:cxnLst/>
          <a:rect l="0" t="0" r="0" b="0"/>
          <a:pathLst>
            <a:path>
              <a:moveTo>
                <a:pt x="4312075" y="2693629"/>
              </a:moveTo>
              <a:arcTo wR="2185926" hR="2185926" stAng="805810" swAng="941461"/>
            </a:path>
          </a:pathLst>
        </a:custGeom>
        <a:noFill/>
        <a:ln w="6350" cap="flat" cmpd="sng" algn="ctr">
          <a:solidFill>
            <a:schemeClr val="accent2">
              <a:hueOff val="-5861886"/>
              <a:satOff val="4359"/>
              <a:lumOff val="56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A246B07-B9A3-4596-9A79-CAED43EEC672}">
      <dsp:nvSpPr>
        <dsp:cNvPr id="0" name=""/>
        <dsp:cNvSpPr/>
      </dsp:nvSpPr>
      <dsp:spPr>
        <a:xfrm>
          <a:off x="3733268" y="3791914"/>
          <a:ext cx="967912" cy="629142"/>
        </a:xfrm>
        <a:prstGeom prst="roundRect">
          <a:avLst/>
        </a:prstGeom>
        <a:gradFill rotWithShape="0">
          <a:gsLst>
            <a:gs pos="0">
              <a:schemeClr val="accent2">
                <a:hueOff val="-8792829"/>
                <a:satOff val="6538"/>
                <a:lumOff val="840"/>
                <a:alphaOff val="0"/>
                <a:lumMod val="110000"/>
                <a:satMod val="105000"/>
                <a:tint val="67000"/>
              </a:schemeClr>
            </a:gs>
            <a:gs pos="50000">
              <a:schemeClr val="accent2">
                <a:hueOff val="-8792829"/>
                <a:satOff val="6538"/>
                <a:lumOff val="840"/>
                <a:alphaOff val="0"/>
                <a:lumMod val="105000"/>
                <a:satMod val="103000"/>
                <a:tint val="73000"/>
              </a:schemeClr>
            </a:gs>
            <a:gs pos="100000">
              <a:schemeClr val="accent2">
                <a:hueOff val="-8792829"/>
                <a:satOff val="6538"/>
                <a:lumOff val="84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SQL</a:t>
          </a:r>
          <a:endParaRPr lang="en-US" sz="1400" kern="1200" dirty="0"/>
        </a:p>
      </dsp:txBody>
      <dsp:txXfrm>
        <a:off x="3763980" y="3822626"/>
        <a:ext cx="906488" cy="567718"/>
      </dsp:txXfrm>
    </dsp:sp>
    <dsp:sp modelId="{A9ABD07F-AE91-4121-B96D-1A9E5C7CC754}">
      <dsp:nvSpPr>
        <dsp:cNvPr id="0" name=""/>
        <dsp:cNvSpPr/>
      </dsp:nvSpPr>
      <dsp:spPr>
        <a:xfrm>
          <a:off x="485615" y="374876"/>
          <a:ext cx="4371852" cy="4371852"/>
        </a:xfrm>
        <a:custGeom>
          <a:avLst/>
          <a:gdLst/>
          <a:ahLst/>
          <a:cxnLst/>
          <a:rect l="0" t="0" r="0" b="0"/>
          <a:pathLst>
            <a:path>
              <a:moveTo>
                <a:pt x="3209378" y="4117459"/>
              </a:moveTo>
              <a:arcTo wR="2185926" hR="2185926" stAng="3724947" swAng="681973"/>
            </a:path>
          </a:pathLst>
        </a:custGeom>
        <a:noFill/>
        <a:ln w="6350" cap="flat" cmpd="sng" algn="ctr">
          <a:solidFill>
            <a:schemeClr val="accent2">
              <a:hueOff val="-8792829"/>
              <a:satOff val="6538"/>
              <a:lumOff val="84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9D31D9E-3ACB-4304-BFB7-3390F04077B1}">
      <dsp:nvSpPr>
        <dsp:cNvPr id="0" name=""/>
        <dsp:cNvSpPr/>
      </dsp:nvSpPr>
      <dsp:spPr>
        <a:xfrm>
          <a:off x="2187585" y="4432157"/>
          <a:ext cx="967912" cy="629142"/>
        </a:xfrm>
        <a:prstGeom prst="roundRect">
          <a:avLst/>
        </a:prstGeom>
        <a:gradFill rotWithShape="0">
          <a:gsLst>
            <a:gs pos="0">
              <a:schemeClr val="accent2">
                <a:hueOff val="-11723772"/>
                <a:satOff val="8717"/>
                <a:lumOff val="1121"/>
                <a:alphaOff val="0"/>
                <a:lumMod val="110000"/>
                <a:satMod val="105000"/>
                <a:tint val="67000"/>
              </a:schemeClr>
            </a:gs>
            <a:gs pos="50000">
              <a:schemeClr val="accent2">
                <a:hueOff val="-11723772"/>
                <a:satOff val="8717"/>
                <a:lumOff val="1121"/>
                <a:alphaOff val="0"/>
                <a:lumMod val="105000"/>
                <a:satMod val="103000"/>
                <a:tint val="73000"/>
              </a:schemeClr>
            </a:gs>
            <a:gs pos="100000">
              <a:schemeClr val="accent2">
                <a:hueOff val="-11723772"/>
                <a:satOff val="8717"/>
                <a:lumOff val="112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Tableau</a:t>
          </a:r>
          <a:endParaRPr lang="en-US" sz="1400" kern="1200" dirty="0"/>
        </a:p>
      </dsp:txBody>
      <dsp:txXfrm>
        <a:off x="2218297" y="4462869"/>
        <a:ext cx="906488" cy="567718"/>
      </dsp:txXfrm>
    </dsp:sp>
    <dsp:sp modelId="{C10FF7F8-EB0C-4B49-A6E1-A90164FCF671}">
      <dsp:nvSpPr>
        <dsp:cNvPr id="0" name=""/>
        <dsp:cNvSpPr/>
      </dsp:nvSpPr>
      <dsp:spPr>
        <a:xfrm>
          <a:off x="485615" y="374876"/>
          <a:ext cx="4371852" cy="4371852"/>
        </a:xfrm>
        <a:custGeom>
          <a:avLst/>
          <a:gdLst/>
          <a:ahLst/>
          <a:cxnLst/>
          <a:rect l="0" t="0" r="0" b="0"/>
          <a:pathLst>
            <a:path>
              <a:moveTo>
                <a:pt x="1563212" y="4281278"/>
              </a:moveTo>
              <a:arcTo wR="2185926" hR="2185926" stAng="6393080" swAng="681973"/>
            </a:path>
          </a:pathLst>
        </a:custGeom>
        <a:noFill/>
        <a:ln w="6350" cap="flat" cmpd="sng" algn="ctr">
          <a:solidFill>
            <a:schemeClr val="accent2">
              <a:hueOff val="-11723772"/>
              <a:satOff val="8717"/>
              <a:lumOff val="112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AB83944-027A-44CB-A0A7-D342552C44FA}">
      <dsp:nvSpPr>
        <dsp:cNvPr id="0" name=""/>
        <dsp:cNvSpPr/>
      </dsp:nvSpPr>
      <dsp:spPr>
        <a:xfrm>
          <a:off x="641902" y="3791914"/>
          <a:ext cx="967912" cy="629142"/>
        </a:xfrm>
        <a:prstGeom prst="roundRect">
          <a:avLst/>
        </a:prstGeom>
        <a:gradFill rotWithShape="0">
          <a:gsLst>
            <a:gs pos="0">
              <a:schemeClr val="accent2">
                <a:hueOff val="-14654714"/>
                <a:satOff val="10896"/>
                <a:lumOff val="1401"/>
                <a:alphaOff val="0"/>
                <a:lumMod val="110000"/>
                <a:satMod val="105000"/>
                <a:tint val="67000"/>
              </a:schemeClr>
            </a:gs>
            <a:gs pos="50000">
              <a:schemeClr val="accent2">
                <a:hueOff val="-14654714"/>
                <a:satOff val="10896"/>
                <a:lumOff val="1401"/>
                <a:alphaOff val="0"/>
                <a:lumMod val="105000"/>
                <a:satMod val="103000"/>
                <a:tint val="73000"/>
              </a:schemeClr>
            </a:gs>
            <a:gs pos="100000">
              <a:schemeClr val="accent2">
                <a:hueOff val="-14654714"/>
                <a:satOff val="10896"/>
                <a:lumOff val="140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Microsoft Power BI</a:t>
          </a:r>
          <a:endParaRPr lang="en-US" sz="1400" kern="1200" dirty="0"/>
        </a:p>
      </dsp:txBody>
      <dsp:txXfrm>
        <a:off x="672614" y="3822626"/>
        <a:ext cx="906488" cy="567718"/>
      </dsp:txXfrm>
    </dsp:sp>
    <dsp:sp modelId="{70917669-E873-415B-A7A6-6720E9ADEF2C}">
      <dsp:nvSpPr>
        <dsp:cNvPr id="0" name=""/>
        <dsp:cNvSpPr/>
      </dsp:nvSpPr>
      <dsp:spPr>
        <a:xfrm>
          <a:off x="485615" y="374876"/>
          <a:ext cx="4371852" cy="4371852"/>
        </a:xfrm>
        <a:custGeom>
          <a:avLst/>
          <a:gdLst/>
          <a:ahLst/>
          <a:cxnLst/>
          <a:rect l="0" t="0" r="0" b="0"/>
          <a:pathLst>
            <a:path>
              <a:moveTo>
                <a:pt x="276317" y="3249726"/>
              </a:moveTo>
              <a:arcTo wR="2185926" hR="2185926" stAng="9052729" swAng="941461"/>
            </a:path>
          </a:pathLst>
        </a:custGeom>
        <a:noFill/>
        <a:ln w="6350" cap="flat" cmpd="sng" algn="ctr">
          <a:solidFill>
            <a:schemeClr val="accent2">
              <a:hueOff val="-14654714"/>
              <a:satOff val="10896"/>
              <a:lumOff val="140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ECDFF2C-CF3D-4A54-A456-A0CC8D85A619}">
      <dsp:nvSpPr>
        <dsp:cNvPr id="0" name=""/>
        <dsp:cNvSpPr/>
      </dsp:nvSpPr>
      <dsp:spPr>
        <a:xfrm>
          <a:off x="1659" y="2246231"/>
          <a:ext cx="967912" cy="629142"/>
        </a:xfrm>
        <a:prstGeom prst="roundRect">
          <a:avLst/>
        </a:prstGeom>
        <a:gradFill rotWithShape="0">
          <a:gsLst>
            <a:gs pos="0">
              <a:schemeClr val="accent2">
                <a:hueOff val="-17585658"/>
                <a:satOff val="13076"/>
                <a:lumOff val="1681"/>
                <a:alphaOff val="0"/>
                <a:lumMod val="110000"/>
                <a:satMod val="105000"/>
                <a:tint val="67000"/>
              </a:schemeClr>
            </a:gs>
            <a:gs pos="50000">
              <a:schemeClr val="accent2">
                <a:hueOff val="-17585658"/>
                <a:satOff val="13076"/>
                <a:lumOff val="1681"/>
                <a:alphaOff val="0"/>
                <a:lumMod val="105000"/>
                <a:satMod val="103000"/>
                <a:tint val="73000"/>
              </a:schemeClr>
            </a:gs>
            <a:gs pos="100000">
              <a:schemeClr val="accent2">
                <a:hueOff val="-17585658"/>
                <a:satOff val="13076"/>
                <a:lumOff val="168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R or Python</a:t>
          </a:r>
          <a:endParaRPr lang="en-US" sz="1400" kern="1200"/>
        </a:p>
      </dsp:txBody>
      <dsp:txXfrm>
        <a:off x="32371" y="2276943"/>
        <a:ext cx="906488" cy="567718"/>
      </dsp:txXfrm>
    </dsp:sp>
    <dsp:sp modelId="{BDE20126-1B02-4D0C-8990-74DC5A280F2E}">
      <dsp:nvSpPr>
        <dsp:cNvPr id="0" name=""/>
        <dsp:cNvSpPr/>
      </dsp:nvSpPr>
      <dsp:spPr>
        <a:xfrm>
          <a:off x="485615" y="374876"/>
          <a:ext cx="4371852" cy="4371852"/>
        </a:xfrm>
        <a:custGeom>
          <a:avLst/>
          <a:gdLst/>
          <a:ahLst/>
          <a:cxnLst/>
          <a:rect l="0" t="0" r="0" b="0"/>
          <a:pathLst>
            <a:path>
              <a:moveTo>
                <a:pt x="59776" y="1678222"/>
              </a:moveTo>
              <a:arcTo wR="2185926" hR="2185926" stAng="11605810" swAng="941461"/>
            </a:path>
          </a:pathLst>
        </a:custGeom>
        <a:noFill/>
        <a:ln w="6350" cap="flat" cmpd="sng" algn="ctr">
          <a:solidFill>
            <a:schemeClr val="accent2">
              <a:hueOff val="-17585658"/>
              <a:satOff val="13076"/>
              <a:lumOff val="168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EDE43A40-D216-41F6-A8C4-136815B1633F}">
      <dsp:nvSpPr>
        <dsp:cNvPr id="0" name=""/>
        <dsp:cNvSpPr/>
      </dsp:nvSpPr>
      <dsp:spPr>
        <a:xfrm>
          <a:off x="641902" y="700548"/>
          <a:ext cx="967912" cy="629142"/>
        </a:xfrm>
        <a:prstGeom prst="roundRect">
          <a:avLst/>
        </a:prstGeom>
        <a:gradFill rotWithShape="0">
          <a:gsLst>
            <a:gs pos="0">
              <a:schemeClr val="accent2">
                <a:hueOff val="-20516600"/>
                <a:satOff val="15255"/>
                <a:lumOff val="1961"/>
                <a:alphaOff val="0"/>
                <a:lumMod val="110000"/>
                <a:satMod val="105000"/>
                <a:tint val="67000"/>
              </a:schemeClr>
            </a:gs>
            <a:gs pos="50000">
              <a:schemeClr val="accent2">
                <a:hueOff val="-20516600"/>
                <a:satOff val="15255"/>
                <a:lumOff val="1961"/>
                <a:alphaOff val="0"/>
                <a:lumMod val="105000"/>
                <a:satMod val="103000"/>
                <a:tint val="73000"/>
              </a:schemeClr>
            </a:gs>
            <a:gs pos="100000">
              <a:schemeClr val="accent2">
                <a:hueOff val="-20516600"/>
                <a:satOff val="15255"/>
                <a:lumOff val="196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Jupyter Notebooks</a:t>
          </a:r>
          <a:endParaRPr lang="en-US" sz="1400" kern="1200"/>
        </a:p>
      </dsp:txBody>
      <dsp:txXfrm>
        <a:off x="672614" y="731260"/>
        <a:ext cx="906488" cy="567718"/>
      </dsp:txXfrm>
    </dsp:sp>
    <dsp:sp modelId="{EB67F063-2C5E-4528-ADFC-6AF476AFB6B6}">
      <dsp:nvSpPr>
        <dsp:cNvPr id="0" name=""/>
        <dsp:cNvSpPr/>
      </dsp:nvSpPr>
      <dsp:spPr>
        <a:xfrm>
          <a:off x="485615" y="374876"/>
          <a:ext cx="4371852" cy="4371852"/>
        </a:xfrm>
        <a:custGeom>
          <a:avLst/>
          <a:gdLst/>
          <a:ahLst/>
          <a:cxnLst/>
          <a:rect l="0" t="0" r="0" b="0"/>
          <a:pathLst>
            <a:path>
              <a:moveTo>
                <a:pt x="1162474" y="254393"/>
              </a:moveTo>
              <a:arcTo wR="2185926" hR="2185926" stAng="14524947" swAng="681973"/>
            </a:path>
          </a:pathLst>
        </a:custGeom>
        <a:noFill/>
        <a:ln w="6350" cap="flat" cmpd="sng" algn="ctr">
          <a:solidFill>
            <a:schemeClr val="accent2">
              <a:hueOff val="-20516600"/>
              <a:satOff val="15255"/>
              <a:lumOff val="196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95F234-257E-431D-8BCC-7EB4337DE483}">
      <dsp:nvSpPr>
        <dsp:cNvPr id="0" name=""/>
        <dsp:cNvSpPr/>
      </dsp:nvSpPr>
      <dsp:spPr>
        <a:xfrm>
          <a:off x="472994" y="187502"/>
          <a:ext cx="627275" cy="6272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92EAD6-EF86-4894-9952-7773BDA82F5E}">
      <dsp:nvSpPr>
        <dsp:cNvPr id="0" name=""/>
        <dsp:cNvSpPr/>
      </dsp:nvSpPr>
      <dsp:spPr>
        <a:xfrm>
          <a:off x="89659" y="1025677"/>
          <a:ext cx="1393945" cy="557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Hours of Learning Content -174 hours</a:t>
          </a:r>
        </a:p>
      </dsp:txBody>
      <dsp:txXfrm>
        <a:off x="89659" y="1025677"/>
        <a:ext cx="1393945" cy="557578"/>
      </dsp:txXfrm>
    </dsp:sp>
    <dsp:sp modelId="{3CE87DF5-F01F-464E-8BF5-766BB29BB97B}">
      <dsp:nvSpPr>
        <dsp:cNvPr id="0" name=""/>
        <dsp:cNvSpPr/>
      </dsp:nvSpPr>
      <dsp:spPr>
        <a:xfrm>
          <a:off x="2110880" y="187502"/>
          <a:ext cx="627275" cy="6272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039620-A8E0-4919-A817-D41124FBAE59}">
      <dsp:nvSpPr>
        <dsp:cNvPr id="0" name=""/>
        <dsp:cNvSpPr/>
      </dsp:nvSpPr>
      <dsp:spPr>
        <a:xfrm>
          <a:off x="1727545" y="1025677"/>
          <a:ext cx="1393945" cy="557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Spreadsheet Tool - Google Sheets</a:t>
          </a:r>
        </a:p>
      </dsp:txBody>
      <dsp:txXfrm>
        <a:off x="1727545" y="1025677"/>
        <a:ext cx="1393945" cy="557578"/>
      </dsp:txXfrm>
    </dsp:sp>
    <dsp:sp modelId="{79D2F61C-2C7A-4826-8338-CA28AAF32824}">
      <dsp:nvSpPr>
        <dsp:cNvPr id="0" name=""/>
        <dsp:cNvSpPr/>
      </dsp:nvSpPr>
      <dsp:spPr>
        <a:xfrm>
          <a:off x="3748766" y="187502"/>
          <a:ext cx="627275" cy="6272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049257-9309-4064-A918-D85F335FF108}">
      <dsp:nvSpPr>
        <dsp:cNvPr id="0" name=""/>
        <dsp:cNvSpPr/>
      </dsp:nvSpPr>
      <dsp:spPr>
        <a:xfrm>
          <a:off x="3365431" y="1025677"/>
          <a:ext cx="1393945" cy="557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Programming Language - R	</a:t>
          </a:r>
        </a:p>
      </dsp:txBody>
      <dsp:txXfrm>
        <a:off x="3365431" y="1025677"/>
        <a:ext cx="1393945" cy="557578"/>
      </dsp:txXfrm>
    </dsp:sp>
    <dsp:sp modelId="{2B662BF8-7177-4B83-8278-487CC08EB25C}">
      <dsp:nvSpPr>
        <dsp:cNvPr id="0" name=""/>
        <dsp:cNvSpPr/>
      </dsp:nvSpPr>
      <dsp:spPr>
        <a:xfrm>
          <a:off x="1291937" y="1931741"/>
          <a:ext cx="627275" cy="6272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5A1B51-2132-4263-989F-FC51F26814C6}">
      <dsp:nvSpPr>
        <dsp:cNvPr id="0" name=""/>
        <dsp:cNvSpPr/>
      </dsp:nvSpPr>
      <dsp:spPr>
        <a:xfrm>
          <a:off x="908602" y="2769916"/>
          <a:ext cx="1393945" cy="557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Data Visualization Tool - Tableau	</a:t>
          </a:r>
        </a:p>
      </dsp:txBody>
      <dsp:txXfrm>
        <a:off x="908602" y="2769916"/>
        <a:ext cx="1393945" cy="557578"/>
      </dsp:txXfrm>
    </dsp:sp>
    <dsp:sp modelId="{52F79183-81AD-4C6D-9C0E-8F21FDD4B72A}">
      <dsp:nvSpPr>
        <dsp:cNvPr id="0" name=""/>
        <dsp:cNvSpPr/>
      </dsp:nvSpPr>
      <dsp:spPr>
        <a:xfrm>
          <a:off x="2929823" y="1931741"/>
          <a:ext cx="627275" cy="62727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2C77B6-BEE5-4ED9-A2B4-8E77B5647BCE}">
      <dsp:nvSpPr>
        <dsp:cNvPr id="0" name=""/>
        <dsp:cNvSpPr/>
      </dsp:nvSpPr>
      <dsp:spPr>
        <a:xfrm>
          <a:off x="2546488" y="2769916"/>
          <a:ext cx="1393945" cy="557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Teaching Approach - Personal experience sharing by actual data analysts</a:t>
          </a:r>
        </a:p>
      </dsp:txBody>
      <dsp:txXfrm>
        <a:off x="2546488" y="2769916"/>
        <a:ext cx="1393945" cy="5575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0824C-886F-4563-A849-2F8B6A6C1518}">
      <dsp:nvSpPr>
        <dsp:cNvPr id="0" name=""/>
        <dsp:cNvSpPr/>
      </dsp:nvSpPr>
      <dsp:spPr>
        <a:xfrm>
          <a:off x="0" y="6063"/>
          <a:ext cx="5343082" cy="9781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YouTube is going to be one of the best sources to continue your learning after you finish any entry-level/beginner course </a:t>
          </a:r>
        </a:p>
      </dsp:txBody>
      <dsp:txXfrm>
        <a:off x="47748" y="53811"/>
        <a:ext cx="5247586" cy="882624"/>
      </dsp:txXfrm>
    </dsp:sp>
    <dsp:sp modelId="{D62D9474-2297-4BD0-81C8-551685859504}">
      <dsp:nvSpPr>
        <dsp:cNvPr id="0" name=""/>
        <dsp:cNvSpPr/>
      </dsp:nvSpPr>
      <dsp:spPr>
        <a:xfrm>
          <a:off x="0" y="1038903"/>
          <a:ext cx="5343082" cy="978120"/>
        </a:xfrm>
        <a:prstGeom prst="roundRect">
          <a:avLst/>
        </a:prstGeom>
        <a:solidFill>
          <a:schemeClr val="accent2">
            <a:hueOff val="-5129150"/>
            <a:satOff val="3814"/>
            <a:lumOff val="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YouTube allows you to supplement your learning and fill in any gaps, while also allowing you to learn advanced techniques in all data analytics skills. </a:t>
          </a:r>
        </a:p>
      </dsp:txBody>
      <dsp:txXfrm>
        <a:off x="47748" y="1086651"/>
        <a:ext cx="5247586" cy="882624"/>
      </dsp:txXfrm>
    </dsp:sp>
    <dsp:sp modelId="{EF6E8B89-1878-4C69-A79D-76E779D8226E}">
      <dsp:nvSpPr>
        <dsp:cNvPr id="0" name=""/>
        <dsp:cNvSpPr/>
      </dsp:nvSpPr>
      <dsp:spPr>
        <a:xfrm>
          <a:off x="0" y="2071743"/>
          <a:ext cx="5343082" cy="978120"/>
        </a:xfrm>
        <a:prstGeom prst="roundRect">
          <a:avLst/>
        </a:prstGeom>
        <a:solidFill>
          <a:schemeClr val="accent2">
            <a:hueOff val="-10258300"/>
            <a:satOff val="7627"/>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YouTube is also great for troubleshooting any errors or problems you have in your data analytics task </a:t>
          </a:r>
        </a:p>
      </dsp:txBody>
      <dsp:txXfrm>
        <a:off x="47748" y="2119491"/>
        <a:ext cx="5247586" cy="882624"/>
      </dsp:txXfrm>
    </dsp:sp>
    <dsp:sp modelId="{C4435751-DBAD-4891-B511-C2B73373F63A}">
      <dsp:nvSpPr>
        <dsp:cNvPr id="0" name=""/>
        <dsp:cNvSpPr/>
      </dsp:nvSpPr>
      <dsp:spPr>
        <a:xfrm>
          <a:off x="0" y="3104583"/>
          <a:ext cx="5343082" cy="978120"/>
        </a:xfrm>
        <a:prstGeom prst="roundRect">
          <a:avLst/>
        </a:prstGeom>
        <a:solidFill>
          <a:schemeClr val="accent2">
            <a:hueOff val="-15387449"/>
            <a:satOff val="11441"/>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YouTube is Also Free!!!!! </a:t>
          </a:r>
        </a:p>
      </dsp:txBody>
      <dsp:txXfrm>
        <a:off x="47748" y="3152331"/>
        <a:ext cx="5247586" cy="882624"/>
      </dsp:txXfrm>
    </dsp:sp>
    <dsp:sp modelId="{8CF320E2-B028-43D5-BFE8-BCE8662E6014}">
      <dsp:nvSpPr>
        <dsp:cNvPr id="0" name=""/>
        <dsp:cNvSpPr/>
      </dsp:nvSpPr>
      <dsp:spPr>
        <a:xfrm>
          <a:off x="0" y="4137423"/>
          <a:ext cx="5343082" cy="978120"/>
        </a:xfrm>
        <a:prstGeom prst="roundRect">
          <a:avLst/>
        </a:prstGeom>
        <a:solidFill>
          <a:schemeClr val="accent2">
            <a:hueOff val="-20516600"/>
            <a:satOff val="15255"/>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If  You can search the right things and find the right videos in YouTube you my never have to pay for a course </a:t>
          </a:r>
        </a:p>
      </dsp:txBody>
      <dsp:txXfrm>
        <a:off x="47748" y="4185171"/>
        <a:ext cx="5247586" cy="8826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B47F96-748E-41AB-A555-BD5A734554E1}">
      <dsp:nvSpPr>
        <dsp:cNvPr id="0" name=""/>
        <dsp:cNvSpPr/>
      </dsp:nvSpPr>
      <dsp:spPr>
        <a:xfrm>
          <a:off x="0" y="0"/>
          <a:ext cx="10134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DCB6F3-BD5B-4956-ACCE-E79E146EBDED}">
      <dsp:nvSpPr>
        <dsp:cNvPr id="0" name=""/>
        <dsp:cNvSpPr/>
      </dsp:nvSpPr>
      <dsp:spPr>
        <a:xfrm>
          <a:off x="0" y="0"/>
          <a:ext cx="10134600" cy="992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Projects are a great way to emulate real-world experience and use cases with the skills you need as a Data analyst </a:t>
          </a:r>
        </a:p>
      </dsp:txBody>
      <dsp:txXfrm>
        <a:off x="0" y="0"/>
        <a:ext cx="10134600" cy="992335"/>
      </dsp:txXfrm>
    </dsp:sp>
    <dsp:sp modelId="{C7AD1E65-0021-4C76-B4FF-82D61FCC9E95}">
      <dsp:nvSpPr>
        <dsp:cNvPr id="0" name=""/>
        <dsp:cNvSpPr/>
      </dsp:nvSpPr>
      <dsp:spPr>
        <a:xfrm>
          <a:off x="0" y="992335"/>
          <a:ext cx="10134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5B11AA-2DE2-49D4-8C0F-C978B75406FA}">
      <dsp:nvSpPr>
        <dsp:cNvPr id="0" name=""/>
        <dsp:cNvSpPr/>
      </dsp:nvSpPr>
      <dsp:spPr>
        <a:xfrm>
          <a:off x="0" y="992335"/>
          <a:ext cx="10134600" cy="992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Projects give you the opportunity to think, act and solve problems like a Data analyst as well as develop a final product for shareholders </a:t>
          </a:r>
        </a:p>
      </dsp:txBody>
      <dsp:txXfrm>
        <a:off x="0" y="992335"/>
        <a:ext cx="10134600" cy="992335"/>
      </dsp:txXfrm>
    </dsp:sp>
    <dsp:sp modelId="{A516C750-546B-47D3-BFC4-B87341416E08}">
      <dsp:nvSpPr>
        <dsp:cNvPr id="0" name=""/>
        <dsp:cNvSpPr/>
      </dsp:nvSpPr>
      <dsp:spPr>
        <a:xfrm>
          <a:off x="0" y="1984671"/>
          <a:ext cx="10134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9CB445-79D2-445C-B3C9-68EBAF158A79}">
      <dsp:nvSpPr>
        <dsp:cNvPr id="0" name=""/>
        <dsp:cNvSpPr/>
      </dsp:nvSpPr>
      <dsp:spPr>
        <a:xfrm>
          <a:off x="0" y="1984671"/>
          <a:ext cx="10134600" cy="992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Lastly Projects are a great way to market yourself and showcase your amazing skill set to employers and recruiters</a:t>
          </a:r>
        </a:p>
      </dsp:txBody>
      <dsp:txXfrm>
        <a:off x="0" y="1984671"/>
        <a:ext cx="10134600" cy="992335"/>
      </dsp:txXfrm>
    </dsp:sp>
    <dsp:sp modelId="{09850553-FAE7-4C67-B9B7-84C83180996B}">
      <dsp:nvSpPr>
        <dsp:cNvPr id="0" name=""/>
        <dsp:cNvSpPr/>
      </dsp:nvSpPr>
      <dsp:spPr>
        <a:xfrm>
          <a:off x="0" y="2977006"/>
          <a:ext cx="10134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C32C78-8865-4626-AFB1-BAEBE795D076}">
      <dsp:nvSpPr>
        <dsp:cNvPr id="0" name=""/>
        <dsp:cNvSpPr/>
      </dsp:nvSpPr>
      <dsp:spPr>
        <a:xfrm>
          <a:off x="0" y="2977006"/>
          <a:ext cx="10134600" cy="992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The YouTube channel I listed earlier all have projects you can follow along with but it is also important to create your own projects and solve general questions stakeholders might in regards the dataset you chose   </a:t>
          </a:r>
        </a:p>
      </dsp:txBody>
      <dsp:txXfrm>
        <a:off x="0" y="2977006"/>
        <a:ext cx="10134600" cy="99233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C2BCF2-16AD-478D-A4E8-98FDC9C39367}" type="datetimeFigureOut">
              <a:rPr lang="en-US" smtClean="0"/>
              <a:t>6/22/2022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8B84CB-3D79-4CF7-8737-2B4796E8CAF2}" type="slidenum">
              <a:rPr lang="en-US" smtClean="0"/>
              <a:t>‹#›</a:t>
            </a:fld>
            <a:endParaRPr lang="en-US" dirty="0"/>
          </a:p>
        </p:txBody>
      </p:sp>
    </p:spTree>
    <p:extLst>
      <p:ext uri="{BB962C8B-B14F-4D97-AF65-F5344CB8AC3E}">
        <p14:creationId xmlns:p14="http://schemas.microsoft.com/office/powerpoint/2010/main" val="3067076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8B84CB-3D79-4CF7-8737-2B4796E8CAF2}" type="slidenum">
              <a:rPr lang="en-US" smtClean="0"/>
              <a:t>2</a:t>
            </a:fld>
            <a:endParaRPr lang="en-US" dirty="0"/>
          </a:p>
        </p:txBody>
      </p:sp>
    </p:spTree>
    <p:extLst>
      <p:ext uri="{BB962C8B-B14F-4D97-AF65-F5344CB8AC3E}">
        <p14:creationId xmlns:p14="http://schemas.microsoft.com/office/powerpoint/2010/main" val="3133147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Personally did the Google Course I loved it. It was very fun interactive and very beginner-friendly. For me personally, it gave me a solid foundation in data analytics. The IBM course does have the perk of teaching Python over R because more companies use Python but for me, I just took a Python Course after. Google Sheets and Excel are basically the same application so those skills should transfer over </a:t>
            </a:r>
          </a:p>
        </p:txBody>
      </p:sp>
      <p:sp>
        <p:nvSpPr>
          <p:cNvPr id="4" name="Slide Number Placeholder 3"/>
          <p:cNvSpPr>
            <a:spLocks noGrp="1"/>
          </p:cNvSpPr>
          <p:nvPr>
            <p:ph type="sldNum" sz="quarter" idx="5"/>
          </p:nvPr>
        </p:nvSpPr>
        <p:spPr/>
        <p:txBody>
          <a:bodyPr/>
          <a:lstStyle/>
          <a:p>
            <a:fld id="{1C8B84CB-3D79-4CF7-8737-2B4796E8CAF2}" type="slidenum">
              <a:rPr lang="en-US" smtClean="0"/>
              <a:t>6</a:t>
            </a:fld>
            <a:endParaRPr lang="en-US" dirty="0"/>
          </a:p>
        </p:txBody>
      </p:sp>
    </p:spTree>
    <p:extLst>
      <p:ext uri="{BB962C8B-B14F-4D97-AF65-F5344CB8AC3E}">
        <p14:creationId xmlns:p14="http://schemas.microsoft.com/office/powerpoint/2010/main" val="3342089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6/22/2022</a:t>
            </a:fld>
            <a:endParaRPr lang="en-US" dirty="0"/>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dirty="0"/>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24862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6/22/2022</a:t>
            </a:fld>
            <a:endParaRPr lang="en-US" dirty="0"/>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dirty="0"/>
          </a:p>
        </p:txBody>
      </p:sp>
    </p:spTree>
    <p:extLst>
      <p:ext uri="{BB962C8B-B14F-4D97-AF65-F5344CB8AC3E}">
        <p14:creationId xmlns:p14="http://schemas.microsoft.com/office/powerpoint/2010/main" val="2788788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6/22/2022</a:t>
            </a:fld>
            <a:endParaRPr lang="en-US" dirty="0"/>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dirty="0"/>
          </a:p>
        </p:txBody>
      </p:sp>
    </p:spTree>
    <p:extLst>
      <p:ext uri="{BB962C8B-B14F-4D97-AF65-F5344CB8AC3E}">
        <p14:creationId xmlns:p14="http://schemas.microsoft.com/office/powerpoint/2010/main" val="1948161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6/22/2022</a:t>
            </a:fld>
            <a:endParaRPr lang="en-US" dirty="0"/>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dirty="0"/>
          </a:p>
        </p:txBody>
      </p:sp>
    </p:spTree>
    <p:extLst>
      <p:ext uri="{BB962C8B-B14F-4D97-AF65-F5344CB8AC3E}">
        <p14:creationId xmlns:p14="http://schemas.microsoft.com/office/powerpoint/2010/main" val="2761600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6/22/2022</a:t>
            </a:fld>
            <a:endParaRPr lang="en-US" dirty="0"/>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dirty="0"/>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871412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6/22/2022</a:t>
            </a:fld>
            <a:endParaRPr lang="en-US" dirty="0"/>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dirty="0"/>
          </a:p>
        </p:txBody>
      </p:sp>
    </p:spTree>
    <p:extLst>
      <p:ext uri="{BB962C8B-B14F-4D97-AF65-F5344CB8AC3E}">
        <p14:creationId xmlns:p14="http://schemas.microsoft.com/office/powerpoint/2010/main" val="320094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6/22/2022</a:t>
            </a:fld>
            <a:endParaRPr lang="en-US" dirty="0"/>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dirty="0"/>
          </a:p>
        </p:txBody>
      </p:sp>
    </p:spTree>
    <p:extLst>
      <p:ext uri="{BB962C8B-B14F-4D97-AF65-F5344CB8AC3E}">
        <p14:creationId xmlns:p14="http://schemas.microsoft.com/office/powerpoint/2010/main" val="1702072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6/22/2022</a:t>
            </a:fld>
            <a:endParaRPr lang="en-US" dirty="0"/>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dirty="0"/>
          </a:p>
        </p:txBody>
      </p:sp>
    </p:spTree>
    <p:extLst>
      <p:ext uri="{BB962C8B-B14F-4D97-AF65-F5344CB8AC3E}">
        <p14:creationId xmlns:p14="http://schemas.microsoft.com/office/powerpoint/2010/main" val="2134451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6/22/2022</a:t>
            </a:fld>
            <a:endParaRPr lang="en-US" dirty="0"/>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dirty="0"/>
          </a:p>
        </p:txBody>
      </p:sp>
    </p:spTree>
    <p:extLst>
      <p:ext uri="{BB962C8B-B14F-4D97-AF65-F5344CB8AC3E}">
        <p14:creationId xmlns:p14="http://schemas.microsoft.com/office/powerpoint/2010/main" val="4213823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6/22/2022</a:t>
            </a:fld>
            <a:endParaRPr lang="en-US" dirty="0"/>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dirty="0"/>
          </a:p>
        </p:txBody>
      </p:sp>
    </p:spTree>
    <p:extLst>
      <p:ext uri="{BB962C8B-B14F-4D97-AF65-F5344CB8AC3E}">
        <p14:creationId xmlns:p14="http://schemas.microsoft.com/office/powerpoint/2010/main" val="1016214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6/22/2022</a:t>
            </a:fld>
            <a:endParaRPr lang="en-US" dirty="0"/>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dirty="0"/>
          </a:p>
        </p:txBody>
      </p:sp>
    </p:spTree>
    <p:extLst>
      <p:ext uri="{BB962C8B-B14F-4D97-AF65-F5344CB8AC3E}">
        <p14:creationId xmlns:p14="http://schemas.microsoft.com/office/powerpoint/2010/main" val="1057058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dirty="0"/>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6/22/2022</a:t>
            </a:fld>
            <a:endParaRPr lang="en-US" dirty="0"/>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dirty="0"/>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64785866"/>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1" r:id="rId6"/>
    <p:sldLayoutId id="2147483817" r:id="rId7"/>
    <p:sldLayoutId id="2147483818" r:id="rId8"/>
    <p:sldLayoutId id="2147483819" r:id="rId9"/>
    <p:sldLayoutId id="2147483820" r:id="rId10"/>
    <p:sldLayoutId id="2147483822"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ocdwh0KYeUs" TargetMode="External"/><Relationship Id="rId2" Type="http://schemas.openxmlformats.org/officeDocument/2006/relationships/hyperlink" Target="../Downloads/Fake%20Resume.docx" TargetMode="External"/><Relationship Id="rId1" Type="http://schemas.openxmlformats.org/officeDocument/2006/relationships/slideLayout" Target="../slideLayouts/slideLayout2.xml"/><Relationship Id="rId5" Type="http://schemas.openxmlformats.org/officeDocument/2006/relationships/hyperlink" Target="https://www.linkedin.com/in/jessicauwoghiren/" TargetMode="External"/><Relationship Id="rId4" Type="http://schemas.openxmlformats.org/officeDocument/2006/relationships/hyperlink" Target="https://www.linkedin.com/in/brittanycity/"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MmFwk9IhiN0&amp;list=PLVfvihgOVDh2w0if7LF-yFrfYWg8vvl6N&amp;index=22&amp;t=1586s" TargetMode="External"/><Relationship Id="rId7" Type="http://schemas.openxmlformats.org/officeDocument/2006/relationships/hyperlink" Target="https://www.youtube.com/watch?v=-WEpWH1NHGU&amp;list=PLVfvihgOVDh2w0if7LF-yFrfYWg8vvl6N&amp;index=26&amp;t=2555s" TargetMode="External"/><Relationship Id="rId2" Type="http://schemas.openxmlformats.org/officeDocument/2006/relationships/hyperlink" Target="https://www.youtube.com/watch?v=Y6175TGFuMI&amp;t=1423s" TargetMode="External"/><Relationship Id="rId1" Type="http://schemas.openxmlformats.org/officeDocument/2006/relationships/slideLayout" Target="../slideLayouts/slideLayout2.xml"/><Relationship Id="rId6" Type="http://schemas.openxmlformats.org/officeDocument/2006/relationships/hyperlink" Target="https://www.youtube.com/watch?v=uAWWhEA57bE&amp;list=PLVfvihgOVDh2w0if7LF-yFrfYWg8vvl6N&amp;index=27&amp;t=162s" TargetMode="External"/><Relationship Id="rId5" Type="http://schemas.openxmlformats.org/officeDocument/2006/relationships/hyperlink" Target="https://www.youtube.com/watch?v=l_dph6Qu4LA&amp;list=PLVfvihgOVDh2w0if7LF-yFrfYWg8vvl6N&amp;index=24" TargetMode="External"/><Relationship Id="rId4" Type="http://schemas.openxmlformats.org/officeDocument/2006/relationships/hyperlink" Target="https://www.youtube.com/watch?v=eIN40JN7sro&amp;list=PLVfvihgOVDh2w0if7LF-yFrfYWg8vvl6N&amp;index=30"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PereTheAnalyst/Python-Data-Cleaning-template" TargetMode="External"/><Relationship Id="rId2" Type="http://schemas.openxmlformats.org/officeDocument/2006/relationships/hyperlink" Target="https://github.com/PereTheAnalyst/SQL-Data-Cleaning-Interview-Q-A" TargetMode="External"/><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hyperlink" Target="https://github.com/PereTheAnalyst/Data-Cleaning-steps-in-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6.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c/AlexTheAnalyst/videos" TargetMode="Externa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hyperlink" Target="https://www.youtube.com/c/SimplilearnOfficial/featured" TargetMode="External"/><Relationship Id="rId5" Type="http://schemas.openxmlformats.org/officeDocument/2006/relationships/hyperlink" Target="https://www.youtube.com/channel/UCq6XkhO5SZ66N04IcPbqNcw" TargetMode="External"/><Relationship Id="rId4" Type="http://schemas.openxmlformats.org/officeDocument/2006/relationships/hyperlink" Target="https://www.youtube.com/user/ExcelTutorials" TargetMode="Externa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9" name="Rectangle 38">
            <a:extLst>
              <a:ext uri="{FF2B5EF4-FFF2-40B4-BE49-F238E27FC236}">
                <a16:creationId xmlns:a16="http://schemas.microsoft.com/office/drawing/2014/main" id="{1AB7CFDD-E67B-4078-9BD0-D09D4200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0">
            <a:extLst>
              <a:ext uri="{FF2B5EF4-FFF2-40B4-BE49-F238E27FC236}">
                <a16:creationId xmlns:a16="http://schemas.microsoft.com/office/drawing/2014/main" id="{B191E377-3C4E-4C42-B42C-858169F3A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Orange skies">
            <a:extLst>
              <a:ext uri="{FF2B5EF4-FFF2-40B4-BE49-F238E27FC236}">
                <a16:creationId xmlns:a16="http://schemas.microsoft.com/office/drawing/2014/main" id="{653E03A2-88B2-77A5-A411-622850BAA30C}"/>
              </a:ext>
            </a:extLst>
          </p:cNvPr>
          <p:cNvPicPr>
            <a:picLocks noChangeAspect="1"/>
          </p:cNvPicPr>
          <p:nvPr/>
        </p:nvPicPr>
        <p:blipFill rotWithShape="1">
          <a:blip r:embed="rId2">
            <a:alphaModFix amt="41000"/>
          </a:blip>
          <a:srcRect t="12243" b="20190"/>
          <a:stretch/>
        </p:blipFill>
        <p:spPr>
          <a:xfrm>
            <a:off x="-1" y="1"/>
            <a:ext cx="12192001" cy="6857999"/>
          </a:xfrm>
          <a:prstGeom prst="rect">
            <a:avLst/>
          </a:prstGeom>
        </p:spPr>
      </p:pic>
      <p:sp>
        <p:nvSpPr>
          <p:cNvPr id="2" name="Title 1">
            <a:extLst>
              <a:ext uri="{FF2B5EF4-FFF2-40B4-BE49-F238E27FC236}">
                <a16:creationId xmlns:a16="http://schemas.microsoft.com/office/drawing/2014/main" id="{E4BEAB7B-1A7F-DB2B-64E9-3A4B5EAA6F8B}"/>
              </a:ext>
            </a:extLst>
          </p:cNvPr>
          <p:cNvSpPr>
            <a:spLocks noGrp="1"/>
          </p:cNvSpPr>
          <p:nvPr>
            <p:ph type="ctrTitle"/>
          </p:nvPr>
        </p:nvSpPr>
        <p:spPr>
          <a:xfrm>
            <a:off x="2455401" y="1066801"/>
            <a:ext cx="7272408" cy="2077328"/>
          </a:xfrm>
          <a:effectLst>
            <a:outerShdw blurRad="38100" dist="12700" dir="2700000" algn="tl" rotWithShape="0">
              <a:prstClr val="black">
                <a:alpha val="40000"/>
              </a:prstClr>
            </a:outerShdw>
          </a:effectLst>
        </p:spPr>
        <p:txBody>
          <a:bodyPr anchor="b">
            <a:normAutofit/>
          </a:bodyPr>
          <a:lstStyle/>
          <a:p>
            <a:r>
              <a:rPr lang="en-US" dirty="0">
                <a:solidFill>
                  <a:schemeClr val="bg1"/>
                </a:solidFill>
              </a:rPr>
              <a:t>My Data Analyst Roadmap</a:t>
            </a:r>
          </a:p>
        </p:txBody>
      </p:sp>
      <p:sp>
        <p:nvSpPr>
          <p:cNvPr id="3" name="Subtitle 2">
            <a:extLst>
              <a:ext uri="{FF2B5EF4-FFF2-40B4-BE49-F238E27FC236}">
                <a16:creationId xmlns:a16="http://schemas.microsoft.com/office/drawing/2014/main" id="{C0B77796-94C5-6A2F-9490-43A9563D72C3}"/>
              </a:ext>
            </a:extLst>
          </p:cNvPr>
          <p:cNvSpPr>
            <a:spLocks noGrp="1"/>
          </p:cNvSpPr>
          <p:nvPr>
            <p:ph type="subTitle" idx="1"/>
          </p:nvPr>
        </p:nvSpPr>
        <p:spPr>
          <a:xfrm>
            <a:off x="3558988" y="4876803"/>
            <a:ext cx="5074022" cy="1257295"/>
          </a:xfrm>
          <a:effectLst>
            <a:outerShdw blurRad="38100" dist="12700" dir="2700000" algn="tl" rotWithShape="0">
              <a:prstClr val="black">
                <a:alpha val="40000"/>
              </a:prstClr>
            </a:outerShdw>
          </a:effectLst>
        </p:spPr>
        <p:txBody>
          <a:bodyPr anchor="t">
            <a:normAutofit/>
          </a:bodyPr>
          <a:lstStyle/>
          <a:p>
            <a:r>
              <a:rPr lang="en-US" dirty="0">
                <a:solidFill>
                  <a:schemeClr val="bg1"/>
                </a:solidFill>
              </a:rPr>
              <a:t>By Perebibowei Azazi</a:t>
            </a:r>
          </a:p>
        </p:txBody>
      </p:sp>
      <p:grpSp>
        <p:nvGrpSpPr>
          <p:cNvPr id="43" name="Group 42">
            <a:extLst>
              <a:ext uri="{FF2B5EF4-FFF2-40B4-BE49-F238E27FC236}">
                <a16:creationId xmlns:a16="http://schemas.microsoft.com/office/drawing/2014/main" id="{91B7537E-7B93-4306-B9DF-4CD583E0AA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37480"/>
            <a:ext cx="867485" cy="115439"/>
            <a:chOff x="8910933" y="1861308"/>
            <a:chExt cx="867485" cy="115439"/>
          </a:xfrm>
        </p:grpSpPr>
        <p:sp>
          <p:nvSpPr>
            <p:cNvPr id="44" name="Rectangle 43">
              <a:extLst>
                <a:ext uri="{FF2B5EF4-FFF2-40B4-BE49-F238E27FC236}">
                  <a16:creationId xmlns:a16="http://schemas.microsoft.com/office/drawing/2014/main" id="{00AB796C-11E6-468E-9C0D-38940D8E2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ffectLst>
                  <a:outerShdw blurRad="38100" dist="38100" dir="2700000" algn="tl">
                    <a:srgbClr val="000000">
                      <a:alpha val="43137"/>
                    </a:srgbClr>
                  </a:outerShdw>
                </a:effectLst>
              </a:endParaRPr>
            </a:p>
          </p:txBody>
        </p:sp>
        <p:cxnSp>
          <p:nvCxnSpPr>
            <p:cNvPr id="45" name="Straight Connector 44">
              <a:extLst>
                <a:ext uri="{FF2B5EF4-FFF2-40B4-BE49-F238E27FC236}">
                  <a16:creationId xmlns:a16="http://schemas.microsoft.com/office/drawing/2014/main" id="{0FC9ACE4-DF02-4B56-B482-DDAD2EC090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99CC309-9401-4122-8206-A304650EFC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05672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7F34F9-F7CE-4D62-8F8B-2E98B0394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AEC8AF-1896-43A9-BF10-CE06FD254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199BD9-A6EE-4972-BFB5-2AAE28288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19"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AF67FC-E41D-E66D-9981-0E68B5F5A9A8}"/>
              </a:ext>
            </a:extLst>
          </p:cNvPr>
          <p:cNvSpPr>
            <a:spLocks noGrp="1"/>
          </p:cNvSpPr>
          <p:nvPr>
            <p:ph type="title"/>
          </p:nvPr>
        </p:nvSpPr>
        <p:spPr>
          <a:xfrm>
            <a:off x="1324533" y="1066798"/>
            <a:ext cx="3301255" cy="2668172"/>
          </a:xfrm>
        </p:spPr>
        <p:txBody>
          <a:bodyPr anchor="b">
            <a:normAutofit/>
          </a:bodyPr>
          <a:lstStyle/>
          <a:p>
            <a:pPr algn="ctr"/>
            <a:r>
              <a:rPr lang="en-US"/>
              <a:t>Job Preparation </a:t>
            </a:r>
          </a:p>
        </p:txBody>
      </p:sp>
      <p:sp>
        <p:nvSpPr>
          <p:cNvPr id="32" name="Content Placeholder 2">
            <a:extLst>
              <a:ext uri="{FF2B5EF4-FFF2-40B4-BE49-F238E27FC236}">
                <a16:creationId xmlns:a16="http://schemas.microsoft.com/office/drawing/2014/main" id="{D2BE80D3-2C32-4BB1-523C-D0C1D75B6452}"/>
              </a:ext>
            </a:extLst>
          </p:cNvPr>
          <p:cNvSpPr>
            <a:spLocks noGrp="1"/>
          </p:cNvSpPr>
          <p:nvPr>
            <p:ph idx="1"/>
          </p:nvPr>
        </p:nvSpPr>
        <p:spPr>
          <a:xfrm>
            <a:off x="5952974" y="1066799"/>
            <a:ext cx="5172227" cy="4696495"/>
          </a:xfrm>
        </p:spPr>
        <p:txBody>
          <a:bodyPr anchor="ctr">
            <a:normAutofit/>
          </a:bodyPr>
          <a:lstStyle/>
          <a:p>
            <a:pPr marL="342900" indent="-342900">
              <a:lnSpc>
                <a:spcPct val="100000"/>
              </a:lnSpc>
              <a:buFont typeface="Arial" panose="020B0604020202020204" pitchFamily="34" charset="0"/>
              <a:buChar char="•"/>
            </a:pPr>
            <a:r>
              <a:rPr lang="en-US" sz="1600" dirty="0"/>
              <a:t>After you have completed your beginner course, have further your education by using YouTube  learn advanced data analytics techniques and skills, and have a good number of projects under your belt it is time to start your job prep</a:t>
            </a:r>
          </a:p>
          <a:p>
            <a:pPr marL="342900" indent="-342900">
              <a:lnSpc>
                <a:spcPct val="100000"/>
              </a:lnSpc>
              <a:buFont typeface="Arial" panose="020B0604020202020204" pitchFamily="34" charset="0"/>
              <a:buChar char="•"/>
            </a:pPr>
            <a:r>
              <a:rPr lang="en-US" sz="1600" dirty="0"/>
              <a:t>Create a Portfolio website to house all your projects so the recruiter scan them and put them on your resume and LinkedIn </a:t>
            </a:r>
          </a:p>
          <a:p>
            <a:pPr marL="342900" indent="-342900">
              <a:lnSpc>
                <a:spcPct val="100000"/>
              </a:lnSpc>
              <a:buFont typeface="Arial" panose="020B0604020202020204" pitchFamily="34" charset="0"/>
              <a:buChar char="•"/>
            </a:pPr>
            <a:r>
              <a:rPr lang="en-US" sz="1600" dirty="0"/>
              <a:t>Then need to revamp your resume with all your new skills and gear it towards data analytics I will leave a resume template for you to copy</a:t>
            </a:r>
          </a:p>
          <a:p>
            <a:pPr marL="342900" indent="-342900">
              <a:lnSpc>
                <a:spcPct val="100000"/>
              </a:lnSpc>
              <a:buFont typeface="Arial" panose="020B0604020202020204" pitchFamily="34" charset="0"/>
              <a:buChar char="•"/>
            </a:pPr>
            <a:r>
              <a:rPr lang="en-US" sz="1600" dirty="0"/>
              <a:t>Next you will need to revamp your LinkedIn and have a full LinkedIn profile have every space and section filled out </a:t>
            </a:r>
          </a:p>
          <a:p>
            <a:pPr marL="342900" indent="-342900">
              <a:lnSpc>
                <a:spcPct val="100000"/>
              </a:lnSpc>
              <a:buFont typeface="Arial" panose="020B0604020202020204" pitchFamily="34" charset="0"/>
              <a:buChar char="•"/>
            </a:pPr>
            <a:r>
              <a:rPr lang="en-US" sz="1600" dirty="0"/>
              <a:t>Once all that is complete try to find a recruiter who will feed you job opportunities your way </a:t>
            </a:r>
          </a:p>
          <a:p>
            <a:pPr>
              <a:lnSpc>
                <a:spcPct val="100000"/>
              </a:lnSpc>
            </a:pPr>
            <a:endParaRPr lang="en-US" sz="1600" dirty="0"/>
          </a:p>
        </p:txBody>
      </p:sp>
      <p:grpSp>
        <p:nvGrpSpPr>
          <p:cNvPr id="14" name="Group 13">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41417" y="4244117"/>
            <a:ext cx="867485" cy="115439"/>
            <a:chOff x="8910933" y="1861308"/>
            <a:chExt cx="867485" cy="115439"/>
          </a:xfrm>
        </p:grpSpPr>
        <p:sp>
          <p:nvSpPr>
            <p:cNvPr id="15" name="Rectangle 14">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51852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B7EC7E-7292-6087-4B52-5326C9D7B448}"/>
              </a:ext>
            </a:extLst>
          </p:cNvPr>
          <p:cNvSpPr>
            <a:spLocks noGrp="1"/>
          </p:cNvSpPr>
          <p:nvPr>
            <p:ph type="title"/>
          </p:nvPr>
        </p:nvSpPr>
        <p:spPr>
          <a:xfrm>
            <a:off x="1688124" y="723901"/>
            <a:ext cx="8815754" cy="1286648"/>
          </a:xfrm>
        </p:spPr>
        <p:txBody>
          <a:bodyPr anchor="b">
            <a:normAutofit/>
          </a:bodyPr>
          <a:lstStyle/>
          <a:p>
            <a:pPr algn="ctr"/>
            <a:r>
              <a:rPr lang="en-US"/>
              <a:t>Job Preparation Resources </a:t>
            </a:r>
          </a:p>
        </p:txBody>
      </p:sp>
      <p:sp>
        <p:nvSpPr>
          <p:cNvPr id="22" name="Content Placeholder 2">
            <a:extLst>
              <a:ext uri="{FF2B5EF4-FFF2-40B4-BE49-F238E27FC236}">
                <a16:creationId xmlns:a16="http://schemas.microsoft.com/office/drawing/2014/main" id="{BC712D03-0764-610E-501C-A9AD457AC201}"/>
              </a:ext>
            </a:extLst>
          </p:cNvPr>
          <p:cNvSpPr>
            <a:spLocks noGrp="1"/>
          </p:cNvSpPr>
          <p:nvPr>
            <p:ph idx="1"/>
          </p:nvPr>
        </p:nvSpPr>
        <p:spPr>
          <a:xfrm>
            <a:off x="2985078" y="2682052"/>
            <a:ext cx="6221845" cy="3452047"/>
          </a:xfrm>
        </p:spPr>
        <p:txBody>
          <a:bodyPr anchor="ctr">
            <a:normAutofit/>
          </a:bodyPr>
          <a:lstStyle/>
          <a:p>
            <a:pPr marL="342900" indent="-342900" algn="ctr">
              <a:buFont typeface="Arial" panose="020B0604020202020204" pitchFamily="34" charset="0"/>
              <a:buChar char="•"/>
            </a:pPr>
            <a:r>
              <a:rPr lang="en-US"/>
              <a:t>Example Resume </a:t>
            </a:r>
            <a:r>
              <a:rPr lang="en-US">
                <a:hlinkClick r:id="rId2" action="ppaction://hlinkfile"/>
              </a:rPr>
              <a:t>example Resume </a:t>
            </a:r>
            <a:endParaRPr lang="en-US"/>
          </a:p>
          <a:p>
            <a:pPr marL="342900" indent="-342900" algn="ctr">
              <a:buFont typeface="Arial" panose="020B0604020202020204" pitchFamily="34" charset="0"/>
              <a:buChar char="•"/>
            </a:pPr>
            <a:r>
              <a:rPr lang="en-US"/>
              <a:t>Create a Website Tutorial Video </a:t>
            </a:r>
            <a:r>
              <a:rPr lang="en-US">
                <a:hlinkClick r:id="rId3"/>
              </a:rPr>
              <a:t>https://www.youtube.com/watch?v=ocdwh0KYeUs</a:t>
            </a:r>
            <a:r>
              <a:rPr lang="en-US"/>
              <a:t> </a:t>
            </a:r>
          </a:p>
          <a:p>
            <a:pPr marL="342900" indent="-342900" algn="ctr">
              <a:buFont typeface="Arial" panose="020B0604020202020204" pitchFamily="34" charset="0"/>
              <a:buChar char="•"/>
            </a:pPr>
            <a:r>
              <a:rPr lang="en-US"/>
              <a:t>Example of a full LinkedIn Profiles </a:t>
            </a:r>
            <a:r>
              <a:rPr lang="en-US">
                <a:hlinkClick r:id="rId4"/>
              </a:rPr>
              <a:t>https://www.linkedin.com/in/brittanycity/</a:t>
            </a:r>
            <a:r>
              <a:rPr lang="en-US"/>
              <a:t>   </a:t>
            </a:r>
            <a:r>
              <a:rPr lang="en-US">
                <a:hlinkClick r:id="rId5"/>
              </a:rPr>
              <a:t>https://www.linkedin.com/in/jessicauwoghiren/</a:t>
            </a:r>
            <a:r>
              <a:rPr lang="en-US"/>
              <a:t> </a:t>
            </a:r>
          </a:p>
          <a:p>
            <a:pPr marL="342900" indent="-342900" algn="ctr">
              <a:buFont typeface="Arial" panose="020B0604020202020204" pitchFamily="34" charset="0"/>
              <a:buChar char="•"/>
            </a:pPr>
            <a:endParaRPr lang="en-US"/>
          </a:p>
          <a:p>
            <a:pPr marL="342900" indent="-342900" algn="ctr">
              <a:buFont typeface="Arial" panose="020B0604020202020204" pitchFamily="34" charset="0"/>
              <a:buChar char="•"/>
            </a:pPr>
            <a:endParaRPr lang="en-US"/>
          </a:p>
        </p:txBody>
      </p:sp>
      <p:grpSp>
        <p:nvGrpSpPr>
          <p:cNvPr id="23" name="Group 13">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2345189"/>
            <a:ext cx="867485" cy="115439"/>
            <a:chOff x="8910933" y="1861308"/>
            <a:chExt cx="867485" cy="115439"/>
          </a:xfrm>
        </p:grpSpPr>
        <p:sp>
          <p:nvSpPr>
            <p:cNvPr id="24" name="Rectangle 14">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2515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2202C8-B397-428D-AC25-2EF517B512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A3E7B76-556E-4877-8AE1-D504D57160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8914880-6797-4F24-9304-B3F24AD55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19"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9268A2-16F0-2AC9-ADB3-3BAC82C0B45B}"/>
              </a:ext>
            </a:extLst>
          </p:cNvPr>
          <p:cNvSpPr>
            <a:spLocks noGrp="1"/>
          </p:cNvSpPr>
          <p:nvPr>
            <p:ph type="title"/>
          </p:nvPr>
        </p:nvSpPr>
        <p:spPr>
          <a:xfrm>
            <a:off x="1324533" y="1424025"/>
            <a:ext cx="3620622" cy="3997061"/>
          </a:xfrm>
        </p:spPr>
        <p:txBody>
          <a:bodyPr anchor="ctr">
            <a:normAutofit/>
          </a:bodyPr>
          <a:lstStyle/>
          <a:p>
            <a:pPr algn="ctr"/>
            <a:r>
              <a:rPr lang="en-US"/>
              <a:t>Interview Prep</a:t>
            </a:r>
          </a:p>
        </p:txBody>
      </p:sp>
      <p:sp>
        <p:nvSpPr>
          <p:cNvPr id="42" name="Content Placeholder 2">
            <a:extLst>
              <a:ext uri="{FF2B5EF4-FFF2-40B4-BE49-F238E27FC236}">
                <a16:creationId xmlns:a16="http://schemas.microsoft.com/office/drawing/2014/main" id="{1E629D35-F5A7-A5CF-B126-AC3858846F7E}"/>
              </a:ext>
            </a:extLst>
          </p:cNvPr>
          <p:cNvSpPr>
            <a:spLocks noGrp="1"/>
          </p:cNvSpPr>
          <p:nvPr>
            <p:ph idx="1"/>
          </p:nvPr>
        </p:nvSpPr>
        <p:spPr>
          <a:xfrm>
            <a:off x="6379089" y="1428752"/>
            <a:ext cx="4471861" cy="3992334"/>
          </a:xfrm>
        </p:spPr>
        <p:txBody>
          <a:bodyPr anchor="ctr">
            <a:normAutofit/>
          </a:bodyPr>
          <a:lstStyle/>
          <a:p>
            <a:pPr marL="342900" indent="-342900" algn="ctr">
              <a:lnSpc>
                <a:spcPct val="100000"/>
              </a:lnSpc>
              <a:buFont typeface="Arial" panose="020B0604020202020204" pitchFamily="34" charset="0"/>
              <a:buChar char="•"/>
            </a:pPr>
            <a:r>
              <a:rPr lang="en-US" dirty="0"/>
              <a:t>Once you start getting interviews here are some resources to help ace technical interviews and overall boost your confidence </a:t>
            </a:r>
          </a:p>
          <a:p>
            <a:pPr marL="342900" indent="-342900" algn="ctr">
              <a:lnSpc>
                <a:spcPct val="100000"/>
              </a:lnSpc>
              <a:buFont typeface="Arial" panose="020B0604020202020204" pitchFamily="34" charset="0"/>
              <a:buChar char="•"/>
            </a:pPr>
            <a:r>
              <a:rPr lang="en-US" dirty="0"/>
              <a:t> Overall Data analyst interview prep </a:t>
            </a:r>
            <a:r>
              <a:rPr lang="en-US" dirty="0">
                <a:hlinkClick r:id="rId2"/>
              </a:rPr>
              <a:t>data analyst prep</a:t>
            </a:r>
            <a:r>
              <a:rPr lang="en-US" dirty="0"/>
              <a:t>  </a:t>
            </a:r>
          </a:p>
          <a:p>
            <a:pPr marL="342900" indent="-342900" algn="ctr">
              <a:lnSpc>
                <a:spcPct val="100000"/>
              </a:lnSpc>
              <a:buFont typeface="Arial" panose="020B0604020202020204" pitchFamily="34" charset="0"/>
              <a:buChar char="•"/>
            </a:pPr>
            <a:r>
              <a:rPr lang="en-US" dirty="0"/>
              <a:t>Excel Interview prep </a:t>
            </a:r>
            <a:r>
              <a:rPr lang="en-US" dirty="0">
                <a:hlinkClick r:id="rId3"/>
              </a:rPr>
              <a:t>excel video 1</a:t>
            </a:r>
            <a:r>
              <a:rPr lang="en-US" dirty="0"/>
              <a:t>   </a:t>
            </a:r>
            <a:r>
              <a:rPr lang="en-US" dirty="0">
                <a:hlinkClick r:id="rId4"/>
              </a:rPr>
              <a:t>excel video 2</a:t>
            </a:r>
            <a:r>
              <a:rPr lang="en-US" dirty="0"/>
              <a:t>  </a:t>
            </a:r>
          </a:p>
          <a:p>
            <a:pPr marL="342900" indent="-342900" algn="ctr">
              <a:lnSpc>
                <a:spcPct val="100000"/>
              </a:lnSpc>
              <a:buFont typeface="Arial" panose="020B0604020202020204" pitchFamily="34" charset="0"/>
              <a:buChar char="•"/>
            </a:pPr>
            <a:r>
              <a:rPr lang="en-US" dirty="0"/>
              <a:t>SQL Interview prep </a:t>
            </a:r>
            <a:r>
              <a:rPr lang="en-US" dirty="0">
                <a:hlinkClick r:id="rId5"/>
              </a:rPr>
              <a:t>https://www.video 1video 1</a:t>
            </a:r>
            <a:r>
              <a:rPr lang="en-US" dirty="0"/>
              <a:t>   </a:t>
            </a:r>
            <a:r>
              <a:rPr lang="en-US" dirty="0" err="1">
                <a:hlinkClick r:id="rId6"/>
              </a:rPr>
              <a:t>youtube</a:t>
            </a:r>
            <a:r>
              <a:rPr lang="en-US" dirty="0">
                <a:hlinkClick r:id="rId6"/>
              </a:rPr>
              <a:t> 2</a:t>
            </a:r>
            <a:r>
              <a:rPr lang="en-US" dirty="0"/>
              <a:t>   </a:t>
            </a:r>
            <a:r>
              <a:rPr lang="en-US" dirty="0">
                <a:hlinkClick r:id="rId7"/>
              </a:rPr>
              <a:t>video 3</a:t>
            </a:r>
            <a:r>
              <a:rPr lang="en-US" dirty="0"/>
              <a:t> </a:t>
            </a:r>
          </a:p>
        </p:txBody>
      </p:sp>
      <p:grpSp>
        <p:nvGrpSpPr>
          <p:cNvPr id="43" name="Group 13">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72872" y="1009080"/>
            <a:ext cx="867485" cy="115439"/>
            <a:chOff x="8910933" y="1861308"/>
            <a:chExt cx="867485" cy="115439"/>
          </a:xfrm>
        </p:grpSpPr>
        <p:sp>
          <p:nvSpPr>
            <p:cNvPr id="44" name="Rectangle 14">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09F283B3-7C72-4859-9EF2-3543A22058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72872" y="5849932"/>
            <a:ext cx="867485" cy="115439"/>
            <a:chOff x="8910933" y="1861308"/>
            <a:chExt cx="867485" cy="115439"/>
          </a:xfrm>
        </p:grpSpPr>
        <p:sp>
          <p:nvSpPr>
            <p:cNvPr id="20" name="Rectangle 19">
              <a:extLst>
                <a:ext uri="{FF2B5EF4-FFF2-40B4-BE49-F238E27FC236}">
                  <a16:creationId xmlns:a16="http://schemas.microsoft.com/office/drawing/2014/main" id="{FC9F1BD9-B917-427D-9E9E-300B279692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1" name="Straight Connector 20">
              <a:extLst>
                <a:ext uri="{FF2B5EF4-FFF2-40B4-BE49-F238E27FC236}">
                  <a16:creationId xmlns:a16="http://schemas.microsoft.com/office/drawing/2014/main" id="{E98A5ECD-E996-4A12-892C-E694B26F39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F56FD4-A991-488F-9730-F2CDF9134D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86703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1188651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CFCF32-F3D8-7AE4-368F-6E97A92CC12C}"/>
              </a:ext>
            </a:extLst>
          </p:cNvPr>
          <p:cNvSpPr>
            <a:spLocks noGrp="1"/>
          </p:cNvSpPr>
          <p:nvPr>
            <p:ph type="title"/>
          </p:nvPr>
        </p:nvSpPr>
        <p:spPr>
          <a:xfrm>
            <a:off x="1028700" y="723901"/>
            <a:ext cx="5836920" cy="1288884"/>
          </a:xfrm>
        </p:spPr>
        <p:txBody>
          <a:bodyPr anchor="b">
            <a:normAutofit/>
          </a:bodyPr>
          <a:lstStyle/>
          <a:p>
            <a:pPr algn="ctr"/>
            <a:r>
              <a:rPr lang="en-US"/>
              <a:t>Additional Resources </a:t>
            </a:r>
          </a:p>
        </p:txBody>
      </p:sp>
      <p:sp>
        <p:nvSpPr>
          <p:cNvPr id="20" name="Content Placeholder 2">
            <a:extLst>
              <a:ext uri="{FF2B5EF4-FFF2-40B4-BE49-F238E27FC236}">
                <a16:creationId xmlns:a16="http://schemas.microsoft.com/office/drawing/2014/main" id="{E6FF1E91-626B-F292-1BB7-D4A3A4ED2452}"/>
              </a:ext>
            </a:extLst>
          </p:cNvPr>
          <p:cNvSpPr>
            <a:spLocks noGrp="1"/>
          </p:cNvSpPr>
          <p:nvPr>
            <p:ph idx="1"/>
          </p:nvPr>
        </p:nvSpPr>
        <p:spPr>
          <a:xfrm>
            <a:off x="1266529" y="2732545"/>
            <a:ext cx="5384169" cy="3232826"/>
          </a:xfrm>
        </p:spPr>
        <p:txBody>
          <a:bodyPr anchor="t">
            <a:normAutofit/>
          </a:bodyPr>
          <a:lstStyle/>
          <a:p>
            <a:pPr marL="342900" indent="-342900" algn="ctr">
              <a:lnSpc>
                <a:spcPct val="100000"/>
              </a:lnSpc>
              <a:buFont typeface="Arial" panose="020B0604020202020204" pitchFamily="34" charset="0"/>
              <a:buChar char="•"/>
            </a:pPr>
            <a:r>
              <a:rPr lang="en-US"/>
              <a:t>Data cleaning in SQL template </a:t>
            </a:r>
            <a:r>
              <a:rPr lang="en-US">
                <a:hlinkClick r:id="rId2"/>
              </a:rPr>
              <a:t>https://github.com/PereTheAnalyst/SQL-Data-Cleaning-Interview-Q-A</a:t>
            </a:r>
            <a:r>
              <a:rPr lang="en-US"/>
              <a:t> </a:t>
            </a:r>
          </a:p>
          <a:p>
            <a:pPr marL="342900" indent="-342900" algn="ctr">
              <a:lnSpc>
                <a:spcPct val="100000"/>
              </a:lnSpc>
              <a:buFont typeface="Arial" panose="020B0604020202020204" pitchFamily="34" charset="0"/>
              <a:buChar char="•"/>
            </a:pPr>
            <a:r>
              <a:rPr lang="en-US"/>
              <a:t>Data cleaning in Python template </a:t>
            </a:r>
            <a:r>
              <a:rPr lang="en-US">
                <a:hlinkClick r:id="rId3"/>
              </a:rPr>
              <a:t>https://github.com/PereTheAnalyst/Python-Data-Cleaning-template</a:t>
            </a:r>
            <a:r>
              <a:rPr lang="en-US"/>
              <a:t> </a:t>
            </a:r>
          </a:p>
          <a:p>
            <a:pPr marL="342900" indent="-342900" algn="ctr">
              <a:lnSpc>
                <a:spcPct val="100000"/>
              </a:lnSpc>
              <a:buFont typeface="Arial" panose="020B0604020202020204" pitchFamily="34" charset="0"/>
              <a:buChar char="•"/>
            </a:pPr>
            <a:r>
              <a:rPr lang="en-US"/>
              <a:t>Data cleaning in R template </a:t>
            </a:r>
            <a:r>
              <a:rPr lang="en-US">
                <a:hlinkClick r:id="rId4"/>
              </a:rPr>
              <a:t>https://github.com/PereTheAnalyst/Data-Cleaning-steps-in-R</a:t>
            </a:r>
            <a:r>
              <a:rPr lang="en-US"/>
              <a:t> </a:t>
            </a:r>
          </a:p>
          <a:p>
            <a:pPr algn="ctr">
              <a:lnSpc>
                <a:spcPct val="100000"/>
              </a:lnSpc>
            </a:pPr>
            <a:endParaRPr lang="en-US"/>
          </a:p>
        </p:txBody>
      </p:sp>
      <p:pic>
        <p:nvPicPr>
          <p:cNvPr id="21" name="Graphic 6" descr="Database">
            <a:extLst>
              <a:ext uri="{FF2B5EF4-FFF2-40B4-BE49-F238E27FC236}">
                <a16:creationId xmlns:a16="http://schemas.microsoft.com/office/drawing/2014/main" id="{5B8C05E5-E8A9-CA54-7D73-4C660B1912F1}"/>
              </a:ext>
            </a:extLst>
          </p:cNvPr>
          <p:cNvPicPr>
            <a:picLocks noChangeAspect="1"/>
          </p:cNvPicPr>
          <p:nvPr/>
        </p:nvPicPr>
        <p:blipFill>
          <a:blip r:embed="rId5">
            <a:alphaModFix/>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41239" y="1547707"/>
            <a:ext cx="3666392" cy="3666392"/>
          </a:xfrm>
          <a:prstGeom prst="rect">
            <a:avLst/>
          </a:prstGeom>
        </p:spPr>
      </p:pic>
      <p:grpSp>
        <p:nvGrpSpPr>
          <p:cNvPr id="22" name="Group 15">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513418" y="2320171"/>
            <a:ext cx="867485" cy="115439"/>
            <a:chOff x="8910933" y="1861308"/>
            <a:chExt cx="867485" cy="115439"/>
          </a:xfrm>
        </p:grpSpPr>
        <p:sp>
          <p:nvSpPr>
            <p:cNvPr id="17" name="Rectangle 16">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8" name="Straight Connector 17">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75162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B4854C3-58CC-4A2C-B4CA-926819F0C2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5">
            <a:extLst>
              <a:ext uri="{FF2B5EF4-FFF2-40B4-BE49-F238E27FC236}">
                <a16:creationId xmlns:a16="http://schemas.microsoft.com/office/drawing/2014/main" id="{FA7B9933-15AE-4ACB-B091-21C9F3853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DE57BB50-0A5D-4AD7-87AB-5904B788BC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27" name="Rectangle 26">
              <a:extLst>
                <a:ext uri="{FF2B5EF4-FFF2-40B4-BE49-F238E27FC236}">
                  <a16:creationId xmlns:a16="http://schemas.microsoft.com/office/drawing/2014/main" id="{1CD5E7CE-8430-4ED8-87F2-AF5C660CF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D4A1AC28-5B9C-4D41-95E9-675EDF3F4B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E446F29-8D76-46EF-B0AF-41066F65AA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DC90BB8-C5E4-E2AC-2E59-94B400228557}"/>
              </a:ext>
            </a:extLst>
          </p:cNvPr>
          <p:cNvSpPr>
            <a:spLocks noGrp="1"/>
          </p:cNvSpPr>
          <p:nvPr>
            <p:ph type="title"/>
          </p:nvPr>
        </p:nvSpPr>
        <p:spPr>
          <a:xfrm>
            <a:off x="1411357" y="1351429"/>
            <a:ext cx="3369365" cy="2871320"/>
          </a:xfrm>
        </p:spPr>
        <p:txBody>
          <a:bodyPr anchor="ctr">
            <a:normAutofit/>
          </a:bodyPr>
          <a:lstStyle/>
          <a:p>
            <a:pPr algn="ctr"/>
            <a:r>
              <a:rPr lang="en-US" dirty="0"/>
              <a:t>What is a Data Analyst ? </a:t>
            </a:r>
          </a:p>
        </p:txBody>
      </p:sp>
      <p:sp>
        <p:nvSpPr>
          <p:cNvPr id="3" name="Content Placeholder 2">
            <a:extLst>
              <a:ext uri="{FF2B5EF4-FFF2-40B4-BE49-F238E27FC236}">
                <a16:creationId xmlns:a16="http://schemas.microsoft.com/office/drawing/2014/main" id="{014F3D99-240A-5E54-4DF7-5794F6D06DD2}"/>
              </a:ext>
            </a:extLst>
          </p:cNvPr>
          <p:cNvSpPr>
            <a:spLocks noGrp="1"/>
          </p:cNvSpPr>
          <p:nvPr>
            <p:ph idx="1"/>
          </p:nvPr>
        </p:nvSpPr>
        <p:spPr>
          <a:xfrm>
            <a:off x="6389825" y="723900"/>
            <a:ext cx="4735375" cy="5410200"/>
          </a:xfrm>
        </p:spPr>
        <p:txBody>
          <a:bodyPr anchor="ctr">
            <a:normAutofit/>
          </a:bodyPr>
          <a:lstStyle/>
          <a:p>
            <a:pPr marL="342900" indent="-342900">
              <a:buFont typeface="Arial" panose="020B0604020202020204" pitchFamily="34" charset="0"/>
              <a:buChar char="•"/>
            </a:pPr>
            <a:r>
              <a:rPr lang="en-US" b="0" i="0" dirty="0">
                <a:solidFill>
                  <a:srgbClr val="1F1F1F"/>
                </a:solidFill>
                <a:effectLst/>
              </a:rPr>
              <a:t>A data analyst collects, cleans, and interprets data sets in order to answer a question or solve a problem. They work in many industries, including business, finance, criminal justice, science, medicine, and government.</a:t>
            </a:r>
          </a:p>
          <a:p>
            <a:pPr marL="342900" indent="-342900">
              <a:buFont typeface="Arial" panose="020B0604020202020204" pitchFamily="34" charset="0"/>
              <a:buChar char="•"/>
            </a:pPr>
            <a:r>
              <a:rPr lang="en-US" dirty="0"/>
              <a:t> A data analyst reviews data to identify key insights into a business’s customers and ways the data can be used to solve problems. They also communicate this information to company leadership and other stakeholders.</a:t>
            </a:r>
          </a:p>
        </p:txBody>
      </p:sp>
    </p:spTree>
    <p:extLst>
      <p:ext uri="{BB962C8B-B14F-4D97-AF65-F5344CB8AC3E}">
        <p14:creationId xmlns:p14="http://schemas.microsoft.com/office/powerpoint/2010/main" val="17872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1188651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1228F7-9734-2575-6708-6550244AB23F}"/>
              </a:ext>
            </a:extLst>
          </p:cNvPr>
          <p:cNvSpPr>
            <a:spLocks noGrp="1"/>
          </p:cNvSpPr>
          <p:nvPr>
            <p:ph type="title"/>
          </p:nvPr>
        </p:nvSpPr>
        <p:spPr>
          <a:xfrm>
            <a:off x="1028700" y="723901"/>
            <a:ext cx="5836920" cy="1288884"/>
          </a:xfrm>
        </p:spPr>
        <p:txBody>
          <a:bodyPr anchor="b">
            <a:normAutofit/>
          </a:bodyPr>
          <a:lstStyle/>
          <a:p>
            <a:pPr algn="ctr"/>
            <a:r>
              <a:rPr lang="en-US" dirty="0"/>
              <a:t>Why I Chose to Become a Data Analyst </a:t>
            </a:r>
          </a:p>
        </p:txBody>
      </p:sp>
      <p:sp>
        <p:nvSpPr>
          <p:cNvPr id="3" name="Content Placeholder 2">
            <a:extLst>
              <a:ext uri="{FF2B5EF4-FFF2-40B4-BE49-F238E27FC236}">
                <a16:creationId xmlns:a16="http://schemas.microsoft.com/office/drawing/2014/main" id="{97A95049-2676-5115-BA9B-B7B71B14EFFF}"/>
              </a:ext>
            </a:extLst>
          </p:cNvPr>
          <p:cNvSpPr>
            <a:spLocks noGrp="1"/>
          </p:cNvSpPr>
          <p:nvPr>
            <p:ph idx="1"/>
          </p:nvPr>
        </p:nvSpPr>
        <p:spPr>
          <a:xfrm>
            <a:off x="1266529" y="2732545"/>
            <a:ext cx="5384169" cy="3232826"/>
          </a:xfrm>
        </p:spPr>
        <p:txBody>
          <a:bodyPr anchor="t">
            <a:normAutofit/>
          </a:bodyPr>
          <a:lstStyle/>
          <a:p>
            <a:pPr marL="342900" indent="-342900">
              <a:buFont typeface="Arial" panose="020B0604020202020204" pitchFamily="34" charset="0"/>
              <a:buChar char="•"/>
            </a:pPr>
            <a:r>
              <a:rPr lang="en-US" dirty="0"/>
              <a:t>I am an amazing problem solver I love overcoming challenges by using my creativity and critical thinking skills </a:t>
            </a:r>
          </a:p>
          <a:p>
            <a:pPr marL="342900" indent="-342900">
              <a:buFont typeface="Arial" panose="020B0604020202020204" pitchFamily="34" charset="0"/>
              <a:buChar char="•"/>
            </a:pPr>
            <a:r>
              <a:rPr lang="en-US" dirty="0"/>
              <a:t>I love the fact that I can increase my skill set and practice data analytics from the comfort of my home or anywhere granted  I have a laptop</a:t>
            </a:r>
          </a:p>
          <a:p>
            <a:pPr marL="342900" indent="-342900">
              <a:buFont typeface="Arial" panose="020B0604020202020204" pitchFamily="34" charset="0"/>
              <a:buChar char="•"/>
            </a:pPr>
            <a:r>
              <a:rPr lang="en-US" dirty="0"/>
              <a:t>Years of experience directly correlate to higher-paying salaries </a:t>
            </a:r>
          </a:p>
        </p:txBody>
      </p:sp>
      <p:pic>
        <p:nvPicPr>
          <p:cNvPr id="7" name="Graphic 6" descr="Head with Gears">
            <a:extLst>
              <a:ext uri="{FF2B5EF4-FFF2-40B4-BE49-F238E27FC236}">
                <a16:creationId xmlns:a16="http://schemas.microsoft.com/office/drawing/2014/main" id="{E7795DE1-5957-D05F-2514-8DA448B03884}"/>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41239" y="1547707"/>
            <a:ext cx="3666392" cy="3666392"/>
          </a:xfrm>
          <a:prstGeom prst="rect">
            <a:avLst/>
          </a:prstGeom>
        </p:spPr>
      </p:pic>
      <p:grpSp>
        <p:nvGrpSpPr>
          <p:cNvPr id="16" name="Group 15">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513418" y="2320171"/>
            <a:ext cx="867485" cy="115439"/>
            <a:chOff x="8910933" y="1861308"/>
            <a:chExt cx="867485" cy="115439"/>
          </a:xfrm>
        </p:grpSpPr>
        <p:sp>
          <p:nvSpPr>
            <p:cNvPr id="17" name="Rectangle 16">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ffectLst>
                  <a:outerShdw blurRad="38100" dist="38100" dir="2700000" algn="tl">
                    <a:srgbClr val="000000">
                      <a:alpha val="43137"/>
                    </a:srgbClr>
                  </a:outerShdw>
                </a:effectLst>
              </a:endParaRPr>
            </a:p>
          </p:txBody>
        </p:sp>
        <p:cxnSp>
          <p:nvCxnSpPr>
            <p:cNvPr id="18" name="Straight Connector 17">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18">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02268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4CF7CA-858F-6B64-6DC9-A9C1DEEAB41C}"/>
              </a:ext>
            </a:extLst>
          </p:cNvPr>
          <p:cNvSpPr>
            <a:spLocks noGrp="1"/>
          </p:cNvSpPr>
          <p:nvPr>
            <p:ph type="title"/>
          </p:nvPr>
        </p:nvSpPr>
        <p:spPr>
          <a:xfrm>
            <a:off x="1028701" y="963919"/>
            <a:ext cx="10134600" cy="1036994"/>
          </a:xfrm>
        </p:spPr>
        <p:txBody>
          <a:bodyPr anchor="b">
            <a:normAutofit/>
          </a:bodyPr>
          <a:lstStyle/>
          <a:p>
            <a:pPr algn="ctr"/>
            <a:r>
              <a:rPr lang="en-US"/>
              <a:t>Skills</a:t>
            </a:r>
          </a:p>
        </p:txBody>
      </p:sp>
      <p:grpSp>
        <p:nvGrpSpPr>
          <p:cNvPr id="29" name="Group 14">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7" y="2169459"/>
            <a:ext cx="867485" cy="115439"/>
            <a:chOff x="8910933" y="1861308"/>
            <a:chExt cx="867485" cy="115439"/>
          </a:xfrm>
        </p:grpSpPr>
        <p:sp>
          <p:nvSpPr>
            <p:cNvPr id="16" name="Rectangle 15">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Content Placeholder 2">
            <a:extLst>
              <a:ext uri="{FF2B5EF4-FFF2-40B4-BE49-F238E27FC236}">
                <a16:creationId xmlns:a16="http://schemas.microsoft.com/office/drawing/2014/main" id="{E65E2CB4-1271-70BF-3788-44EE2B75105E}"/>
              </a:ext>
            </a:extLst>
          </p:cNvPr>
          <p:cNvGraphicFramePr>
            <a:graphicFrameLocks noGrp="1"/>
          </p:cNvGraphicFramePr>
          <p:nvPr>
            <p:ph idx="1"/>
            <p:extLst>
              <p:ext uri="{D42A27DB-BD31-4B8C-83A1-F6EECF244321}">
                <p14:modId xmlns:p14="http://schemas.microsoft.com/office/powerpoint/2010/main" val="2698347843"/>
              </p:ext>
            </p:extLst>
          </p:nvPr>
        </p:nvGraphicFramePr>
        <p:xfrm>
          <a:off x="1028700" y="2749258"/>
          <a:ext cx="10134600" cy="3338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340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FAC9656C-AED6-412E-9226-B7F196400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F5BC820D-D527-47CE-ABB0-DA0BB5B04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D1DD315B-AEF9-490C-9438-C80F80405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 y="159026"/>
            <a:ext cx="11891037"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A33EE2-F883-9D3F-87B0-D346220BC73D}"/>
              </a:ext>
            </a:extLst>
          </p:cNvPr>
          <p:cNvSpPr>
            <a:spLocks noGrp="1"/>
          </p:cNvSpPr>
          <p:nvPr>
            <p:ph type="title"/>
          </p:nvPr>
        </p:nvSpPr>
        <p:spPr>
          <a:xfrm>
            <a:off x="1028700" y="1028700"/>
            <a:ext cx="4038600" cy="4800600"/>
          </a:xfrm>
        </p:spPr>
        <p:txBody>
          <a:bodyPr anchor="ctr">
            <a:normAutofit/>
          </a:bodyPr>
          <a:lstStyle/>
          <a:p>
            <a:pPr algn="ctr"/>
            <a:r>
              <a:rPr lang="en-US"/>
              <a:t>What Technical Skills Do You Need ?</a:t>
            </a:r>
          </a:p>
        </p:txBody>
      </p:sp>
      <p:graphicFrame>
        <p:nvGraphicFramePr>
          <p:cNvPr id="5" name="Content Placeholder 2">
            <a:extLst>
              <a:ext uri="{FF2B5EF4-FFF2-40B4-BE49-F238E27FC236}">
                <a16:creationId xmlns:a16="http://schemas.microsoft.com/office/drawing/2014/main" id="{A749E6DD-F5BA-8290-D54F-0CDD9F2CCE81}"/>
              </a:ext>
            </a:extLst>
          </p:cNvPr>
          <p:cNvGraphicFramePr>
            <a:graphicFrameLocks noGrp="1"/>
          </p:cNvGraphicFramePr>
          <p:nvPr>
            <p:ph idx="1"/>
            <p:extLst>
              <p:ext uri="{D42A27DB-BD31-4B8C-83A1-F6EECF244321}">
                <p14:modId xmlns:p14="http://schemas.microsoft.com/office/powerpoint/2010/main" val="4204361806"/>
              </p:ext>
            </p:extLst>
          </p:nvPr>
        </p:nvGraphicFramePr>
        <p:xfrm>
          <a:off x="6095999" y="868197"/>
          <a:ext cx="5343083" cy="51216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3354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6B813-A9C1-DE3B-F805-8EE8268B17DB}"/>
              </a:ext>
            </a:extLst>
          </p:cNvPr>
          <p:cNvSpPr>
            <a:spLocks noGrp="1"/>
          </p:cNvSpPr>
          <p:nvPr>
            <p:ph type="title"/>
          </p:nvPr>
        </p:nvSpPr>
        <p:spPr>
          <a:xfrm>
            <a:off x="1037306" y="-155978"/>
            <a:ext cx="10134600" cy="1135517"/>
          </a:xfrm>
        </p:spPr>
        <p:txBody>
          <a:bodyPr/>
          <a:lstStyle/>
          <a:p>
            <a:r>
              <a:rPr lang="en-US" dirty="0"/>
              <a:t>Where to Start?</a:t>
            </a:r>
          </a:p>
        </p:txBody>
      </p:sp>
      <p:sp>
        <p:nvSpPr>
          <p:cNvPr id="3" name="Text Placeholder 2">
            <a:extLst>
              <a:ext uri="{FF2B5EF4-FFF2-40B4-BE49-F238E27FC236}">
                <a16:creationId xmlns:a16="http://schemas.microsoft.com/office/drawing/2014/main" id="{6206CF8C-AFCF-B1B6-F5F3-0240706ED786}"/>
              </a:ext>
            </a:extLst>
          </p:cNvPr>
          <p:cNvSpPr>
            <a:spLocks noGrp="1"/>
          </p:cNvSpPr>
          <p:nvPr>
            <p:ph type="body" idx="1"/>
          </p:nvPr>
        </p:nvSpPr>
        <p:spPr/>
        <p:txBody>
          <a:bodyPr/>
          <a:lstStyle/>
          <a:p>
            <a:r>
              <a:rPr lang="en-US" b="1" dirty="0"/>
              <a:t>Google Data Analytics Professional course</a:t>
            </a:r>
          </a:p>
        </p:txBody>
      </p:sp>
      <p:graphicFrame>
        <p:nvGraphicFramePr>
          <p:cNvPr id="8" name="Content Placeholder 3">
            <a:extLst>
              <a:ext uri="{FF2B5EF4-FFF2-40B4-BE49-F238E27FC236}">
                <a16:creationId xmlns:a16="http://schemas.microsoft.com/office/drawing/2014/main" id="{3E948F3E-8AD9-D729-E2FD-EDFD802622C7}"/>
              </a:ext>
            </a:extLst>
          </p:cNvPr>
          <p:cNvGraphicFramePr>
            <a:graphicFrameLocks noGrp="1"/>
          </p:cNvGraphicFramePr>
          <p:nvPr>
            <p:ph sz="half" idx="2"/>
            <p:extLst>
              <p:ext uri="{D42A27DB-BD31-4B8C-83A1-F6EECF244321}">
                <p14:modId xmlns:p14="http://schemas.microsoft.com/office/powerpoint/2010/main" val="1797716915"/>
              </p:ext>
            </p:extLst>
          </p:nvPr>
        </p:nvGraphicFramePr>
        <p:xfrm>
          <a:off x="1037306" y="2619103"/>
          <a:ext cx="4849036" cy="35149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 Placeholder 4">
            <a:extLst>
              <a:ext uri="{FF2B5EF4-FFF2-40B4-BE49-F238E27FC236}">
                <a16:creationId xmlns:a16="http://schemas.microsoft.com/office/drawing/2014/main" id="{6BF8B7E0-AAA3-3D03-648D-334E3A932D38}"/>
              </a:ext>
            </a:extLst>
          </p:cNvPr>
          <p:cNvSpPr>
            <a:spLocks noGrp="1"/>
          </p:cNvSpPr>
          <p:nvPr>
            <p:ph type="body" sz="quarter" idx="3"/>
          </p:nvPr>
        </p:nvSpPr>
        <p:spPr/>
        <p:txBody>
          <a:bodyPr/>
          <a:lstStyle/>
          <a:p>
            <a:r>
              <a:rPr lang="en-US" b="1" dirty="0"/>
              <a:t>IBM Data Analytics Professional  course</a:t>
            </a:r>
          </a:p>
        </p:txBody>
      </p:sp>
      <p:sp>
        <p:nvSpPr>
          <p:cNvPr id="6" name="Content Placeholder 5">
            <a:extLst>
              <a:ext uri="{FF2B5EF4-FFF2-40B4-BE49-F238E27FC236}">
                <a16:creationId xmlns:a16="http://schemas.microsoft.com/office/drawing/2014/main" id="{1741F952-CEBF-35C2-76BE-8294EE3CA903}"/>
              </a:ext>
            </a:extLst>
          </p:cNvPr>
          <p:cNvSpPr>
            <a:spLocks noGrp="1"/>
          </p:cNvSpPr>
          <p:nvPr>
            <p:ph sz="quarter" idx="4"/>
          </p:nvPr>
        </p:nvSpPr>
        <p:spPr/>
        <p:txBody>
          <a:bodyPr/>
          <a:lstStyle/>
          <a:p>
            <a:pPr marL="342900" indent="-342900">
              <a:buFont typeface="Arial" panose="020B0604020202020204" pitchFamily="34" charset="0"/>
              <a:buChar char="•"/>
            </a:pPr>
            <a:r>
              <a:rPr lang="en-US" dirty="0"/>
              <a:t>Hours of Learning Content - 140 hours</a:t>
            </a:r>
          </a:p>
          <a:p>
            <a:pPr marL="342900" indent="-342900">
              <a:buFont typeface="Arial" panose="020B0604020202020204" pitchFamily="34" charset="0"/>
              <a:buChar char="•"/>
            </a:pPr>
            <a:r>
              <a:rPr lang="en-US" dirty="0"/>
              <a:t>Spreadsheet Tool - Microsoft Excel</a:t>
            </a:r>
          </a:p>
          <a:p>
            <a:pPr marL="342900" indent="-342900">
              <a:buFont typeface="Arial" panose="020B0604020202020204" pitchFamily="34" charset="0"/>
              <a:buChar char="•"/>
            </a:pPr>
            <a:r>
              <a:rPr lang="en-US" dirty="0"/>
              <a:t>Programming Language - Python</a:t>
            </a:r>
          </a:p>
          <a:p>
            <a:pPr marL="342900" indent="-342900">
              <a:buFont typeface="Arial" panose="020B0604020202020204" pitchFamily="34" charset="0"/>
              <a:buChar char="•"/>
            </a:pPr>
            <a:r>
              <a:rPr lang="en-US" dirty="0"/>
              <a:t>Data Visualization Tool - IBM Cognos</a:t>
            </a:r>
          </a:p>
          <a:p>
            <a:pPr marL="342900" indent="-342900">
              <a:buFont typeface="Arial" panose="020B0604020202020204" pitchFamily="34" charset="0"/>
              <a:buChar char="•"/>
            </a:pPr>
            <a:r>
              <a:rPr lang="en-US" dirty="0"/>
              <a:t>Teaching Approach - Knowledge-focused teaching</a:t>
            </a:r>
          </a:p>
        </p:txBody>
      </p:sp>
      <p:pic>
        <p:nvPicPr>
          <p:cNvPr id="15" name="Picture 14" descr="Logo, icon&#10;&#10;Description automatically generated">
            <a:extLst>
              <a:ext uri="{FF2B5EF4-FFF2-40B4-BE49-F238E27FC236}">
                <a16:creationId xmlns:a16="http://schemas.microsoft.com/office/drawing/2014/main" id="{42FAEA3C-20AE-AED7-12A4-CE96E11CB10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49178" y="934693"/>
            <a:ext cx="1272746" cy="1023645"/>
          </a:xfrm>
          <a:prstGeom prst="rect">
            <a:avLst/>
          </a:prstGeom>
        </p:spPr>
      </p:pic>
      <p:pic>
        <p:nvPicPr>
          <p:cNvPr id="17" name="Picture 16" descr="Icon&#10;&#10;Description automatically generated">
            <a:extLst>
              <a:ext uri="{FF2B5EF4-FFF2-40B4-BE49-F238E27FC236}">
                <a16:creationId xmlns:a16="http://schemas.microsoft.com/office/drawing/2014/main" id="{028E8BFE-6EA1-9986-A63C-19E1957A0E2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93888" y="979539"/>
            <a:ext cx="1639150" cy="844641"/>
          </a:xfrm>
          <a:prstGeom prst="rect">
            <a:avLst/>
          </a:prstGeom>
        </p:spPr>
      </p:pic>
    </p:spTree>
    <p:extLst>
      <p:ext uri="{BB962C8B-B14F-4D97-AF65-F5344CB8AC3E}">
        <p14:creationId xmlns:p14="http://schemas.microsoft.com/office/powerpoint/2010/main" val="1949465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8">
            <a:extLst>
              <a:ext uri="{FF2B5EF4-FFF2-40B4-BE49-F238E27FC236}">
                <a16:creationId xmlns:a16="http://schemas.microsoft.com/office/drawing/2014/main" id="{FAC9656C-AED6-412E-9226-B7F196400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0">
            <a:extLst>
              <a:ext uri="{FF2B5EF4-FFF2-40B4-BE49-F238E27FC236}">
                <a16:creationId xmlns:a16="http://schemas.microsoft.com/office/drawing/2014/main" id="{F5BC820D-D527-47CE-ABB0-DA0BB5B04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2">
            <a:extLst>
              <a:ext uri="{FF2B5EF4-FFF2-40B4-BE49-F238E27FC236}">
                <a16:creationId xmlns:a16="http://schemas.microsoft.com/office/drawing/2014/main" id="{D1DD315B-AEF9-490C-9438-C80F80405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 y="159026"/>
            <a:ext cx="11891037"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7D66C7-343C-C792-18BE-F4B334B2A8CC}"/>
              </a:ext>
            </a:extLst>
          </p:cNvPr>
          <p:cNvSpPr>
            <a:spLocks noGrp="1"/>
          </p:cNvSpPr>
          <p:nvPr>
            <p:ph type="title"/>
          </p:nvPr>
        </p:nvSpPr>
        <p:spPr>
          <a:xfrm>
            <a:off x="1028700" y="1028700"/>
            <a:ext cx="4038600" cy="4800600"/>
          </a:xfrm>
        </p:spPr>
        <p:txBody>
          <a:bodyPr anchor="ctr">
            <a:normAutofit/>
          </a:bodyPr>
          <a:lstStyle/>
          <a:p>
            <a:pPr algn="ctr"/>
            <a:r>
              <a:rPr lang="en-US"/>
              <a:t>YouTube Learning </a:t>
            </a:r>
          </a:p>
        </p:txBody>
      </p:sp>
      <p:graphicFrame>
        <p:nvGraphicFramePr>
          <p:cNvPr id="32" name="Content Placeholder 2">
            <a:extLst>
              <a:ext uri="{FF2B5EF4-FFF2-40B4-BE49-F238E27FC236}">
                <a16:creationId xmlns:a16="http://schemas.microsoft.com/office/drawing/2014/main" id="{4561231D-32B4-7089-7329-2E0F112FF9AF}"/>
              </a:ext>
            </a:extLst>
          </p:cNvPr>
          <p:cNvGraphicFramePr>
            <a:graphicFrameLocks noGrp="1"/>
          </p:cNvGraphicFramePr>
          <p:nvPr>
            <p:ph idx="1"/>
            <p:extLst>
              <p:ext uri="{D42A27DB-BD31-4B8C-83A1-F6EECF244321}">
                <p14:modId xmlns:p14="http://schemas.microsoft.com/office/powerpoint/2010/main" val="2043792641"/>
              </p:ext>
            </p:extLst>
          </p:nvPr>
        </p:nvGraphicFramePr>
        <p:xfrm>
          <a:off x="6095999" y="868197"/>
          <a:ext cx="5343083" cy="51216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Icon&#10;&#10;Description automatically generated">
            <a:extLst>
              <a:ext uri="{FF2B5EF4-FFF2-40B4-BE49-F238E27FC236}">
                <a16:creationId xmlns:a16="http://schemas.microsoft.com/office/drawing/2014/main" id="{6E5F448C-DB7E-FB41-9BED-F9D3DB11ABF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90700" y="3915676"/>
            <a:ext cx="2514600" cy="1819275"/>
          </a:xfrm>
          <a:prstGeom prst="rect">
            <a:avLst/>
          </a:prstGeom>
          <a:solidFill>
            <a:schemeClr val="bg1">
              <a:alpha val="0"/>
            </a:schemeClr>
          </a:solidFill>
        </p:spPr>
      </p:pic>
    </p:spTree>
    <p:extLst>
      <p:ext uri="{BB962C8B-B14F-4D97-AF65-F5344CB8AC3E}">
        <p14:creationId xmlns:p14="http://schemas.microsoft.com/office/powerpoint/2010/main" val="2091935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6A6859-91DF-8691-F005-BD7EC6290364}"/>
              </a:ext>
            </a:extLst>
          </p:cNvPr>
          <p:cNvPicPr>
            <a:picLocks noChangeAspect="1"/>
          </p:cNvPicPr>
          <p:nvPr/>
        </p:nvPicPr>
        <p:blipFill>
          <a:blip r:embed="rId2"/>
          <a:stretch>
            <a:fillRect/>
          </a:stretch>
        </p:blipFill>
        <p:spPr>
          <a:xfrm>
            <a:off x="6215448" y="1147357"/>
            <a:ext cx="1470455" cy="1067151"/>
          </a:xfrm>
          <a:prstGeom prst="rect">
            <a:avLst/>
          </a:prstGeom>
        </p:spPr>
      </p:pic>
      <p:sp>
        <p:nvSpPr>
          <p:cNvPr id="2" name="Title 1">
            <a:extLst>
              <a:ext uri="{FF2B5EF4-FFF2-40B4-BE49-F238E27FC236}">
                <a16:creationId xmlns:a16="http://schemas.microsoft.com/office/drawing/2014/main" id="{CF41D41C-7BAE-D9BA-CDFB-B097DB9AB3F6}"/>
              </a:ext>
            </a:extLst>
          </p:cNvPr>
          <p:cNvSpPr>
            <a:spLocks noGrp="1"/>
          </p:cNvSpPr>
          <p:nvPr>
            <p:ph type="title"/>
          </p:nvPr>
        </p:nvSpPr>
        <p:spPr/>
        <p:txBody>
          <a:bodyPr/>
          <a:lstStyle/>
          <a:p>
            <a:r>
              <a:rPr lang="en-US"/>
              <a:t>My Favorite YouTube Channels </a:t>
            </a:r>
            <a:endParaRPr lang="en-US" dirty="0"/>
          </a:p>
        </p:txBody>
      </p:sp>
      <p:sp>
        <p:nvSpPr>
          <p:cNvPr id="3" name="Content Placeholder 2">
            <a:extLst>
              <a:ext uri="{FF2B5EF4-FFF2-40B4-BE49-F238E27FC236}">
                <a16:creationId xmlns:a16="http://schemas.microsoft.com/office/drawing/2014/main" id="{FBD3ABC8-E7B9-AA08-3F40-56EC750C40AC}"/>
              </a:ext>
            </a:extLst>
          </p:cNvPr>
          <p:cNvSpPr>
            <a:spLocks noGrp="1"/>
          </p:cNvSpPr>
          <p:nvPr>
            <p:ph idx="1"/>
          </p:nvPr>
        </p:nvSpPr>
        <p:spPr/>
        <p:txBody>
          <a:bodyPr/>
          <a:lstStyle/>
          <a:p>
            <a:pPr marL="342900" indent="-342900">
              <a:buFont typeface="Wingdings" panose="05000000000000000000" pitchFamily="2" charset="2"/>
              <a:buChar char="Ø"/>
            </a:pPr>
            <a:r>
              <a:rPr lang="en-US" dirty="0" err="1">
                <a:solidFill>
                  <a:srgbClr val="0070C0"/>
                </a:solidFill>
                <a:hlinkClick r:id="rId3">
                  <a:extLst>
                    <a:ext uri="{A12FA001-AC4F-418D-AE19-62706E023703}">
                      <ahyp:hlinkClr xmlns:ahyp="http://schemas.microsoft.com/office/drawing/2018/hyperlinkcolor" val="tx"/>
                    </a:ext>
                  </a:extLst>
                </a:hlinkClick>
              </a:rPr>
              <a:t>AlextheAnalyst</a:t>
            </a:r>
            <a:r>
              <a:rPr lang="en-US" dirty="0"/>
              <a:t>  is your one-stop shop for anything data analytics related is his videos are amazing and he covers all the skills of Excel, SQL, Python , Tableau and </a:t>
            </a:r>
            <a:r>
              <a:rPr lang="en-US" dirty="0" err="1"/>
              <a:t>Powerbi</a:t>
            </a:r>
            <a:r>
              <a:rPr lang="en-US" dirty="0"/>
              <a:t> and has projects for those skills that you can use to showcase in your project portfolio</a:t>
            </a:r>
          </a:p>
          <a:p>
            <a:pPr marL="342900" indent="-342900">
              <a:buFont typeface="Wingdings" panose="05000000000000000000" pitchFamily="2" charset="2"/>
              <a:buChar char="Ø"/>
            </a:pPr>
            <a:r>
              <a:rPr lang="en-US" dirty="0">
                <a:solidFill>
                  <a:srgbClr val="0070C0"/>
                </a:solidFill>
                <a:hlinkClick r:id="rId4">
                  <a:extLst>
                    <a:ext uri="{A12FA001-AC4F-418D-AE19-62706E023703}">
                      <ahyp:hlinkClr xmlns:ahyp="http://schemas.microsoft.com/office/drawing/2018/hyperlinkcolor" val="tx"/>
                    </a:ext>
                  </a:extLst>
                </a:hlinkClick>
              </a:rPr>
              <a:t> </a:t>
            </a:r>
            <a:r>
              <a:rPr lang="en-US" dirty="0" err="1">
                <a:solidFill>
                  <a:srgbClr val="0070C0"/>
                </a:solidFill>
                <a:hlinkClick r:id="rId4">
                  <a:extLst>
                    <a:ext uri="{A12FA001-AC4F-418D-AE19-62706E023703}">
                      <ahyp:hlinkClr xmlns:ahyp="http://schemas.microsoft.com/office/drawing/2018/hyperlinkcolor" val="tx"/>
                    </a:ext>
                  </a:extLst>
                </a:hlinkClick>
              </a:rPr>
              <a:t>Chandoo</a:t>
            </a:r>
            <a:r>
              <a:rPr lang="en-US" dirty="0">
                <a:solidFill>
                  <a:srgbClr val="0070C0"/>
                </a:solidFill>
              </a:rPr>
              <a:t>  </a:t>
            </a:r>
            <a:r>
              <a:rPr lang="en-US" dirty="0">
                <a:solidFill>
                  <a:schemeClr val="tx1"/>
                </a:solidFill>
              </a:rPr>
              <a:t>Is an amazing channel to learn advanced skills in Excel, Power query, and </a:t>
            </a:r>
            <a:r>
              <a:rPr lang="en-US" dirty="0" err="1">
                <a:solidFill>
                  <a:schemeClr val="tx1"/>
                </a:solidFill>
              </a:rPr>
              <a:t>Powerbi</a:t>
            </a:r>
            <a:r>
              <a:rPr lang="en-US" dirty="0">
                <a:solidFill>
                  <a:schemeClr val="tx1"/>
                </a:solidFill>
              </a:rPr>
              <a:t> he has loads of projects in those skills you can try out and put on your portfolio website.</a:t>
            </a:r>
          </a:p>
          <a:p>
            <a:pPr marL="342900" indent="-342900">
              <a:buFont typeface="Wingdings" panose="05000000000000000000" pitchFamily="2" charset="2"/>
              <a:buChar char="Ø"/>
            </a:pPr>
            <a:r>
              <a:rPr lang="en-US" dirty="0">
                <a:solidFill>
                  <a:srgbClr val="0070C0"/>
                </a:solidFill>
              </a:rPr>
              <a:t> </a:t>
            </a:r>
            <a:r>
              <a:rPr lang="en-US" dirty="0">
                <a:solidFill>
                  <a:srgbClr val="0070C0"/>
                </a:solidFill>
                <a:hlinkClick r:id="rId5">
                  <a:extLst>
                    <a:ext uri="{A12FA001-AC4F-418D-AE19-62706E023703}">
                      <ahyp:hlinkClr xmlns:ahyp="http://schemas.microsoft.com/office/drawing/2018/hyperlinkcolor" val="tx"/>
                    </a:ext>
                  </a:extLst>
                </a:hlinkClick>
              </a:rPr>
              <a:t>Keith Galli</a:t>
            </a:r>
            <a:r>
              <a:rPr lang="en-US" dirty="0">
                <a:solidFill>
                  <a:srgbClr val="0070C0"/>
                </a:solidFill>
              </a:rPr>
              <a:t>  </a:t>
            </a:r>
            <a:r>
              <a:rPr lang="en-US" dirty="0">
                <a:solidFill>
                  <a:schemeClr val="tx1"/>
                </a:solidFill>
              </a:rPr>
              <a:t>Is the perfect Channel to learn Python with he teaches you the basics and teaches you important Python packages such as Pandas and Matplotlib and has projects over there as well </a:t>
            </a:r>
          </a:p>
          <a:p>
            <a:pPr marL="342900" indent="-342900">
              <a:buFont typeface="Wingdings" panose="05000000000000000000" pitchFamily="2" charset="2"/>
              <a:buChar char="Ø"/>
            </a:pPr>
            <a:r>
              <a:rPr lang="en-US" dirty="0">
                <a:solidFill>
                  <a:srgbClr val="0070C0"/>
                </a:solidFill>
              </a:rPr>
              <a:t> </a:t>
            </a:r>
            <a:r>
              <a:rPr lang="en-US" dirty="0" err="1">
                <a:solidFill>
                  <a:srgbClr val="0070C0"/>
                </a:solidFill>
                <a:hlinkClick r:id="rId6">
                  <a:extLst>
                    <a:ext uri="{A12FA001-AC4F-418D-AE19-62706E023703}">
                      <ahyp:hlinkClr xmlns:ahyp="http://schemas.microsoft.com/office/drawing/2018/hyperlinkcolor" val="tx"/>
                    </a:ext>
                  </a:extLst>
                </a:hlinkClick>
              </a:rPr>
              <a:t>Simplilearn</a:t>
            </a:r>
            <a:r>
              <a:rPr lang="en-US" dirty="0">
                <a:solidFill>
                  <a:srgbClr val="0070C0"/>
                </a:solidFill>
              </a:rPr>
              <a:t> </a:t>
            </a:r>
            <a:r>
              <a:rPr lang="en-US" dirty="0">
                <a:solidFill>
                  <a:schemeClr val="tx1"/>
                </a:solidFill>
              </a:rPr>
              <a:t>Is a place that has hour long videos to each you all skills and is very great for learning any topic from Machine learning to data analytics the 1# online  tech bootcamp </a:t>
            </a:r>
            <a:endParaRPr lang="en-US" dirty="0">
              <a:solidFill>
                <a:srgbClr val="0070C0"/>
              </a:solidFill>
            </a:endParaRPr>
          </a:p>
        </p:txBody>
      </p:sp>
    </p:spTree>
    <p:extLst>
      <p:ext uri="{BB962C8B-B14F-4D97-AF65-F5344CB8AC3E}">
        <p14:creationId xmlns:p14="http://schemas.microsoft.com/office/powerpoint/2010/main" val="2240827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CDC9F-921F-14B6-5AEF-9410B1615829}"/>
              </a:ext>
            </a:extLst>
          </p:cNvPr>
          <p:cNvSpPr>
            <a:spLocks noGrp="1"/>
          </p:cNvSpPr>
          <p:nvPr>
            <p:ph type="title"/>
          </p:nvPr>
        </p:nvSpPr>
        <p:spPr/>
        <p:txBody>
          <a:bodyPr/>
          <a:lstStyle/>
          <a:p>
            <a:r>
              <a:rPr lang="en-US"/>
              <a:t>Projects </a:t>
            </a:r>
            <a:endParaRPr lang="en-US" dirty="0"/>
          </a:p>
        </p:txBody>
      </p:sp>
      <p:graphicFrame>
        <p:nvGraphicFramePr>
          <p:cNvPr id="5" name="Content Placeholder 2">
            <a:extLst>
              <a:ext uri="{FF2B5EF4-FFF2-40B4-BE49-F238E27FC236}">
                <a16:creationId xmlns:a16="http://schemas.microsoft.com/office/drawing/2014/main" id="{649C6314-BE12-D6CA-3DC0-BFDBA3F8EB52}"/>
              </a:ext>
            </a:extLst>
          </p:cNvPr>
          <p:cNvGraphicFramePr>
            <a:graphicFrameLocks noGrp="1"/>
          </p:cNvGraphicFramePr>
          <p:nvPr>
            <p:ph idx="1"/>
          </p:nvPr>
        </p:nvGraphicFramePr>
        <p:xfrm>
          <a:off x="1028700" y="2161903"/>
          <a:ext cx="10134600" cy="39693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5770448"/>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1144</TotalTime>
  <Words>1117</Words>
  <Application>Microsoft Office PowerPoint</Application>
  <PresentationFormat>Widescreen</PresentationFormat>
  <Paragraphs>72</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Bembo</vt:lpstr>
      <vt:lpstr>Calibri</vt:lpstr>
      <vt:lpstr>Wingdings</vt:lpstr>
      <vt:lpstr>AdornVTI</vt:lpstr>
      <vt:lpstr>My Data Analyst Roadmap</vt:lpstr>
      <vt:lpstr>What is a Data Analyst ? </vt:lpstr>
      <vt:lpstr>Why I Chose to Become a Data Analyst </vt:lpstr>
      <vt:lpstr>Skills</vt:lpstr>
      <vt:lpstr>What Technical Skills Do You Need ?</vt:lpstr>
      <vt:lpstr>Where to Start?</vt:lpstr>
      <vt:lpstr>YouTube Learning </vt:lpstr>
      <vt:lpstr>My Favorite YouTube Channels </vt:lpstr>
      <vt:lpstr>Projects </vt:lpstr>
      <vt:lpstr>Job Preparation </vt:lpstr>
      <vt:lpstr>Job Preparation Resources </vt:lpstr>
      <vt:lpstr>Interview Prep</vt:lpstr>
      <vt:lpstr>Additional Resources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Data Analyst Roadmap</dc:title>
  <dc:creator>Doubra Azazi</dc:creator>
  <cp:lastModifiedBy>Doubra Azazi</cp:lastModifiedBy>
  <cp:revision>5</cp:revision>
  <dcterms:created xsi:type="dcterms:W3CDTF">2022-06-23T04:11:25Z</dcterms:created>
  <dcterms:modified xsi:type="dcterms:W3CDTF">2022-06-23T23:15:46Z</dcterms:modified>
</cp:coreProperties>
</file>