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9144000" cy="5143500"/>
  <p:embeddedFontLst>
    <p:embeddedFont>
      <p:font typeface="Tahoma"/>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5" roundtripDataSignature="AMtx7mhXZ1+wkvlB3hGWedCajgorpMOo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Tahom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Tahoma-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1" name="Shape 11"/>
        <p:cNvGrpSpPr/>
        <p:nvPr/>
      </p:nvGrpSpPr>
      <p:grpSpPr>
        <a:xfrm>
          <a:off x="0" y="0"/>
          <a:ext cx="0" cy="0"/>
          <a:chOff x="0" y="0"/>
          <a:chExt cx="0" cy="0"/>
        </a:xfrm>
      </p:grpSpPr>
      <p:sp>
        <p:nvSpPr>
          <p:cNvPr id="12" name="Google Shape;12;p38"/>
          <p:cNvSpPr txBox="1"/>
          <p:nvPr>
            <p:ph type="title"/>
          </p:nvPr>
        </p:nvSpPr>
        <p:spPr>
          <a:xfrm>
            <a:off x="660810" y="313375"/>
            <a:ext cx="4178935" cy="4064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5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39"/>
          <p:cNvSpPr txBox="1"/>
          <p:nvPr>
            <p:ph type="title"/>
          </p:nvPr>
        </p:nvSpPr>
        <p:spPr>
          <a:xfrm>
            <a:off x="660810" y="313375"/>
            <a:ext cx="4178935" cy="4064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5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9"/>
          <p:cNvSpPr txBox="1"/>
          <p:nvPr>
            <p:ph idx="1" type="body"/>
          </p:nvPr>
        </p:nvSpPr>
        <p:spPr>
          <a:xfrm>
            <a:off x="530850" y="996116"/>
            <a:ext cx="8082299" cy="349122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3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22" name="Shape 22"/>
        <p:cNvGrpSpPr/>
        <p:nvPr/>
      </p:nvGrpSpPr>
      <p:grpSpPr>
        <a:xfrm>
          <a:off x="0" y="0"/>
          <a:ext cx="0" cy="0"/>
          <a:chOff x="0" y="0"/>
          <a:chExt cx="0" cy="0"/>
        </a:xfrm>
      </p:grpSpPr>
      <p:pic>
        <p:nvPicPr>
          <p:cNvPr id="23" name="Google Shape;23;p40"/>
          <p:cNvPicPr preferRelativeResize="0"/>
          <p:nvPr/>
        </p:nvPicPr>
        <p:blipFill rotWithShape="1">
          <a:blip r:embed="rId2">
            <a:alphaModFix/>
          </a:blip>
          <a:srcRect b="0" l="0" r="0" t="0"/>
          <a:stretch/>
        </p:blipFill>
        <p:spPr>
          <a:xfrm>
            <a:off x="1990676" y="1710331"/>
            <a:ext cx="173819" cy="163594"/>
          </a:xfrm>
          <a:prstGeom prst="rect">
            <a:avLst/>
          </a:prstGeom>
          <a:noFill/>
          <a:ln>
            <a:noFill/>
          </a:ln>
        </p:spPr>
      </p:pic>
      <p:pic>
        <p:nvPicPr>
          <p:cNvPr id="24" name="Google Shape;24;p40"/>
          <p:cNvPicPr preferRelativeResize="0"/>
          <p:nvPr/>
        </p:nvPicPr>
        <p:blipFill rotWithShape="1">
          <a:blip r:embed="rId3">
            <a:alphaModFix/>
          </a:blip>
          <a:srcRect b="0" l="0" r="0" t="0"/>
          <a:stretch/>
        </p:blipFill>
        <p:spPr>
          <a:xfrm>
            <a:off x="1867572" y="2091331"/>
            <a:ext cx="173819" cy="163594"/>
          </a:xfrm>
          <a:prstGeom prst="rect">
            <a:avLst/>
          </a:prstGeom>
          <a:noFill/>
          <a:ln>
            <a:noFill/>
          </a:ln>
        </p:spPr>
      </p:pic>
      <p:pic>
        <p:nvPicPr>
          <p:cNvPr id="25" name="Google Shape;25;p40"/>
          <p:cNvPicPr preferRelativeResize="0"/>
          <p:nvPr/>
        </p:nvPicPr>
        <p:blipFill rotWithShape="1">
          <a:blip r:embed="rId4">
            <a:alphaModFix/>
          </a:blip>
          <a:srcRect b="0" l="0" r="0" t="0"/>
          <a:stretch/>
        </p:blipFill>
        <p:spPr>
          <a:xfrm>
            <a:off x="2728625" y="2472331"/>
            <a:ext cx="173819" cy="163594"/>
          </a:xfrm>
          <a:prstGeom prst="rect">
            <a:avLst/>
          </a:prstGeom>
          <a:noFill/>
          <a:ln>
            <a:noFill/>
          </a:ln>
        </p:spPr>
      </p:pic>
      <p:pic>
        <p:nvPicPr>
          <p:cNvPr id="26" name="Google Shape;26;p40"/>
          <p:cNvPicPr preferRelativeResize="0"/>
          <p:nvPr/>
        </p:nvPicPr>
        <p:blipFill rotWithShape="1">
          <a:blip r:embed="rId5">
            <a:alphaModFix/>
          </a:blip>
          <a:srcRect b="0" l="0" r="0" t="0"/>
          <a:stretch/>
        </p:blipFill>
        <p:spPr>
          <a:xfrm>
            <a:off x="2718604" y="2853331"/>
            <a:ext cx="173819" cy="163594"/>
          </a:xfrm>
          <a:prstGeom prst="rect">
            <a:avLst/>
          </a:prstGeom>
          <a:noFill/>
          <a:ln>
            <a:noFill/>
          </a:ln>
        </p:spPr>
      </p:pic>
      <p:sp>
        <p:nvSpPr>
          <p:cNvPr id="27" name="Google Shape;27;p40"/>
          <p:cNvSpPr txBox="1"/>
          <p:nvPr>
            <p:ph type="title"/>
          </p:nvPr>
        </p:nvSpPr>
        <p:spPr>
          <a:xfrm>
            <a:off x="660810" y="313375"/>
            <a:ext cx="4178935" cy="4064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5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0"/>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40"/>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4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3" name="Shape 33"/>
        <p:cNvGrpSpPr/>
        <p:nvPr/>
      </p:nvGrpSpPr>
      <p:grpSpPr>
        <a:xfrm>
          <a:off x="0" y="0"/>
          <a:ext cx="0" cy="0"/>
          <a:chOff x="0" y="0"/>
          <a:chExt cx="0" cy="0"/>
        </a:xfrm>
      </p:grpSpPr>
      <p:sp>
        <p:nvSpPr>
          <p:cNvPr id="34" name="Google Shape;34;p41"/>
          <p:cNvSpPr txBox="1"/>
          <p:nvPr>
            <p:ph type="ctrTitle"/>
          </p:nvPr>
        </p:nvSpPr>
        <p:spPr>
          <a:xfrm>
            <a:off x="667050" y="592166"/>
            <a:ext cx="7809899"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1"/>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4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660810" y="313375"/>
            <a:ext cx="4178935" cy="4064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7"/>
          <p:cNvSpPr txBox="1"/>
          <p:nvPr>
            <p:ph idx="1" type="body"/>
          </p:nvPr>
        </p:nvSpPr>
        <p:spPr>
          <a:xfrm>
            <a:off x="530850" y="996116"/>
            <a:ext cx="8082299" cy="349122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3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3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3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jpg"/><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hyperlink" Target="https://www.presidency.ucsb.edu/statistics/data/presidential-job-approval" TargetMode="External"/><Relationship Id="rId10" Type="http://schemas.openxmlformats.org/officeDocument/2006/relationships/hyperlink" Target="https://www.presidency.ucsb.edu/statistics/data/presidential-job-approval" TargetMode="External"/><Relationship Id="rId13" Type="http://schemas.openxmlformats.org/officeDocument/2006/relationships/hyperlink" Target="https://cps.ipums.org/cps/" TargetMode="External"/><Relationship Id="rId12" Type="http://schemas.openxmlformats.org/officeDocument/2006/relationships/hyperlink" Target="https://cps.ipums.org/cps/"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9.jpg"/><Relationship Id="rId9" Type="http://schemas.openxmlformats.org/officeDocument/2006/relationships/hyperlink" Target="http://www.electproject.org/home/voter-turnout/voter-turnout-data" TargetMode="External"/><Relationship Id="rId15" Type="http://schemas.openxmlformats.org/officeDocument/2006/relationships/hyperlink" Target="https://fred.stlouisfed.org/" TargetMode="External"/><Relationship Id="rId14" Type="http://schemas.openxmlformats.org/officeDocument/2006/relationships/hyperlink" Target="https://fred.stlouisfed.org/" TargetMode="External"/><Relationship Id="rId5" Type="http://schemas.openxmlformats.org/officeDocument/2006/relationships/image" Target="../media/image18.jpg"/><Relationship Id="rId6" Type="http://schemas.openxmlformats.org/officeDocument/2006/relationships/image" Target="../media/image24.png"/><Relationship Id="rId7" Type="http://schemas.openxmlformats.org/officeDocument/2006/relationships/image" Target="../media/image26.png"/><Relationship Id="rId8" Type="http://schemas.openxmlformats.org/officeDocument/2006/relationships/hyperlink" Target="http://www.electproject.org/home/voter-turnout/voter-turnout-dat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election.princeton.edu/wp-content/uploads/2017/10/bakthavachalam_fuentes17_MEVC_popular-electoral-split-model-8oct2017.pdf" TargetMode="External"/><Relationship Id="rId4" Type="http://schemas.openxmlformats.org/officeDocument/2006/relationships/hyperlink" Target="https://www.nytimes.com/2020/02/12/opinion/electoral-college-2020.html" TargetMode="External"/><Relationship Id="rId5"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sp>
        <p:nvSpPr>
          <p:cNvPr id="47" name="Google Shape;47;p1"/>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271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48" name="Google Shape;48;p1"/>
          <p:cNvPicPr preferRelativeResize="0"/>
          <p:nvPr/>
        </p:nvPicPr>
        <p:blipFill rotWithShape="1">
          <a:blip r:embed="rId3">
            <a:alphaModFix/>
          </a:blip>
          <a:srcRect b="0" l="0" r="0" t="0"/>
          <a:stretch/>
        </p:blipFill>
        <p:spPr>
          <a:xfrm>
            <a:off x="953550" y="0"/>
            <a:ext cx="1382624" cy="708773"/>
          </a:xfrm>
          <a:prstGeom prst="rect">
            <a:avLst/>
          </a:prstGeom>
          <a:noFill/>
          <a:ln>
            <a:noFill/>
          </a:ln>
        </p:spPr>
      </p:pic>
      <p:sp>
        <p:nvSpPr>
          <p:cNvPr id="49" name="Google Shape;49;p1"/>
          <p:cNvSpPr txBox="1"/>
          <p:nvPr>
            <p:ph type="title"/>
          </p:nvPr>
        </p:nvSpPr>
        <p:spPr>
          <a:xfrm>
            <a:off x="870725" y="1553754"/>
            <a:ext cx="7378200" cy="26448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4000">
                <a:solidFill>
                  <a:srgbClr val="FFFFFF"/>
                </a:solidFill>
              </a:rPr>
              <a:t>Forecasting US Presidential  Elections:</a:t>
            </a:r>
            <a:endParaRPr sz="4000"/>
          </a:p>
          <a:p>
            <a:pPr indent="0" lvl="0" marL="12700" rtl="0" algn="l">
              <a:lnSpc>
                <a:spcPct val="100000"/>
              </a:lnSpc>
              <a:spcBef>
                <a:spcPts val="40"/>
              </a:spcBef>
              <a:spcAft>
                <a:spcPts val="0"/>
              </a:spcAft>
              <a:buNone/>
            </a:pPr>
            <a:r>
              <a:rPr i="1" lang="en-US" sz="3000">
                <a:solidFill>
                  <a:srgbClr val="FFFFFF"/>
                </a:solidFill>
                <a:latin typeface="Calibri"/>
                <a:ea typeface="Calibri"/>
                <a:cs typeface="Calibri"/>
                <a:sym typeface="Calibri"/>
              </a:rPr>
              <a:t>Using Mixed Effects Models</a:t>
            </a:r>
            <a:endParaRPr i="1" sz="3000">
              <a:solidFill>
                <a:srgbClr val="FFFFFF"/>
              </a:solidFill>
              <a:latin typeface="Calibri"/>
              <a:ea typeface="Calibri"/>
              <a:cs typeface="Calibri"/>
              <a:sym typeface="Calibri"/>
            </a:endParaRPr>
          </a:p>
          <a:p>
            <a:pPr indent="0" lvl="0" marL="12700" rtl="0" algn="l">
              <a:lnSpc>
                <a:spcPct val="100000"/>
              </a:lnSpc>
              <a:spcBef>
                <a:spcPts val="40"/>
              </a:spcBef>
              <a:spcAft>
                <a:spcPts val="0"/>
              </a:spcAft>
              <a:buNone/>
            </a:pPr>
            <a:r>
              <a:t/>
            </a:r>
            <a:endParaRPr i="1" sz="3000">
              <a:solidFill>
                <a:srgbClr val="FFFFFF"/>
              </a:solidFill>
            </a:endParaRPr>
          </a:p>
          <a:p>
            <a:pPr indent="0" lvl="0" marL="12700" rtl="0" algn="l">
              <a:lnSpc>
                <a:spcPct val="100000"/>
              </a:lnSpc>
              <a:spcBef>
                <a:spcPts val="40"/>
              </a:spcBef>
              <a:spcAft>
                <a:spcPts val="0"/>
              </a:spcAft>
              <a:buNone/>
            </a:pPr>
            <a:r>
              <a:rPr lang="en-US" sz="3000">
                <a:solidFill>
                  <a:srgbClr val="FFFFFF"/>
                </a:solidFill>
              </a:rPr>
              <a:t>By:Perebibowei Azazi</a:t>
            </a:r>
            <a:endParaRPr sz="30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p10"/>
          <p:cNvSpPr/>
          <p:nvPr/>
        </p:nvSpPr>
        <p:spPr>
          <a:xfrm>
            <a:off x="7406240" y="3696811"/>
            <a:ext cx="8255" cy="601345"/>
          </a:xfrm>
          <a:custGeom>
            <a:rect b="b" l="l" r="r" t="t"/>
            <a:pathLst>
              <a:path extrusionOk="0" h="601345" w="8254">
                <a:moveTo>
                  <a:pt x="8099" y="601199"/>
                </a:moveTo>
                <a:lnTo>
                  <a:pt x="0" y="0"/>
                </a:lnTo>
              </a:path>
            </a:pathLst>
          </a:custGeom>
          <a:noFill/>
          <a:ln cap="flat" cmpd="sng" w="952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207" name="Google Shape;207;p10"/>
          <p:cNvGrpSpPr/>
          <p:nvPr/>
        </p:nvGrpSpPr>
        <p:grpSpPr>
          <a:xfrm>
            <a:off x="824474" y="3446928"/>
            <a:ext cx="7495540" cy="1696720"/>
            <a:chOff x="824474" y="3446928"/>
            <a:chExt cx="7495540" cy="1696720"/>
          </a:xfrm>
        </p:grpSpPr>
        <p:sp>
          <p:nvSpPr>
            <p:cNvPr id="208" name="Google Shape;208;p10"/>
            <p:cNvSpPr/>
            <p:nvPr/>
          </p:nvSpPr>
          <p:spPr>
            <a:xfrm>
              <a:off x="1435990" y="3696811"/>
              <a:ext cx="8255" cy="601345"/>
            </a:xfrm>
            <a:custGeom>
              <a:rect b="b" l="l" r="r" t="t"/>
              <a:pathLst>
                <a:path extrusionOk="0" h="601345" w="8255">
                  <a:moveTo>
                    <a:pt x="8099" y="601199"/>
                  </a:moveTo>
                  <a:lnTo>
                    <a:pt x="0" y="0"/>
                  </a:lnTo>
                </a:path>
              </a:pathLst>
            </a:custGeom>
            <a:noFill/>
            <a:ln cap="flat" cmpd="sng" w="952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9" name="Google Shape;209;p10"/>
            <p:cNvSpPr/>
            <p:nvPr/>
          </p:nvSpPr>
          <p:spPr>
            <a:xfrm>
              <a:off x="824474" y="3446928"/>
              <a:ext cx="7495540" cy="1696720"/>
            </a:xfrm>
            <a:custGeom>
              <a:rect b="b" l="l" r="r" t="t"/>
              <a:pathLst>
                <a:path extrusionOk="0" h="1696720" w="7495540">
                  <a:moveTo>
                    <a:pt x="0" y="1696571"/>
                  </a:moveTo>
                  <a:lnTo>
                    <a:pt x="35832" y="1653584"/>
                  </a:lnTo>
                  <a:lnTo>
                    <a:pt x="64673" y="1619853"/>
                  </a:lnTo>
                  <a:lnTo>
                    <a:pt x="93887" y="1586395"/>
                  </a:lnTo>
                  <a:lnTo>
                    <a:pt x="123472" y="1553211"/>
                  </a:lnTo>
                  <a:lnTo>
                    <a:pt x="153424" y="1520304"/>
                  </a:lnTo>
                  <a:lnTo>
                    <a:pt x="183741" y="1487677"/>
                  </a:lnTo>
                  <a:lnTo>
                    <a:pt x="214420" y="1455331"/>
                  </a:lnTo>
                  <a:lnTo>
                    <a:pt x="245457" y="1423270"/>
                  </a:lnTo>
                  <a:lnTo>
                    <a:pt x="276852" y="1391496"/>
                  </a:lnTo>
                  <a:lnTo>
                    <a:pt x="308600" y="1360011"/>
                  </a:lnTo>
                  <a:lnTo>
                    <a:pt x="340698" y="1328819"/>
                  </a:lnTo>
                  <a:lnTo>
                    <a:pt x="373145" y="1297921"/>
                  </a:lnTo>
                  <a:lnTo>
                    <a:pt x="405937" y="1267319"/>
                  </a:lnTo>
                  <a:lnTo>
                    <a:pt x="439072" y="1237017"/>
                  </a:lnTo>
                  <a:lnTo>
                    <a:pt x="472546" y="1207017"/>
                  </a:lnTo>
                  <a:lnTo>
                    <a:pt x="506357" y="1177322"/>
                  </a:lnTo>
                  <a:lnTo>
                    <a:pt x="540502" y="1147933"/>
                  </a:lnTo>
                  <a:lnTo>
                    <a:pt x="574978" y="1118854"/>
                  </a:lnTo>
                  <a:lnTo>
                    <a:pt x="609783" y="1090087"/>
                  </a:lnTo>
                  <a:lnTo>
                    <a:pt x="644914" y="1061634"/>
                  </a:lnTo>
                  <a:lnTo>
                    <a:pt x="680368" y="1033498"/>
                  </a:lnTo>
                  <a:lnTo>
                    <a:pt x="716141" y="1005681"/>
                  </a:lnTo>
                  <a:lnTo>
                    <a:pt x="752233" y="978186"/>
                  </a:lnTo>
                  <a:lnTo>
                    <a:pt x="788638" y="951016"/>
                  </a:lnTo>
                  <a:lnTo>
                    <a:pt x="825356" y="924172"/>
                  </a:lnTo>
                  <a:lnTo>
                    <a:pt x="862383" y="897658"/>
                  </a:lnTo>
                  <a:lnTo>
                    <a:pt x="899716" y="871476"/>
                  </a:lnTo>
                  <a:lnTo>
                    <a:pt x="937352" y="845628"/>
                  </a:lnTo>
                  <a:lnTo>
                    <a:pt x="975290" y="820117"/>
                  </a:lnTo>
                  <a:lnTo>
                    <a:pt x="1013525" y="794945"/>
                  </a:lnTo>
                  <a:lnTo>
                    <a:pt x="1052055" y="770115"/>
                  </a:lnTo>
                  <a:lnTo>
                    <a:pt x="1090877" y="745630"/>
                  </a:lnTo>
                  <a:lnTo>
                    <a:pt x="1129990" y="721491"/>
                  </a:lnTo>
                  <a:lnTo>
                    <a:pt x="1169388" y="697701"/>
                  </a:lnTo>
                  <a:lnTo>
                    <a:pt x="1209071" y="674264"/>
                  </a:lnTo>
                  <a:lnTo>
                    <a:pt x="1249035" y="651181"/>
                  </a:lnTo>
                  <a:lnTo>
                    <a:pt x="1289278" y="628454"/>
                  </a:lnTo>
                  <a:lnTo>
                    <a:pt x="1329796" y="606087"/>
                  </a:lnTo>
                  <a:lnTo>
                    <a:pt x="1370587" y="584082"/>
                  </a:lnTo>
                  <a:lnTo>
                    <a:pt x="1411648" y="562440"/>
                  </a:lnTo>
                  <a:lnTo>
                    <a:pt x="1452977" y="541166"/>
                  </a:lnTo>
                  <a:lnTo>
                    <a:pt x="1494570" y="520261"/>
                  </a:lnTo>
                  <a:lnTo>
                    <a:pt x="1536424" y="499728"/>
                  </a:lnTo>
                  <a:lnTo>
                    <a:pt x="1578538" y="479569"/>
                  </a:lnTo>
                  <a:lnTo>
                    <a:pt x="1620907" y="459787"/>
                  </a:lnTo>
                  <a:lnTo>
                    <a:pt x="1663531" y="440384"/>
                  </a:lnTo>
                  <a:lnTo>
                    <a:pt x="1706404" y="421363"/>
                  </a:lnTo>
                  <a:lnTo>
                    <a:pt x="1749526" y="402726"/>
                  </a:lnTo>
                  <a:lnTo>
                    <a:pt x="1792892" y="384476"/>
                  </a:lnTo>
                  <a:lnTo>
                    <a:pt x="1836501" y="366615"/>
                  </a:lnTo>
                  <a:lnTo>
                    <a:pt x="1880349" y="349146"/>
                  </a:lnTo>
                  <a:lnTo>
                    <a:pt x="1924434" y="332071"/>
                  </a:lnTo>
                  <a:lnTo>
                    <a:pt x="1968753" y="315392"/>
                  </a:lnTo>
                  <a:lnTo>
                    <a:pt x="2013303" y="299113"/>
                  </a:lnTo>
                  <a:lnTo>
                    <a:pt x="2058081" y="283236"/>
                  </a:lnTo>
                  <a:lnTo>
                    <a:pt x="2103084" y="267763"/>
                  </a:lnTo>
                  <a:lnTo>
                    <a:pt x="2148311" y="252697"/>
                  </a:lnTo>
                  <a:lnTo>
                    <a:pt x="2193757" y="238040"/>
                  </a:lnTo>
                  <a:lnTo>
                    <a:pt x="2239421" y="223794"/>
                  </a:lnTo>
                  <a:lnTo>
                    <a:pt x="2285299" y="209963"/>
                  </a:lnTo>
                  <a:lnTo>
                    <a:pt x="2331388" y="196548"/>
                  </a:lnTo>
                  <a:lnTo>
                    <a:pt x="2377687" y="183553"/>
                  </a:lnTo>
                  <a:lnTo>
                    <a:pt x="2424191" y="170979"/>
                  </a:lnTo>
                  <a:lnTo>
                    <a:pt x="2470899" y="158830"/>
                  </a:lnTo>
                  <a:lnTo>
                    <a:pt x="2517807" y="147107"/>
                  </a:lnTo>
                  <a:lnTo>
                    <a:pt x="2564913" y="135813"/>
                  </a:lnTo>
                  <a:lnTo>
                    <a:pt x="2612214" y="124951"/>
                  </a:lnTo>
                  <a:lnTo>
                    <a:pt x="2659707" y="114523"/>
                  </a:lnTo>
                  <a:lnTo>
                    <a:pt x="2707389" y="104532"/>
                  </a:lnTo>
                  <a:lnTo>
                    <a:pt x="2755258" y="94980"/>
                  </a:lnTo>
                  <a:lnTo>
                    <a:pt x="2803311" y="85869"/>
                  </a:lnTo>
                  <a:lnTo>
                    <a:pt x="2851544" y="77203"/>
                  </a:lnTo>
                  <a:lnTo>
                    <a:pt x="2899956" y="68983"/>
                  </a:lnTo>
                  <a:lnTo>
                    <a:pt x="2948543" y="61213"/>
                  </a:lnTo>
                  <a:lnTo>
                    <a:pt x="2997303" y="53894"/>
                  </a:lnTo>
                  <a:lnTo>
                    <a:pt x="3046233" y="47029"/>
                  </a:lnTo>
                  <a:lnTo>
                    <a:pt x="3095330" y="40621"/>
                  </a:lnTo>
                  <a:lnTo>
                    <a:pt x="3144591" y="34671"/>
                  </a:lnTo>
                  <a:lnTo>
                    <a:pt x="3194013" y="29184"/>
                  </a:lnTo>
                  <a:lnTo>
                    <a:pt x="3243595" y="24160"/>
                  </a:lnTo>
                  <a:lnTo>
                    <a:pt x="3293332" y="19604"/>
                  </a:lnTo>
                  <a:lnTo>
                    <a:pt x="3343222" y="15516"/>
                  </a:lnTo>
                  <a:lnTo>
                    <a:pt x="3393263" y="11899"/>
                  </a:lnTo>
                  <a:lnTo>
                    <a:pt x="3443452" y="8757"/>
                  </a:lnTo>
                  <a:lnTo>
                    <a:pt x="3493785" y="6092"/>
                  </a:lnTo>
                  <a:lnTo>
                    <a:pt x="3544260" y="3905"/>
                  </a:lnTo>
                  <a:lnTo>
                    <a:pt x="3594874" y="2200"/>
                  </a:lnTo>
                  <a:lnTo>
                    <a:pt x="3645625" y="979"/>
                  </a:lnTo>
                  <a:lnTo>
                    <a:pt x="3696510" y="245"/>
                  </a:lnTo>
                  <a:lnTo>
                    <a:pt x="3747525" y="0"/>
                  </a:lnTo>
                  <a:lnTo>
                    <a:pt x="3798541" y="245"/>
                  </a:lnTo>
                  <a:lnTo>
                    <a:pt x="3849425" y="979"/>
                  </a:lnTo>
                  <a:lnTo>
                    <a:pt x="3900176" y="2200"/>
                  </a:lnTo>
                  <a:lnTo>
                    <a:pt x="3950790" y="3905"/>
                  </a:lnTo>
                  <a:lnTo>
                    <a:pt x="4001266" y="6092"/>
                  </a:lnTo>
                  <a:lnTo>
                    <a:pt x="4051599" y="8757"/>
                  </a:lnTo>
                  <a:lnTo>
                    <a:pt x="4101787" y="11899"/>
                  </a:lnTo>
                  <a:lnTo>
                    <a:pt x="4151828" y="15516"/>
                  </a:lnTo>
                  <a:lnTo>
                    <a:pt x="4201718" y="19604"/>
                  </a:lnTo>
                  <a:lnTo>
                    <a:pt x="4251456" y="24160"/>
                  </a:lnTo>
                  <a:lnTo>
                    <a:pt x="4301037" y="29184"/>
                  </a:lnTo>
                  <a:lnTo>
                    <a:pt x="4350460" y="34671"/>
                  </a:lnTo>
                  <a:lnTo>
                    <a:pt x="4399721" y="40621"/>
                  </a:lnTo>
                  <a:lnTo>
                    <a:pt x="4448818" y="47029"/>
                  </a:lnTo>
                  <a:lnTo>
                    <a:pt x="4497747" y="53894"/>
                  </a:lnTo>
                  <a:lnTo>
                    <a:pt x="4546507" y="61213"/>
                  </a:lnTo>
                  <a:lnTo>
                    <a:pt x="4595094" y="68983"/>
                  </a:lnTo>
                  <a:lnTo>
                    <a:pt x="4643506" y="77203"/>
                  </a:lnTo>
                  <a:lnTo>
                    <a:pt x="4691740" y="85869"/>
                  </a:lnTo>
                  <a:lnTo>
                    <a:pt x="4739792" y="94980"/>
                  </a:lnTo>
                  <a:lnTo>
                    <a:pt x="4787661" y="104532"/>
                  </a:lnTo>
                  <a:lnTo>
                    <a:pt x="4835344" y="114523"/>
                  </a:lnTo>
                  <a:lnTo>
                    <a:pt x="4882836" y="124951"/>
                  </a:lnTo>
                  <a:lnTo>
                    <a:pt x="4930137" y="135813"/>
                  </a:lnTo>
                  <a:lnTo>
                    <a:pt x="4977243" y="147107"/>
                  </a:lnTo>
                  <a:lnTo>
                    <a:pt x="5024151" y="158830"/>
                  </a:lnTo>
                  <a:lnTo>
                    <a:pt x="5070859" y="170979"/>
                  </a:lnTo>
                  <a:lnTo>
                    <a:pt x="5117364" y="183553"/>
                  </a:lnTo>
                  <a:lnTo>
                    <a:pt x="5163662" y="196548"/>
                  </a:lnTo>
                  <a:lnTo>
                    <a:pt x="5209752" y="209963"/>
                  </a:lnTo>
                  <a:lnTo>
                    <a:pt x="5255630" y="223794"/>
                  </a:lnTo>
                  <a:lnTo>
                    <a:pt x="5301293" y="238040"/>
                  </a:lnTo>
                  <a:lnTo>
                    <a:pt x="5346740" y="252697"/>
                  </a:lnTo>
                  <a:lnTo>
                    <a:pt x="5391966" y="267763"/>
                  </a:lnTo>
                  <a:lnTo>
                    <a:pt x="5436970" y="283236"/>
                  </a:lnTo>
                  <a:lnTo>
                    <a:pt x="5481748" y="299113"/>
                  </a:lnTo>
                  <a:lnTo>
                    <a:pt x="5526298" y="315392"/>
                  </a:lnTo>
                  <a:lnTo>
                    <a:pt x="5570616" y="332071"/>
                  </a:lnTo>
                  <a:lnTo>
                    <a:pt x="5614701" y="349146"/>
                  </a:lnTo>
                  <a:lnTo>
                    <a:pt x="5658549" y="366615"/>
                  </a:lnTo>
                  <a:lnTo>
                    <a:pt x="5702158" y="384476"/>
                  </a:lnTo>
                  <a:lnTo>
                    <a:pt x="5745525" y="402726"/>
                  </a:lnTo>
                  <a:lnTo>
                    <a:pt x="5788646" y="421363"/>
                  </a:lnTo>
                  <a:lnTo>
                    <a:pt x="5831520" y="440384"/>
                  </a:lnTo>
                  <a:lnTo>
                    <a:pt x="5874143" y="459787"/>
                  </a:lnTo>
                  <a:lnTo>
                    <a:pt x="5916513" y="479569"/>
                  </a:lnTo>
                  <a:lnTo>
                    <a:pt x="5958626" y="499728"/>
                  </a:lnTo>
                  <a:lnTo>
                    <a:pt x="6000481" y="520261"/>
                  </a:lnTo>
                  <a:lnTo>
                    <a:pt x="6042074" y="541166"/>
                  </a:lnTo>
                  <a:lnTo>
                    <a:pt x="6083402" y="562440"/>
                  </a:lnTo>
                  <a:lnTo>
                    <a:pt x="6124463" y="584082"/>
                  </a:lnTo>
                  <a:lnTo>
                    <a:pt x="6165254" y="606087"/>
                  </a:lnTo>
                  <a:lnTo>
                    <a:pt x="6205772" y="628454"/>
                  </a:lnTo>
                  <a:lnTo>
                    <a:pt x="6246015" y="651181"/>
                  </a:lnTo>
                  <a:lnTo>
                    <a:pt x="6285979" y="674264"/>
                  </a:lnTo>
                  <a:lnTo>
                    <a:pt x="6325662" y="697701"/>
                  </a:lnTo>
                  <a:lnTo>
                    <a:pt x="6365061" y="721491"/>
                  </a:lnTo>
                  <a:lnTo>
                    <a:pt x="6404173" y="745630"/>
                  </a:lnTo>
                  <a:lnTo>
                    <a:pt x="6442996" y="770115"/>
                  </a:lnTo>
                  <a:lnTo>
                    <a:pt x="6481526" y="794945"/>
                  </a:lnTo>
                  <a:lnTo>
                    <a:pt x="6519761" y="820117"/>
                  </a:lnTo>
                  <a:lnTo>
                    <a:pt x="6557698" y="845628"/>
                  </a:lnTo>
                  <a:lnTo>
                    <a:pt x="6595335" y="871476"/>
                  </a:lnTo>
                  <a:lnTo>
                    <a:pt x="6632668" y="897658"/>
                  </a:lnTo>
                  <a:lnTo>
                    <a:pt x="6669694" y="924172"/>
                  </a:lnTo>
                  <a:lnTo>
                    <a:pt x="6706412" y="951016"/>
                  </a:lnTo>
                  <a:lnTo>
                    <a:pt x="6742818" y="978186"/>
                  </a:lnTo>
                  <a:lnTo>
                    <a:pt x="6778909" y="1005681"/>
                  </a:lnTo>
                  <a:lnTo>
                    <a:pt x="6814683" y="1033498"/>
                  </a:lnTo>
                  <a:lnTo>
                    <a:pt x="6850137" y="1061634"/>
                  </a:lnTo>
                  <a:lnTo>
                    <a:pt x="6885267" y="1090087"/>
                  </a:lnTo>
                  <a:lnTo>
                    <a:pt x="6920072" y="1118854"/>
                  </a:lnTo>
                  <a:lnTo>
                    <a:pt x="6954549" y="1147933"/>
                  </a:lnTo>
                  <a:lnTo>
                    <a:pt x="6988694" y="1177322"/>
                  </a:lnTo>
                  <a:lnTo>
                    <a:pt x="7022505" y="1207017"/>
                  </a:lnTo>
                  <a:lnTo>
                    <a:pt x="7055979" y="1237017"/>
                  </a:lnTo>
                  <a:lnTo>
                    <a:pt x="7089113" y="1267319"/>
                  </a:lnTo>
                  <a:lnTo>
                    <a:pt x="7121905" y="1297921"/>
                  </a:lnTo>
                  <a:lnTo>
                    <a:pt x="7154352" y="1328819"/>
                  </a:lnTo>
                  <a:lnTo>
                    <a:pt x="7186451" y="1360011"/>
                  </a:lnTo>
                  <a:lnTo>
                    <a:pt x="7218199" y="1391496"/>
                  </a:lnTo>
                  <a:lnTo>
                    <a:pt x="7249593" y="1423270"/>
                  </a:lnTo>
                  <a:lnTo>
                    <a:pt x="7280631" y="1455331"/>
                  </a:lnTo>
                  <a:lnTo>
                    <a:pt x="7311310" y="1487677"/>
                  </a:lnTo>
                  <a:lnTo>
                    <a:pt x="7341627" y="1520304"/>
                  </a:lnTo>
                  <a:lnTo>
                    <a:pt x="7371579" y="1553211"/>
                  </a:lnTo>
                  <a:lnTo>
                    <a:pt x="7401163" y="1586395"/>
                  </a:lnTo>
                  <a:lnTo>
                    <a:pt x="7430378" y="1619853"/>
                  </a:lnTo>
                  <a:lnTo>
                    <a:pt x="7459219" y="1653584"/>
                  </a:lnTo>
                  <a:lnTo>
                    <a:pt x="7487684" y="1687583"/>
                  </a:lnTo>
                  <a:lnTo>
                    <a:pt x="7495051" y="1696571"/>
                  </a:lnTo>
                </a:path>
              </a:pathLst>
            </a:custGeom>
            <a:noFill/>
            <a:ln cap="flat" cmpd="sng" w="38075">
              <a:solidFill>
                <a:srgbClr val="4343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10" name="Google Shape;210;p10"/>
          <p:cNvSpPr txBox="1"/>
          <p:nvPr/>
        </p:nvSpPr>
        <p:spPr>
          <a:xfrm>
            <a:off x="2500475" y="2089688"/>
            <a:ext cx="1735455"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Voting patterns in a given year  correlate with both national and  state economic conditions.</a:t>
            </a:r>
            <a:endParaRPr sz="900">
              <a:latin typeface="Arial"/>
              <a:ea typeface="Arial"/>
              <a:cs typeface="Arial"/>
              <a:sym typeface="Arial"/>
            </a:endParaRPr>
          </a:p>
        </p:txBody>
      </p:sp>
      <p:sp>
        <p:nvSpPr>
          <p:cNvPr id="211" name="Google Shape;211;p10"/>
          <p:cNvSpPr txBox="1"/>
          <p:nvPr/>
        </p:nvSpPr>
        <p:spPr>
          <a:xfrm>
            <a:off x="641675" y="3101887"/>
            <a:ext cx="1539240"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b="1" lang="en-US" sz="900">
                <a:latin typeface="Tahoma"/>
                <a:ea typeface="Tahoma"/>
                <a:cs typeface="Tahoma"/>
                <a:sym typeface="Tahoma"/>
              </a:rPr>
              <a:t>Similar states and those in  the same region tend to  vote similarly.</a:t>
            </a:r>
            <a:endParaRPr sz="900">
              <a:latin typeface="Tahoma"/>
              <a:ea typeface="Tahoma"/>
              <a:cs typeface="Tahoma"/>
              <a:sym typeface="Tahoma"/>
            </a:endParaRPr>
          </a:p>
        </p:txBody>
      </p:sp>
      <p:grpSp>
        <p:nvGrpSpPr>
          <p:cNvPr id="212" name="Google Shape;212;p10"/>
          <p:cNvGrpSpPr/>
          <p:nvPr/>
        </p:nvGrpSpPr>
        <p:grpSpPr>
          <a:xfrm>
            <a:off x="1254495" y="3394750"/>
            <a:ext cx="6341720" cy="1264330"/>
            <a:chOff x="1254495" y="3394750"/>
            <a:chExt cx="6341720" cy="1264330"/>
          </a:xfrm>
        </p:grpSpPr>
        <p:sp>
          <p:nvSpPr>
            <p:cNvPr id="213" name="Google Shape;213;p10"/>
            <p:cNvSpPr/>
            <p:nvPr/>
          </p:nvSpPr>
          <p:spPr>
            <a:xfrm>
              <a:off x="1254495" y="4287605"/>
              <a:ext cx="371475" cy="371475"/>
            </a:xfrm>
            <a:custGeom>
              <a:rect b="b" l="l" r="r" t="t"/>
              <a:pathLst>
                <a:path extrusionOk="0" h="371475" w="371475">
                  <a:moveTo>
                    <a:pt x="185549" y="371099"/>
                  </a:moveTo>
                  <a:lnTo>
                    <a:pt x="136223" y="364471"/>
                  </a:lnTo>
                  <a:lnTo>
                    <a:pt x="91899" y="345766"/>
                  </a:lnTo>
                  <a:lnTo>
                    <a:pt x="54346" y="316753"/>
                  </a:lnTo>
                  <a:lnTo>
                    <a:pt x="25333" y="279200"/>
                  </a:lnTo>
                  <a:lnTo>
                    <a:pt x="6628" y="234876"/>
                  </a:lnTo>
                  <a:lnTo>
                    <a:pt x="0" y="185549"/>
                  </a:lnTo>
                  <a:lnTo>
                    <a:pt x="6628" y="136223"/>
                  </a:lnTo>
                  <a:lnTo>
                    <a:pt x="25333" y="91899"/>
                  </a:lnTo>
                  <a:lnTo>
                    <a:pt x="54346" y="54345"/>
                  </a:lnTo>
                  <a:lnTo>
                    <a:pt x="91899" y="25332"/>
                  </a:lnTo>
                  <a:lnTo>
                    <a:pt x="136223" y="6628"/>
                  </a:lnTo>
                  <a:lnTo>
                    <a:pt x="185549" y="0"/>
                  </a:lnTo>
                  <a:lnTo>
                    <a:pt x="221918" y="3598"/>
                  </a:lnTo>
                  <a:lnTo>
                    <a:pt x="288493" y="31174"/>
                  </a:lnTo>
                  <a:lnTo>
                    <a:pt x="339925" y="82606"/>
                  </a:lnTo>
                  <a:lnTo>
                    <a:pt x="367501" y="149181"/>
                  </a:lnTo>
                  <a:lnTo>
                    <a:pt x="371099" y="185549"/>
                  </a:lnTo>
                  <a:lnTo>
                    <a:pt x="364471" y="234876"/>
                  </a:lnTo>
                  <a:lnTo>
                    <a:pt x="345766" y="279200"/>
                  </a:lnTo>
                  <a:lnTo>
                    <a:pt x="316753" y="316753"/>
                  </a:lnTo>
                  <a:lnTo>
                    <a:pt x="279200" y="345766"/>
                  </a:lnTo>
                  <a:lnTo>
                    <a:pt x="234876" y="364471"/>
                  </a:lnTo>
                  <a:lnTo>
                    <a:pt x="185549" y="371099"/>
                  </a:lnTo>
                  <a:close/>
                </a:path>
              </a:pathLst>
            </a:custGeom>
            <a:solidFill>
              <a:srgbClr val="FFD6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4" name="Google Shape;214;p10"/>
            <p:cNvSpPr/>
            <p:nvPr/>
          </p:nvSpPr>
          <p:spPr>
            <a:xfrm>
              <a:off x="3226209" y="3396900"/>
              <a:ext cx="371475" cy="371475"/>
            </a:xfrm>
            <a:custGeom>
              <a:rect b="b" l="l" r="r" t="t"/>
              <a:pathLst>
                <a:path extrusionOk="0" h="371475" w="371475">
                  <a:moveTo>
                    <a:pt x="185550" y="371099"/>
                  </a:moveTo>
                  <a:lnTo>
                    <a:pt x="136223" y="364471"/>
                  </a:lnTo>
                  <a:lnTo>
                    <a:pt x="91899" y="345766"/>
                  </a:lnTo>
                  <a:lnTo>
                    <a:pt x="54346" y="316753"/>
                  </a:lnTo>
                  <a:lnTo>
                    <a:pt x="25333" y="279200"/>
                  </a:lnTo>
                  <a:lnTo>
                    <a:pt x="6628" y="234876"/>
                  </a:lnTo>
                  <a:lnTo>
                    <a:pt x="0" y="185549"/>
                  </a:lnTo>
                  <a:lnTo>
                    <a:pt x="6628" y="136223"/>
                  </a:lnTo>
                  <a:lnTo>
                    <a:pt x="25333" y="91899"/>
                  </a:lnTo>
                  <a:lnTo>
                    <a:pt x="54346" y="54346"/>
                  </a:lnTo>
                  <a:lnTo>
                    <a:pt x="91899" y="25333"/>
                  </a:lnTo>
                  <a:lnTo>
                    <a:pt x="136223" y="6628"/>
                  </a:lnTo>
                  <a:lnTo>
                    <a:pt x="185550" y="0"/>
                  </a:lnTo>
                  <a:lnTo>
                    <a:pt x="221918" y="3598"/>
                  </a:lnTo>
                  <a:lnTo>
                    <a:pt x="288493" y="31174"/>
                  </a:lnTo>
                  <a:lnTo>
                    <a:pt x="339925" y="82606"/>
                  </a:lnTo>
                  <a:lnTo>
                    <a:pt x="367501" y="149181"/>
                  </a:lnTo>
                  <a:lnTo>
                    <a:pt x="371100" y="185549"/>
                  </a:lnTo>
                  <a:lnTo>
                    <a:pt x="364472" y="234876"/>
                  </a:lnTo>
                  <a:lnTo>
                    <a:pt x="345767" y="279200"/>
                  </a:lnTo>
                  <a:lnTo>
                    <a:pt x="316753" y="316753"/>
                  </a:lnTo>
                  <a:lnTo>
                    <a:pt x="279200" y="345766"/>
                  </a:lnTo>
                  <a:lnTo>
                    <a:pt x="234876" y="364471"/>
                  </a:lnTo>
                  <a:lnTo>
                    <a:pt x="185550" y="371099"/>
                  </a:lnTo>
                  <a:close/>
                </a:path>
              </a:pathLst>
            </a:custGeom>
            <a:solidFill>
              <a:srgbClr val="FA6C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5" name="Google Shape;215;p10"/>
            <p:cNvSpPr/>
            <p:nvPr/>
          </p:nvSpPr>
          <p:spPr>
            <a:xfrm>
              <a:off x="5250008" y="3394750"/>
              <a:ext cx="371475" cy="371475"/>
            </a:xfrm>
            <a:custGeom>
              <a:rect b="b" l="l" r="r" t="t"/>
              <a:pathLst>
                <a:path extrusionOk="0" h="371475" w="371475">
                  <a:moveTo>
                    <a:pt x="185549" y="371099"/>
                  </a:moveTo>
                  <a:lnTo>
                    <a:pt x="136223" y="364471"/>
                  </a:lnTo>
                  <a:lnTo>
                    <a:pt x="91899" y="345766"/>
                  </a:lnTo>
                  <a:lnTo>
                    <a:pt x="54346" y="316753"/>
                  </a:lnTo>
                  <a:lnTo>
                    <a:pt x="25333" y="279200"/>
                  </a:lnTo>
                  <a:lnTo>
                    <a:pt x="6628" y="234876"/>
                  </a:lnTo>
                  <a:lnTo>
                    <a:pt x="0" y="185549"/>
                  </a:lnTo>
                  <a:lnTo>
                    <a:pt x="6628" y="136223"/>
                  </a:lnTo>
                  <a:lnTo>
                    <a:pt x="25333" y="91899"/>
                  </a:lnTo>
                  <a:lnTo>
                    <a:pt x="54346" y="54346"/>
                  </a:lnTo>
                  <a:lnTo>
                    <a:pt x="91899" y="25332"/>
                  </a:lnTo>
                  <a:lnTo>
                    <a:pt x="136223" y="6628"/>
                  </a:lnTo>
                  <a:lnTo>
                    <a:pt x="185549" y="0"/>
                  </a:lnTo>
                  <a:lnTo>
                    <a:pt x="221918" y="3598"/>
                  </a:lnTo>
                  <a:lnTo>
                    <a:pt x="288493" y="31174"/>
                  </a:lnTo>
                  <a:lnTo>
                    <a:pt x="339925" y="82606"/>
                  </a:lnTo>
                  <a:lnTo>
                    <a:pt x="367501" y="149181"/>
                  </a:lnTo>
                  <a:lnTo>
                    <a:pt x="371099" y="185549"/>
                  </a:lnTo>
                  <a:lnTo>
                    <a:pt x="364471" y="234876"/>
                  </a:lnTo>
                  <a:lnTo>
                    <a:pt x="345766" y="279200"/>
                  </a:lnTo>
                  <a:lnTo>
                    <a:pt x="316753" y="316753"/>
                  </a:lnTo>
                  <a:lnTo>
                    <a:pt x="279200" y="345766"/>
                  </a:lnTo>
                  <a:lnTo>
                    <a:pt x="234876" y="364471"/>
                  </a:lnTo>
                  <a:lnTo>
                    <a:pt x="185549" y="371099"/>
                  </a:lnTo>
                  <a:close/>
                </a:path>
              </a:pathLst>
            </a:custGeom>
            <a:solidFill>
              <a:srgbClr val="1E9E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6" name="Google Shape;216;p10"/>
            <p:cNvSpPr/>
            <p:nvPr/>
          </p:nvSpPr>
          <p:spPr>
            <a:xfrm>
              <a:off x="7224740" y="4135206"/>
              <a:ext cx="371475" cy="371475"/>
            </a:xfrm>
            <a:custGeom>
              <a:rect b="b" l="l" r="r" t="t"/>
              <a:pathLst>
                <a:path extrusionOk="0" h="371475" w="371475">
                  <a:moveTo>
                    <a:pt x="185549" y="371099"/>
                  </a:moveTo>
                  <a:lnTo>
                    <a:pt x="136223" y="364471"/>
                  </a:lnTo>
                  <a:lnTo>
                    <a:pt x="91899" y="345766"/>
                  </a:lnTo>
                  <a:lnTo>
                    <a:pt x="54346" y="316753"/>
                  </a:lnTo>
                  <a:lnTo>
                    <a:pt x="25332" y="279200"/>
                  </a:lnTo>
                  <a:lnTo>
                    <a:pt x="6628" y="234876"/>
                  </a:lnTo>
                  <a:lnTo>
                    <a:pt x="0" y="185549"/>
                  </a:lnTo>
                  <a:lnTo>
                    <a:pt x="6628" y="136223"/>
                  </a:lnTo>
                  <a:lnTo>
                    <a:pt x="25332" y="91899"/>
                  </a:lnTo>
                  <a:lnTo>
                    <a:pt x="54346" y="54346"/>
                  </a:lnTo>
                  <a:lnTo>
                    <a:pt x="91899" y="25332"/>
                  </a:lnTo>
                  <a:lnTo>
                    <a:pt x="136223" y="6628"/>
                  </a:lnTo>
                  <a:lnTo>
                    <a:pt x="185549" y="0"/>
                  </a:lnTo>
                  <a:lnTo>
                    <a:pt x="221918" y="3598"/>
                  </a:lnTo>
                  <a:lnTo>
                    <a:pt x="288493" y="31174"/>
                  </a:lnTo>
                  <a:lnTo>
                    <a:pt x="339925" y="82606"/>
                  </a:lnTo>
                  <a:lnTo>
                    <a:pt x="367501" y="149181"/>
                  </a:lnTo>
                  <a:lnTo>
                    <a:pt x="371099" y="185549"/>
                  </a:lnTo>
                  <a:lnTo>
                    <a:pt x="364471" y="234876"/>
                  </a:lnTo>
                  <a:lnTo>
                    <a:pt x="345766" y="279200"/>
                  </a:lnTo>
                  <a:lnTo>
                    <a:pt x="316753" y="316753"/>
                  </a:lnTo>
                  <a:lnTo>
                    <a:pt x="279200" y="345766"/>
                  </a:lnTo>
                  <a:lnTo>
                    <a:pt x="234876" y="364471"/>
                  </a:lnTo>
                  <a:lnTo>
                    <a:pt x="185549" y="371099"/>
                  </a:lnTo>
                  <a:close/>
                </a:path>
              </a:pathLst>
            </a:custGeom>
            <a:solidFill>
              <a:srgbClr val="D9F0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17" name="Google Shape;217;p10"/>
          <p:cNvSpPr txBox="1"/>
          <p:nvPr/>
        </p:nvSpPr>
        <p:spPr>
          <a:xfrm>
            <a:off x="1390833" y="4351643"/>
            <a:ext cx="8572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latin typeface="Calibri"/>
                <a:ea typeface="Calibri"/>
                <a:cs typeface="Calibri"/>
                <a:sym typeface="Calibri"/>
              </a:rPr>
              <a:t>1</a:t>
            </a:r>
            <a:endParaRPr sz="1200">
              <a:latin typeface="Calibri"/>
              <a:ea typeface="Calibri"/>
              <a:cs typeface="Calibri"/>
              <a:sym typeface="Calibri"/>
            </a:endParaRPr>
          </a:p>
        </p:txBody>
      </p:sp>
      <p:sp>
        <p:nvSpPr>
          <p:cNvPr id="218" name="Google Shape;218;p10"/>
          <p:cNvSpPr txBox="1"/>
          <p:nvPr/>
        </p:nvSpPr>
        <p:spPr>
          <a:xfrm>
            <a:off x="3357577" y="3465869"/>
            <a:ext cx="11239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latin typeface="Calibri"/>
                <a:ea typeface="Calibri"/>
                <a:cs typeface="Calibri"/>
                <a:sym typeface="Calibri"/>
              </a:rPr>
              <a:t>2</a:t>
            </a:r>
            <a:endParaRPr sz="1200">
              <a:latin typeface="Calibri"/>
              <a:ea typeface="Calibri"/>
              <a:cs typeface="Calibri"/>
              <a:sym typeface="Calibri"/>
            </a:endParaRPr>
          </a:p>
        </p:txBody>
      </p:sp>
      <p:sp>
        <p:nvSpPr>
          <p:cNvPr id="219" name="Google Shape;219;p10"/>
          <p:cNvSpPr txBox="1"/>
          <p:nvPr/>
        </p:nvSpPr>
        <p:spPr>
          <a:xfrm>
            <a:off x="5373657" y="3463407"/>
            <a:ext cx="11176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031A2F"/>
                </a:solidFill>
                <a:latin typeface="Calibri"/>
                <a:ea typeface="Calibri"/>
                <a:cs typeface="Calibri"/>
                <a:sym typeface="Calibri"/>
              </a:rPr>
              <a:t>3</a:t>
            </a:r>
            <a:endParaRPr sz="1200">
              <a:latin typeface="Calibri"/>
              <a:ea typeface="Calibri"/>
              <a:cs typeface="Calibri"/>
              <a:sym typeface="Calibri"/>
            </a:endParaRPr>
          </a:p>
        </p:txBody>
      </p:sp>
      <p:sp>
        <p:nvSpPr>
          <p:cNvPr id="220" name="Google Shape;220;p10"/>
          <p:cNvSpPr txBox="1"/>
          <p:nvPr/>
        </p:nvSpPr>
        <p:spPr>
          <a:xfrm>
            <a:off x="7349266" y="4208295"/>
            <a:ext cx="126364"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271066"/>
                </a:solidFill>
                <a:latin typeface="Calibri"/>
                <a:ea typeface="Calibri"/>
                <a:cs typeface="Calibri"/>
                <a:sym typeface="Calibri"/>
              </a:rPr>
              <a:t>4</a:t>
            </a:r>
            <a:endParaRPr sz="1200">
              <a:latin typeface="Calibri"/>
              <a:ea typeface="Calibri"/>
              <a:cs typeface="Calibri"/>
              <a:sym typeface="Calibri"/>
            </a:endParaRPr>
          </a:p>
        </p:txBody>
      </p:sp>
      <p:sp>
        <p:nvSpPr>
          <p:cNvPr id="221" name="Google Shape;221;p10"/>
          <p:cNvSpPr/>
          <p:nvPr/>
        </p:nvSpPr>
        <p:spPr>
          <a:xfrm>
            <a:off x="681275" y="2658591"/>
            <a:ext cx="1459865" cy="366395"/>
          </a:xfrm>
          <a:custGeom>
            <a:rect b="b" l="l" r="r" t="t"/>
            <a:pathLst>
              <a:path extrusionOk="0" h="366394" w="1459864">
                <a:moveTo>
                  <a:pt x="1276800" y="365999"/>
                </a:moveTo>
                <a:lnTo>
                  <a:pt x="183000" y="365999"/>
                </a:lnTo>
                <a:lnTo>
                  <a:pt x="134351" y="359463"/>
                </a:lnTo>
                <a:lnTo>
                  <a:pt x="90636" y="341015"/>
                </a:lnTo>
                <a:lnTo>
                  <a:pt x="53599" y="312400"/>
                </a:lnTo>
                <a:lnTo>
                  <a:pt x="24984" y="275363"/>
                </a:lnTo>
                <a:lnTo>
                  <a:pt x="6536" y="231648"/>
                </a:lnTo>
                <a:lnTo>
                  <a:pt x="0" y="182999"/>
                </a:lnTo>
                <a:lnTo>
                  <a:pt x="6536" y="134351"/>
                </a:lnTo>
                <a:lnTo>
                  <a:pt x="24984" y="90636"/>
                </a:lnTo>
                <a:lnTo>
                  <a:pt x="53599" y="53599"/>
                </a:lnTo>
                <a:lnTo>
                  <a:pt x="90636" y="24984"/>
                </a:lnTo>
                <a:lnTo>
                  <a:pt x="134351" y="6536"/>
                </a:lnTo>
                <a:lnTo>
                  <a:pt x="183000" y="0"/>
                </a:lnTo>
                <a:lnTo>
                  <a:pt x="1276800" y="0"/>
                </a:lnTo>
                <a:lnTo>
                  <a:pt x="1346831" y="13930"/>
                </a:lnTo>
                <a:lnTo>
                  <a:pt x="1406200" y="53599"/>
                </a:lnTo>
                <a:lnTo>
                  <a:pt x="1445870" y="112968"/>
                </a:lnTo>
                <a:lnTo>
                  <a:pt x="1459800" y="182999"/>
                </a:lnTo>
                <a:lnTo>
                  <a:pt x="1453263" y="231648"/>
                </a:lnTo>
                <a:lnTo>
                  <a:pt x="1434815" y="275363"/>
                </a:lnTo>
                <a:lnTo>
                  <a:pt x="1406200" y="312400"/>
                </a:lnTo>
                <a:lnTo>
                  <a:pt x="1369163" y="341015"/>
                </a:lnTo>
                <a:lnTo>
                  <a:pt x="1325448" y="359463"/>
                </a:lnTo>
                <a:lnTo>
                  <a:pt x="1276800" y="365999"/>
                </a:lnTo>
                <a:close/>
              </a:path>
            </a:pathLst>
          </a:custGeom>
          <a:solidFill>
            <a:srgbClr val="FFD6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2" name="Google Shape;222;p10"/>
          <p:cNvSpPr txBox="1"/>
          <p:nvPr/>
        </p:nvSpPr>
        <p:spPr>
          <a:xfrm>
            <a:off x="1051515" y="2690969"/>
            <a:ext cx="719455" cy="295910"/>
          </a:xfrm>
          <a:prstGeom prst="rect">
            <a:avLst/>
          </a:prstGeom>
          <a:noFill/>
          <a:ln>
            <a:noFill/>
          </a:ln>
        </p:spPr>
        <p:txBody>
          <a:bodyPr anchorCtr="0" anchor="t" bIns="0" lIns="0" spcFirstLastPara="1" rIns="0" wrap="square" tIns="20300">
            <a:spAutoFit/>
          </a:bodyPr>
          <a:lstStyle/>
          <a:p>
            <a:pPr indent="-12700" lvl="0" marL="24765" marR="5080" rtl="0" algn="l">
              <a:lnSpc>
                <a:spcPct val="116666"/>
              </a:lnSpc>
              <a:spcBef>
                <a:spcPts val="0"/>
              </a:spcBef>
              <a:spcAft>
                <a:spcPts val="0"/>
              </a:spcAft>
              <a:buNone/>
            </a:pPr>
            <a:r>
              <a:rPr b="1" lang="en-US" sz="900">
                <a:solidFill>
                  <a:srgbClr val="271066"/>
                </a:solidFill>
                <a:latin typeface="Calibri"/>
                <a:ea typeface="Calibri"/>
                <a:cs typeface="Calibri"/>
                <a:sym typeface="Calibri"/>
              </a:rPr>
              <a:t>Geographic  Correlation</a:t>
            </a:r>
            <a:endParaRPr sz="900">
              <a:latin typeface="Calibri"/>
              <a:ea typeface="Calibri"/>
              <a:cs typeface="Calibri"/>
              <a:sym typeface="Calibri"/>
            </a:endParaRPr>
          </a:p>
        </p:txBody>
      </p:sp>
      <p:sp>
        <p:nvSpPr>
          <p:cNvPr id="223" name="Google Shape;223;p10"/>
          <p:cNvSpPr/>
          <p:nvPr/>
        </p:nvSpPr>
        <p:spPr>
          <a:xfrm>
            <a:off x="2613999" y="1573428"/>
            <a:ext cx="1588135" cy="366395"/>
          </a:xfrm>
          <a:custGeom>
            <a:rect b="b" l="l" r="r" t="t"/>
            <a:pathLst>
              <a:path extrusionOk="0" h="366394" w="1588135">
                <a:moveTo>
                  <a:pt x="1404899" y="366000"/>
                </a:moveTo>
                <a:lnTo>
                  <a:pt x="182999" y="366000"/>
                </a:lnTo>
                <a:lnTo>
                  <a:pt x="134351" y="359463"/>
                </a:lnTo>
                <a:lnTo>
                  <a:pt x="90636" y="341015"/>
                </a:lnTo>
                <a:lnTo>
                  <a:pt x="53599" y="312400"/>
                </a:lnTo>
                <a:lnTo>
                  <a:pt x="24984" y="275363"/>
                </a:lnTo>
                <a:lnTo>
                  <a:pt x="6536" y="231648"/>
                </a:lnTo>
                <a:lnTo>
                  <a:pt x="0" y="183000"/>
                </a:lnTo>
                <a:lnTo>
                  <a:pt x="6536" y="134351"/>
                </a:lnTo>
                <a:lnTo>
                  <a:pt x="24984" y="90636"/>
                </a:lnTo>
                <a:lnTo>
                  <a:pt x="53599" y="53599"/>
                </a:lnTo>
                <a:lnTo>
                  <a:pt x="90636" y="24984"/>
                </a:lnTo>
                <a:lnTo>
                  <a:pt x="134351" y="6536"/>
                </a:lnTo>
                <a:lnTo>
                  <a:pt x="182999" y="0"/>
                </a:lnTo>
                <a:lnTo>
                  <a:pt x="1404899" y="0"/>
                </a:lnTo>
                <a:lnTo>
                  <a:pt x="1474931" y="13930"/>
                </a:lnTo>
                <a:lnTo>
                  <a:pt x="1534300" y="53599"/>
                </a:lnTo>
                <a:lnTo>
                  <a:pt x="1573969" y="112968"/>
                </a:lnTo>
                <a:lnTo>
                  <a:pt x="1587899" y="183000"/>
                </a:lnTo>
                <a:lnTo>
                  <a:pt x="1581362" y="231648"/>
                </a:lnTo>
                <a:lnTo>
                  <a:pt x="1562914" y="275363"/>
                </a:lnTo>
                <a:lnTo>
                  <a:pt x="1534300" y="312400"/>
                </a:lnTo>
                <a:lnTo>
                  <a:pt x="1497263" y="341015"/>
                </a:lnTo>
                <a:lnTo>
                  <a:pt x="1453548" y="359463"/>
                </a:lnTo>
                <a:lnTo>
                  <a:pt x="1404899" y="366000"/>
                </a:lnTo>
                <a:close/>
              </a:path>
            </a:pathLst>
          </a:custGeom>
          <a:solidFill>
            <a:srgbClr val="FC6C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4" name="Google Shape;224;p10"/>
          <p:cNvSpPr txBox="1"/>
          <p:nvPr/>
        </p:nvSpPr>
        <p:spPr>
          <a:xfrm>
            <a:off x="2782597" y="1605806"/>
            <a:ext cx="1250950" cy="295910"/>
          </a:xfrm>
          <a:prstGeom prst="rect">
            <a:avLst/>
          </a:prstGeom>
          <a:noFill/>
          <a:ln>
            <a:noFill/>
          </a:ln>
        </p:spPr>
        <p:txBody>
          <a:bodyPr anchorCtr="0" anchor="t" bIns="0" lIns="0" spcFirstLastPara="1" rIns="0" wrap="square" tIns="20300">
            <a:spAutoFit/>
          </a:bodyPr>
          <a:lstStyle/>
          <a:p>
            <a:pPr indent="156845" lvl="0" marL="12700" marR="5080" rtl="0" algn="l">
              <a:lnSpc>
                <a:spcPct val="116666"/>
              </a:lnSpc>
              <a:spcBef>
                <a:spcPts val="0"/>
              </a:spcBef>
              <a:spcAft>
                <a:spcPts val="0"/>
              </a:spcAft>
              <a:buNone/>
            </a:pPr>
            <a:r>
              <a:rPr lang="en-US" sz="900">
                <a:solidFill>
                  <a:srgbClr val="031A2F"/>
                </a:solidFill>
                <a:latin typeface="Calibri"/>
                <a:ea typeface="Calibri"/>
                <a:cs typeface="Calibri"/>
                <a:sym typeface="Calibri"/>
              </a:rPr>
              <a:t>National + Local  Economic Conditions</a:t>
            </a:r>
            <a:endParaRPr sz="900">
              <a:latin typeface="Calibri"/>
              <a:ea typeface="Calibri"/>
              <a:cs typeface="Calibri"/>
              <a:sym typeface="Calibri"/>
            </a:endParaRPr>
          </a:p>
        </p:txBody>
      </p:sp>
      <p:sp>
        <p:nvSpPr>
          <p:cNvPr id="225" name="Google Shape;225;p10"/>
          <p:cNvSpPr/>
          <p:nvPr/>
        </p:nvSpPr>
        <p:spPr>
          <a:xfrm>
            <a:off x="6680398" y="2658609"/>
            <a:ext cx="1459865" cy="366395"/>
          </a:xfrm>
          <a:custGeom>
            <a:rect b="b" l="l" r="r" t="t"/>
            <a:pathLst>
              <a:path extrusionOk="0" h="366394" w="1459865">
                <a:moveTo>
                  <a:pt x="1276799" y="365999"/>
                </a:moveTo>
                <a:lnTo>
                  <a:pt x="182999" y="365999"/>
                </a:lnTo>
                <a:lnTo>
                  <a:pt x="134351" y="359463"/>
                </a:lnTo>
                <a:lnTo>
                  <a:pt x="90636" y="341015"/>
                </a:lnTo>
                <a:lnTo>
                  <a:pt x="53599" y="312400"/>
                </a:lnTo>
                <a:lnTo>
                  <a:pt x="24984" y="275363"/>
                </a:lnTo>
                <a:lnTo>
                  <a:pt x="6536" y="231648"/>
                </a:lnTo>
                <a:lnTo>
                  <a:pt x="0" y="182999"/>
                </a:lnTo>
                <a:lnTo>
                  <a:pt x="6536" y="134351"/>
                </a:lnTo>
                <a:lnTo>
                  <a:pt x="24984" y="90636"/>
                </a:lnTo>
                <a:lnTo>
                  <a:pt x="53599" y="53599"/>
                </a:lnTo>
                <a:lnTo>
                  <a:pt x="90636" y="24984"/>
                </a:lnTo>
                <a:lnTo>
                  <a:pt x="134351" y="6536"/>
                </a:lnTo>
                <a:lnTo>
                  <a:pt x="182999" y="0"/>
                </a:lnTo>
                <a:lnTo>
                  <a:pt x="1276799" y="0"/>
                </a:lnTo>
                <a:lnTo>
                  <a:pt x="1346830" y="13930"/>
                </a:lnTo>
                <a:lnTo>
                  <a:pt x="1406199" y="53599"/>
                </a:lnTo>
                <a:lnTo>
                  <a:pt x="1445869" y="112968"/>
                </a:lnTo>
                <a:lnTo>
                  <a:pt x="1459799" y="182999"/>
                </a:lnTo>
                <a:lnTo>
                  <a:pt x="1453263" y="231648"/>
                </a:lnTo>
                <a:lnTo>
                  <a:pt x="1434815" y="275363"/>
                </a:lnTo>
                <a:lnTo>
                  <a:pt x="1406200" y="312400"/>
                </a:lnTo>
                <a:lnTo>
                  <a:pt x="1369163" y="341015"/>
                </a:lnTo>
                <a:lnTo>
                  <a:pt x="1325448" y="359463"/>
                </a:lnTo>
                <a:lnTo>
                  <a:pt x="1276799" y="365999"/>
                </a:lnTo>
                <a:close/>
              </a:path>
            </a:pathLst>
          </a:custGeom>
          <a:solidFill>
            <a:srgbClr val="D9F0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6" name="Google Shape;226;p10"/>
          <p:cNvSpPr txBox="1"/>
          <p:nvPr/>
        </p:nvSpPr>
        <p:spPr>
          <a:xfrm>
            <a:off x="6971027" y="2757662"/>
            <a:ext cx="878840"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031A2F"/>
                </a:solidFill>
                <a:latin typeface="Calibri"/>
                <a:ea typeface="Calibri"/>
                <a:cs typeface="Calibri"/>
                <a:sym typeface="Calibri"/>
              </a:rPr>
              <a:t>Demographics</a:t>
            </a:r>
            <a:endParaRPr sz="900">
              <a:latin typeface="Calibri"/>
              <a:ea typeface="Calibri"/>
              <a:cs typeface="Calibri"/>
              <a:sym typeface="Calibri"/>
            </a:endParaRPr>
          </a:p>
        </p:txBody>
      </p:sp>
      <p:sp>
        <p:nvSpPr>
          <p:cNvPr id="227" name="Google Shape;227;p10"/>
          <p:cNvSpPr txBox="1"/>
          <p:nvPr/>
        </p:nvSpPr>
        <p:spPr>
          <a:xfrm>
            <a:off x="6620599" y="3061388"/>
            <a:ext cx="1428750"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Voting correlates with  demographics like gender,  education, race, and age.</a:t>
            </a:r>
            <a:endParaRPr sz="900">
              <a:latin typeface="Arial"/>
              <a:ea typeface="Arial"/>
              <a:cs typeface="Arial"/>
              <a:sym typeface="Arial"/>
            </a:endParaRPr>
          </a:p>
        </p:txBody>
      </p:sp>
      <p:sp>
        <p:nvSpPr>
          <p:cNvPr id="228" name="Google Shape;228;p10"/>
          <p:cNvSpPr txBox="1"/>
          <p:nvPr/>
        </p:nvSpPr>
        <p:spPr>
          <a:xfrm>
            <a:off x="4526525" y="2089688"/>
            <a:ext cx="1802130"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The degree to which states  support one party or another has  been deepening over time.</a:t>
            </a:r>
            <a:endParaRPr sz="900">
              <a:latin typeface="Arial"/>
              <a:ea typeface="Arial"/>
              <a:cs typeface="Arial"/>
              <a:sym typeface="Arial"/>
            </a:endParaRPr>
          </a:p>
        </p:txBody>
      </p:sp>
      <p:sp>
        <p:nvSpPr>
          <p:cNvPr id="229" name="Google Shape;229;p10"/>
          <p:cNvSpPr/>
          <p:nvPr/>
        </p:nvSpPr>
        <p:spPr>
          <a:xfrm>
            <a:off x="4630399" y="1567862"/>
            <a:ext cx="1504315" cy="366395"/>
          </a:xfrm>
          <a:custGeom>
            <a:rect b="b" l="l" r="r" t="t"/>
            <a:pathLst>
              <a:path extrusionOk="0" h="366394" w="1504314">
                <a:moveTo>
                  <a:pt x="1321199" y="365999"/>
                </a:moveTo>
                <a:lnTo>
                  <a:pt x="182999" y="365999"/>
                </a:lnTo>
                <a:lnTo>
                  <a:pt x="134351" y="359462"/>
                </a:lnTo>
                <a:lnTo>
                  <a:pt x="90636" y="341015"/>
                </a:lnTo>
                <a:lnTo>
                  <a:pt x="53599" y="312400"/>
                </a:lnTo>
                <a:lnTo>
                  <a:pt x="24984" y="275363"/>
                </a:lnTo>
                <a:lnTo>
                  <a:pt x="6536" y="231648"/>
                </a:lnTo>
                <a:lnTo>
                  <a:pt x="0" y="182999"/>
                </a:lnTo>
                <a:lnTo>
                  <a:pt x="6536" y="134351"/>
                </a:lnTo>
                <a:lnTo>
                  <a:pt x="24984" y="90636"/>
                </a:lnTo>
                <a:lnTo>
                  <a:pt x="53599" y="53599"/>
                </a:lnTo>
                <a:lnTo>
                  <a:pt x="90636" y="24984"/>
                </a:lnTo>
                <a:lnTo>
                  <a:pt x="134351" y="6536"/>
                </a:lnTo>
                <a:lnTo>
                  <a:pt x="182999" y="0"/>
                </a:lnTo>
                <a:lnTo>
                  <a:pt x="1321199" y="0"/>
                </a:lnTo>
                <a:lnTo>
                  <a:pt x="1391230" y="13930"/>
                </a:lnTo>
                <a:lnTo>
                  <a:pt x="1450600" y="53599"/>
                </a:lnTo>
                <a:lnTo>
                  <a:pt x="1490269" y="112968"/>
                </a:lnTo>
                <a:lnTo>
                  <a:pt x="1504199" y="182999"/>
                </a:lnTo>
                <a:lnTo>
                  <a:pt x="1497663" y="231648"/>
                </a:lnTo>
                <a:lnTo>
                  <a:pt x="1479215" y="275363"/>
                </a:lnTo>
                <a:lnTo>
                  <a:pt x="1450600" y="312400"/>
                </a:lnTo>
                <a:lnTo>
                  <a:pt x="1413563" y="341015"/>
                </a:lnTo>
                <a:lnTo>
                  <a:pt x="1369848" y="359462"/>
                </a:lnTo>
                <a:lnTo>
                  <a:pt x="1321199" y="365999"/>
                </a:lnTo>
                <a:close/>
              </a:path>
            </a:pathLst>
          </a:custGeom>
          <a:solidFill>
            <a:srgbClr val="1E93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0" name="Google Shape;230;p10"/>
          <p:cNvSpPr txBox="1"/>
          <p:nvPr/>
        </p:nvSpPr>
        <p:spPr>
          <a:xfrm>
            <a:off x="5030725" y="1666915"/>
            <a:ext cx="70421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FFFFFF"/>
                </a:solidFill>
                <a:latin typeface="Calibri"/>
                <a:ea typeface="Calibri"/>
                <a:cs typeface="Calibri"/>
                <a:sym typeface="Calibri"/>
              </a:rPr>
              <a:t>Polarization</a:t>
            </a:r>
            <a:endParaRPr sz="900">
              <a:latin typeface="Calibri"/>
              <a:ea typeface="Calibri"/>
              <a:cs typeface="Calibri"/>
              <a:sym typeface="Calibri"/>
            </a:endParaRPr>
          </a:p>
        </p:txBody>
      </p:sp>
      <p:sp>
        <p:nvSpPr>
          <p:cNvPr id="231" name="Google Shape;231;p10"/>
          <p:cNvSpPr txBox="1"/>
          <p:nvPr>
            <p:ph type="title"/>
          </p:nvPr>
        </p:nvSpPr>
        <p:spPr>
          <a:xfrm>
            <a:off x="567150" y="483297"/>
            <a:ext cx="439864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82A64"/>
                </a:solidFill>
              </a:rPr>
              <a:t>Stylized Facts about Voting</a:t>
            </a:r>
            <a:endParaRPr sz="2400"/>
          </a:p>
        </p:txBody>
      </p:sp>
      <p:sp>
        <p:nvSpPr>
          <p:cNvPr id="232" name="Google Shape;232;p10"/>
          <p:cNvSpPr/>
          <p:nvPr/>
        </p:nvSpPr>
        <p:spPr>
          <a:xfrm>
            <a:off x="3403899" y="2793550"/>
            <a:ext cx="2040255" cy="601345"/>
          </a:xfrm>
          <a:custGeom>
            <a:rect b="b" l="l" r="r" t="t"/>
            <a:pathLst>
              <a:path extrusionOk="0" h="601345" w="2040254">
                <a:moveTo>
                  <a:pt x="2039749" y="601199"/>
                </a:moveTo>
                <a:lnTo>
                  <a:pt x="2031649" y="0"/>
                </a:lnTo>
              </a:path>
              <a:path extrusionOk="0" h="601345" w="2040254">
                <a:moveTo>
                  <a:pt x="8099" y="601199"/>
                </a:moveTo>
                <a:lnTo>
                  <a:pt x="0" y="0"/>
                </a:lnTo>
              </a:path>
            </a:pathLst>
          </a:custGeom>
          <a:noFill/>
          <a:ln cap="flat" cmpd="sng" w="952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6" name="Shape 236"/>
        <p:cNvGrpSpPr/>
        <p:nvPr/>
      </p:nvGrpSpPr>
      <p:grpSpPr>
        <a:xfrm>
          <a:off x="0" y="0"/>
          <a:ext cx="0" cy="0"/>
          <a:chOff x="0" y="0"/>
          <a:chExt cx="0" cy="0"/>
        </a:xfrm>
      </p:grpSpPr>
      <p:sp>
        <p:nvSpPr>
          <p:cNvPr id="237" name="Google Shape;237;p11"/>
          <p:cNvSpPr txBox="1"/>
          <p:nvPr>
            <p:ph type="title"/>
          </p:nvPr>
        </p:nvSpPr>
        <p:spPr>
          <a:xfrm>
            <a:off x="547475" y="392208"/>
            <a:ext cx="677164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High Correlation Across States in a Region</a:t>
            </a:r>
            <a:endParaRPr sz="2400"/>
          </a:p>
        </p:txBody>
      </p:sp>
      <p:grpSp>
        <p:nvGrpSpPr>
          <p:cNvPr id="238" name="Google Shape;238;p11"/>
          <p:cNvGrpSpPr/>
          <p:nvPr/>
        </p:nvGrpSpPr>
        <p:grpSpPr>
          <a:xfrm>
            <a:off x="1027462" y="917548"/>
            <a:ext cx="7123760" cy="4208607"/>
            <a:chOff x="1027462" y="917548"/>
            <a:chExt cx="7123760" cy="4208607"/>
          </a:xfrm>
        </p:grpSpPr>
        <p:pic>
          <p:nvPicPr>
            <p:cNvPr id="239" name="Google Shape;239;p11"/>
            <p:cNvPicPr preferRelativeResize="0"/>
            <p:nvPr/>
          </p:nvPicPr>
          <p:blipFill rotWithShape="1">
            <a:blip r:embed="rId3">
              <a:alphaModFix/>
            </a:blip>
            <a:srcRect b="0" l="0" r="0" t="0"/>
            <a:stretch/>
          </p:blipFill>
          <p:spPr>
            <a:xfrm>
              <a:off x="1027462" y="917548"/>
              <a:ext cx="7123760" cy="4208607"/>
            </a:xfrm>
            <a:prstGeom prst="rect">
              <a:avLst/>
            </a:prstGeom>
            <a:noFill/>
            <a:ln>
              <a:noFill/>
            </a:ln>
          </p:spPr>
        </p:pic>
        <p:sp>
          <p:nvSpPr>
            <p:cNvPr id="240" name="Google Shape;240;p11"/>
            <p:cNvSpPr/>
            <p:nvPr/>
          </p:nvSpPr>
          <p:spPr>
            <a:xfrm>
              <a:off x="1146999" y="1024374"/>
              <a:ext cx="6557645" cy="3924935"/>
            </a:xfrm>
            <a:custGeom>
              <a:rect b="b" l="l" r="r" t="t"/>
              <a:pathLst>
                <a:path extrusionOk="0" h="3924935" w="6557645">
                  <a:moveTo>
                    <a:pt x="0" y="0"/>
                  </a:moveTo>
                  <a:lnTo>
                    <a:pt x="1139699" y="0"/>
                  </a:lnTo>
                  <a:lnTo>
                    <a:pt x="1139699" y="685199"/>
                  </a:lnTo>
                  <a:lnTo>
                    <a:pt x="0" y="685199"/>
                  </a:lnTo>
                  <a:lnTo>
                    <a:pt x="0" y="0"/>
                  </a:lnTo>
                  <a:close/>
                </a:path>
                <a:path extrusionOk="0" h="3924935" w="6557645">
                  <a:moveTo>
                    <a:pt x="1198399" y="743949"/>
                  </a:moveTo>
                  <a:lnTo>
                    <a:pt x="3311299" y="743949"/>
                  </a:lnTo>
                  <a:lnTo>
                    <a:pt x="3311299" y="1991049"/>
                  </a:lnTo>
                  <a:lnTo>
                    <a:pt x="1198399" y="1991049"/>
                  </a:lnTo>
                  <a:lnTo>
                    <a:pt x="1198399" y="743949"/>
                  </a:lnTo>
                  <a:close/>
                </a:path>
                <a:path extrusionOk="0" h="3924935" w="6557645">
                  <a:moveTo>
                    <a:pt x="3385099" y="2057774"/>
                  </a:moveTo>
                  <a:lnTo>
                    <a:pt x="4876699" y="2057774"/>
                  </a:lnTo>
                  <a:lnTo>
                    <a:pt x="4876699" y="2921474"/>
                  </a:lnTo>
                  <a:lnTo>
                    <a:pt x="3385099" y="2921474"/>
                  </a:lnTo>
                  <a:lnTo>
                    <a:pt x="3385099" y="2057774"/>
                  </a:lnTo>
                  <a:close/>
                </a:path>
                <a:path extrusionOk="0" h="3924935" w="6557645">
                  <a:moveTo>
                    <a:pt x="4958624" y="3016024"/>
                  </a:moveTo>
                  <a:lnTo>
                    <a:pt x="6557324" y="3016024"/>
                  </a:lnTo>
                  <a:lnTo>
                    <a:pt x="6557324" y="3924424"/>
                  </a:lnTo>
                  <a:lnTo>
                    <a:pt x="4958624" y="3924424"/>
                  </a:lnTo>
                  <a:lnTo>
                    <a:pt x="4958624" y="3016024"/>
                  </a:lnTo>
                  <a:close/>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4" name="Shape 244"/>
        <p:cNvGrpSpPr/>
        <p:nvPr/>
      </p:nvGrpSpPr>
      <p:grpSpPr>
        <a:xfrm>
          <a:off x="0" y="0"/>
          <a:ext cx="0" cy="0"/>
          <a:chOff x="0" y="0"/>
          <a:chExt cx="0" cy="0"/>
        </a:xfrm>
      </p:grpSpPr>
      <p:sp>
        <p:nvSpPr>
          <p:cNvPr id="245" name="Google Shape;245;p12"/>
          <p:cNvSpPr/>
          <p:nvPr/>
        </p:nvSpPr>
        <p:spPr>
          <a:xfrm>
            <a:off x="7406240" y="3696811"/>
            <a:ext cx="8255" cy="601345"/>
          </a:xfrm>
          <a:custGeom>
            <a:rect b="b" l="l" r="r" t="t"/>
            <a:pathLst>
              <a:path extrusionOk="0" h="601345" w="8254">
                <a:moveTo>
                  <a:pt x="8099" y="601199"/>
                </a:moveTo>
                <a:lnTo>
                  <a:pt x="0" y="0"/>
                </a:lnTo>
              </a:path>
            </a:pathLst>
          </a:custGeom>
          <a:noFill/>
          <a:ln cap="flat" cmpd="sng" w="952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246" name="Google Shape;246;p12"/>
          <p:cNvGrpSpPr/>
          <p:nvPr/>
        </p:nvGrpSpPr>
        <p:grpSpPr>
          <a:xfrm>
            <a:off x="824474" y="3446928"/>
            <a:ext cx="7495540" cy="1696720"/>
            <a:chOff x="824474" y="3446928"/>
            <a:chExt cx="7495540" cy="1696720"/>
          </a:xfrm>
        </p:grpSpPr>
        <p:sp>
          <p:nvSpPr>
            <p:cNvPr id="247" name="Google Shape;247;p12"/>
            <p:cNvSpPr/>
            <p:nvPr/>
          </p:nvSpPr>
          <p:spPr>
            <a:xfrm>
              <a:off x="1435990" y="3696811"/>
              <a:ext cx="8255" cy="601345"/>
            </a:xfrm>
            <a:custGeom>
              <a:rect b="b" l="l" r="r" t="t"/>
              <a:pathLst>
                <a:path extrusionOk="0" h="601345" w="8255">
                  <a:moveTo>
                    <a:pt x="8099" y="601199"/>
                  </a:moveTo>
                  <a:lnTo>
                    <a:pt x="0" y="0"/>
                  </a:lnTo>
                </a:path>
              </a:pathLst>
            </a:custGeom>
            <a:noFill/>
            <a:ln cap="flat" cmpd="sng" w="952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8" name="Google Shape;248;p12"/>
            <p:cNvSpPr/>
            <p:nvPr/>
          </p:nvSpPr>
          <p:spPr>
            <a:xfrm>
              <a:off x="824474" y="3446928"/>
              <a:ext cx="7495540" cy="1696720"/>
            </a:xfrm>
            <a:custGeom>
              <a:rect b="b" l="l" r="r" t="t"/>
              <a:pathLst>
                <a:path extrusionOk="0" h="1696720" w="7495540">
                  <a:moveTo>
                    <a:pt x="0" y="1696571"/>
                  </a:moveTo>
                  <a:lnTo>
                    <a:pt x="35832" y="1653584"/>
                  </a:lnTo>
                  <a:lnTo>
                    <a:pt x="64673" y="1619853"/>
                  </a:lnTo>
                  <a:lnTo>
                    <a:pt x="93887" y="1586395"/>
                  </a:lnTo>
                  <a:lnTo>
                    <a:pt x="123472" y="1553211"/>
                  </a:lnTo>
                  <a:lnTo>
                    <a:pt x="153424" y="1520304"/>
                  </a:lnTo>
                  <a:lnTo>
                    <a:pt x="183741" y="1487677"/>
                  </a:lnTo>
                  <a:lnTo>
                    <a:pt x="214420" y="1455331"/>
                  </a:lnTo>
                  <a:lnTo>
                    <a:pt x="245457" y="1423270"/>
                  </a:lnTo>
                  <a:lnTo>
                    <a:pt x="276852" y="1391496"/>
                  </a:lnTo>
                  <a:lnTo>
                    <a:pt x="308600" y="1360011"/>
                  </a:lnTo>
                  <a:lnTo>
                    <a:pt x="340698" y="1328819"/>
                  </a:lnTo>
                  <a:lnTo>
                    <a:pt x="373145" y="1297921"/>
                  </a:lnTo>
                  <a:lnTo>
                    <a:pt x="405937" y="1267319"/>
                  </a:lnTo>
                  <a:lnTo>
                    <a:pt x="439072" y="1237017"/>
                  </a:lnTo>
                  <a:lnTo>
                    <a:pt x="472546" y="1207017"/>
                  </a:lnTo>
                  <a:lnTo>
                    <a:pt x="506357" y="1177322"/>
                  </a:lnTo>
                  <a:lnTo>
                    <a:pt x="540502" y="1147933"/>
                  </a:lnTo>
                  <a:lnTo>
                    <a:pt x="574978" y="1118854"/>
                  </a:lnTo>
                  <a:lnTo>
                    <a:pt x="609783" y="1090087"/>
                  </a:lnTo>
                  <a:lnTo>
                    <a:pt x="644914" y="1061634"/>
                  </a:lnTo>
                  <a:lnTo>
                    <a:pt x="680368" y="1033498"/>
                  </a:lnTo>
                  <a:lnTo>
                    <a:pt x="716141" y="1005681"/>
                  </a:lnTo>
                  <a:lnTo>
                    <a:pt x="752233" y="978186"/>
                  </a:lnTo>
                  <a:lnTo>
                    <a:pt x="788638" y="951016"/>
                  </a:lnTo>
                  <a:lnTo>
                    <a:pt x="825356" y="924172"/>
                  </a:lnTo>
                  <a:lnTo>
                    <a:pt x="862383" y="897658"/>
                  </a:lnTo>
                  <a:lnTo>
                    <a:pt x="899716" y="871476"/>
                  </a:lnTo>
                  <a:lnTo>
                    <a:pt x="937352" y="845628"/>
                  </a:lnTo>
                  <a:lnTo>
                    <a:pt x="975290" y="820117"/>
                  </a:lnTo>
                  <a:lnTo>
                    <a:pt x="1013525" y="794945"/>
                  </a:lnTo>
                  <a:lnTo>
                    <a:pt x="1052055" y="770115"/>
                  </a:lnTo>
                  <a:lnTo>
                    <a:pt x="1090877" y="745630"/>
                  </a:lnTo>
                  <a:lnTo>
                    <a:pt x="1129990" y="721491"/>
                  </a:lnTo>
                  <a:lnTo>
                    <a:pt x="1169388" y="697701"/>
                  </a:lnTo>
                  <a:lnTo>
                    <a:pt x="1209071" y="674264"/>
                  </a:lnTo>
                  <a:lnTo>
                    <a:pt x="1249035" y="651181"/>
                  </a:lnTo>
                  <a:lnTo>
                    <a:pt x="1289278" y="628454"/>
                  </a:lnTo>
                  <a:lnTo>
                    <a:pt x="1329796" y="606087"/>
                  </a:lnTo>
                  <a:lnTo>
                    <a:pt x="1370587" y="584082"/>
                  </a:lnTo>
                  <a:lnTo>
                    <a:pt x="1411648" y="562440"/>
                  </a:lnTo>
                  <a:lnTo>
                    <a:pt x="1452977" y="541166"/>
                  </a:lnTo>
                  <a:lnTo>
                    <a:pt x="1494570" y="520261"/>
                  </a:lnTo>
                  <a:lnTo>
                    <a:pt x="1536424" y="499728"/>
                  </a:lnTo>
                  <a:lnTo>
                    <a:pt x="1578538" y="479569"/>
                  </a:lnTo>
                  <a:lnTo>
                    <a:pt x="1620907" y="459787"/>
                  </a:lnTo>
                  <a:lnTo>
                    <a:pt x="1663531" y="440384"/>
                  </a:lnTo>
                  <a:lnTo>
                    <a:pt x="1706404" y="421363"/>
                  </a:lnTo>
                  <a:lnTo>
                    <a:pt x="1749526" y="402726"/>
                  </a:lnTo>
                  <a:lnTo>
                    <a:pt x="1792892" y="384476"/>
                  </a:lnTo>
                  <a:lnTo>
                    <a:pt x="1836501" y="366615"/>
                  </a:lnTo>
                  <a:lnTo>
                    <a:pt x="1880349" y="349146"/>
                  </a:lnTo>
                  <a:lnTo>
                    <a:pt x="1924434" y="332071"/>
                  </a:lnTo>
                  <a:lnTo>
                    <a:pt x="1968753" y="315392"/>
                  </a:lnTo>
                  <a:lnTo>
                    <a:pt x="2013303" y="299113"/>
                  </a:lnTo>
                  <a:lnTo>
                    <a:pt x="2058081" y="283236"/>
                  </a:lnTo>
                  <a:lnTo>
                    <a:pt x="2103084" y="267763"/>
                  </a:lnTo>
                  <a:lnTo>
                    <a:pt x="2148311" y="252697"/>
                  </a:lnTo>
                  <a:lnTo>
                    <a:pt x="2193757" y="238040"/>
                  </a:lnTo>
                  <a:lnTo>
                    <a:pt x="2239421" y="223794"/>
                  </a:lnTo>
                  <a:lnTo>
                    <a:pt x="2285299" y="209963"/>
                  </a:lnTo>
                  <a:lnTo>
                    <a:pt x="2331388" y="196548"/>
                  </a:lnTo>
                  <a:lnTo>
                    <a:pt x="2377687" y="183553"/>
                  </a:lnTo>
                  <a:lnTo>
                    <a:pt x="2424191" y="170979"/>
                  </a:lnTo>
                  <a:lnTo>
                    <a:pt x="2470899" y="158830"/>
                  </a:lnTo>
                  <a:lnTo>
                    <a:pt x="2517807" y="147107"/>
                  </a:lnTo>
                  <a:lnTo>
                    <a:pt x="2564913" y="135813"/>
                  </a:lnTo>
                  <a:lnTo>
                    <a:pt x="2612214" y="124951"/>
                  </a:lnTo>
                  <a:lnTo>
                    <a:pt x="2659707" y="114523"/>
                  </a:lnTo>
                  <a:lnTo>
                    <a:pt x="2707389" y="104532"/>
                  </a:lnTo>
                  <a:lnTo>
                    <a:pt x="2755258" y="94980"/>
                  </a:lnTo>
                  <a:lnTo>
                    <a:pt x="2803311" y="85869"/>
                  </a:lnTo>
                  <a:lnTo>
                    <a:pt x="2851544" y="77203"/>
                  </a:lnTo>
                  <a:lnTo>
                    <a:pt x="2899956" y="68983"/>
                  </a:lnTo>
                  <a:lnTo>
                    <a:pt x="2948543" y="61213"/>
                  </a:lnTo>
                  <a:lnTo>
                    <a:pt x="2997303" y="53894"/>
                  </a:lnTo>
                  <a:lnTo>
                    <a:pt x="3046233" y="47029"/>
                  </a:lnTo>
                  <a:lnTo>
                    <a:pt x="3095330" y="40621"/>
                  </a:lnTo>
                  <a:lnTo>
                    <a:pt x="3144591" y="34671"/>
                  </a:lnTo>
                  <a:lnTo>
                    <a:pt x="3194013" y="29184"/>
                  </a:lnTo>
                  <a:lnTo>
                    <a:pt x="3243595" y="24160"/>
                  </a:lnTo>
                  <a:lnTo>
                    <a:pt x="3293332" y="19604"/>
                  </a:lnTo>
                  <a:lnTo>
                    <a:pt x="3343222" y="15516"/>
                  </a:lnTo>
                  <a:lnTo>
                    <a:pt x="3393263" y="11899"/>
                  </a:lnTo>
                  <a:lnTo>
                    <a:pt x="3443452" y="8757"/>
                  </a:lnTo>
                  <a:lnTo>
                    <a:pt x="3493785" y="6092"/>
                  </a:lnTo>
                  <a:lnTo>
                    <a:pt x="3544260" y="3905"/>
                  </a:lnTo>
                  <a:lnTo>
                    <a:pt x="3594874" y="2200"/>
                  </a:lnTo>
                  <a:lnTo>
                    <a:pt x="3645625" y="979"/>
                  </a:lnTo>
                  <a:lnTo>
                    <a:pt x="3696510" y="245"/>
                  </a:lnTo>
                  <a:lnTo>
                    <a:pt x="3747525" y="0"/>
                  </a:lnTo>
                  <a:lnTo>
                    <a:pt x="3798541" y="245"/>
                  </a:lnTo>
                  <a:lnTo>
                    <a:pt x="3849425" y="979"/>
                  </a:lnTo>
                  <a:lnTo>
                    <a:pt x="3900176" y="2200"/>
                  </a:lnTo>
                  <a:lnTo>
                    <a:pt x="3950790" y="3905"/>
                  </a:lnTo>
                  <a:lnTo>
                    <a:pt x="4001266" y="6092"/>
                  </a:lnTo>
                  <a:lnTo>
                    <a:pt x="4051599" y="8757"/>
                  </a:lnTo>
                  <a:lnTo>
                    <a:pt x="4101787" y="11899"/>
                  </a:lnTo>
                  <a:lnTo>
                    <a:pt x="4151828" y="15516"/>
                  </a:lnTo>
                  <a:lnTo>
                    <a:pt x="4201718" y="19604"/>
                  </a:lnTo>
                  <a:lnTo>
                    <a:pt x="4251456" y="24160"/>
                  </a:lnTo>
                  <a:lnTo>
                    <a:pt x="4301037" y="29184"/>
                  </a:lnTo>
                  <a:lnTo>
                    <a:pt x="4350460" y="34671"/>
                  </a:lnTo>
                  <a:lnTo>
                    <a:pt x="4399721" y="40621"/>
                  </a:lnTo>
                  <a:lnTo>
                    <a:pt x="4448818" y="47029"/>
                  </a:lnTo>
                  <a:lnTo>
                    <a:pt x="4497747" y="53894"/>
                  </a:lnTo>
                  <a:lnTo>
                    <a:pt x="4546507" y="61213"/>
                  </a:lnTo>
                  <a:lnTo>
                    <a:pt x="4595094" y="68983"/>
                  </a:lnTo>
                  <a:lnTo>
                    <a:pt x="4643506" y="77203"/>
                  </a:lnTo>
                  <a:lnTo>
                    <a:pt x="4691740" y="85869"/>
                  </a:lnTo>
                  <a:lnTo>
                    <a:pt x="4739792" y="94980"/>
                  </a:lnTo>
                  <a:lnTo>
                    <a:pt x="4787661" y="104532"/>
                  </a:lnTo>
                  <a:lnTo>
                    <a:pt x="4835344" y="114523"/>
                  </a:lnTo>
                  <a:lnTo>
                    <a:pt x="4882836" y="124951"/>
                  </a:lnTo>
                  <a:lnTo>
                    <a:pt x="4930137" y="135813"/>
                  </a:lnTo>
                  <a:lnTo>
                    <a:pt x="4977243" y="147107"/>
                  </a:lnTo>
                  <a:lnTo>
                    <a:pt x="5024151" y="158830"/>
                  </a:lnTo>
                  <a:lnTo>
                    <a:pt x="5070859" y="170979"/>
                  </a:lnTo>
                  <a:lnTo>
                    <a:pt x="5117364" y="183553"/>
                  </a:lnTo>
                  <a:lnTo>
                    <a:pt x="5163662" y="196548"/>
                  </a:lnTo>
                  <a:lnTo>
                    <a:pt x="5209752" y="209963"/>
                  </a:lnTo>
                  <a:lnTo>
                    <a:pt x="5255630" y="223794"/>
                  </a:lnTo>
                  <a:lnTo>
                    <a:pt x="5301293" y="238040"/>
                  </a:lnTo>
                  <a:lnTo>
                    <a:pt x="5346740" y="252697"/>
                  </a:lnTo>
                  <a:lnTo>
                    <a:pt x="5391966" y="267763"/>
                  </a:lnTo>
                  <a:lnTo>
                    <a:pt x="5436970" y="283236"/>
                  </a:lnTo>
                  <a:lnTo>
                    <a:pt x="5481748" y="299113"/>
                  </a:lnTo>
                  <a:lnTo>
                    <a:pt x="5526298" y="315392"/>
                  </a:lnTo>
                  <a:lnTo>
                    <a:pt x="5570616" y="332071"/>
                  </a:lnTo>
                  <a:lnTo>
                    <a:pt x="5614701" y="349146"/>
                  </a:lnTo>
                  <a:lnTo>
                    <a:pt x="5658549" y="366615"/>
                  </a:lnTo>
                  <a:lnTo>
                    <a:pt x="5702158" y="384476"/>
                  </a:lnTo>
                  <a:lnTo>
                    <a:pt x="5745525" y="402726"/>
                  </a:lnTo>
                  <a:lnTo>
                    <a:pt x="5788646" y="421363"/>
                  </a:lnTo>
                  <a:lnTo>
                    <a:pt x="5831520" y="440384"/>
                  </a:lnTo>
                  <a:lnTo>
                    <a:pt x="5874143" y="459787"/>
                  </a:lnTo>
                  <a:lnTo>
                    <a:pt x="5916513" y="479569"/>
                  </a:lnTo>
                  <a:lnTo>
                    <a:pt x="5958626" y="499728"/>
                  </a:lnTo>
                  <a:lnTo>
                    <a:pt x="6000481" y="520261"/>
                  </a:lnTo>
                  <a:lnTo>
                    <a:pt x="6042074" y="541166"/>
                  </a:lnTo>
                  <a:lnTo>
                    <a:pt x="6083402" y="562440"/>
                  </a:lnTo>
                  <a:lnTo>
                    <a:pt x="6124463" y="584082"/>
                  </a:lnTo>
                  <a:lnTo>
                    <a:pt x="6165254" y="606087"/>
                  </a:lnTo>
                  <a:lnTo>
                    <a:pt x="6205772" y="628454"/>
                  </a:lnTo>
                  <a:lnTo>
                    <a:pt x="6246015" y="651181"/>
                  </a:lnTo>
                  <a:lnTo>
                    <a:pt x="6285979" y="674264"/>
                  </a:lnTo>
                  <a:lnTo>
                    <a:pt x="6325662" y="697701"/>
                  </a:lnTo>
                  <a:lnTo>
                    <a:pt x="6365061" y="721491"/>
                  </a:lnTo>
                  <a:lnTo>
                    <a:pt x="6404173" y="745630"/>
                  </a:lnTo>
                  <a:lnTo>
                    <a:pt x="6442996" y="770115"/>
                  </a:lnTo>
                  <a:lnTo>
                    <a:pt x="6481526" y="794945"/>
                  </a:lnTo>
                  <a:lnTo>
                    <a:pt x="6519761" y="820117"/>
                  </a:lnTo>
                  <a:lnTo>
                    <a:pt x="6557698" y="845628"/>
                  </a:lnTo>
                  <a:lnTo>
                    <a:pt x="6595335" y="871476"/>
                  </a:lnTo>
                  <a:lnTo>
                    <a:pt x="6632668" y="897658"/>
                  </a:lnTo>
                  <a:lnTo>
                    <a:pt x="6669694" y="924172"/>
                  </a:lnTo>
                  <a:lnTo>
                    <a:pt x="6706412" y="951016"/>
                  </a:lnTo>
                  <a:lnTo>
                    <a:pt x="6742818" y="978186"/>
                  </a:lnTo>
                  <a:lnTo>
                    <a:pt x="6778909" y="1005681"/>
                  </a:lnTo>
                  <a:lnTo>
                    <a:pt x="6814683" y="1033498"/>
                  </a:lnTo>
                  <a:lnTo>
                    <a:pt x="6850137" y="1061634"/>
                  </a:lnTo>
                  <a:lnTo>
                    <a:pt x="6885267" y="1090087"/>
                  </a:lnTo>
                  <a:lnTo>
                    <a:pt x="6920072" y="1118854"/>
                  </a:lnTo>
                  <a:lnTo>
                    <a:pt x="6954549" y="1147933"/>
                  </a:lnTo>
                  <a:lnTo>
                    <a:pt x="6988694" y="1177322"/>
                  </a:lnTo>
                  <a:lnTo>
                    <a:pt x="7022505" y="1207017"/>
                  </a:lnTo>
                  <a:lnTo>
                    <a:pt x="7055979" y="1237017"/>
                  </a:lnTo>
                  <a:lnTo>
                    <a:pt x="7089113" y="1267319"/>
                  </a:lnTo>
                  <a:lnTo>
                    <a:pt x="7121905" y="1297921"/>
                  </a:lnTo>
                  <a:lnTo>
                    <a:pt x="7154352" y="1328819"/>
                  </a:lnTo>
                  <a:lnTo>
                    <a:pt x="7186451" y="1360011"/>
                  </a:lnTo>
                  <a:lnTo>
                    <a:pt x="7218199" y="1391496"/>
                  </a:lnTo>
                  <a:lnTo>
                    <a:pt x="7249593" y="1423270"/>
                  </a:lnTo>
                  <a:lnTo>
                    <a:pt x="7280631" y="1455331"/>
                  </a:lnTo>
                  <a:lnTo>
                    <a:pt x="7311310" y="1487677"/>
                  </a:lnTo>
                  <a:lnTo>
                    <a:pt x="7341627" y="1520304"/>
                  </a:lnTo>
                  <a:lnTo>
                    <a:pt x="7371579" y="1553211"/>
                  </a:lnTo>
                  <a:lnTo>
                    <a:pt x="7401163" y="1586395"/>
                  </a:lnTo>
                  <a:lnTo>
                    <a:pt x="7430378" y="1619853"/>
                  </a:lnTo>
                  <a:lnTo>
                    <a:pt x="7459219" y="1653584"/>
                  </a:lnTo>
                  <a:lnTo>
                    <a:pt x="7487684" y="1687583"/>
                  </a:lnTo>
                  <a:lnTo>
                    <a:pt x="7495051" y="1696571"/>
                  </a:lnTo>
                </a:path>
              </a:pathLst>
            </a:custGeom>
            <a:noFill/>
            <a:ln cap="flat" cmpd="sng" w="38075">
              <a:solidFill>
                <a:srgbClr val="4343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49" name="Google Shape;249;p12"/>
          <p:cNvSpPr txBox="1"/>
          <p:nvPr/>
        </p:nvSpPr>
        <p:spPr>
          <a:xfrm>
            <a:off x="2500475" y="2089688"/>
            <a:ext cx="1802130"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b="1" lang="en-US" sz="900">
                <a:latin typeface="Tahoma"/>
                <a:ea typeface="Tahoma"/>
                <a:cs typeface="Tahoma"/>
                <a:sym typeface="Tahoma"/>
              </a:rPr>
              <a:t>Voting patterns in a given year  correlate with both national  and state economic conditions.</a:t>
            </a:r>
            <a:endParaRPr sz="900">
              <a:latin typeface="Tahoma"/>
              <a:ea typeface="Tahoma"/>
              <a:cs typeface="Tahoma"/>
              <a:sym typeface="Tahoma"/>
            </a:endParaRPr>
          </a:p>
        </p:txBody>
      </p:sp>
      <p:sp>
        <p:nvSpPr>
          <p:cNvPr id="250" name="Google Shape;250;p12"/>
          <p:cNvSpPr txBox="1"/>
          <p:nvPr/>
        </p:nvSpPr>
        <p:spPr>
          <a:xfrm>
            <a:off x="641675" y="3101887"/>
            <a:ext cx="1562100"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Similar states and those in  the same region tend to vote  similarly.</a:t>
            </a:r>
            <a:endParaRPr sz="900">
              <a:latin typeface="Arial"/>
              <a:ea typeface="Arial"/>
              <a:cs typeface="Arial"/>
              <a:sym typeface="Arial"/>
            </a:endParaRPr>
          </a:p>
        </p:txBody>
      </p:sp>
      <p:grpSp>
        <p:nvGrpSpPr>
          <p:cNvPr id="251" name="Google Shape;251;p12"/>
          <p:cNvGrpSpPr/>
          <p:nvPr/>
        </p:nvGrpSpPr>
        <p:grpSpPr>
          <a:xfrm>
            <a:off x="1254495" y="3394750"/>
            <a:ext cx="6341720" cy="1264330"/>
            <a:chOff x="1254495" y="3394750"/>
            <a:chExt cx="6341720" cy="1264330"/>
          </a:xfrm>
        </p:grpSpPr>
        <p:sp>
          <p:nvSpPr>
            <p:cNvPr id="252" name="Google Shape;252;p12"/>
            <p:cNvSpPr/>
            <p:nvPr/>
          </p:nvSpPr>
          <p:spPr>
            <a:xfrm>
              <a:off x="1254495" y="4287605"/>
              <a:ext cx="371475" cy="371475"/>
            </a:xfrm>
            <a:custGeom>
              <a:rect b="b" l="l" r="r" t="t"/>
              <a:pathLst>
                <a:path extrusionOk="0" h="371475" w="371475">
                  <a:moveTo>
                    <a:pt x="185549" y="371099"/>
                  </a:moveTo>
                  <a:lnTo>
                    <a:pt x="136223" y="364471"/>
                  </a:lnTo>
                  <a:lnTo>
                    <a:pt x="91899" y="345766"/>
                  </a:lnTo>
                  <a:lnTo>
                    <a:pt x="54346" y="316753"/>
                  </a:lnTo>
                  <a:lnTo>
                    <a:pt x="25333" y="279200"/>
                  </a:lnTo>
                  <a:lnTo>
                    <a:pt x="6628" y="234876"/>
                  </a:lnTo>
                  <a:lnTo>
                    <a:pt x="0" y="185549"/>
                  </a:lnTo>
                  <a:lnTo>
                    <a:pt x="6628" y="136223"/>
                  </a:lnTo>
                  <a:lnTo>
                    <a:pt x="25333" y="91899"/>
                  </a:lnTo>
                  <a:lnTo>
                    <a:pt x="54346" y="54345"/>
                  </a:lnTo>
                  <a:lnTo>
                    <a:pt x="91899" y="25332"/>
                  </a:lnTo>
                  <a:lnTo>
                    <a:pt x="136223" y="6628"/>
                  </a:lnTo>
                  <a:lnTo>
                    <a:pt x="185549" y="0"/>
                  </a:lnTo>
                  <a:lnTo>
                    <a:pt x="221918" y="3598"/>
                  </a:lnTo>
                  <a:lnTo>
                    <a:pt x="288493" y="31174"/>
                  </a:lnTo>
                  <a:lnTo>
                    <a:pt x="339925" y="82606"/>
                  </a:lnTo>
                  <a:lnTo>
                    <a:pt x="367501" y="149181"/>
                  </a:lnTo>
                  <a:lnTo>
                    <a:pt x="371099" y="185549"/>
                  </a:lnTo>
                  <a:lnTo>
                    <a:pt x="364471" y="234876"/>
                  </a:lnTo>
                  <a:lnTo>
                    <a:pt x="345766" y="279200"/>
                  </a:lnTo>
                  <a:lnTo>
                    <a:pt x="316753" y="316753"/>
                  </a:lnTo>
                  <a:lnTo>
                    <a:pt x="279200" y="345766"/>
                  </a:lnTo>
                  <a:lnTo>
                    <a:pt x="234876" y="364471"/>
                  </a:lnTo>
                  <a:lnTo>
                    <a:pt x="185549" y="371099"/>
                  </a:lnTo>
                  <a:close/>
                </a:path>
              </a:pathLst>
            </a:custGeom>
            <a:solidFill>
              <a:srgbClr val="FFD6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3" name="Google Shape;253;p12"/>
            <p:cNvSpPr/>
            <p:nvPr/>
          </p:nvSpPr>
          <p:spPr>
            <a:xfrm>
              <a:off x="3226209" y="3396900"/>
              <a:ext cx="371475" cy="371475"/>
            </a:xfrm>
            <a:custGeom>
              <a:rect b="b" l="l" r="r" t="t"/>
              <a:pathLst>
                <a:path extrusionOk="0" h="371475" w="371475">
                  <a:moveTo>
                    <a:pt x="185550" y="371099"/>
                  </a:moveTo>
                  <a:lnTo>
                    <a:pt x="136223" y="364471"/>
                  </a:lnTo>
                  <a:lnTo>
                    <a:pt x="91899" y="345766"/>
                  </a:lnTo>
                  <a:lnTo>
                    <a:pt x="54346" y="316753"/>
                  </a:lnTo>
                  <a:lnTo>
                    <a:pt x="25333" y="279200"/>
                  </a:lnTo>
                  <a:lnTo>
                    <a:pt x="6628" y="234876"/>
                  </a:lnTo>
                  <a:lnTo>
                    <a:pt x="0" y="185549"/>
                  </a:lnTo>
                  <a:lnTo>
                    <a:pt x="6628" y="136223"/>
                  </a:lnTo>
                  <a:lnTo>
                    <a:pt x="25333" y="91899"/>
                  </a:lnTo>
                  <a:lnTo>
                    <a:pt x="54346" y="54346"/>
                  </a:lnTo>
                  <a:lnTo>
                    <a:pt x="91899" y="25333"/>
                  </a:lnTo>
                  <a:lnTo>
                    <a:pt x="136223" y="6628"/>
                  </a:lnTo>
                  <a:lnTo>
                    <a:pt x="185550" y="0"/>
                  </a:lnTo>
                  <a:lnTo>
                    <a:pt x="221918" y="3598"/>
                  </a:lnTo>
                  <a:lnTo>
                    <a:pt x="288493" y="31174"/>
                  </a:lnTo>
                  <a:lnTo>
                    <a:pt x="339925" y="82606"/>
                  </a:lnTo>
                  <a:lnTo>
                    <a:pt x="367501" y="149181"/>
                  </a:lnTo>
                  <a:lnTo>
                    <a:pt x="371100" y="185549"/>
                  </a:lnTo>
                  <a:lnTo>
                    <a:pt x="364472" y="234876"/>
                  </a:lnTo>
                  <a:lnTo>
                    <a:pt x="345767" y="279200"/>
                  </a:lnTo>
                  <a:lnTo>
                    <a:pt x="316753" y="316753"/>
                  </a:lnTo>
                  <a:lnTo>
                    <a:pt x="279200" y="345766"/>
                  </a:lnTo>
                  <a:lnTo>
                    <a:pt x="234876" y="364471"/>
                  </a:lnTo>
                  <a:lnTo>
                    <a:pt x="185550" y="371099"/>
                  </a:lnTo>
                  <a:close/>
                </a:path>
              </a:pathLst>
            </a:custGeom>
            <a:solidFill>
              <a:srgbClr val="FA6C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4" name="Google Shape;254;p12"/>
            <p:cNvSpPr/>
            <p:nvPr/>
          </p:nvSpPr>
          <p:spPr>
            <a:xfrm>
              <a:off x="5250008" y="3394750"/>
              <a:ext cx="371475" cy="371475"/>
            </a:xfrm>
            <a:custGeom>
              <a:rect b="b" l="l" r="r" t="t"/>
              <a:pathLst>
                <a:path extrusionOk="0" h="371475" w="371475">
                  <a:moveTo>
                    <a:pt x="185549" y="371099"/>
                  </a:moveTo>
                  <a:lnTo>
                    <a:pt x="136223" y="364471"/>
                  </a:lnTo>
                  <a:lnTo>
                    <a:pt x="91899" y="345766"/>
                  </a:lnTo>
                  <a:lnTo>
                    <a:pt x="54346" y="316753"/>
                  </a:lnTo>
                  <a:lnTo>
                    <a:pt x="25333" y="279200"/>
                  </a:lnTo>
                  <a:lnTo>
                    <a:pt x="6628" y="234876"/>
                  </a:lnTo>
                  <a:lnTo>
                    <a:pt x="0" y="185549"/>
                  </a:lnTo>
                  <a:lnTo>
                    <a:pt x="6628" y="136223"/>
                  </a:lnTo>
                  <a:lnTo>
                    <a:pt x="25333" y="91899"/>
                  </a:lnTo>
                  <a:lnTo>
                    <a:pt x="54346" y="54346"/>
                  </a:lnTo>
                  <a:lnTo>
                    <a:pt x="91899" y="25332"/>
                  </a:lnTo>
                  <a:lnTo>
                    <a:pt x="136223" y="6628"/>
                  </a:lnTo>
                  <a:lnTo>
                    <a:pt x="185549" y="0"/>
                  </a:lnTo>
                  <a:lnTo>
                    <a:pt x="221918" y="3598"/>
                  </a:lnTo>
                  <a:lnTo>
                    <a:pt x="288493" y="31174"/>
                  </a:lnTo>
                  <a:lnTo>
                    <a:pt x="339925" y="82606"/>
                  </a:lnTo>
                  <a:lnTo>
                    <a:pt x="367501" y="149181"/>
                  </a:lnTo>
                  <a:lnTo>
                    <a:pt x="371099" y="185549"/>
                  </a:lnTo>
                  <a:lnTo>
                    <a:pt x="364471" y="234876"/>
                  </a:lnTo>
                  <a:lnTo>
                    <a:pt x="345766" y="279200"/>
                  </a:lnTo>
                  <a:lnTo>
                    <a:pt x="316753" y="316753"/>
                  </a:lnTo>
                  <a:lnTo>
                    <a:pt x="279200" y="345766"/>
                  </a:lnTo>
                  <a:lnTo>
                    <a:pt x="234876" y="364471"/>
                  </a:lnTo>
                  <a:lnTo>
                    <a:pt x="185549" y="371099"/>
                  </a:lnTo>
                  <a:close/>
                </a:path>
              </a:pathLst>
            </a:custGeom>
            <a:solidFill>
              <a:srgbClr val="1E9E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5" name="Google Shape;255;p12"/>
            <p:cNvSpPr/>
            <p:nvPr/>
          </p:nvSpPr>
          <p:spPr>
            <a:xfrm>
              <a:off x="7224740" y="4135206"/>
              <a:ext cx="371475" cy="371475"/>
            </a:xfrm>
            <a:custGeom>
              <a:rect b="b" l="l" r="r" t="t"/>
              <a:pathLst>
                <a:path extrusionOk="0" h="371475" w="371475">
                  <a:moveTo>
                    <a:pt x="185549" y="371099"/>
                  </a:moveTo>
                  <a:lnTo>
                    <a:pt x="136223" y="364471"/>
                  </a:lnTo>
                  <a:lnTo>
                    <a:pt x="91899" y="345766"/>
                  </a:lnTo>
                  <a:lnTo>
                    <a:pt x="54346" y="316753"/>
                  </a:lnTo>
                  <a:lnTo>
                    <a:pt x="25332" y="279200"/>
                  </a:lnTo>
                  <a:lnTo>
                    <a:pt x="6628" y="234876"/>
                  </a:lnTo>
                  <a:lnTo>
                    <a:pt x="0" y="185549"/>
                  </a:lnTo>
                  <a:lnTo>
                    <a:pt x="6628" y="136223"/>
                  </a:lnTo>
                  <a:lnTo>
                    <a:pt x="25332" y="91899"/>
                  </a:lnTo>
                  <a:lnTo>
                    <a:pt x="54346" y="54346"/>
                  </a:lnTo>
                  <a:lnTo>
                    <a:pt x="91899" y="25332"/>
                  </a:lnTo>
                  <a:lnTo>
                    <a:pt x="136223" y="6628"/>
                  </a:lnTo>
                  <a:lnTo>
                    <a:pt x="185549" y="0"/>
                  </a:lnTo>
                  <a:lnTo>
                    <a:pt x="221918" y="3598"/>
                  </a:lnTo>
                  <a:lnTo>
                    <a:pt x="288493" y="31174"/>
                  </a:lnTo>
                  <a:lnTo>
                    <a:pt x="339925" y="82606"/>
                  </a:lnTo>
                  <a:lnTo>
                    <a:pt x="367501" y="149181"/>
                  </a:lnTo>
                  <a:lnTo>
                    <a:pt x="371099" y="185549"/>
                  </a:lnTo>
                  <a:lnTo>
                    <a:pt x="364471" y="234876"/>
                  </a:lnTo>
                  <a:lnTo>
                    <a:pt x="345766" y="279200"/>
                  </a:lnTo>
                  <a:lnTo>
                    <a:pt x="316753" y="316753"/>
                  </a:lnTo>
                  <a:lnTo>
                    <a:pt x="279200" y="345766"/>
                  </a:lnTo>
                  <a:lnTo>
                    <a:pt x="234876" y="364471"/>
                  </a:lnTo>
                  <a:lnTo>
                    <a:pt x="185549" y="371099"/>
                  </a:lnTo>
                  <a:close/>
                </a:path>
              </a:pathLst>
            </a:custGeom>
            <a:solidFill>
              <a:srgbClr val="D9F0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56" name="Google Shape;256;p12"/>
          <p:cNvSpPr txBox="1"/>
          <p:nvPr/>
        </p:nvSpPr>
        <p:spPr>
          <a:xfrm>
            <a:off x="1393196" y="4351643"/>
            <a:ext cx="8064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latin typeface="Calibri"/>
                <a:ea typeface="Calibri"/>
                <a:cs typeface="Calibri"/>
                <a:sym typeface="Calibri"/>
              </a:rPr>
              <a:t>1</a:t>
            </a:r>
            <a:endParaRPr sz="1200">
              <a:latin typeface="Calibri"/>
              <a:ea typeface="Calibri"/>
              <a:cs typeface="Calibri"/>
              <a:sym typeface="Calibri"/>
            </a:endParaRPr>
          </a:p>
        </p:txBody>
      </p:sp>
      <p:sp>
        <p:nvSpPr>
          <p:cNvPr id="257" name="Google Shape;257;p12"/>
          <p:cNvSpPr txBox="1"/>
          <p:nvPr/>
        </p:nvSpPr>
        <p:spPr>
          <a:xfrm>
            <a:off x="3355900" y="3465869"/>
            <a:ext cx="1155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latin typeface="Calibri"/>
                <a:ea typeface="Calibri"/>
                <a:cs typeface="Calibri"/>
                <a:sym typeface="Calibri"/>
              </a:rPr>
              <a:t>2</a:t>
            </a:r>
            <a:endParaRPr sz="1200">
              <a:latin typeface="Calibri"/>
              <a:ea typeface="Calibri"/>
              <a:cs typeface="Calibri"/>
              <a:sym typeface="Calibri"/>
            </a:endParaRPr>
          </a:p>
        </p:txBody>
      </p:sp>
      <p:sp>
        <p:nvSpPr>
          <p:cNvPr id="258" name="Google Shape;258;p12"/>
          <p:cNvSpPr txBox="1"/>
          <p:nvPr/>
        </p:nvSpPr>
        <p:spPr>
          <a:xfrm>
            <a:off x="5373657" y="3463407"/>
            <a:ext cx="11176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031A2F"/>
                </a:solidFill>
                <a:latin typeface="Calibri"/>
                <a:ea typeface="Calibri"/>
                <a:cs typeface="Calibri"/>
                <a:sym typeface="Calibri"/>
              </a:rPr>
              <a:t>3</a:t>
            </a:r>
            <a:endParaRPr sz="1200">
              <a:latin typeface="Calibri"/>
              <a:ea typeface="Calibri"/>
              <a:cs typeface="Calibri"/>
              <a:sym typeface="Calibri"/>
            </a:endParaRPr>
          </a:p>
        </p:txBody>
      </p:sp>
      <p:sp>
        <p:nvSpPr>
          <p:cNvPr id="259" name="Google Shape;259;p12"/>
          <p:cNvSpPr txBox="1"/>
          <p:nvPr/>
        </p:nvSpPr>
        <p:spPr>
          <a:xfrm>
            <a:off x="7349266" y="4208295"/>
            <a:ext cx="126364"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271066"/>
                </a:solidFill>
                <a:latin typeface="Calibri"/>
                <a:ea typeface="Calibri"/>
                <a:cs typeface="Calibri"/>
                <a:sym typeface="Calibri"/>
              </a:rPr>
              <a:t>4</a:t>
            </a:r>
            <a:endParaRPr sz="1200">
              <a:latin typeface="Calibri"/>
              <a:ea typeface="Calibri"/>
              <a:cs typeface="Calibri"/>
              <a:sym typeface="Calibri"/>
            </a:endParaRPr>
          </a:p>
        </p:txBody>
      </p:sp>
      <p:sp>
        <p:nvSpPr>
          <p:cNvPr id="260" name="Google Shape;260;p12"/>
          <p:cNvSpPr/>
          <p:nvPr/>
        </p:nvSpPr>
        <p:spPr>
          <a:xfrm>
            <a:off x="681275" y="2658591"/>
            <a:ext cx="1459865" cy="366395"/>
          </a:xfrm>
          <a:custGeom>
            <a:rect b="b" l="l" r="r" t="t"/>
            <a:pathLst>
              <a:path extrusionOk="0" h="366394" w="1459864">
                <a:moveTo>
                  <a:pt x="1276800" y="365999"/>
                </a:moveTo>
                <a:lnTo>
                  <a:pt x="183000" y="365999"/>
                </a:lnTo>
                <a:lnTo>
                  <a:pt x="134351" y="359463"/>
                </a:lnTo>
                <a:lnTo>
                  <a:pt x="90636" y="341015"/>
                </a:lnTo>
                <a:lnTo>
                  <a:pt x="53599" y="312400"/>
                </a:lnTo>
                <a:lnTo>
                  <a:pt x="24984" y="275363"/>
                </a:lnTo>
                <a:lnTo>
                  <a:pt x="6536" y="231648"/>
                </a:lnTo>
                <a:lnTo>
                  <a:pt x="0" y="182999"/>
                </a:lnTo>
                <a:lnTo>
                  <a:pt x="6536" y="134351"/>
                </a:lnTo>
                <a:lnTo>
                  <a:pt x="24984" y="90636"/>
                </a:lnTo>
                <a:lnTo>
                  <a:pt x="53599" y="53599"/>
                </a:lnTo>
                <a:lnTo>
                  <a:pt x="90636" y="24984"/>
                </a:lnTo>
                <a:lnTo>
                  <a:pt x="134351" y="6536"/>
                </a:lnTo>
                <a:lnTo>
                  <a:pt x="183000" y="0"/>
                </a:lnTo>
                <a:lnTo>
                  <a:pt x="1276800" y="0"/>
                </a:lnTo>
                <a:lnTo>
                  <a:pt x="1346831" y="13930"/>
                </a:lnTo>
                <a:lnTo>
                  <a:pt x="1406200" y="53599"/>
                </a:lnTo>
                <a:lnTo>
                  <a:pt x="1445870" y="112968"/>
                </a:lnTo>
                <a:lnTo>
                  <a:pt x="1459800" y="182999"/>
                </a:lnTo>
                <a:lnTo>
                  <a:pt x="1453263" y="231648"/>
                </a:lnTo>
                <a:lnTo>
                  <a:pt x="1434815" y="275363"/>
                </a:lnTo>
                <a:lnTo>
                  <a:pt x="1406200" y="312400"/>
                </a:lnTo>
                <a:lnTo>
                  <a:pt x="1369163" y="341015"/>
                </a:lnTo>
                <a:lnTo>
                  <a:pt x="1325448" y="359463"/>
                </a:lnTo>
                <a:lnTo>
                  <a:pt x="1276800" y="365999"/>
                </a:lnTo>
                <a:close/>
              </a:path>
            </a:pathLst>
          </a:custGeom>
          <a:solidFill>
            <a:srgbClr val="FFD6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1" name="Google Shape;261;p12"/>
          <p:cNvSpPr txBox="1"/>
          <p:nvPr/>
        </p:nvSpPr>
        <p:spPr>
          <a:xfrm>
            <a:off x="1063631" y="2690969"/>
            <a:ext cx="695325" cy="295910"/>
          </a:xfrm>
          <a:prstGeom prst="rect">
            <a:avLst/>
          </a:prstGeom>
          <a:noFill/>
          <a:ln>
            <a:noFill/>
          </a:ln>
        </p:spPr>
        <p:txBody>
          <a:bodyPr anchorCtr="0" anchor="t" bIns="0" lIns="0" spcFirstLastPara="1" rIns="0" wrap="square" tIns="20300">
            <a:spAutoFit/>
          </a:bodyPr>
          <a:lstStyle/>
          <a:p>
            <a:pPr indent="-18415" lvl="0" marL="30480" marR="5080" rtl="0" algn="l">
              <a:lnSpc>
                <a:spcPct val="116666"/>
              </a:lnSpc>
              <a:spcBef>
                <a:spcPts val="0"/>
              </a:spcBef>
              <a:spcAft>
                <a:spcPts val="0"/>
              </a:spcAft>
              <a:buNone/>
            </a:pPr>
            <a:r>
              <a:rPr lang="en-US" sz="900">
                <a:solidFill>
                  <a:srgbClr val="271066"/>
                </a:solidFill>
                <a:latin typeface="Calibri"/>
                <a:ea typeface="Calibri"/>
                <a:cs typeface="Calibri"/>
                <a:sym typeface="Calibri"/>
              </a:rPr>
              <a:t>Geographic  Correlation</a:t>
            </a:r>
            <a:endParaRPr sz="900">
              <a:latin typeface="Calibri"/>
              <a:ea typeface="Calibri"/>
              <a:cs typeface="Calibri"/>
              <a:sym typeface="Calibri"/>
            </a:endParaRPr>
          </a:p>
        </p:txBody>
      </p:sp>
      <p:sp>
        <p:nvSpPr>
          <p:cNvPr id="262" name="Google Shape;262;p12"/>
          <p:cNvSpPr/>
          <p:nvPr/>
        </p:nvSpPr>
        <p:spPr>
          <a:xfrm>
            <a:off x="2613999" y="1573428"/>
            <a:ext cx="1588135" cy="366395"/>
          </a:xfrm>
          <a:custGeom>
            <a:rect b="b" l="l" r="r" t="t"/>
            <a:pathLst>
              <a:path extrusionOk="0" h="366394" w="1588135">
                <a:moveTo>
                  <a:pt x="1404899" y="366000"/>
                </a:moveTo>
                <a:lnTo>
                  <a:pt x="182999" y="366000"/>
                </a:lnTo>
                <a:lnTo>
                  <a:pt x="134351" y="359463"/>
                </a:lnTo>
                <a:lnTo>
                  <a:pt x="90636" y="341015"/>
                </a:lnTo>
                <a:lnTo>
                  <a:pt x="53599" y="312400"/>
                </a:lnTo>
                <a:lnTo>
                  <a:pt x="24984" y="275363"/>
                </a:lnTo>
                <a:lnTo>
                  <a:pt x="6536" y="231648"/>
                </a:lnTo>
                <a:lnTo>
                  <a:pt x="0" y="183000"/>
                </a:lnTo>
                <a:lnTo>
                  <a:pt x="6536" y="134351"/>
                </a:lnTo>
                <a:lnTo>
                  <a:pt x="24984" y="90636"/>
                </a:lnTo>
                <a:lnTo>
                  <a:pt x="53599" y="53599"/>
                </a:lnTo>
                <a:lnTo>
                  <a:pt x="90636" y="24984"/>
                </a:lnTo>
                <a:lnTo>
                  <a:pt x="134351" y="6536"/>
                </a:lnTo>
                <a:lnTo>
                  <a:pt x="182999" y="0"/>
                </a:lnTo>
                <a:lnTo>
                  <a:pt x="1404899" y="0"/>
                </a:lnTo>
                <a:lnTo>
                  <a:pt x="1474931" y="13930"/>
                </a:lnTo>
                <a:lnTo>
                  <a:pt x="1534300" y="53599"/>
                </a:lnTo>
                <a:lnTo>
                  <a:pt x="1573969" y="112968"/>
                </a:lnTo>
                <a:lnTo>
                  <a:pt x="1587899" y="183000"/>
                </a:lnTo>
                <a:lnTo>
                  <a:pt x="1581362" y="231648"/>
                </a:lnTo>
                <a:lnTo>
                  <a:pt x="1562914" y="275363"/>
                </a:lnTo>
                <a:lnTo>
                  <a:pt x="1534300" y="312400"/>
                </a:lnTo>
                <a:lnTo>
                  <a:pt x="1497263" y="341015"/>
                </a:lnTo>
                <a:lnTo>
                  <a:pt x="1453548" y="359463"/>
                </a:lnTo>
                <a:lnTo>
                  <a:pt x="1404899" y="366000"/>
                </a:lnTo>
                <a:close/>
              </a:path>
            </a:pathLst>
          </a:custGeom>
          <a:solidFill>
            <a:srgbClr val="FC6C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3" name="Google Shape;263;p12"/>
          <p:cNvSpPr txBox="1"/>
          <p:nvPr/>
        </p:nvSpPr>
        <p:spPr>
          <a:xfrm>
            <a:off x="2757793" y="1605806"/>
            <a:ext cx="1301115" cy="295910"/>
          </a:xfrm>
          <a:prstGeom prst="rect">
            <a:avLst/>
          </a:prstGeom>
          <a:noFill/>
          <a:ln>
            <a:noFill/>
          </a:ln>
        </p:spPr>
        <p:txBody>
          <a:bodyPr anchorCtr="0" anchor="t" bIns="0" lIns="0" spcFirstLastPara="1" rIns="0" wrap="square" tIns="20300">
            <a:spAutoFit/>
          </a:bodyPr>
          <a:lstStyle/>
          <a:p>
            <a:pPr indent="160020" lvl="0" marL="12700" marR="5080" rtl="0" algn="l">
              <a:lnSpc>
                <a:spcPct val="116666"/>
              </a:lnSpc>
              <a:spcBef>
                <a:spcPts val="0"/>
              </a:spcBef>
              <a:spcAft>
                <a:spcPts val="0"/>
              </a:spcAft>
              <a:buNone/>
            </a:pPr>
            <a:r>
              <a:rPr b="1" lang="en-US" sz="900">
                <a:solidFill>
                  <a:srgbClr val="031A2F"/>
                </a:solidFill>
                <a:latin typeface="Calibri"/>
                <a:ea typeface="Calibri"/>
                <a:cs typeface="Calibri"/>
                <a:sym typeface="Calibri"/>
              </a:rPr>
              <a:t>National + Local  Economic Conditions</a:t>
            </a:r>
            <a:endParaRPr sz="900">
              <a:latin typeface="Calibri"/>
              <a:ea typeface="Calibri"/>
              <a:cs typeface="Calibri"/>
              <a:sym typeface="Calibri"/>
            </a:endParaRPr>
          </a:p>
        </p:txBody>
      </p:sp>
      <p:sp>
        <p:nvSpPr>
          <p:cNvPr id="264" name="Google Shape;264;p12"/>
          <p:cNvSpPr/>
          <p:nvPr/>
        </p:nvSpPr>
        <p:spPr>
          <a:xfrm>
            <a:off x="6680398" y="2658609"/>
            <a:ext cx="1459865" cy="366395"/>
          </a:xfrm>
          <a:custGeom>
            <a:rect b="b" l="l" r="r" t="t"/>
            <a:pathLst>
              <a:path extrusionOk="0" h="366394" w="1459865">
                <a:moveTo>
                  <a:pt x="1276799" y="365999"/>
                </a:moveTo>
                <a:lnTo>
                  <a:pt x="182999" y="365999"/>
                </a:lnTo>
                <a:lnTo>
                  <a:pt x="134351" y="359463"/>
                </a:lnTo>
                <a:lnTo>
                  <a:pt x="90636" y="341015"/>
                </a:lnTo>
                <a:lnTo>
                  <a:pt x="53599" y="312400"/>
                </a:lnTo>
                <a:lnTo>
                  <a:pt x="24984" y="275363"/>
                </a:lnTo>
                <a:lnTo>
                  <a:pt x="6536" y="231648"/>
                </a:lnTo>
                <a:lnTo>
                  <a:pt x="0" y="182999"/>
                </a:lnTo>
                <a:lnTo>
                  <a:pt x="6536" y="134351"/>
                </a:lnTo>
                <a:lnTo>
                  <a:pt x="24984" y="90636"/>
                </a:lnTo>
                <a:lnTo>
                  <a:pt x="53599" y="53599"/>
                </a:lnTo>
                <a:lnTo>
                  <a:pt x="90636" y="24984"/>
                </a:lnTo>
                <a:lnTo>
                  <a:pt x="134351" y="6536"/>
                </a:lnTo>
                <a:lnTo>
                  <a:pt x="182999" y="0"/>
                </a:lnTo>
                <a:lnTo>
                  <a:pt x="1276799" y="0"/>
                </a:lnTo>
                <a:lnTo>
                  <a:pt x="1346830" y="13930"/>
                </a:lnTo>
                <a:lnTo>
                  <a:pt x="1406199" y="53599"/>
                </a:lnTo>
                <a:lnTo>
                  <a:pt x="1445869" y="112968"/>
                </a:lnTo>
                <a:lnTo>
                  <a:pt x="1459799" y="182999"/>
                </a:lnTo>
                <a:lnTo>
                  <a:pt x="1453263" y="231648"/>
                </a:lnTo>
                <a:lnTo>
                  <a:pt x="1434815" y="275363"/>
                </a:lnTo>
                <a:lnTo>
                  <a:pt x="1406200" y="312400"/>
                </a:lnTo>
                <a:lnTo>
                  <a:pt x="1369163" y="341015"/>
                </a:lnTo>
                <a:lnTo>
                  <a:pt x="1325448" y="359463"/>
                </a:lnTo>
                <a:lnTo>
                  <a:pt x="1276799" y="365999"/>
                </a:lnTo>
                <a:close/>
              </a:path>
            </a:pathLst>
          </a:custGeom>
          <a:solidFill>
            <a:srgbClr val="D9F0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5" name="Google Shape;265;p12"/>
          <p:cNvSpPr txBox="1"/>
          <p:nvPr/>
        </p:nvSpPr>
        <p:spPr>
          <a:xfrm>
            <a:off x="6971027" y="2757662"/>
            <a:ext cx="878840"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031A2F"/>
                </a:solidFill>
                <a:latin typeface="Calibri"/>
                <a:ea typeface="Calibri"/>
                <a:cs typeface="Calibri"/>
                <a:sym typeface="Calibri"/>
              </a:rPr>
              <a:t>Demographics</a:t>
            </a:r>
            <a:endParaRPr sz="900">
              <a:latin typeface="Calibri"/>
              <a:ea typeface="Calibri"/>
              <a:cs typeface="Calibri"/>
              <a:sym typeface="Calibri"/>
            </a:endParaRPr>
          </a:p>
        </p:txBody>
      </p:sp>
      <p:sp>
        <p:nvSpPr>
          <p:cNvPr id="266" name="Google Shape;266;p12"/>
          <p:cNvSpPr txBox="1"/>
          <p:nvPr/>
        </p:nvSpPr>
        <p:spPr>
          <a:xfrm>
            <a:off x="6620599" y="3061388"/>
            <a:ext cx="1428750"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Voting correlates with  demographics like gender,  education, race, and age.</a:t>
            </a:r>
            <a:endParaRPr sz="900">
              <a:latin typeface="Arial"/>
              <a:ea typeface="Arial"/>
              <a:cs typeface="Arial"/>
              <a:sym typeface="Arial"/>
            </a:endParaRPr>
          </a:p>
        </p:txBody>
      </p:sp>
      <p:sp>
        <p:nvSpPr>
          <p:cNvPr id="267" name="Google Shape;267;p12"/>
          <p:cNvSpPr txBox="1"/>
          <p:nvPr/>
        </p:nvSpPr>
        <p:spPr>
          <a:xfrm>
            <a:off x="4526525" y="2089688"/>
            <a:ext cx="1802130"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The degree to which states  support one party or another has  been deepening over time.</a:t>
            </a:r>
            <a:endParaRPr sz="900">
              <a:latin typeface="Arial"/>
              <a:ea typeface="Arial"/>
              <a:cs typeface="Arial"/>
              <a:sym typeface="Arial"/>
            </a:endParaRPr>
          </a:p>
        </p:txBody>
      </p:sp>
      <p:sp>
        <p:nvSpPr>
          <p:cNvPr id="268" name="Google Shape;268;p12"/>
          <p:cNvSpPr/>
          <p:nvPr/>
        </p:nvSpPr>
        <p:spPr>
          <a:xfrm>
            <a:off x="4630399" y="1567862"/>
            <a:ext cx="1504315" cy="366395"/>
          </a:xfrm>
          <a:custGeom>
            <a:rect b="b" l="l" r="r" t="t"/>
            <a:pathLst>
              <a:path extrusionOk="0" h="366394" w="1504314">
                <a:moveTo>
                  <a:pt x="1321199" y="365999"/>
                </a:moveTo>
                <a:lnTo>
                  <a:pt x="182999" y="365999"/>
                </a:lnTo>
                <a:lnTo>
                  <a:pt x="134351" y="359462"/>
                </a:lnTo>
                <a:lnTo>
                  <a:pt x="90636" y="341015"/>
                </a:lnTo>
                <a:lnTo>
                  <a:pt x="53599" y="312400"/>
                </a:lnTo>
                <a:lnTo>
                  <a:pt x="24984" y="275363"/>
                </a:lnTo>
                <a:lnTo>
                  <a:pt x="6536" y="231648"/>
                </a:lnTo>
                <a:lnTo>
                  <a:pt x="0" y="182999"/>
                </a:lnTo>
                <a:lnTo>
                  <a:pt x="6536" y="134351"/>
                </a:lnTo>
                <a:lnTo>
                  <a:pt x="24984" y="90636"/>
                </a:lnTo>
                <a:lnTo>
                  <a:pt x="53599" y="53599"/>
                </a:lnTo>
                <a:lnTo>
                  <a:pt x="90636" y="24984"/>
                </a:lnTo>
                <a:lnTo>
                  <a:pt x="134351" y="6536"/>
                </a:lnTo>
                <a:lnTo>
                  <a:pt x="182999" y="0"/>
                </a:lnTo>
                <a:lnTo>
                  <a:pt x="1321199" y="0"/>
                </a:lnTo>
                <a:lnTo>
                  <a:pt x="1391230" y="13930"/>
                </a:lnTo>
                <a:lnTo>
                  <a:pt x="1450600" y="53599"/>
                </a:lnTo>
                <a:lnTo>
                  <a:pt x="1490269" y="112968"/>
                </a:lnTo>
                <a:lnTo>
                  <a:pt x="1504199" y="182999"/>
                </a:lnTo>
                <a:lnTo>
                  <a:pt x="1497663" y="231648"/>
                </a:lnTo>
                <a:lnTo>
                  <a:pt x="1479215" y="275363"/>
                </a:lnTo>
                <a:lnTo>
                  <a:pt x="1450600" y="312400"/>
                </a:lnTo>
                <a:lnTo>
                  <a:pt x="1413563" y="341015"/>
                </a:lnTo>
                <a:lnTo>
                  <a:pt x="1369848" y="359462"/>
                </a:lnTo>
                <a:lnTo>
                  <a:pt x="1321199" y="365999"/>
                </a:lnTo>
                <a:close/>
              </a:path>
            </a:pathLst>
          </a:custGeom>
          <a:solidFill>
            <a:srgbClr val="1E93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9" name="Google Shape;269;p12"/>
          <p:cNvSpPr txBox="1"/>
          <p:nvPr/>
        </p:nvSpPr>
        <p:spPr>
          <a:xfrm>
            <a:off x="5030725" y="1666915"/>
            <a:ext cx="70421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FFFFFF"/>
                </a:solidFill>
                <a:latin typeface="Calibri"/>
                <a:ea typeface="Calibri"/>
                <a:cs typeface="Calibri"/>
                <a:sym typeface="Calibri"/>
              </a:rPr>
              <a:t>Polarization</a:t>
            </a:r>
            <a:endParaRPr sz="900">
              <a:latin typeface="Calibri"/>
              <a:ea typeface="Calibri"/>
              <a:cs typeface="Calibri"/>
              <a:sym typeface="Calibri"/>
            </a:endParaRPr>
          </a:p>
        </p:txBody>
      </p:sp>
      <p:sp>
        <p:nvSpPr>
          <p:cNvPr id="270" name="Google Shape;270;p12"/>
          <p:cNvSpPr txBox="1"/>
          <p:nvPr>
            <p:ph type="title"/>
          </p:nvPr>
        </p:nvSpPr>
        <p:spPr>
          <a:xfrm>
            <a:off x="567150" y="483297"/>
            <a:ext cx="439864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82A64"/>
                </a:solidFill>
              </a:rPr>
              <a:t>Stylized Facts about Voting</a:t>
            </a:r>
            <a:endParaRPr sz="2400"/>
          </a:p>
        </p:txBody>
      </p:sp>
      <p:sp>
        <p:nvSpPr>
          <p:cNvPr id="271" name="Google Shape;271;p12"/>
          <p:cNvSpPr/>
          <p:nvPr/>
        </p:nvSpPr>
        <p:spPr>
          <a:xfrm>
            <a:off x="3403899" y="2793550"/>
            <a:ext cx="2040255" cy="601345"/>
          </a:xfrm>
          <a:custGeom>
            <a:rect b="b" l="l" r="r" t="t"/>
            <a:pathLst>
              <a:path extrusionOk="0" h="601345" w="2040254">
                <a:moveTo>
                  <a:pt x="2039749" y="601199"/>
                </a:moveTo>
                <a:lnTo>
                  <a:pt x="2031649" y="0"/>
                </a:lnTo>
              </a:path>
              <a:path extrusionOk="0" h="601345" w="2040254">
                <a:moveTo>
                  <a:pt x="8099" y="601199"/>
                </a:moveTo>
                <a:lnTo>
                  <a:pt x="0" y="0"/>
                </a:lnTo>
              </a:path>
            </a:pathLst>
          </a:custGeom>
          <a:noFill/>
          <a:ln cap="flat" cmpd="sng" w="952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sp>
        <p:nvSpPr>
          <p:cNvPr id="276" name="Google Shape;276;p13"/>
          <p:cNvSpPr txBox="1"/>
          <p:nvPr>
            <p:ph type="title"/>
          </p:nvPr>
        </p:nvSpPr>
        <p:spPr>
          <a:xfrm>
            <a:off x="547475" y="392208"/>
            <a:ext cx="723519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National &amp; State Economic Conditions Matter</a:t>
            </a:r>
            <a:endParaRPr sz="2400"/>
          </a:p>
        </p:txBody>
      </p:sp>
      <p:pic>
        <p:nvPicPr>
          <p:cNvPr id="277" name="Google Shape;277;p13"/>
          <p:cNvPicPr preferRelativeResize="0"/>
          <p:nvPr/>
        </p:nvPicPr>
        <p:blipFill rotWithShape="1">
          <a:blip r:embed="rId3">
            <a:alphaModFix/>
          </a:blip>
          <a:srcRect b="0" l="0" r="0" t="0"/>
          <a:stretch/>
        </p:blipFill>
        <p:spPr>
          <a:xfrm>
            <a:off x="19485" y="1027184"/>
            <a:ext cx="4442707" cy="4072473"/>
          </a:xfrm>
          <a:prstGeom prst="rect">
            <a:avLst/>
          </a:prstGeom>
          <a:noFill/>
          <a:ln>
            <a:noFill/>
          </a:ln>
        </p:spPr>
      </p:pic>
      <p:pic>
        <p:nvPicPr>
          <p:cNvPr id="278" name="Google Shape;278;p13"/>
          <p:cNvPicPr preferRelativeResize="0"/>
          <p:nvPr/>
        </p:nvPicPr>
        <p:blipFill rotWithShape="1">
          <a:blip r:embed="rId4">
            <a:alphaModFix/>
          </a:blip>
          <a:srcRect b="0" l="0" r="0" t="0"/>
          <a:stretch/>
        </p:blipFill>
        <p:spPr>
          <a:xfrm>
            <a:off x="4656218" y="1008480"/>
            <a:ext cx="4468184" cy="41154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2" name="Shape 282"/>
        <p:cNvGrpSpPr/>
        <p:nvPr/>
      </p:nvGrpSpPr>
      <p:grpSpPr>
        <a:xfrm>
          <a:off x="0" y="0"/>
          <a:ext cx="0" cy="0"/>
          <a:chOff x="0" y="0"/>
          <a:chExt cx="0" cy="0"/>
        </a:xfrm>
      </p:grpSpPr>
      <p:sp>
        <p:nvSpPr>
          <p:cNvPr id="283" name="Google Shape;283;p14"/>
          <p:cNvSpPr/>
          <p:nvPr/>
        </p:nvSpPr>
        <p:spPr>
          <a:xfrm>
            <a:off x="7406240" y="3696811"/>
            <a:ext cx="8255" cy="601345"/>
          </a:xfrm>
          <a:custGeom>
            <a:rect b="b" l="l" r="r" t="t"/>
            <a:pathLst>
              <a:path extrusionOk="0" h="601345" w="8254">
                <a:moveTo>
                  <a:pt x="8099" y="601199"/>
                </a:moveTo>
                <a:lnTo>
                  <a:pt x="0" y="0"/>
                </a:lnTo>
              </a:path>
            </a:pathLst>
          </a:custGeom>
          <a:noFill/>
          <a:ln cap="flat" cmpd="sng" w="952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284" name="Google Shape;284;p14"/>
          <p:cNvGrpSpPr/>
          <p:nvPr/>
        </p:nvGrpSpPr>
        <p:grpSpPr>
          <a:xfrm>
            <a:off x="824474" y="3446928"/>
            <a:ext cx="7495540" cy="1696720"/>
            <a:chOff x="824474" y="3446928"/>
            <a:chExt cx="7495540" cy="1696720"/>
          </a:xfrm>
        </p:grpSpPr>
        <p:sp>
          <p:nvSpPr>
            <p:cNvPr id="285" name="Google Shape;285;p14"/>
            <p:cNvSpPr/>
            <p:nvPr/>
          </p:nvSpPr>
          <p:spPr>
            <a:xfrm>
              <a:off x="1435990" y="3696811"/>
              <a:ext cx="8255" cy="601345"/>
            </a:xfrm>
            <a:custGeom>
              <a:rect b="b" l="l" r="r" t="t"/>
              <a:pathLst>
                <a:path extrusionOk="0" h="601345" w="8255">
                  <a:moveTo>
                    <a:pt x="8099" y="601199"/>
                  </a:moveTo>
                  <a:lnTo>
                    <a:pt x="0" y="0"/>
                  </a:lnTo>
                </a:path>
              </a:pathLst>
            </a:custGeom>
            <a:noFill/>
            <a:ln cap="flat" cmpd="sng" w="952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6" name="Google Shape;286;p14"/>
            <p:cNvSpPr/>
            <p:nvPr/>
          </p:nvSpPr>
          <p:spPr>
            <a:xfrm>
              <a:off x="824474" y="3446928"/>
              <a:ext cx="7495540" cy="1696720"/>
            </a:xfrm>
            <a:custGeom>
              <a:rect b="b" l="l" r="r" t="t"/>
              <a:pathLst>
                <a:path extrusionOk="0" h="1696720" w="7495540">
                  <a:moveTo>
                    <a:pt x="0" y="1696571"/>
                  </a:moveTo>
                  <a:lnTo>
                    <a:pt x="35832" y="1653584"/>
                  </a:lnTo>
                  <a:lnTo>
                    <a:pt x="64673" y="1619853"/>
                  </a:lnTo>
                  <a:lnTo>
                    <a:pt x="93887" y="1586395"/>
                  </a:lnTo>
                  <a:lnTo>
                    <a:pt x="123472" y="1553211"/>
                  </a:lnTo>
                  <a:lnTo>
                    <a:pt x="153424" y="1520304"/>
                  </a:lnTo>
                  <a:lnTo>
                    <a:pt x="183741" y="1487677"/>
                  </a:lnTo>
                  <a:lnTo>
                    <a:pt x="214420" y="1455331"/>
                  </a:lnTo>
                  <a:lnTo>
                    <a:pt x="245457" y="1423270"/>
                  </a:lnTo>
                  <a:lnTo>
                    <a:pt x="276852" y="1391496"/>
                  </a:lnTo>
                  <a:lnTo>
                    <a:pt x="308600" y="1360011"/>
                  </a:lnTo>
                  <a:lnTo>
                    <a:pt x="340698" y="1328819"/>
                  </a:lnTo>
                  <a:lnTo>
                    <a:pt x="373145" y="1297921"/>
                  </a:lnTo>
                  <a:lnTo>
                    <a:pt x="405937" y="1267319"/>
                  </a:lnTo>
                  <a:lnTo>
                    <a:pt x="439072" y="1237017"/>
                  </a:lnTo>
                  <a:lnTo>
                    <a:pt x="472546" y="1207017"/>
                  </a:lnTo>
                  <a:lnTo>
                    <a:pt x="506357" y="1177322"/>
                  </a:lnTo>
                  <a:lnTo>
                    <a:pt x="540502" y="1147933"/>
                  </a:lnTo>
                  <a:lnTo>
                    <a:pt x="574978" y="1118854"/>
                  </a:lnTo>
                  <a:lnTo>
                    <a:pt x="609783" y="1090087"/>
                  </a:lnTo>
                  <a:lnTo>
                    <a:pt x="644914" y="1061634"/>
                  </a:lnTo>
                  <a:lnTo>
                    <a:pt x="680368" y="1033498"/>
                  </a:lnTo>
                  <a:lnTo>
                    <a:pt x="716141" y="1005681"/>
                  </a:lnTo>
                  <a:lnTo>
                    <a:pt x="752233" y="978186"/>
                  </a:lnTo>
                  <a:lnTo>
                    <a:pt x="788638" y="951016"/>
                  </a:lnTo>
                  <a:lnTo>
                    <a:pt x="825356" y="924172"/>
                  </a:lnTo>
                  <a:lnTo>
                    <a:pt x="862383" y="897658"/>
                  </a:lnTo>
                  <a:lnTo>
                    <a:pt x="899716" y="871476"/>
                  </a:lnTo>
                  <a:lnTo>
                    <a:pt x="937352" y="845628"/>
                  </a:lnTo>
                  <a:lnTo>
                    <a:pt x="975290" y="820117"/>
                  </a:lnTo>
                  <a:lnTo>
                    <a:pt x="1013525" y="794945"/>
                  </a:lnTo>
                  <a:lnTo>
                    <a:pt x="1052055" y="770115"/>
                  </a:lnTo>
                  <a:lnTo>
                    <a:pt x="1090877" y="745630"/>
                  </a:lnTo>
                  <a:lnTo>
                    <a:pt x="1129990" y="721491"/>
                  </a:lnTo>
                  <a:lnTo>
                    <a:pt x="1169388" y="697701"/>
                  </a:lnTo>
                  <a:lnTo>
                    <a:pt x="1209071" y="674264"/>
                  </a:lnTo>
                  <a:lnTo>
                    <a:pt x="1249035" y="651181"/>
                  </a:lnTo>
                  <a:lnTo>
                    <a:pt x="1289278" y="628454"/>
                  </a:lnTo>
                  <a:lnTo>
                    <a:pt x="1329796" y="606087"/>
                  </a:lnTo>
                  <a:lnTo>
                    <a:pt x="1370587" y="584082"/>
                  </a:lnTo>
                  <a:lnTo>
                    <a:pt x="1411648" y="562440"/>
                  </a:lnTo>
                  <a:lnTo>
                    <a:pt x="1452977" y="541166"/>
                  </a:lnTo>
                  <a:lnTo>
                    <a:pt x="1494570" y="520261"/>
                  </a:lnTo>
                  <a:lnTo>
                    <a:pt x="1536424" y="499728"/>
                  </a:lnTo>
                  <a:lnTo>
                    <a:pt x="1578538" y="479569"/>
                  </a:lnTo>
                  <a:lnTo>
                    <a:pt x="1620907" y="459787"/>
                  </a:lnTo>
                  <a:lnTo>
                    <a:pt x="1663531" y="440384"/>
                  </a:lnTo>
                  <a:lnTo>
                    <a:pt x="1706404" y="421363"/>
                  </a:lnTo>
                  <a:lnTo>
                    <a:pt x="1749526" y="402726"/>
                  </a:lnTo>
                  <a:lnTo>
                    <a:pt x="1792892" y="384476"/>
                  </a:lnTo>
                  <a:lnTo>
                    <a:pt x="1836501" y="366615"/>
                  </a:lnTo>
                  <a:lnTo>
                    <a:pt x="1880349" y="349146"/>
                  </a:lnTo>
                  <a:lnTo>
                    <a:pt x="1924434" y="332071"/>
                  </a:lnTo>
                  <a:lnTo>
                    <a:pt x="1968753" y="315392"/>
                  </a:lnTo>
                  <a:lnTo>
                    <a:pt x="2013303" y="299113"/>
                  </a:lnTo>
                  <a:lnTo>
                    <a:pt x="2058081" y="283236"/>
                  </a:lnTo>
                  <a:lnTo>
                    <a:pt x="2103084" y="267763"/>
                  </a:lnTo>
                  <a:lnTo>
                    <a:pt x="2148311" y="252697"/>
                  </a:lnTo>
                  <a:lnTo>
                    <a:pt x="2193757" y="238040"/>
                  </a:lnTo>
                  <a:lnTo>
                    <a:pt x="2239421" y="223794"/>
                  </a:lnTo>
                  <a:lnTo>
                    <a:pt x="2285299" y="209963"/>
                  </a:lnTo>
                  <a:lnTo>
                    <a:pt x="2331388" y="196548"/>
                  </a:lnTo>
                  <a:lnTo>
                    <a:pt x="2377687" y="183553"/>
                  </a:lnTo>
                  <a:lnTo>
                    <a:pt x="2424191" y="170979"/>
                  </a:lnTo>
                  <a:lnTo>
                    <a:pt x="2470899" y="158830"/>
                  </a:lnTo>
                  <a:lnTo>
                    <a:pt x="2517807" y="147107"/>
                  </a:lnTo>
                  <a:lnTo>
                    <a:pt x="2564913" y="135813"/>
                  </a:lnTo>
                  <a:lnTo>
                    <a:pt x="2612214" y="124951"/>
                  </a:lnTo>
                  <a:lnTo>
                    <a:pt x="2659707" y="114523"/>
                  </a:lnTo>
                  <a:lnTo>
                    <a:pt x="2707389" y="104532"/>
                  </a:lnTo>
                  <a:lnTo>
                    <a:pt x="2755258" y="94980"/>
                  </a:lnTo>
                  <a:lnTo>
                    <a:pt x="2803311" y="85869"/>
                  </a:lnTo>
                  <a:lnTo>
                    <a:pt x="2851544" y="77203"/>
                  </a:lnTo>
                  <a:lnTo>
                    <a:pt x="2899956" y="68983"/>
                  </a:lnTo>
                  <a:lnTo>
                    <a:pt x="2948543" y="61213"/>
                  </a:lnTo>
                  <a:lnTo>
                    <a:pt x="2997303" y="53894"/>
                  </a:lnTo>
                  <a:lnTo>
                    <a:pt x="3046233" y="47029"/>
                  </a:lnTo>
                  <a:lnTo>
                    <a:pt x="3095330" y="40621"/>
                  </a:lnTo>
                  <a:lnTo>
                    <a:pt x="3144591" y="34671"/>
                  </a:lnTo>
                  <a:lnTo>
                    <a:pt x="3194013" y="29184"/>
                  </a:lnTo>
                  <a:lnTo>
                    <a:pt x="3243595" y="24160"/>
                  </a:lnTo>
                  <a:lnTo>
                    <a:pt x="3293332" y="19604"/>
                  </a:lnTo>
                  <a:lnTo>
                    <a:pt x="3343222" y="15516"/>
                  </a:lnTo>
                  <a:lnTo>
                    <a:pt x="3393263" y="11899"/>
                  </a:lnTo>
                  <a:lnTo>
                    <a:pt x="3443452" y="8757"/>
                  </a:lnTo>
                  <a:lnTo>
                    <a:pt x="3493785" y="6092"/>
                  </a:lnTo>
                  <a:lnTo>
                    <a:pt x="3544260" y="3905"/>
                  </a:lnTo>
                  <a:lnTo>
                    <a:pt x="3594874" y="2200"/>
                  </a:lnTo>
                  <a:lnTo>
                    <a:pt x="3645625" y="979"/>
                  </a:lnTo>
                  <a:lnTo>
                    <a:pt x="3696510" y="245"/>
                  </a:lnTo>
                  <a:lnTo>
                    <a:pt x="3747525" y="0"/>
                  </a:lnTo>
                  <a:lnTo>
                    <a:pt x="3798541" y="245"/>
                  </a:lnTo>
                  <a:lnTo>
                    <a:pt x="3849425" y="979"/>
                  </a:lnTo>
                  <a:lnTo>
                    <a:pt x="3900176" y="2200"/>
                  </a:lnTo>
                  <a:lnTo>
                    <a:pt x="3950790" y="3905"/>
                  </a:lnTo>
                  <a:lnTo>
                    <a:pt x="4001266" y="6092"/>
                  </a:lnTo>
                  <a:lnTo>
                    <a:pt x="4051599" y="8757"/>
                  </a:lnTo>
                  <a:lnTo>
                    <a:pt x="4101787" y="11899"/>
                  </a:lnTo>
                  <a:lnTo>
                    <a:pt x="4151828" y="15516"/>
                  </a:lnTo>
                  <a:lnTo>
                    <a:pt x="4201718" y="19604"/>
                  </a:lnTo>
                  <a:lnTo>
                    <a:pt x="4251456" y="24160"/>
                  </a:lnTo>
                  <a:lnTo>
                    <a:pt x="4301037" y="29184"/>
                  </a:lnTo>
                  <a:lnTo>
                    <a:pt x="4350460" y="34671"/>
                  </a:lnTo>
                  <a:lnTo>
                    <a:pt x="4399721" y="40621"/>
                  </a:lnTo>
                  <a:lnTo>
                    <a:pt x="4448818" y="47029"/>
                  </a:lnTo>
                  <a:lnTo>
                    <a:pt x="4497747" y="53894"/>
                  </a:lnTo>
                  <a:lnTo>
                    <a:pt x="4546507" y="61213"/>
                  </a:lnTo>
                  <a:lnTo>
                    <a:pt x="4595094" y="68983"/>
                  </a:lnTo>
                  <a:lnTo>
                    <a:pt x="4643506" y="77203"/>
                  </a:lnTo>
                  <a:lnTo>
                    <a:pt x="4691740" y="85869"/>
                  </a:lnTo>
                  <a:lnTo>
                    <a:pt x="4739792" y="94980"/>
                  </a:lnTo>
                  <a:lnTo>
                    <a:pt x="4787661" y="104532"/>
                  </a:lnTo>
                  <a:lnTo>
                    <a:pt x="4835344" y="114523"/>
                  </a:lnTo>
                  <a:lnTo>
                    <a:pt x="4882836" y="124951"/>
                  </a:lnTo>
                  <a:lnTo>
                    <a:pt x="4930137" y="135813"/>
                  </a:lnTo>
                  <a:lnTo>
                    <a:pt x="4977243" y="147107"/>
                  </a:lnTo>
                  <a:lnTo>
                    <a:pt x="5024151" y="158830"/>
                  </a:lnTo>
                  <a:lnTo>
                    <a:pt x="5070859" y="170979"/>
                  </a:lnTo>
                  <a:lnTo>
                    <a:pt x="5117364" y="183553"/>
                  </a:lnTo>
                  <a:lnTo>
                    <a:pt x="5163662" y="196548"/>
                  </a:lnTo>
                  <a:lnTo>
                    <a:pt x="5209752" y="209963"/>
                  </a:lnTo>
                  <a:lnTo>
                    <a:pt x="5255630" y="223794"/>
                  </a:lnTo>
                  <a:lnTo>
                    <a:pt x="5301293" y="238040"/>
                  </a:lnTo>
                  <a:lnTo>
                    <a:pt x="5346740" y="252697"/>
                  </a:lnTo>
                  <a:lnTo>
                    <a:pt x="5391966" y="267763"/>
                  </a:lnTo>
                  <a:lnTo>
                    <a:pt x="5436970" y="283236"/>
                  </a:lnTo>
                  <a:lnTo>
                    <a:pt x="5481748" y="299113"/>
                  </a:lnTo>
                  <a:lnTo>
                    <a:pt x="5526298" y="315392"/>
                  </a:lnTo>
                  <a:lnTo>
                    <a:pt x="5570616" y="332071"/>
                  </a:lnTo>
                  <a:lnTo>
                    <a:pt x="5614701" y="349146"/>
                  </a:lnTo>
                  <a:lnTo>
                    <a:pt x="5658549" y="366615"/>
                  </a:lnTo>
                  <a:lnTo>
                    <a:pt x="5702158" y="384476"/>
                  </a:lnTo>
                  <a:lnTo>
                    <a:pt x="5745525" y="402726"/>
                  </a:lnTo>
                  <a:lnTo>
                    <a:pt x="5788646" y="421363"/>
                  </a:lnTo>
                  <a:lnTo>
                    <a:pt x="5831520" y="440384"/>
                  </a:lnTo>
                  <a:lnTo>
                    <a:pt x="5874143" y="459787"/>
                  </a:lnTo>
                  <a:lnTo>
                    <a:pt x="5916513" y="479569"/>
                  </a:lnTo>
                  <a:lnTo>
                    <a:pt x="5958626" y="499728"/>
                  </a:lnTo>
                  <a:lnTo>
                    <a:pt x="6000481" y="520261"/>
                  </a:lnTo>
                  <a:lnTo>
                    <a:pt x="6042074" y="541166"/>
                  </a:lnTo>
                  <a:lnTo>
                    <a:pt x="6083402" y="562440"/>
                  </a:lnTo>
                  <a:lnTo>
                    <a:pt x="6124463" y="584082"/>
                  </a:lnTo>
                  <a:lnTo>
                    <a:pt x="6165254" y="606087"/>
                  </a:lnTo>
                  <a:lnTo>
                    <a:pt x="6205772" y="628454"/>
                  </a:lnTo>
                  <a:lnTo>
                    <a:pt x="6246015" y="651181"/>
                  </a:lnTo>
                  <a:lnTo>
                    <a:pt x="6285979" y="674264"/>
                  </a:lnTo>
                  <a:lnTo>
                    <a:pt x="6325662" y="697701"/>
                  </a:lnTo>
                  <a:lnTo>
                    <a:pt x="6365061" y="721491"/>
                  </a:lnTo>
                  <a:lnTo>
                    <a:pt x="6404173" y="745630"/>
                  </a:lnTo>
                  <a:lnTo>
                    <a:pt x="6442996" y="770115"/>
                  </a:lnTo>
                  <a:lnTo>
                    <a:pt x="6481526" y="794945"/>
                  </a:lnTo>
                  <a:lnTo>
                    <a:pt x="6519761" y="820117"/>
                  </a:lnTo>
                  <a:lnTo>
                    <a:pt x="6557698" y="845628"/>
                  </a:lnTo>
                  <a:lnTo>
                    <a:pt x="6595335" y="871476"/>
                  </a:lnTo>
                  <a:lnTo>
                    <a:pt x="6632668" y="897658"/>
                  </a:lnTo>
                  <a:lnTo>
                    <a:pt x="6669694" y="924172"/>
                  </a:lnTo>
                  <a:lnTo>
                    <a:pt x="6706412" y="951016"/>
                  </a:lnTo>
                  <a:lnTo>
                    <a:pt x="6742818" y="978186"/>
                  </a:lnTo>
                  <a:lnTo>
                    <a:pt x="6778909" y="1005681"/>
                  </a:lnTo>
                  <a:lnTo>
                    <a:pt x="6814683" y="1033498"/>
                  </a:lnTo>
                  <a:lnTo>
                    <a:pt x="6850137" y="1061634"/>
                  </a:lnTo>
                  <a:lnTo>
                    <a:pt x="6885267" y="1090087"/>
                  </a:lnTo>
                  <a:lnTo>
                    <a:pt x="6920072" y="1118854"/>
                  </a:lnTo>
                  <a:lnTo>
                    <a:pt x="6954549" y="1147933"/>
                  </a:lnTo>
                  <a:lnTo>
                    <a:pt x="6988694" y="1177322"/>
                  </a:lnTo>
                  <a:lnTo>
                    <a:pt x="7022505" y="1207017"/>
                  </a:lnTo>
                  <a:lnTo>
                    <a:pt x="7055979" y="1237017"/>
                  </a:lnTo>
                  <a:lnTo>
                    <a:pt x="7089113" y="1267319"/>
                  </a:lnTo>
                  <a:lnTo>
                    <a:pt x="7121905" y="1297921"/>
                  </a:lnTo>
                  <a:lnTo>
                    <a:pt x="7154352" y="1328819"/>
                  </a:lnTo>
                  <a:lnTo>
                    <a:pt x="7186451" y="1360011"/>
                  </a:lnTo>
                  <a:lnTo>
                    <a:pt x="7218199" y="1391496"/>
                  </a:lnTo>
                  <a:lnTo>
                    <a:pt x="7249593" y="1423270"/>
                  </a:lnTo>
                  <a:lnTo>
                    <a:pt x="7280631" y="1455331"/>
                  </a:lnTo>
                  <a:lnTo>
                    <a:pt x="7311310" y="1487677"/>
                  </a:lnTo>
                  <a:lnTo>
                    <a:pt x="7341627" y="1520304"/>
                  </a:lnTo>
                  <a:lnTo>
                    <a:pt x="7371579" y="1553211"/>
                  </a:lnTo>
                  <a:lnTo>
                    <a:pt x="7401163" y="1586395"/>
                  </a:lnTo>
                  <a:lnTo>
                    <a:pt x="7430378" y="1619853"/>
                  </a:lnTo>
                  <a:lnTo>
                    <a:pt x="7459219" y="1653584"/>
                  </a:lnTo>
                  <a:lnTo>
                    <a:pt x="7487684" y="1687583"/>
                  </a:lnTo>
                  <a:lnTo>
                    <a:pt x="7495051" y="1696571"/>
                  </a:lnTo>
                </a:path>
              </a:pathLst>
            </a:custGeom>
            <a:noFill/>
            <a:ln cap="flat" cmpd="sng" w="38075">
              <a:solidFill>
                <a:srgbClr val="4343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87" name="Google Shape;287;p14"/>
          <p:cNvSpPr txBox="1"/>
          <p:nvPr/>
        </p:nvSpPr>
        <p:spPr>
          <a:xfrm>
            <a:off x="2500475" y="2089688"/>
            <a:ext cx="1735455"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Voting patterns in a given year  correlate with both national and  state economic conditions.</a:t>
            </a:r>
            <a:endParaRPr sz="900">
              <a:latin typeface="Arial"/>
              <a:ea typeface="Arial"/>
              <a:cs typeface="Arial"/>
              <a:sym typeface="Arial"/>
            </a:endParaRPr>
          </a:p>
        </p:txBody>
      </p:sp>
      <p:sp>
        <p:nvSpPr>
          <p:cNvPr id="288" name="Google Shape;288;p14"/>
          <p:cNvSpPr txBox="1"/>
          <p:nvPr/>
        </p:nvSpPr>
        <p:spPr>
          <a:xfrm>
            <a:off x="641675" y="3101887"/>
            <a:ext cx="1562100"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Similar states and those in  the same region tend to vote  similarly.</a:t>
            </a:r>
            <a:endParaRPr sz="900">
              <a:latin typeface="Arial"/>
              <a:ea typeface="Arial"/>
              <a:cs typeface="Arial"/>
              <a:sym typeface="Arial"/>
            </a:endParaRPr>
          </a:p>
        </p:txBody>
      </p:sp>
      <p:grpSp>
        <p:nvGrpSpPr>
          <p:cNvPr id="289" name="Google Shape;289;p14"/>
          <p:cNvGrpSpPr/>
          <p:nvPr/>
        </p:nvGrpSpPr>
        <p:grpSpPr>
          <a:xfrm>
            <a:off x="1254495" y="3394750"/>
            <a:ext cx="6341720" cy="1264330"/>
            <a:chOff x="1254495" y="3394750"/>
            <a:chExt cx="6341720" cy="1264330"/>
          </a:xfrm>
        </p:grpSpPr>
        <p:sp>
          <p:nvSpPr>
            <p:cNvPr id="290" name="Google Shape;290;p14"/>
            <p:cNvSpPr/>
            <p:nvPr/>
          </p:nvSpPr>
          <p:spPr>
            <a:xfrm>
              <a:off x="1254495" y="4287605"/>
              <a:ext cx="371475" cy="371475"/>
            </a:xfrm>
            <a:custGeom>
              <a:rect b="b" l="l" r="r" t="t"/>
              <a:pathLst>
                <a:path extrusionOk="0" h="371475" w="371475">
                  <a:moveTo>
                    <a:pt x="185549" y="371099"/>
                  </a:moveTo>
                  <a:lnTo>
                    <a:pt x="136223" y="364471"/>
                  </a:lnTo>
                  <a:lnTo>
                    <a:pt x="91899" y="345766"/>
                  </a:lnTo>
                  <a:lnTo>
                    <a:pt x="54346" y="316753"/>
                  </a:lnTo>
                  <a:lnTo>
                    <a:pt x="25333" y="279200"/>
                  </a:lnTo>
                  <a:lnTo>
                    <a:pt x="6628" y="234876"/>
                  </a:lnTo>
                  <a:lnTo>
                    <a:pt x="0" y="185549"/>
                  </a:lnTo>
                  <a:lnTo>
                    <a:pt x="6628" y="136223"/>
                  </a:lnTo>
                  <a:lnTo>
                    <a:pt x="25333" y="91899"/>
                  </a:lnTo>
                  <a:lnTo>
                    <a:pt x="54346" y="54345"/>
                  </a:lnTo>
                  <a:lnTo>
                    <a:pt x="91899" y="25332"/>
                  </a:lnTo>
                  <a:lnTo>
                    <a:pt x="136223" y="6628"/>
                  </a:lnTo>
                  <a:lnTo>
                    <a:pt x="185549" y="0"/>
                  </a:lnTo>
                  <a:lnTo>
                    <a:pt x="221918" y="3598"/>
                  </a:lnTo>
                  <a:lnTo>
                    <a:pt x="288493" y="31174"/>
                  </a:lnTo>
                  <a:lnTo>
                    <a:pt x="339925" y="82606"/>
                  </a:lnTo>
                  <a:lnTo>
                    <a:pt x="367501" y="149181"/>
                  </a:lnTo>
                  <a:lnTo>
                    <a:pt x="371099" y="185549"/>
                  </a:lnTo>
                  <a:lnTo>
                    <a:pt x="364471" y="234876"/>
                  </a:lnTo>
                  <a:lnTo>
                    <a:pt x="345766" y="279200"/>
                  </a:lnTo>
                  <a:lnTo>
                    <a:pt x="316753" y="316753"/>
                  </a:lnTo>
                  <a:lnTo>
                    <a:pt x="279200" y="345766"/>
                  </a:lnTo>
                  <a:lnTo>
                    <a:pt x="234876" y="364471"/>
                  </a:lnTo>
                  <a:lnTo>
                    <a:pt x="185549" y="371099"/>
                  </a:lnTo>
                  <a:close/>
                </a:path>
              </a:pathLst>
            </a:custGeom>
            <a:solidFill>
              <a:srgbClr val="FFD6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1" name="Google Shape;291;p14"/>
            <p:cNvSpPr/>
            <p:nvPr/>
          </p:nvSpPr>
          <p:spPr>
            <a:xfrm>
              <a:off x="3226209" y="3396900"/>
              <a:ext cx="371475" cy="371475"/>
            </a:xfrm>
            <a:custGeom>
              <a:rect b="b" l="l" r="r" t="t"/>
              <a:pathLst>
                <a:path extrusionOk="0" h="371475" w="371475">
                  <a:moveTo>
                    <a:pt x="185550" y="371099"/>
                  </a:moveTo>
                  <a:lnTo>
                    <a:pt x="136223" y="364471"/>
                  </a:lnTo>
                  <a:lnTo>
                    <a:pt x="91899" y="345766"/>
                  </a:lnTo>
                  <a:lnTo>
                    <a:pt x="54346" y="316753"/>
                  </a:lnTo>
                  <a:lnTo>
                    <a:pt x="25333" y="279200"/>
                  </a:lnTo>
                  <a:lnTo>
                    <a:pt x="6628" y="234876"/>
                  </a:lnTo>
                  <a:lnTo>
                    <a:pt x="0" y="185549"/>
                  </a:lnTo>
                  <a:lnTo>
                    <a:pt x="6628" y="136223"/>
                  </a:lnTo>
                  <a:lnTo>
                    <a:pt x="25333" y="91899"/>
                  </a:lnTo>
                  <a:lnTo>
                    <a:pt x="54346" y="54346"/>
                  </a:lnTo>
                  <a:lnTo>
                    <a:pt x="91899" y="25333"/>
                  </a:lnTo>
                  <a:lnTo>
                    <a:pt x="136223" y="6628"/>
                  </a:lnTo>
                  <a:lnTo>
                    <a:pt x="185550" y="0"/>
                  </a:lnTo>
                  <a:lnTo>
                    <a:pt x="221918" y="3598"/>
                  </a:lnTo>
                  <a:lnTo>
                    <a:pt x="288493" y="31174"/>
                  </a:lnTo>
                  <a:lnTo>
                    <a:pt x="339925" y="82606"/>
                  </a:lnTo>
                  <a:lnTo>
                    <a:pt x="367501" y="149181"/>
                  </a:lnTo>
                  <a:lnTo>
                    <a:pt x="371100" y="185549"/>
                  </a:lnTo>
                  <a:lnTo>
                    <a:pt x="364472" y="234876"/>
                  </a:lnTo>
                  <a:lnTo>
                    <a:pt x="345767" y="279200"/>
                  </a:lnTo>
                  <a:lnTo>
                    <a:pt x="316753" y="316753"/>
                  </a:lnTo>
                  <a:lnTo>
                    <a:pt x="279200" y="345766"/>
                  </a:lnTo>
                  <a:lnTo>
                    <a:pt x="234876" y="364471"/>
                  </a:lnTo>
                  <a:lnTo>
                    <a:pt x="185550" y="371099"/>
                  </a:lnTo>
                  <a:close/>
                </a:path>
              </a:pathLst>
            </a:custGeom>
            <a:solidFill>
              <a:srgbClr val="FA6C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2" name="Google Shape;292;p14"/>
            <p:cNvSpPr/>
            <p:nvPr/>
          </p:nvSpPr>
          <p:spPr>
            <a:xfrm>
              <a:off x="5250008" y="3394750"/>
              <a:ext cx="371475" cy="371475"/>
            </a:xfrm>
            <a:custGeom>
              <a:rect b="b" l="l" r="r" t="t"/>
              <a:pathLst>
                <a:path extrusionOk="0" h="371475" w="371475">
                  <a:moveTo>
                    <a:pt x="185549" y="371099"/>
                  </a:moveTo>
                  <a:lnTo>
                    <a:pt x="136223" y="364471"/>
                  </a:lnTo>
                  <a:lnTo>
                    <a:pt x="91899" y="345766"/>
                  </a:lnTo>
                  <a:lnTo>
                    <a:pt x="54346" y="316753"/>
                  </a:lnTo>
                  <a:lnTo>
                    <a:pt x="25333" y="279200"/>
                  </a:lnTo>
                  <a:lnTo>
                    <a:pt x="6628" y="234876"/>
                  </a:lnTo>
                  <a:lnTo>
                    <a:pt x="0" y="185549"/>
                  </a:lnTo>
                  <a:lnTo>
                    <a:pt x="6628" y="136223"/>
                  </a:lnTo>
                  <a:lnTo>
                    <a:pt x="25333" y="91899"/>
                  </a:lnTo>
                  <a:lnTo>
                    <a:pt x="54346" y="54346"/>
                  </a:lnTo>
                  <a:lnTo>
                    <a:pt x="91899" y="25332"/>
                  </a:lnTo>
                  <a:lnTo>
                    <a:pt x="136223" y="6628"/>
                  </a:lnTo>
                  <a:lnTo>
                    <a:pt x="185549" y="0"/>
                  </a:lnTo>
                  <a:lnTo>
                    <a:pt x="221918" y="3598"/>
                  </a:lnTo>
                  <a:lnTo>
                    <a:pt x="288493" y="31174"/>
                  </a:lnTo>
                  <a:lnTo>
                    <a:pt x="339925" y="82606"/>
                  </a:lnTo>
                  <a:lnTo>
                    <a:pt x="367501" y="149181"/>
                  </a:lnTo>
                  <a:lnTo>
                    <a:pt x="371099" y="185549"/>
                  </a:lnTo>
                  <a:lnTo>
                    <a:pt x="364471" y="234876"/>
                  </a:lnTo>
                  <a:lnTo>
                    <a:pt x="345766" y="279200"/>
                  </a:lnTo>
                  <a:lnTo>
                    <a:pt x="316753" y="316753"/>
                  </a:lnTo>
                  <a:lnTo>
                    <a:pt x="279200" y="345766"/>
                  </a:lnTo>
                  <a:lnTo>
                    <a:pt x="234876" y="364471"/>
                  </a:lnTo>
                  <a:lnTo>
                    <a:pt x="185549" y="371099"/>
                  </a:lnTo>
                  <a:close/>
                </a:path>
              </a:pathLst>
            </a:custGeom>
            <a:solidFill>
              <a:srgbClr val="1E9E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3" name="Google Shape;293;p14"/>
            <p:cNvSpPr/>
            <p:nvPr/>
          </p:nvSpPr>
          <p:spPr>
            <a:xfrm>
              <a:off x="7224740" y="4135206"/>
              <a:ext cx="371475" cy="371475"/>
            </a:xfrm>
            <a:custGeom>
              <a:rect b="b" l="l" r="r" t="t"/>
              <a:pathLst>
                <a:path extrusionOk="0" h="371475" w="371475">
                  <a:moveTo>
                    <a:pt x="185549" y="371099"/>
                  </a:moveTo>
                  <a:lnTo>
                    <a:pt x="136223" y="364471"/>
                  </a:lnTo>
                  <a:lnTo>
                    <a:pt x="91899" y="345766"/>
                  </a:lnTo>
                  <a:lnTo>
                    <a:pt x="54346" y="316753"/>
                  </a:lnTo>
                  <a:lnTo>
                    <a:pt x="25332" y="279200"/>
                  </a:lnTo>
                  <a:lnTo>
                    <a:pt x="6628" y="234876"/>
                  </a:lnTo>
                  <a:lnTo>
                    <a:pt x="0" y="185549"/>
                  </a:lnTo>
                  <a:lnTo>
                    <a:pt x="6628" y="136223"/>
                  </a:lnTo>
                  <a:lnTo>
                    <a:pt x="25332" y="91899"/>
                  </a:lnTo>
                  <a:lnTo>
                    <a:pt x="54346" y="54346"/>
                  </a:lnTo>
                  <a:lnTo>
                    <a:pt x="91899" y="25332"/>
                  </a:lnTo>
                  <a:lnTo>
                    <a:pt x="136223" y="6628"/>
                  </a:lnTo>
                  <a:lnTo>
                    <a:pt x="185549" y="0"/>
                  </a:lnTo>
                  <a:lnTo>
                    <a:pt x="221918" y="3598"/>
                  </a:lnTo>
                  <a:lnTo>
                    <a:pt x="288493" y="31174"/>
                  </a:lnTo>
                  <a:lnTo>
                    <a:pt x="339925" y="82606"/>
                  </a:lnTo>
                  <a:lnTo>
                    <a:pt x="367501" y="149181"/>
                  </a:lnTo>
                  <a:lnTo>
                    <a:pt x="371099" y="185549"/>
                  </a:lnTo>
                  <a:lnTo>
                    <a:pt x="364471" y="234876"/>
                  </a:lnTo>
                  <a:lnTo>
                    <a:pt x="345766" y="279200"/>
                  </a:lnTo>
                  <a:lnTo>
                    <a:pt x="316753" y="316753"/>
                  </a:lnTo>
                  <a:lnTo>
                    <a:pt x="279200" y="345766"/>
                  </a:lnTo>
                  <a:lnTo>
                    <a:pt x="234876" y="364471"/>
                  </a:lnTo>
                  <a:lnTo>
                    <a:pt x="185549" y="371099"/>
                  </a:lnTo>
                  <a:close/>
                </a:path>
              </a:pathLst>
            </a:custGeom>
            <a:solidFill>
              <a:srgbClr val="D9F0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94" name="Google Shape;294;p14"/>
          <p:cNvSpPr txBox="1"/>
          <p:nvPr/>
        </p:nvSpPr>
        <p:spPr>
          <a:xfrm>
            <a:off x="1393196" y="4351643"/>
            <a:ext cx="8064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latin typeface="Calibri"/>
                <a:ea typeface="Calibri"/>
                <a:cs typeface="Calibri"/>
                <a:sym typeface="Calibri"/>
              </a:rPr>
              <a:t>1</a:t>
            </a:r>
            <a:endParaRPr sz="1200">
              <a:latin typeface="Calibri"/>
              <a:ea typeface="Calibri"/>
              <a:cs typeface="Calibri"/>
              <a:sym typeface="Calibri"/>
            </a:endParaRPr>
          </a:p>
        </p:txBody>
      </p:sp>
      <p:sp>
        <p:nvSpPr>
          <p:cNvPr id="295" name="Google Shape;295;p14"/>
          <p:cNvSpPr txBox="1"/>
          <p:nvPr/>
        </p:nvSpPr>
        <p:spPr>
          <a:xfrm>
            <a:off x="3357577" y="3465869"/>
            <a:ext cx="11239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latin typeface="Calibri"/>
                <a:ea typeface="Calibri"/>
                <a:cs typeface="Calibri"/>
                <a:sym typeface="Calibri"/>
              </a:rPr>
              <a:t>2</a:t>
            </a:r>
            <a:endParaRPr sz="1200">
              <a:latin typeface="Calibri"/>
              <a:ea typeface="Calibri"/>
              <a:cs typeface="Calibri"/>
              <a:sym typeface="Calibri"/>
            </a:endParaRPr>
          </a:p>
        </p:txBody>
      </p:sp>
      <p:sp>
        <p:nvSpPr>
          <p:cNvPr id="296" name="Google Shape;296;p14"/>
          <p:cNvSpPr txBox="1"/>
          <p:nvPr/>
        </p:nvSpPr>
        <p:spPr>
          <a:xfrm>
            <a:off x="5371523" y="3463407"/>
            <a:ext cx="11620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rgbClr val="031A2F"/>
                </a:solidFill>
                <a:latin typeface="Calibri"/>
                <a:ea typeface="Calibri"/>
                <a:cs typeface="Calibri"/>
                <a:sym typeface="Calibri"/>
              </a:rPr>
              <a:t>3</a:t>
            </a:r>
            <a:endParaRPr sz="1200">
              <a:latin typeface="Calibri"/>
              <a:ea typeface="Calibri"/>
              <a:cs typeface="Calibri"/>
              <a:sym typeface="Calibri"/>
            </a:endParaRPr>
          </a:p>
        </p:txBody>
      </p:sp>
      <p:sp>
        <p:nvSpPr>
          <p:cNvPr id="297" name="Google Shape;297;p14"/>
          <p:cNvSpPr txBox="1"/>
          <p:nvPr/>
        </p:nvSpPr>
        <p:spPr>
          <a:xfrm>
            <a:off x="7349266" y="4208295"/>
            <a:ext cx="126364"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271066"/>
                </a:solidFill>
                <a:latin typeface="Calibri"/>
                <a:ea typeface="Calibri"/>
                <a:cs typeface="Calibri"/>
                <a:sym typeface="Calibri"/>
              </a:rPr>
              <a:t>4</a:t>
            </a:r>
            <a:endParaRPr sz="1200">
              <a:latin typeface="Calibri"/>
              <a:ea typeface="Calibri"/>
              <a:cs typeface="Calibri"/>
              <a:sym typeface="Calibri"/>
            </a:endParaRPr>
          </a:p>
        </p:txBody>
      </p:sp>
      <p:sp>
        <p:nvSpPr>
          <p:cNvPr id="298" name="Google Shape;298;p14"/>
          <p:cNvSpPr/>
          <p:nvPr/>
        </p:nvSpPr>
        <p:spPr>
          <a:xfrm>
            <a:off x="681275" y="2658591"/>
            <a:ext cx="1459865" cy="366395"/>
          </a:xfrm>
          <a:custGeom>
            <a:rect b="b" l="l" r="r" t="t"/>
            <a:pathLst>
              <a:path extrusionOk="0" h="366394" w="1459864">
                <a:moveTo>
                  <a:pt x="1276800" y="365999"/>
                </a:moveTo>
                <a:lnTo>
                  <a:pt x="183000" y="365999"/>
                </a:lnTo>
                <a:lnTo>
                  <a:pt x="134351" y="359463"/>
                </a:lnTo>
                <a:lnTo>
                  <a:pt x="90636" y="341015"/>
                </a:lnTo>
                <a:lnTo>
                  <a:pt x="53599" y="312400"/>
                </a:lnTo>
                <a:lnTo>
                  <a:pt x="24984" y="275363"/>
                </a:lnTo>
                <a:lnTo>
                  <a:pt x="6536" y="231648"/>
                </a:lnTo>
                <a:lnTo>
                  <a:pt x="0" y="182999"/>
                </a:lnTo>
                <a:lnTo>
                  <a:pt x="6536" y="134351"/>
                </a:lnTo>
                <a:lnTo>
                  <a:pt x="24984" y="90636"/>
                </a:lnTo>
                <a:lnTo>
                  <a:pt x="53599" y="53599"/>
                </a:lnTo>
                <a:lnTo>
                  <a:pt x="90636" y="24984"/>
                </a:lnTo>
                <a:lnTo>
                  <a:pt x="134351" y="6536"/>
                </a:lnTo>
                <a:lnTo>
                  <a:pt x="183000" y="0"/>
                </a:lnTo>
                <a:lnTo>
                  <a:pt x="1276800" y="0"/>
                </a:lnTo>
                <a:lnTo>
                  <a:pt x="1346831" y="13930"/>
                </a:lnTo>
                <a:lnTo>
                  <a:pt x="1406200" y="53599"/>
                </a:lnTo>
                <a:lnTo>
                  <a:pt x="1445870" y="112968"/>
                </a:lnTo>
                <a:lnTo>
                  <a:pt x="1459800" y="182999"/>
                </a:lnTo>
                <a:lnTo>
                  <a:pt x="1453263" y="231648"/>
                </a:lnTo>
                <a:lnTo>
                  <a:pt x="1434815" y="275363"/>
                </a:lnTo>
                <a:lnTo>
                  <a:pt x="1406200" y="312400"/>
                </a:lnTo>
                <a:lnTo>
                  <a:pt x="1369163" y="341015"/>
                </a:lnTo>
                <a:lnTo>
                  <a:pt x="1325448" y="359463"/>
                </a:lnTo>
                <a:lnTo>
                  <a:pt x="1276800" y="365999"/>
                </a:lnTo>
                <a:close/>
              </a:path>
            </a:pathLst>
          </a:custGeom>
          <a:solidFill>
            <a:srgbClr val="FFD6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9" name="Google Shape;299;p14"/>
          <p:cNvSpPr txBox="1"/>
          <p:nvPr/>
        </p:nvSpPr>
        <p:spPr>
          <a:xfrm>
            <a:off x="1063631" y="2690969"/>
            <a:ext cx="695325" cy="295910"/>
          </a:xfrm>
          <a:prstGeom prst="rect">
            <a:avLst/>
          </a:prstGeom>
          <a:noFill/>
          <a:ln>
            <a:noFill/>
          </a:ln>
        </p:spPr>
        <p:txBody>
          <a:bodyPr anchorCtr="0" anchor="t" bIns="0" lIns="0" spcFirstLastPara="1" rIns="0" wrap="square" tIns="20300">
            <a:spAutoFit/>
          </a:bodyPr>
          <a:lstStyle/>
          <a:p>
            <a:pPr indent="-18415" lvl="0" marL="30480" marR="5080" rtl="0" algn="l">
              <a:lnSpc>
                <a:spcPct val="116666"/>
              </a:lnSpc>
              <a:spcBef>
                <a:spcPts val="0"/>
              </a:spcBef>
              <a:spcAft>
                <a:spcPts val="0"/>
              </a:spcAft>
              <a:buNone/>
            </a:pPr>
            <a:r>
              <a:rPr lang="en-US" sz="900">
                <a:solidFill>
                  <a:srgbClr val="271066"/>
                </a:solidFill>
                <a:latin typeface="Calibri"/>
                <a:ea typeface="Calibri"/>
                <a:cs typeface="Calibri"/>
                <a:sym typeface="Calibri"/>
              </a:rPr>
              <a:t>Geographic  Correlation</a:t>
            </a:r>
            <a:endParaRPr sz="900">
              <a:latin typeface="Calibri"/>
              <a:ea typeface="Calibri"/>
              <a:cs typeface="Calibri"/>
              <a:sym typeface="Calibri"/>
            </a:endParaRPr>
          </a:p>
        </p:txBody>
      </p:sp>
      <p:sp>
        <p:nvSpPr>
          <p:cNvPr id="300" name="Google Shape;300;p14"/>
          <p:cNvSpPr/>
          <p:nvPr/>
        </p:nvSpPr>
        <p:spPr>
          <a:xfrm>
            <a:off x="2613999" y="1573428"/>
            <a:ext cx="1588135" cy="366395"/>
          </a:xfrm>
          <a:custGeom>
            <a:rect b="b" l="l" r="r" t="t"/>
            <a:pathLst>
              <a:path extrusionOk="0" h="366394" w="1588135">
                <a:moveTo>
                  <a:pt x="1404899" y="366000"/>
                </a:moveTo>
                <a:lnTo>
                  <a:pt x="182999" y="366000"/>
                </a:lnTo>
                <a:lnTo>
                  <a:pt x="134351" y="359463"/>
                </a:lnTo>
                <a:lnTo>
                  <a:pt x="90636" y="341015"/>
                </a:lnTo>
                <a:lnTo>
                  <a:pt x="53599" y="312400"/>
                </a:lnTo>
                <a:lnTo>
                  <a:pt x="24984" y="275363"/>
                </a:lnTo>
                <a:lnTo>
                  <a:pt x="6536" y="231648"/>
                </a:lnTo>
                <a:lnTo>
                  <a:pt x="0" y="183000"/>
                </a:lnTo>
                <a:lnTo>
                  <a:pt x="6536" y="134351"/>
                </a:lnTo>
                <a:lnTo>
                  <a:pt x="24984" y="90636"/>
                </a:lnTo>
                <a:lnTo>
                  <a:pt x="53599" y="53599"/>
                </a:lnTo>
                <a:lnTo>
                  <a:pt x="90636" y="24984"/>
                </a:lnTo>
                <a:lnTo>
                  <a:pt x="134351" y="6536"/>
                </a:lnTo>
                <a:lnTo>
                  <a:pt x="182999" y="0"/>
                </a:lnTo>
                <a:lnTo>
                  <a:pt x="1404899" y="0"/>
                </a:lnTo>
                <a:lnTo>
                  <a:pt x="1474931" y="13930"/>
                </a:lnTo>
                <a:lnTo>
                  <a:pt x="1534300" y="53599"/>
                </a:lnTo>
                <a:lnTo>
                  <a:pt x="1573969" y="112968"/>
                </a:lnTo>
                <a:lnTo>
                  <a:pt x="1587899" y="183000"/>
                </a:lnTo>
                <a:lnTo>
                  <a:pt x="1581362" y="231648"/>
                </a:lnTo>
                <a:lnTo>
                  <a:pt x="1562914" y="275363"/>
                </a:lnTo>
                <a:lnTo>
                  <a:pt x="1534300" y="312400"/>
                </a:lnTo>
                <a:lnTo>
                  <a:pt x="1497263" y="341015"/>
                </a:lnTo>
                <a:lnTo>
                  <a:pt x="1453548" y="359463"/>
                </a:lnTo>
                <a:lnTo>
                  <a:pt x="1404899" y="366000"/>
                </a:lnTo>
                <a:close/>
              </a:path>
            </a:pathLst>
          </a:custGeom>
          <a:solidFill>
            <a:srgbClr val="FC6C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1" name="Google Shape;301;p14"/>
          <p:cNvSpPr txBox="1"/>
          <p:nvPr/>
        </p:nvSpPr>
        <p:spPr>
          <a:xfrm>
            <a:off x="2782597" y="1605806"/>
            <a:ext cx="1250950" cy="295910"/>
          </a:xfrm>
          <a:prstGeom prst="rect">
            <a:avLst/>
          </a:prstGeom>
          <a:noFill/>
          <a:ln>
            <a:noFill/>
          </a:ln>
        </p:spPr>
        <p:txBody>
          <a:bodyPr anchorCtr="0" anchor="t" bIns="0" lIns="0" spcFirstLastPara="1" rIns="0" wrap="square" tIns="20300">
            <a:spAutoFit/>
          </a:bodyPr>
          <a:lstStyle/>
          <a:p>
            <a:pPr indent="156845" lvl="0" marL="12700" marR="5080" rtl="0" algn="l">
              <a:lnSpc>
                <a:spcPct val="116666"/>
              </a:lnSpc>
              <a:spcBef>
                <a:spcPts val="0"/>
              </a:spcBef>
              <a:spcAft>
                <a:spcPts val="0"/>
              </a:spcAft>
              <a:buNone/>
            </a:pPr>
            <a:r>
              <a:rPr lang="en-US" sz="900">
                <a:solidFill>
                  <a:srgbClr val="031A2F"/>
                </a:solidFill>
                <a:latin typeface="Calibri"/>
                <a:ea typeface="Calibri"/>
                <a:cs typeface="Calibri"/>
                <a:sym typeface="Calibri"/>
              </a:rPr>
              <a:t>National + Local  Economic Conditions</a:t>
            </a:r>
            <a:endParaRPr sz="900">
              <a:latin typeface="Calibri"/>
              <a:ea typeface="Calibri"/>
              <a:cs typeface="Calibri"/>
              <a:sym typeface="Calibri"/>
            </a:endParaRPr>
          </a:p>
        </p:txBody>
      </p:sp>
      <p:sp>
        <p:nvSpPr>
          <p:cNvPr id="302" name="Google Shape;302;p14"/>
          <p:cNvSpPr/>
          <p:nvPr/>
        </p:nvSpPr>
        <p:spPr>
          <a:xfrm>
            <a:off x="6680398" y="2658609"/>
            <a:ext cx="1459865" cy="366395"/>
          </a:xfrm>
          <a:custGeom>
            <a:rect b="b" l="l" r="r" t="t"/>
            <a:pathLst>
              <a:path extrusionOk="0" h="366394" w="1459865">
                <a:moveTo>
                  <a:pt x="1276799" y="365999"/>
                </a:moveTo>
                <a:lnTo>
                  <a:pt x="182999" y="365999"/>
                </a:lnTo>
                <a:lnTo>
                  <a:pt x="134351" y="359463"/>
                </a:lnTo>
                <a:lnTo>
                  <a:pt x="90636" y="341015"/>
                </a:lnTo>
                <a:lnTo>
                  <a:pt x="53599" y="312400"/>
                </a:lnTo>
                <a:lnTo>
                  <a:pt x="24984" y="275363"/>
                </a:lnTo>
                <a:lnTo>
                  <a:pt x="6536" y="231648"/>
                </a:lnTo>
                <a:lnTo>
                  <a:pt x="0" y="182999"/>
                </a:lnTo>
                <a:lnTo>
                  <a:pt x="6536" y="134351"/>
                </a:lnTo>
                <a:lnTo>
                  <a:pt x="24984" y="90636"/>
                </a:lnTo>
                <a:lnTo>
                  <a:pt x="53599" y="53599"/>
                </a:lnTo>
                <a:lnTo>
                  <a:pt x="90636" y="24984"/>
                </a:lnTo>
                <a:lnTo>
                  <a:pt x="134351" y="6536"/>
                </a:lnTo>
                <a:lnTo>
                  <a:pt x="182999" y="0"/>
                </a:lnTo>
                <a:lnTo>
                  <a:pt x="1276799" y="0"/>
                </a:lnTo>
                <a:lnTo>
                  <a:pt x="1346830" y="13930"/>
                </a:lnTo>
                <a:lnTo>
                  <a:pt x="1406199" y="53599"/>
                </a:lnTo>
                <a:lnTo>
                  <a:pt x="1445869" y="112968"/>
                </a:lnTo>
                <a:lnTo>
                  <a:pt x="1459799" y="182999"/>
                </a:lnTo>
                <a:lnTo>
                  <a:pt x="1453263" y="231648"/>
                </a:lnTo>
                <a:lnTo>
                  <a:pt x="1434815" y="275363"/>
                </a:lnTo>
                <a:lnTo>
                  <a:pt x="1406200" y="312400"/>
                </a:lnTo>
                <a:lnTo>
                  <a:pt x="1369163" y="341015"/>
                </a:lnTo>
                <a:lnTo>
                  <a:pt x="1325448" y="359463"/>
                </a:lnTo>
                <a:lnTo>
                  <a:pt x="1276799" y="365999"/>
                </a:lnTo>
                <a:close/>
              </a:path>
            </a:pathLst>
          </a:custGeom>
          <a:solidFill>
            <a:srgbClr val="D9F0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3" name="Google Shape;303;p14"/>
          <p:cNvSpPr txBox="1"/>
          <p:nvPr/>
        </p:nvSpPr>
        <p:spPr>
          <a:xfrm>
            <a:off x="6971027" y="2757662"/>
            <a:ext cx="878840"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031A2F"/>
                </a:solidFill>
                <a:latin typeface="Calibri"/>
                <a:ea typeface="Calibri"/>
                <a:cs typeface="Calibri"/>
                <a:sym typeface="Calibri"/>
              </a:rPr>
              <a:t>Demographics</a:t>
            </a:r>
            <a:endParaRPr sz="900">
              <a:latin typeface="Calibri"/>
              <a:ea typeface="Calibri"/>
              <a:cs typeface="Calibri"/>
              <a:sym typeface="Calibri"/>
            </a:endParaRPr>
          </a:p>
        </p:txBody>
      </p:sp>
      <p:sp>
        <p:nvSpPr>
          <p:cNvPr id="304" name="Google Shape;304;p14"/>
          <p:cNvSpPr txBox="1"/>
          <p:nvPr/>
        </p:nvSpPr>
        <p:spPr>
          <a:xfrm>
            <a:off x="6620599" y="3061388"/>
            <a:ext cx="1428750"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Voting correlates with  demographics like gender,  education, race, and age.</a:t>
            </a:r>
            <a:endParaRPr sz="900">
              <a:latin typeface="Arial"/>
              <a:ea typeface="Arial"/>
              <a:cs typeface="Arial"/>
              <a:sym typeface="Arial"/>
            </a:endParaRPr>
          </a:p>
        </p:txBody>
      </p:sp>
      <p:sp>
        <p:nvSpPr>
          <p:cNvPr id="305" name="Google Shape;305;p14"/>
          <p:cNvSpPr txBox="1"/>
          <p:nvPr/>
        </p:nvSpPr>
        <p:spPr>
          <a:xfrm>
            <a:off x="4526525" y="2089688"/>
            <a:ext cx="1774189"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b="1" lang="en-US" sz="900">
                <a:latin typeface="Tahoma"/>
                <a:ea typeface="Tahoma"/>
                <a:cs typeface="Tahoma"/>
                <a:sym typeface="Tahoma"/>
              </a:rPr>
              <a:t>The degree to which states  support one party or another  has been deepening over time.</a:t>
            </a:r>
            <a:endParaRPr sz="900">
              <a:latin typeface="Tahoma"/>
              <a:ea typeface="Tahoma"/>
              <a:cs typeface="Tahoma"/>
              <a:sym typeface="Tahoma"/>
            </a:endParaRPr>
          </a:p>
        </p:txBody>
      </p:sp>
      <p:sp>
        <p:nvSpPr>
          <p:cNvPr id="306" name="Google Shape;306;p14"/>
          <p:cNvSpPr/>
          <p:nvPr/>
        </p:nvSpPr>
        <p:spPr>
          <a:xfrm>
            <a:off x="4630399" y="1567862"/>
            <a:ext cx="1504315" cy="366395"/>
          </a:xfrm>
          <a:custGeom>
            <a:rect b="b" l="l" r="r" t="t"/>
            <a:pathLst>
              <a:path extrusionOk="0" h="366394" w="1504314">
                <a:moveTo>
                  <a:pt x="1321199" y="365999"/>
                </a:moveTo>
                <a:lnTo>
                  <a:pt x="182999" y="365999"/>
                </a:lnTo>
                <a:lnTo>
                  <a:pt x="134351" y="359462"/>
                </a:lnTo>
                <a:lnTo>
                  <a:pt x="90636" y="341015"/>
                </a:lnTo>
                <a:lnTo>
                  <a:pt x="53599" y="312400"/>
                </a:lnTo>
                <a:lnTo>
                  <a:pt x="24984" y="275363"/>
                </a:lnTo>
                <a:lnTo>
                  <a:pt x="6536" y="231648"/>
                </a:lnTo>
                <a:lnTo>
                  <a:pt x="0" y="182999"/>
                </a:lnTo>
                <a:lnTo>
                  <a:pt x="6536" y="134351"/>
                </a:lnTo>
                <a:lnTo>
                  <a:pt x="24984" y="90636"/>
                </a:lnTo>
                <a:lnTo>
                  <a:pt x="53599" y="53599"/>
                </a:lnTo>
                <a:lnTo>
                  <a:pt x="90636" y="24984"/>
                </a:lnTo>
                <a:lnTo>
                  <a:pt x="134351" y="6536"/>
                </a:lnTo>
                <a:lnTo>
                  <a:pt x="182999" y="0"/>
                </a:lnTo>
                <a:lnTo>
                  <a:pt x="1321199" y="0"/>
                </a:lnTo>
                <a:lnTo>
                  <a:pt x="1391230" y="13930"/>
                </a:lnTo>
                <a:lnTo>
                  <a:pt x="1450600" y="53599"/>
                </a:lnTo>
                <a:lnTo>
                  <a:pt x="1490269" y="112968"/>
                </a:lnTo>
                <a:lnTo>
                  <a:pt x="1504199" y="182999"/>
                </a:lnTo>
                <a:lnTo>
                  <a:pt x="1497663" y="231648"/>
                </a:lnTo>
                <a:lnTo>
                  <a:pt x="1479215" y="275363"/>
                </a:lnTo>
                <a:lnTo>
                  <a:pt x="1450600" y="312400"/>
                </a:lnTo>
                <a:lnTo>
                  <a:pt x="1413563" y="341015"/>
                </a:lnTo>
                <a:lnTo>
                  <a:pt x="1369848" y="359462"/>
                </a:lnTo>
                <a:lnTo>
                  <a:pt x="1321199" y="365999"/>
                </a:lnTo>
                <a:close/>
              </a:path>
            </a:pathLst>
          </a:custGeom>
          <a:solidFill>
            <a:srgbClr val="1E93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7" name="Google Shape;307;p14"/>
          <p:cNvSpPr txBox="1"/>
          <p:nvPr/>
        </p:nvSpPr>
        <p:spPr>
          <a:xfrm>
            <a:off x="5011809" y="1666915"/>
            <a:ext cx="741680"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900">
                <a:solidFill>
                  <a:srgbClr val="FFFFFF"/>
                </a:solidFill>
                <a:latin typeface="Calibri"/>
                <a:ea typeface="Calibri"/>
                <a:cs typeface="Calibri"/>
                <a:sym typeface="Calibri"/>
              </a:rPr>
              <a:t>Polarization</a:t>
            </a:r>
            <a:endParaRPr sz="900">
              <a:latin typeface="Calibri"/>
              <a:ea typeface="Calibri"/>
              <a:cs typeface="Calibri"/>
              <a:sym typeface="Calibri"/>
            </a:endParaRPr>
          </a:p>
        </p:txBody>
      </p:sp>
      <p:sp>
        <p:nvSpPr>
          <p:cNvPr id="308" name="Google Shape;308;p14"/>
          <p:cNvSpPr txBox="1"/>
          <p:nvPr>
            <p:ph type="title"/>
          </p:nvPr>
        </p:nvSpPr>
        <p:spPr>
          <a:xfrm>
            <a:off x="567150" y="483297"/>
            <a:ext cx="439864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82A64"/>
                </a:solidFill>
              </a:rPr>
              <a:t>Stylized Facts about Voting</a:t>
            </a:r>
            <a:endParaRPr sz="2400"/>
          </a:p>
        </p:txBody>
      </p:sp>
      <p:sp>
        <p:nvSpPr>
          <p:cNvPr id="309" name="Google Shape;309;p14"/>
          <p:cNvSpPr/>
          <p:nvPr/>
        </p:nvSpPr>
        <p:spPr>
          <a:xfrm>
            <a:off x="3403899" y="2793550"/>
            <a:ext cx="2040255" cy="601345"/>
          </a:xfrm>
          <a:custGeom>
            <a:rect b="b" l="l" r="r" t="t"/>
            <a:pathLst>
              <a:path extrusionOk="0" h="601345" w="2040254">
                <a:moveTo>
                  <a:pt x="2039749" y="601199"/>
                </a:moveTo>
                <a:lnTo>
                  <a:pt x="2031649" y="0"/>
                </a:lnTo>
              </a:path>
              <a:path extrusionOk="0" h="601345" w="2040254">
                <a:moveTo>
                  <a:pt x="8099" y="601199"/>
                </a:moveTo>
                <a:lnTo>
                  <a:pt x="0" y="0"/>
                </a:lnTo>
              </a:path>
            </a:pathLst>
          </a:custGeom>
          <a:noFill/>
          <a:ln cap="flat" cmpd="sng" w="952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3" name="Shape 313"/>
        <p:cNvGrpSpPr/>
        <p:nvPr/>
      </p:nvGrpSpPr>
      <p:grpSpPr>
        <a:xfrm>
          <a:off x="0" y="0"/>
          <a:ext cx="0" cy="0"/>
          <a:chOff x="0" y="0"/>
          <a:chExt cx="0" cy="0"/>
        </a:xfrm>
      </p:grpSpPr>
      <p:sp>
        <p:nvSpPr>
          <p:cNvPr id="314" name="Google Shape;314;p15"/>
          <p:cNvSpPr txBox="1"/>
          <p:nvPr>
            <p:ph type="title"/>
          </p:nvPr>
        </p:nvSpPr>
        <p:spPr>
          <a:xfrm>
            <a:off x="547475" y="392208"/>
            <a:ext cx="813689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Now Red States are Redder &amp; Blue States are Bluer</a:t>
            </a:r>
            <a:endParaRPr sz="2400"/>
          </a:p>
        </p:txBody>
      </p:sp>
      <p:pic>
        <p:nvPicPr>
          <p:cNvPr id="315" name="Google Shape;315;p15"/>
          <p:cNvPicPr preferRelativeResize="0"/>
          <p:nvPr/>
        </p:nvPicPr>
        <p:blipFill rotWithShape="1">
          <a:blip r:embed="rId3">
            <a:alphaModFix/>
          </a:blip>
          <a:srcRect b="0" l="0" r="0" t="0"/>
          <a:stretch/>
        </p:blipFill>
        <p:spPr>
          <a:xfrm>
            <a:off x="849499" y="932744"/>
            <a:ext cx="7433111" cy="39778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9" name="Shape 319"/>
        <p:cNvGrpSpPr/>
        <p:nvPr/>
      </p:nvGrpSpPr>
      <p:grpSpPr>
        <a:xfrm>
          <a:off x="0" y="0"/>
          <a:ext cx="0" cy="0"/>
          <a:chOff x="0" y="0"/>
          <a:chExt cx="0" cy="0"/>
        </a:xfrm>
      </p:grpSpPr>
      <p:sp>
        <p:nvSpPr>
          <p:cNvPr id="320" name="Google Shape;320;p16"/>
          <p:cNvSpPr txBox="1"/>
          <p:nvPr>
            <p:ph type="title"/>
          </p:nvPr>
        </p:nvSpPr>
        <p:spPr>
          <a:xfrm>
            <a:off x="547475" y="392208"/>
            <a:ext cx="627062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Key Variable: Partisan Voter Index (PVI)</a:t>
            </a:r>
            <a:endParaRPr sz="2400"/>
          </a:p>
        </p:txBody>
      </p:sp>
      <p:sp>
        <p:nvSpPr>
          <p:cNvPr id="321" name="Google Shape;321;p16"/>
          <p:cNvSpPr txBox="1"/>
          <p:nvPr/>
        </p:nvSpPr>
        <p:spPr>
          <a:xfrm>
            <a:off x="749425" y="1015444"/>
            <a:ext cx="6701790" cy="787400"/>
          </a:xfrm>
          <a:prstGeom prst="rect">
            <a:avLst/>
          </a:prstGeom>
          <a:noFill/>
          <a:ln>
            <a:noFill/>
          </a:ln>
        </p:spPr>
        <p:txBody>
          <a:bodyPr anchorCtr="0" anchor="t" bIns="0" lIns="0" spcFirstLastPara="1" rIns="0" wrap="square" tIns="12700">
            <a:spAutoFit/>
          </a:bodyPr>
          <a:lstStyle/>
          <a:p>
            <a:pPr indent="0" lvl="0" marL="25400" marR="0" rtl="0" algn="l">
              <a:lnSpc>
                <a:spcPct val="100000"/>
              </a:lnSpc>
              <a:spcBef>
                <a:spcPts val="0"/>
              </a:spcBef>
              <a:spcAft>
                <a:spcPts val="0"/>
              </a:spcAft>
              <a:buNone/>
            </a:pPr>
            <a:r>
              <a:rPr lang="en-US" sz="1000">
                <a:latin typeface="Arial"/>
                <a:ea typeface="Arial"/>
                <a:cs typeface="Arial"/>
                <a:sym typeface="Arial"/>
              </a:rPr>
              <a:t>PVI</a:t>
            </a:r>
            <a:r>
              <a:rPr baseline="-25000" lang="en-US" sz="975">
                <a:latin typeface="Arial"/>
                <a:ea typeface="Arial"/>
                <a:cs typeface="Arial"/>
                <a:sym typeface="Arial"/>
              </a:rPr>
              <a:t>state, year </a:t>
            </a:r>
            <a:r>
              <a:rPr lang="en-US" sz="1000">
                <a:latin typeface="Arial"/>
                <a:ea typeface="Arial"/>
                <a:cs typeface="Arial"/>
                <a:sym typeface="Arial"/>
              </a:rPr>
              <a:t>= (Dem Vote Share</a:t>
            </a:r>
            <a:r>
              <a:rPr baseline="-25000" lang="en-US" sz="975">
                <a:latin typeface="Arial"/>
                <a:ea typeface="Arial"/>
                <a:cs typeface="Arial"/>
                <a:sym typeface="Arial"/>
              </a:rPr>
              <a:t>state, year </a:t>
            </a:r>
            <a:r>
              <a:rPr lang="en-US" sz="1000">
                <a:latin typeface="Arial"/>
                <a:ea typeface="Arial"/>
                <a:cs typeface="Arial"/>
                <a:sym typeface="Arial"/>
              </a:rPr>
              <a:t>- Rep Vote Share</a:t>
            </a:r>
            <a:r>
              <a:rPr baseline="-25000" lang="en-US" sz="975">
                <a:latin typeface="Arial"/>
                <a:ea typeface="Arial"/>
                <a:cs typeface="Arial"/>
                <a:sym typeface="Arial"/>
              </a:rPr>
              <a:t>state, year</a:t>
            </a:r>
            <a:r>
              <a:rPr lang="en-US" sz="1000">
                <a:latin typeface="Arial"/>
                <a:ea typeface="Arial"/>
                <a:cs typeface="Arial"/>
                <a:sym typeface="Arial"/>
              </a:rPr>
              <a:t>) - (Dem Vote Share</a:t>
            </a:r>
            <a:r>
              <a:rPr baseline="-25000" lang="en-US" sz="975">
                <a:latin typeface="Arial"/>
                <a:ea typeface="Arial"/>
                <a:cs typeface="Arial"/>
                <a:sym typeface="Arial"/>
              </a:rPr>
              <a:t>national, year </a:t>
            </a:r>
            <a:r>
              <a:rPr lang="en-US" sz="1000">
                <a:latin typeface="Arial"/>
                <a:ea typeface="Arial"/>
                <a:cs typeface="Arial"/>
                <a:sym typeface="Arial"/>
              </a:rPr>
              <a:t>- Rep Vote Share</a:t>
            </a:r>
            <a:r>
              <a:rPr baseline="-25000" lang="en-US" sz="975">
                <a:latin typeface="Arial"/>
                <a:ea typeface="Arial"/>
                <a:cs typeface="Arial"/>
                <a:sym typeface="Arial"/>
              </a:rPr>
              <a:t>national, year</a:t>
            </a:r>
            <a:r>
              <a:rPr lang="en-US" sz="1000">
                <a:latin typeface="Arial"/>
                <a:ea typeface="Arial"/>
                <a:cs typeface="Arial"/>
                <a:sym typeface="Arial"/>
              </a:rPr>
              <a:t>)</a:t>
            </a:r>
            <a:endParaRPr sz="1000">
              <a:latin typeface="Arial"/>
              <a:ea typeface="Arial"/>
              <a:cs typeface="Arial"/>
              <a:sym typeface="Arial"/>
            </a:endParaRPr>
          </a:p>
          <a:p>
            <a:pPr indent="0" lvl="0" marL="25400" marR="0" rtl="0" algn="l">
              <a:lnSpc>
                <a:spcPct val="100000"/>
              </a:lnSpc>
              <a:spcBef>
                <a:spcPts val="1200"/>
              </a:spcBef>
              <a:spcAft>
                <a:spcPts val="0"/>
              </a:spcAft>
              <a:buNone/>
            </a:pPr>
            <a:r>
              <a:rPr lang="en-US" sz="1000">
                <a:latin typeface="Arial"/>
                <a:ea typeface="Arial"/>
                <a:cs typeface="Arial"/>
                <a:sym typeface="Arial"/>
              </a:rPr>
              <a:t>Calculate predictor using a mix of PVI in the past two elections before a given election year</a:t>
            </a:r>
            <a:endParaRPr sz="1000">
              <a:latin typeface="Arial"/>
              <a:ea typeface="Arial"/>
              <a:cs typeface="Arial"/>
              <a:sym typeface="Arial"/>
            </a:endParaRPr>
          </a:p>
          <a:p>
            <a:pPr indent="0" lvl="0" marL="0" marR="0" rtl="0" algn="l">
              <a:lnSpc>
                <a:spcPct val="100000"/>
              </a:lnSpc>
              <a:spcBef>
                <a:spcPts val="50"/>
              </a:spcBef>
              <a:spcAft>
                <a:spcPts val="0"/>
              </a:spcAft>
              <a:buNone/>
            </a:pPr>
            <a:r>
              <a:t/>
            </a:r>
            <a:endParaRPr sz="1000">
              <a:latin typeface="Arial"/>
              <a:ea typeface="Arial"/>
              <a:cs typeface="Arial"/>
              <a:sym typeface="Arial"/>
            </a:endParaRPr>
          </a:p>
          <a:p>
            <a:pPr indent="0" lvl="0" marL="25400" marR="0" rtl="0" algn="l">
              <a:lnSpc>
                <a:spcPct val="100000"/>
              </a:lnSpc>
              <a:spcBef>
                <a:spcPts val="0"/>
              </a:spcBef>
              <a:spcAft>
                <a:spcPts val="0"/>
              </a:spcAft>
              <a:buNone/>
            </a:pPr>
            <a:r>
              <a:rPr lang="en-US" sz="1000">
                <a:latin typeface="Arial"/>
                <a:ea typeface="Arial"/>
                <a:cs typeface="Arial"/>
                <a:sym typeface="Arial"/>
              </a:rPr>
              <a:t>Ex: PVI predictor for 2016 is a 75%, 25% mix of PVI in 2012 and 2008; this reduces overﬁtting to last election</a:t>
            </a:r>
            <a:endParaRPr sz="1000">
              <a:latin typeface="Arial"/>
              <a:ea typeface="Arial"/>
              <a:cs typeface="Arial"/>
              <a:sym typeface="Arial"/>
            </a:endParaRPr>
          </a:p>
        </p:txBody>
      </p:sp>
      <p:sp>
        <p:nvSpPr>
          <p:cNvPr id="322" name="Google Shape;322;p16"/>
          <p:cNvSpPr txBox="1"/>
          <p:nvPr/>
        </p:nvSpPr>
        <p:spPr>
          <a:xfrm>
            <a:off x="4692450" y="2426444"/>
            <a:ext cx="2756535" cy="882650"/>
          </a:xfrm>
          <a:prstGeom prst="rect">
            <a:avLst/>
          </a:prstGeom>
          <a:noFill/>
          <a:ln>
            <a:noFill/>
          </a:ln>
        </p:spPr>
        <p:txBody>
          <a:bodyPr anchorCtr="0" anchor="t" bIns="0" lIns="0" spcFirstLastPara="1" rIns="0" wrap="square" tIns="12700">
            <a:spAutoFit/>
          </a:bodyPr>
          <a:lstStyle/>
          <a:p>
            <a:pPr indent="0" lvl="0" marL="12700" marR="5080" rtl="0" algn="l">
              <a:lnSpc>
                <a:spcPct val="112500"/>
              </a:lnSpc>
              <a:spcBef>
                <a:spcPts val="0"/>
              </a:spcBef>
              <a:spcAft>
                <a:spcPts val="0"/>
              </a:spcAft>
              <a:buNone/>
            </a:pPr>
            <a:r>
              <a:rPr b="1" i="1" lang="en-US" sz="1000">
                <a:latin typeface="Arial"/>
                <a:ea typeface="Arial"/>
                <a:cs typeface="Arial"/>
                <a:sym typeface="Arial"/>
              </a:rPr>
              <a:t>This metric intuitively captures how much  more Democratic or Republican leaning a state  has been recently than the nation as a whole  and is a strong predictor of future voting  patterns.</a:t>
            </a:r>
            <a:endParaRPr sz="1000">
              <a:latin typeface="Arial"/>
              <a:ea typeface="Arial"/>
              <a:cs typeface="Arial"/>
              <a:sym typeface="Arial"/>
            </a:endParaRPr>
          </a:p>
        </p:txBody>
      </p:sp>
      <p:pic>
        <p:nvPicPr>
          <p:cNvPr id="323" name="Google Shape;323;p16"/>
          <p:cNvPicPr preferRelativeResize="0"/>
          <p:nvPr/>
        </p:nvPicPr>
        <p:blipFill rotWithShape="1">
          <a:blip r:embed="rId3">
            <a:alphaModFix/>
          </a:blip>
          <a:srcRect b="0" l="0" r="0" t="0"/>
          <a:stretch/>
        </p:blipFill>
        <p:spPr>
          <a:xfrm>
            <a:off x="703709" y="2049872"/>
            <a:ext cx="3331043" cy="306805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7" name="Shape 327"/>
        <p:cNvGrpSpPr/>
        <p:nvPr/>
      </p:nvGrpSpPr>
      <p:grpSpPr>
        <a:xfrm>
          <a:off x="0" y="0"/>
          <a:ext cx="0" cy="0"/>
          <a:chOff x="0" y="0"/>
          <a:chExt cx="0" cy="0"/>
        </a:xfrm>
      </p:grpSpPr>
      <p:sp>
        <p:nvSpPr>
          <p:cNvPr id="328" name="Google Shape;328;p17"/>
          <p:cNvSpPr/>
          <p:nvPr/>
        </p:nvSpPr>
        <p:spPr>
          <a:xfrm>
            <a:off x="7406240" y="3696811"/>
            <a:ext cx="8255" cy="601345"/>
          </a:xfrm>
          <a:custGeom>
            <a:rect b="b" l="l" r="r" t="t"/>
            <a:pathLst>
              <a:path extrusionOk="0" h="601345" w="8254">
                <a:moveTo>
                  <a:pt x="8099" y="601199"/>
                </a:moveTo>
                <a:lnTo>
                  <a:pt x="0" y="0"/>
                </a:lnTo>
              </a:path>
            </a:pathLst>
          </a:custGeom>
          <a:noFill/>
          <a:ln cap="flat" cmpd="sng" w="952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29" name="Google Shape;329;p17"/>
          <p:cNvGrpSpPr/>
          <p:nvPr/>
        </p:nvGrpSpPr>
        <p:grpSpPr>
          <a:xfrm>
            <a:off x="824474" y="3446928"/>
            <a:ext cx="7495540" cy="1696720"/>
            <a:chOff x="824474" y="3446928"/>
            <a:chExt cx="7495540" cy="1696720"/>
          </a:xfrm>
        </p:grpSpPr>
        <p:sp>
          <p:nvSpPr>
            <p:cNvPr id="330" name="Google Shape;330;p17"/>
            <p:cNvSpPr/>
            <p:nvPr/>
          </p:nvSpPr>
          <p:spPr>
            <a:xfrm>
              <a:off x="1435990" y="3696811"/>
              <a:ext cx="8255" cy="601345"/>
            </a:xfrm>
            <a:custGeom>
              <a:rect b="b" l="l" r="r" t="t"/>
              <a:pathLst>
                <a:path extrusionOk="0" h="601345" w="8255">
                  <a:moveTo>
                    <a:pt x="8099" y="601199"/>
                  </a:moveTo>
                  <a:lnTo>
                    <a:pt x="0" y="0"/>
                  </a:lnTo>
                </a:path>
              </a:pathLst>
            </a:custGeom>
            <a:noFill/>
            <a:ln cap="flat" cmpd="sng" w="952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1" name="Google Shape;331;p17"/>
            <p:cNvSpPr/>
            <p:nvPr/>
          </p:nvSpPr>
          <p:spPr>
            <a:xfrm>
              <a:off x="824474" y="3446928"/>
              <a:ext cx="7495540" cy="1696720"/>
            </a:xfrm>
            <a:custGeom>
              <a:rect b="b" l="l" r="r" t="t"/>
              <a:pathLst>
                <a:path extrusionOk="0" h="1696720" w="7495540">
                  <a:moveTo>
                    <a:pt x="0" y="1696571"/>
                  </a:moveTo>
                  <a:lnTo>
                    <a:pt x="35832" y="1653584"/>
                  </a:lnTo>
                  <a:lnTo>
                    <a:pt x="64673" y="1619853"/>
                  </a:lnTo>
                  <a:lnTo>
                    <a:pt x="93887" y="1586395"/>
                  </a:lnTo>
                  <a:lnTo>
                    <a:pt x="123472" y="1553211"/>
                  </a:lnTo>
                  <a:lnTo>
                    <a:pt x="153424" y="1520304"/>
                  </a:lnTo>
                  <a:lnTo>
                    <a:pt x="183741" y="1487677"/>
                  </a:lnTo>
                  <a:lnTo>
                    <a:pt x="214420" y="1455331"/>
                  </a:lnTo>
                  <a:lnTo>
                    <a:pt x="245457" y="1423270"/>
                  </a:lnTo>
                  <a:lnTo>
                    <a:pt x="276852" y="1391496"/>
                  </a:lnTo>
                  <a:lnTo>
                    <a:pt x="308600" y="1360011"/>
                  </a:lnTo>
                  <a:lnTo>
                    <a:pt x="340698" y="1328819"/>
                  </a:lnTo>
                  <a:lnTo>
                    <a:pt x="373145" y="1297921"/>
                  </a:lnTo>
                  <a:lnTo>
                    <a:pt x="405937" y="1267319"/>
                  </a:lnTo>
                  <a:lnTo>
                    <a:pt x="439072" y="1237017"/>
                  </a:lnTo>
                  <a:lnTo>
                    <a:pt x="472546" y="1207017"/>
                  </a:lnTo>
                  <a:lnTo>
                    <a:pt x="506357" y="1177322"/>
                  </a:lnTo>
                  <a:lnTo>
                    <a:pt x="540502" y="1147933"/>
                  </a:lnTo>
                  <a:lnTo>
                    <a:pt x="574978" y="1118854"/>
                  </a:lnTo>
                  <a:lnTo>
                    <a:pt x="609783" y="1090087"/>
                  </a:lnTo>
                  <a:lnTo>
                    <a:pt x="644914" y="1061634"/>
                  </a:lnTo>
                  <a:lnTo>
                    <a:pt x="680368" y="1033498"/>
                  </a:lnTo>
                  <a:lnTo>
                    <a:pt x="716141" y="1005681"/>
                  </a:lnTo>
                  <a:lnTo>
                    <a:pt x="752233" y="978186"/>
                  </a:lnTo>
                  <a:lnTo>
                    <a:pt x="788638" y="951016"/>
                  </a:lnTo>
                  <a:lnTo>
                    <a:pt x="825356" y="924172"/>
                  </a:lnTo>
                  <a:lnTo>
                    <a:pt x="862383" y="897658"/>
                  </a:lnTo>
                  <a:lnTo>
                    <a:pt x="899716" y="871476"/>
                  </a:lnTo>
                  <a:lnTo>
                    <a:pt x="937352" y="845628"/>
                  </a:lnTo>
                  <a:lnTo>
                    <a:pt x="975290" y="820117"/>
                  </a:lnTo>
                  <a:lnTo>
                    <a:pt x="1013525" y="794945"/>
                  </a:lnTo>
                  <a:lnTo>
                    <a:pt x="1052055" y="770115"/>
                  </a:lnTo>
                  <a:lnTo>
                    <a:pt x="1090877" y="745630"/>
                  </a:lnTo>
                  <a:lnTo>
                    <a:pt x="1129990" y="721491"/>
                  </a:lnTo>
                  <a:lnTo>
                    <a:pt x="1169388" y="697701"/>
                  </a:lnTo>
                  <a:lnTo>
                    <a:pt x="1209071" y="674264"/>
                  </a:lnTo>
                  <a:lnTo>
                    <a:pt x="1249035" y="651181"/>
                  </a:lnTo>
                  <a:lnTo>
                    <a:pt x="1289278" y="628454"/>
                  </a:lnTo>
                  <a:lnTo>
                    <a:pt x="1329796" y="606087"/>
                  </a:lnTo>
                  <a:lnTo>
                    <a:pt x="1370587" y="584082"/>
                  </a:lnTo>
                  <a:lnTo>
                    <a:pt x="1411648" y="562440"/>
                  </a:lnTo>
                  <a:lnTo>
                    <a:pt x="1452977" y="541166"/>
                  </a:lnTo>
                  <a:lnTo>
                    <a:pt x="1494570" y="520261"/>
                  </a:lnTo>
                  <a:lnTo>
                    <a:pt x="1536424" y="499728"/>
                  </a:lnTo>
                  <a:lnTo>
                    <a:pt x="1578538" y="479569"/>
                  </a:lnTo>
                  <a:lnTo>
                    <a:pt x="1620907" y="459787"/>
                  </a:lnTo>
                  <a:lnTo>
                    <a:pt x="1663531" y="440384"/>
                  </a:lnTo>
                  <a:lnTo>
                    <a:pt x="1706404" y="421363"/>
                  </a:lnTo>
                  <a:lnTo>
                    <a:pt x="1749526" y="402726"/>
                  </a:lnTo>
                  <a:lnTo>
                    <a:pt x="1792892" y="384476"/>
                  </a:lnTo>
                  <a:lnTo>
                    <a:pt x="1836501" y="366615"/>
                  </a:lnTo>
                  <a:lnTo>
                    <a:pt x="1880349" y="349146"/>
                  </a:lnTo>
                  <a:lnTo>
                    <a:pt x="1924434" y="332071"/>
                  </a:lnTo>
                  <a:lnTo>
                    <a:pt x="1968753" y="315392"/>
                  </a:lnTo>
                  <a:lnTo>
                    <a:pt x="2013303" y="299113"/>
                  </a:lnTo>
                  <a:lnTo>
                    <a:pt x="2058081" y="283236"/>
                  </a:lnTo>
                  <a:lnTo>
                    <a:pt x="2103084" y="267763"/>
                  </a:lnTo>
                  <a:lnTo>
                    <a:pt x="2148311" y="252697"/>
                  </a:lnTo>
                  <a:lnTo>
                    <a:pt x="2193757" y="238040"/>
                  </a:lnTo>
                  <a:lnTo>
                    <a:pt x="2239421" y="223794"/>
                  </a:lnTo>
                  <a:lnTo>
                    <a:pt x="2285299" y="209963"/>
                  </a:lnTo>
                  <a:lnTo>
                    <a:pt x="2331388" y="196548"/>
                  </a:lnTo>
                  <a:lnTo>
                    <a:pt x="2377687" y="183553"/>
                  </a:lnTo>
                  <a:lnTo>
                    <a:pt x="2424191" y="170979"/>
                  </a:lnTo>
                  <a:lnTo>
                    <a:pt x="2470899" y="158830"/>
                  </a:lnTo>
                  <a:lnTo>
                    <a:pt x="2517807" y="147107"/>
                  </a:lnTo>
                  <a:lnTo>
                    <a:pt x="2564913" y="135813"/>
                  </a:lnTo>
                  <a:lnTo>
                    <a:pt x="2612214" y="124951"/>
                  </a:lnTo>
                  <a:lnTo>
                    <a:pt x="2659707" y="114523"/>
                  </a:lnTo>
                  <a:lnTo>
                    <a:pt x="2707389" y="104532"/>
                  </a:lnTo>
                  <a:lnTo>
                    <a:pt x="2755258" y="94980"/>
                  </a:lnTo>
                  <a:lnTo>
                    <a:pt x="2803311" y="85869"/>
                  </a:lnTo>
                  <a:lnTo>
                    <a:pt x="2851544" y="77203"/>
                  </a:lnTo>
                  <a:lnTo>
                    <a:pt x="2899956" y="68983"/>
                  </a:lnTo>
                  <a:lnTo>
                    <a:pt x="2948543" y="61213"/>
                  </a:lnTo>
                  <a:lnTo>
                    <a:pt x="2997303" y="53894"/>
                  </a:lnTo>
                  <a:lnTo>
                    <a:pt x="3046233" y="47029"/>
                  </a:lnTo>
                  <a:lnTo>
                    <a:pt x="3095330" y="40621"/>
                  </a:lnTo>
                  <a:lnTo>
                    <a:pt x="3144591" y="34671"/>
                  </a:lnTo>
                  <a:lnTo>
                    <a:pt x="3194013" y="29184"/>
                  </a:lnTo>
                  <a:lnTo>
                    <a:pt x="3243595" y="24160"/>
                  </a:lnTo>
                  <a:lnTo>
                    <a:pt x="3293332" y="19604"/>
                  </a:lnTo>
                  <a:lnTo>
                    <a:pt x="3343222" y="15516"/>
                  </a:lnTo>
                  <a:lnTo>
                    <a:pt x="3393263" y="11899"/>
                  </a:lnTo>
                  <a:lnTo>
                    <a:pt x="3443452" y="8757"/>
                  </a:lnTo>
                  <a:lnTo>
                    <a:pt x="3493785" y="6092"/>
                  </a:lnTo>
                  <a:lnTo>
                    <a:pt x="3544260" y="3905"/>
                  </a:lnTo>
                  <a:lnTo>
                    <a:pt x="3594874" y="2200"/>
                  </a:lnTo>
                  <a:lnTo>
                    <a:pt x="3645625" y="979"/>
                  </a:lnTo>
                  <a:lnTo>
                    <a:pt x="3696510" y="245"/>
                  </a:lnTo>
                  <a:lnTo>
                    <a:pt x="3747525" y="0"/>
                  </a:lnTo>
                  <a:lnTo>
                    <a:pt x="3798541" y="245"/>
                  </a:lnTo>
                  <a:lnTo>
                    <a:pt x="3849425" y="979"/>
                  </a:lnTo>
                  <a:lnTo>
                    <a:pt x="3900176" y="2200"/>
                  </a:lnTo>
                  <a:lnTo>
                    <a:pt x="3950790" y="3905"/>
                  </a:lnTo>
                  <a:lnTo>
                    <a:pt x="4001266" y="6092"/>
                  </a:lnTo>
                  <a:lnTo>
                    <a:pt x="4051599" y="8757"/>
                  </a:lnTo>
                  <a:lnTo>
                    <a:pt x="4101787" y="11899"/>
                  </a:lnTo>
                  <a:lnTo>
                    <a:pt x="4151828" y="15516"/>
                  </a:lnTo>
                  <a:lnTo>
                    <a:pt x="4201718" y="19604"/>
                  </a:lnTo>
                  <a:lnTo>
                    <a:pt x="4251456" y="24160"/>
                  </a:lnTo>
                  <a:lnTo>
                    <a:pt x="4301037" y="29184"/>
                  </a:lnTo>
                  <a:lnTo>
                    <a:pt x="4350460" y="34671"/>
                  </a:lnTo>
                  <a:lnTo>
                    <a:pt x="4399721" y="40621"/>
                  </a:lnTo>
                  <a:lnTo>
                    <a:pt x="4448818" y="47029"/>
                  </a:lnTo>
                  <a:lnTo>
                    <a:pt x="4497747" y="53894"/>
                  </a:lnTo>
                  <a:lnTo>
                    <a:pt x="4546507" y="61213"/>
                  </a:lnTo>
                  <a:lnTo>
                    <a:pt x="4595094" y="68983"/>
                  </a:lnTo>
                  <a:lnTo>
                    <a:pt x="4643506" y="77203"/>
                  </a:lnTo>
                  <a:lnTo>
                    <a:pt x="4691740" y="85869"/>
                  </a:lnTo>
                  <a:lnTo>
                    <a:pt x="4739792" y="94980"/>
                  </a:lnTo>
                  <a:lnTo>
                    <a:pt x="4787661" y="104532"/>
                  </a:lnTo>
                  <a:lnTo>
                    <a:pt x="4835344" y="114523"/>
                  </a:lnTo>
                  <a:lnTo>
                    <a:pt x="4882836" y="124951"/>
                  </a:lnTo>
                  <a:lnTo>
                    <a:pt x="4930137" y="135813"/>
                  </a:lnTo>
                  <a:lnTo>
                    <a:pt x="4977243" y="147107"/>
                  </a:lnTo>
                  <a:lnTo>
                    <a:pt x="5024151" y="158830"/>
                  </a:lnTo>
                  <a:lnTo>
                    <a:pt x="5070859" y="170979"/>
                  </a:lnTo>
                  <a:lnTo>
                    <a:pt x="5117364" y="183553"/>
                  </a:lnTo>
                  <a:lnTo>
                    <a:pt x="5163662" y="196548"/>
                  </a:lnTo>
                  <a:lnTo>
                    <a:pt x="5209752" y="209963"/>
                  </a:lnTo>
                  <a:lnTo>
                    <a:pt x="5255630" y="223794"/>
                  </a:lnTo>
                  <a:lnTo>
                    <a:pt x="5301293" y="238040"/>
                  </a:lnTo>
                  <a:lnTo>
                    <a:pt x="5346740" y="252697"/>
                  </a:lnTo>
                  <a:lnTo>
                    <a:pt x="5391966" y="267763"/>
                  </a:lnTo>
                  <a:lnTo>
                    <a:pt x="5436970" y="283236"/>
                  </a:lnTo>
                  <a:lnTo>
                    <a:pt x="5481748" y="299113"/>
                  </a:lnTo>
                  <a:lnTo>
                    <a:pt x="5526298" y="315392"/>
                  </a:lnTo>
                  <a:lnTo>
                    <a:pt x="5570616" y="332071"/>
                  </a:lnTo>
                  <a:lnTo>
                    <a:pt x="5614701" y="349146"/>
                  </a:lnTo>
                  <a:lnTo>
                    <a:pt x="5658549" y="366615"/>
                  </a:lnTo>
                  <a:lnTo>
                    <a:pt x="5702158" y="384476"/>
                  </a:lnTo>
                  <a:lnTo>
                    <a:pt x="5745525" y="402726"/>
                  </a:lnTo>
                  <a:lnTo>
                    <a:pt x="5788646" y="421363"/>
                  </a:lnTo>
                  <a:lnTo>
                    <a:pt x="5831520" y="440384"/>
                  </a:lnTo>
                  <a:lnTo>
                    <a:pt x="5874143" y="459787"/>
                  </a:lnTo>
                  <a:lnTo>
                    <a:pt x="5916513" y="479569"/>
                  </a:lnTo>
                  <a:lnTo>
                    <a:pt x="5958626" y="499728"/>
                  </a:lnTo>
                  <a:lnTo>
                    <a:pt x="6000481" y="520261"/>
                  </a:lnTo>
                  <a:lnTo>
                    <a:pt x="6042074" y="541166"/>
                  </a:lnTo>
                  <a:lnTo>
                    <a:pt x="6083402" y="562440"/>
                  </a:lnTo>
                  <a:lnTo>
                    <a:pt x="6124463" y="584082"/>
                  </a:lnTo>
                  <a:lnTo>
                    <a:pt x="6165254" y="606087"/>
                  </a:lnTo>
                  <a:lnTo>
                    <a:pt x="6205772" y="628454"/>
                  </a:lnTo>
                  <a:lnTo>
                    <a:pt x="6246015" y="651181"/>
                  </a:lnTo>
                  <a:lnTo>
                    <a:pt x="6285979" y="674264"/>
                  </a:lnTo>
                  <a:lnTo>
                    <a:pt x="6325662" y="697701"/>
                  </a:lnTo>
                  <a:lnTo>
                    <a:pt x="6365061" y="721491"/>
                  </a:lnTo>
                  <a:lnTo>
                    <a:pt x="6404173" y="745630"/>
                  </a:lnTo>
                  <a:lnTo>
                    <a:pt x="6442996" y="770115"/>
                  </a:lnTo>
                  <a:lnTo>
                    <a:pt x="6481526" y="794945"/>
                  </a:lnTo>
                  <a:lnTo>
                    <a:pt x="6519761" y="820117"/>
                  </a:lnTo>
                  <a:lnTo>
                    <a:pt x="6557698" y="845628"/>
                  </a:lnTo>
                  <a:lnTo>
                    <a:pt x="6595335" y="871476"/>
                  </a:lnTo>
                  <a:lnTo>
                    <a:pt x="6632668" y="897658"/>
                  </a:lnTo>
                  <a:lnTo>
                    <a:pt x="6669694" y="924172"/>
                  </a:lnTo>
                  <a:lnTo>
                    <a:pt x="6706412" y="951016"/>
                  </a:lnTo>
                  <a:lnTo>
                    <a:pt x="6742818" y="978186"/>
                  </a:lnTo>
                  <a:lnTo>
                    <a:pt x="6778909" y="1005681"/>
                  </a:lnTo>
                  <a:lnTo>
                    <a:pt x="6814683" y="1033498"/>
                  </a:lnTo>
                  <a:lnTo>
                    <a:pt x="6850137" y="1061634"/>
                  </a:lnTo>
                  <a:lnTo>
                    <a:pt x="6885267" y="1090087"/>
                  </a:lnTo>
                  <a:lnTo>
                    <a:pt x="6920072" y="1118854"/>
                  </a:lnTo>
                  <a:lnTo>
                    <a:pt x="6954549" y="1147933"/>
                  </a:lnTo>
                  <a:lnTo>
                    <a:pt x="6988694" y="1177322"/>
                  </a:lnTo>
                  <a:lnTo>
                    <a:pt x="7022505" y="1207017"/>
                  </a:lnTo>
                  <a:lnTo>
                    <a:pt x="7055979" y="1237017"/>
                  </a:lnTo>
                  <a:lnTo>
                    <a:pt x="7089113" y="1267319"/>
                  </a:lnTo>
                  <a:lnTo>
                    <a:pt x="7121905" y="1297921"/>
                  </a:lnTo>
                  <a:lnTo>
                    <a:pt x="7154352" y="1328819"/>
                  </a:lnTo>
                  <a:lnTo>
                    <a:pt x="7186451" y="1360011"/>
                  </a:lnTo>
                  <a:lnTo>
                    <a:pt x="7218199" y="1391496"/>
                  </a:lnTo>
                  <a:lnTo>
                    <a:pt x="7249593" y="1423270"/>
                  </a:lnTo>
                  <a:lnTo>
                    <a:pt x="7280631" y="1455331"/>
                  </a:lnTo>
                  <a:lnTo>
                    <a:pt x="7311310" y="1487677"/>
                  </a:lnTo>
                  <a:lnTo>
                    <a:pt x="7341627" y="1520304"/>
                  </a:lnTo>
                  <a:lnTo>
                    <a:pt x="7371579" y="1553211"/>
                  </a:lnTo>
                  <a:lnTo>
                    <a:pt x="7401163" y="1586395"/>
                  </a:lnTo>
                  <a:lnTo>
                    <a:pt x="7430378" y="1619853"/>
                  </a:lnTo>
                  <a:lnTo>
                    <a:pt x="7459219" y="1653584"/>
                  </a:lnTo>
                  <a:lnTo>
                    <a:pt x="7487684" y="1687583"/>
                  </a:lnTo>
                  <a:lnTo>
                    <a:pt x="7495051" y="1696571"/>
                  </a:lnTo>
                </a:path>
              </a:pathLst>
            </a:custGeom>
            <a:noFill/>
            <a:ln cap="flat" cmpd="sng" w="38075">
              <a:solidFill>
                <a:srgbClr val="4343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32" name="Google Shape;332;p17"/>
          <p:cNvSpPr txBox="1"/>
          <p:nvPr/>
        </p:nvSpPr>
        <p:spPr>
          <a:xfrm>
            <a:off x="2500475" y="2089688"/>
            <a:ext cx="1735455"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Voting patterns in a given year  correlate with both national and  state economic conditions.</a:t>
            </a:r>
            <a:endParaRPr sz="900">
              <a:latin typeface="Arial"/>
              <a:ea typeface="Arial"/>
              <a:cs typeface="Arial"/>
              <a:sym typeface="Arial"/>
            </a:endParaRPr>
          </a:p>
        </p:txBody>
      </p:sp>
      <p:sp>
        <p:nvSpPr>
          <p:cNvPr id="333" name="Google Shape;333;p17"/>
          <p:cNvSpPr txBox="1"/>
          <p:nvPr/>
        </p:nvSpPr>
        <p:spPr>
          <a:xfrm>
            <a:off x="641675" y="3101887"/>
            <a:ext cx="1562100"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Similar states and those in  the same region tend to vote  similarly.</a:t>
            </a:r>
            <a:endParaRPr sz="900">
              <a:latin typeface="Arial"/>
              <a:ea typeface="Arial"/>
              <a:cs typeface="Arial"/>
              <a:sym typeface="Arial"/>
            </a:endParaRPr>
          </a:p>
        </p:txBody>
      </p:sp>
      <p:grpSp>
        <p:nvGrpSpPr>
          <p:cNvPr id="334" name="Google Shape;334;p17"/>
          <p:cNvGrpSpPr/>
          <p:nvPr/>
        </p:nvGrpSpPr>
        <p:grpSpPr>
          <a:xfrm>
            <a:off x="1254495" y="3394750"/>
            <a:ext cx="6341720" cy="1264330"/>
            <a:chOff x="1254495" y="3394750"/>
            <a:chExt cx="6341720" cy="1264330"/>
          </a:xfrm>
        </p:grpSpPr>
        <p:sp>
          <p:nvSpPr>
            <p:cNvPr id="335" name="Google Shape;335;p17"/>
            <p:cNvSpPr/>
            <p:nvPr/>
          </p:nvSpPr>
          <p:spPr>
            <a:xfrm>
              <a:off x="1254495" y="4287605"/>
              <a:ext cx="371475" cy="371475"/>
            </a:xfrm>
            <a:custGeom>
              <a:rect b="b" l="l" r="r" t="t"/>
              <a:pathLst>
                <a:path extrusionOk="0" h="371475" w="371475">
                  <a:moveTo>
                    <a:pt x="185549" y="371099"/>
                  </a:moveTo>
                  <a:lnTo>
                    <a:pt x="136223" y="364471"/>
                  </a:lnTo>
                  <a:lnTo>
                    <a:pt x="91899" y="345766"/>
                  </a:lnTo>
                  <a:lnTo>
                    <a:pt x="54346" y="316753"/>
                  </a:lnTo>
                  <a:lnTo>
                    <a:pt x="25333" y="279200"/>
                  </a:lnTo>
                  <a:lnTo>
                    <a:pt x="6628" y="234876"/>
                  </a:lnTo>
                  <a:lnTo>
                    <a:pt x="0" y="185549"/>
                  </a:lnTo>
                  <a:lnTo>
                    <a:pt x="6628" y="136223"/>
                  </a:lnTo>
                  <a:lnTo>
                    <a:pt x="25333" y="91899"/>
                  </a:lnTo>
                  <a:lnTo>
                    <a:pt x="54346" y="54345"/>
                  </a:lnTo>
                  <a:lnTo>
                    <a:pt x="91899" y="25332"/>
                  </a:lnTo>
                  <a:lnTo>
                    <a:pt x="136223" y="6628"/>
                  </a:lnTo>
                  <a:lnTo>
                    <a:pt x="185549" y="0"/>
                  </a:lnTo>
                  <a:lnTo>
                    <a:pt x="221918" y="3598"/>
                  </a:lnTo>
                  <a:lnTo>
                    <a:pt x="288493" y="31174"/>
                  </a:lnTo>
                  <a:lnTo>
                    <a:pt x="339925" y="82606"/>
                  </a:lnTo>
                  <a:lnTo>
                    <a:pt x="367501" y="149181"/>
                  </a:lnTo>
                  <a:lnTo>
                    <a:pt x="371099" y="185549"/>
                  </a:lnTo>
                  <a:lnTo>
                    <a:pt x="364471" y="234876"/>
                  </a:lnTo>
                  <a:lnTo>
                    <a:pt x="345766" y="279200"/>
                  </a:lnTo>
                  <a:lnTo>
                    <a:pt x="316753" y="316753"/>
                  </a:lnTo>
                  <a:lnTo>
                    <a:pt x="279200" y="345766"/>
                  </a:lnTo>
                  <a:lnTo>
                    <a:pt x="234876" y="364471"/>
                  </a:lnTo>
                  <a:lnTo>
                    <a:pt x="185549" y="371099"/>
                  </a:lnTo>
                  <a:close/>
                </a:path>
              </a:pathLst>
            </a:custGeom>
            <a:solidFill>
              <a:srgbClr val="FFD6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6" name="Google Shape;336;p17"/>
            <p:cNvSpPr/>
            <p:nvPr/>
          </p:nvSpPr>
          <p:spPr>
            <a:xfrm>
              <a:off x="3226209" y="3396900"/>
              <a:ext cx="371475" cy="371475"/>
            </a:xfrm>
            <a:custGeom>
              <a:rect b="b" l="l" r="r" t="t"/>
              <a:pathLst>
                <a:path extrusionOk="0" h="371475" w="371475">
                  <a:moveTo>
                    <a:pt x="185550" y="371099"/>
                  </a:moveTo>
                  <a:lnTo>
                    <a:pt x="136223" y="364471"/>
                  </a:lnTo>
                  <a:lnTo>
                    <a:pt x="91899" y="345766"/>
                  </a:lnTo>
                  <a:lnTo>
                    <a:pt x="54346" y="316753"/>
                  </a:lnTo>
                  <a:lnTo>
                    <a:pt x="25333" y="279200"/>
                  </a:lnTo>
                  <a:lnTo>
                    <a:pt x="6628" y="234876"/>
                  </a:lnTo>
                  <a:lnTo>
                    <a:pt x="0" y="185549"/>
                  </a:lnTo>
                  <a:lnTo>
                    <a:pt x="6628" y="136223"/>
                  </a:lnTo>
                  <a:lnTo>
                    <a:pt x="25333" y="91899"/>
                  </a:lnTo>
                  <a:lnTo>
                    <a:pt x="54346" y="54346"/>
                  </a:lnTo>
                  <a:lnTo>
                    <a:pt x="91899" y="25333"/>
                  </a:lnTo>
                  <a:lnTo>
                    <a:pt x="136223" y="6628"/>
                  </a:lnTo>
                  <a:lnTo>
                    <a:pt x="185550" y="0"/>
                  </a:lnTo>
                  <a:lnTo>
                    <a:pt x="221918" y="3598"/>
                  </a:lnTo>
                  <a:lnTo>
                    <a:pt x="288493" y="31174"/>
                  </a:lnTo>
                  <a:lnTo>
                    <a:pt x="339925" y="82606"/>
                  </a:lnTo>
                  <a:lnTo>
                    <a:pt x="367501" y="149181"/>
                  </a:lnTo>
                  <a:lnTo>
                    <a:pt x="371100" y="185549"/>
                  </a:lnTo>
                  <a:lnTo>
                    <a:pt x="364472" y="234876"/>
                  </a:lnTo>
                  <a:lnTo>
                    <a:pt x="345767" y="279200"/>
                  </a:lnTo>
                  <a:lnTo>
                    <a:pt x="316753" y="316753"/>
                  </a:lnTo>
                  <a:lnTo>
                    <a:pt x="279200" y="345766"/>
                  </a:lnTo>
                  <a:lnTo>
                    <a:pt x="234876" y="364471"/>
                  </a:lnTo>
                  <a:lnTo>
                    <a:pt x="185550" y="371099"/>
                  </a:lnTo>
                  <a:close/>
                </a:path>
              </a:pathLst>
            </a:custGeom>
            <a:solidFill>
              <a:srgbClr val="FA6C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7" name="Google Shape;337;p17"/>
            <p:cNvSpPr/>
            <p:nvPr/>
          </p:nvSpPr>
          <p:spPr>
            <a:xfrm>
              <a:off x="5250008" y="3394750"/>
              <a:ext cx="371475" cy="371475"/>
            </a:xfrm>
            <a:custGeom>
              <a:rect b="b" l="l" r="r" t="t"/>
              <a:pathLst>
                <a:path extrusionOk="0" h="371475" w="371475">
                  <a:moveTo>
                    <a:pt x="185549" y="371099"/>
                  </a:moveTo>
                  <a:lnTo>
                    <a:pt x="136223" y="364471"/>
                  </a:lnTo>
                  <a:lnTo>
                    <a:pt x="91899" y="345766"/>
                  </a:lnTo>
                  <a:lnTo>
                    <a:pt x="54346" y="316753"/>
                  </a:lnTo>
                  <a:lnTo>
                    <a:pt x="25333" y="279200"/>
                  </a:lnTo>
                  <a:lnTo>
                    <a:pt x="6628" y="234876"/>
                  </a:lnTo>
                  <a:lnTo>
                    <a:pt x="0" y="185549"/>
                  </a:lnTo>
                  <a:lnTo>
                    <a:pt x="6628" y="136223"/>
                  </a:lnTo>
                  <a:lnTo>
                    <a:pt x="25333" y="91899"/>
                  </a:lnTo>
                  <a:lnTo>
                    <a:pt x="54346" y="54346"/>
                  </a:lnTo>
                  <a:lnTo>
                    <a:pt x="91899" y="25332"/>
                  </a:lnTo>
                  <a:lnTo>
                    <a:pt x="136223" y="6628"/>
                  </a:lnTo>
                  <a:lnTo>
                    <a:pt x="185549" y="0"/>
                  </a:lnTo>
                  <a:lnTo>
                    <a:pt x="221918" y="3598"/>
                  </a:lnTo>
                  <a:lnTo>
                    <a:pt x="288493" y="31174"/>
                  </a:lnTo>
                  <a:lnTo>
                    <a:pt x="339925" y="82606"/>
                  </a:lnTo>
                  <a:lnTo>
                    <a:pt x="367501" y="149181"/>
                  </a:lnTo>
                  <a:lnTo>
                    <a:pt x="371099" y="185549"/>
                  </a:lnTo>
                  <a:lnTo>
                    <a:pt x="364471" y="234876"/>
                  </a:lnTo>
                  <a:lnTo>
                    <a:pt x="345766" y="279200"/>
                  </a:lnTo>
                  <a:lnTo>
                    <a:pt x="316753" y="316753"/>
                  </a:lnTo>
                  <a:lnTo>
                    <a:pt x="279200" y="345766"/>
                  </a:lnTo>
                  <a:lnTo>
                    <a:pt x="234876" y="364471"/>
                  </a:lnTo>
                  <a:lnTo>
                    <a:pt x="185549" y="371099"/>
                  </a:lnTo>
                  <a:close/>
                </a:path>
              </a:pathLst>
            </a:custGeom>
            <a:solidFill>
              <a:srgbClr val="1E9E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8" name="Google Shape;338;p17"/>
            <p:cNvSpPr/>
            <p:nvPr/>
          </p:nvSpPr>
          <p:spPr>
            <a:xfrm>
              <a:off x="7224740" y="4135206"/>
              <a:ext cx="371475" cy="371475"/>
            </a:xfrm>
            <a:custGeom>
              <a:rect b="b" l="l" r="r" t="t"/>
              <a:pathLst>
                <a:path extrusionOk="0" h="371475" w="371475">
                  <a:moveTo>
                    <a:pt x="185549" y="371099"/>
                  </a:moveTo>
                  <a:lnTo>
                    <a:pt x="136223" y="364471"/>
                  </a:lnTo>
                  <a:lnTo>
                    <a:pt x="91899" y="345766"/>
                  </a:lnTo>
                  <a:lnTo>
                    <a:pt x="54346" y="316753"/>
                  </a:lnTo>
                  <a:lnTo>
                    <a:pt x="25332" y="279200"/>
                  </a:lnTo>
                  <a:lnTo>
                    <a:pt x="6628" y="234876"/>
                  </a:lnTo>
                  <a:lnTo>
                    <a:pt x="0" y="185549"/>
                  </a:lnTo>
                  <a:lnTo>
                    <a:pt x="6628" y="136223"/>
                  </a:lnTo>
                  <a:lnTo>
                    <a:pt x="25332" y="91899"/>
                  </a:lnTo>
                  <a:lnTo>
                    <a:pt x="54346" y="54346"/>
                  </a:lnTo>
                  <a:lnTo>
                    <a:pt x="91899" y="25332"/>
                  </a:lnTo>
                  <a:lnTo>
                    <a:pt x="136223" y="6628"/>
                  </a:lnTo>
                  <a:lnTo>
                    <a:pt x="185549" y="0"/>
                  </a:lnTo>
                  <a:lnTo>
                    <a:pt x="221918" y="3598"/>
                  </a:lnTo>
                  <a:lnTo>
                    <a:pt x="288493" y="31174"/>
                  </a:lnTo>
                  <a:lnTo>
                    <a:pt x="339925" y="82606"/>
                  </a:lnTo>
                  <a:lnTo>
                    <a:pt x="367501" y="149181"/>
                  </a:lnTo>
                  <a:lnTo>
                    <a:pt x="371099" y="185549"/>
                  </a:lnTo>
                  <a:lnTo>
                    <a:pt x="364471" y="234876"/>
                  </a:lnTo>
                  <a:lnTo>
                    <a:pt x="345766" y="279200"/>
                  </a:lnTo>
                  <a:lnTo>
                    <a:pt x="316753" y="316753"/>
                  </a:lnTo>
                  <a:lnTo>
                    <a:pt x="279200" y="345766"/>
                  </a:lnTo>
                  <a:lnTo>
                    <a:pt x="234876" y="364471"/>
                  </a:lnTo>
                  <a:lnTo>
                    <a:pt x="185549" y="371099"/>
                  </a:lnTo>
                  <a:close/>
                </a:path>
              </a:pathLst>
            </a:custGeom>
            <a:solidFill>
              <a:srgbClr val="D9F0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39" name="Google Shape;339;p17"/>
          <p:cNvSpPr txBox="1"/>
          <p:nvPr/>
        </p:nvSpPr>
        <p:spPr>
          <a:xfrm>
            <a:off x="1393196" y="4351643"/>
            <a:ext cx="8064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latin typeface="Calibri"/>
                <a:ea typeface="Calibri"/>
                <a:cs typeface="Calibri"/>
                <a:sym typeface="Calibri"/>
              </a:rPr>
              <a:t>1</a:t>
            </a:r>
            <a:endParaRPr sz="1200">
              <a:latin typeface="Calibri"/>
              <a:ea typeface="Calibri"/>
              <a:cs typeface="Calibri"/>
              <a:sym typeface="Calibri"/>
            </a:endParaRPr>
          </a:p>
        </p:txBody>
      </p:sp>
      <p:sp>
        <p:nvSpPr>
          <p:cNvPr id="340" name="Google Shape;340;p17"/>
          <p:cNvSpPr txBox="1"/>
          <p:nvPr/>
        </p:nvSpPr>
        <p:spPr>
          <a:xfrm>
            <a:off x="3357577" y="3465869"/>
            <a:ext cx="11239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latin typeface="Calibri"/>
                <a:ea typeface="Calibri"/>
                <a:cs typeface="Calibri"/>
                <a:sym typeface="Calibri"/>
              </a:rPr>
              <a:t>2</a:t>
            </a:r>
            <a:endParaRPr sz="1200">
              <a:latin typeface="Calibri"/>
              <a:ea typeface="Calibri"/>
              <a:cs typeface="Calibri"/>
              <a:sym typeface="Calibri"/>
            </a:endParaRPr>
          </a:p>
        </p:txBody>
      </p:sp>
      <p:sp>
        <p:nvSpPr>
          <p:cNvPr id="341" name="Google Shape;341;p17"/>
          <p:cNvSpPr txBox="1"/>
          <p:nvPr/>
        </p:nvSpPr>
        <p:spPr>
          <a:xfrm>
            <a:off x="5373657" y="3463407"/>
            <a:ext cx="11176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031A2F"/>
                </a:solidFill>
                <a:latin typeface="Calibri"/>
                <a:ea typeface="Calibri"/>
                <a:cs typeface="Calibri"/>
                <a:sym typeface="Calibri"/>
              </a:rPr>
              <a:t>3</a:t>
            </a:r>
            <a:endParaRPr sz="1200">
              <a:latin typeface="Calibri"/>
              <a:ea typeface="Calibri"/>
              <a:cs typeface="Calibri"/>
              <a:sym typeface="Calibri"/>
            </a:endParaRPr>
          </a:p>
        </p:txBody>
      </p:sp>
      <p:sp>
        <p:nvSpPr>
          <p:cNvPr id="342" name="Google Shape;342;p17"/>
          <p:cNvSpPr txBox="1"/>
          <p:nvPr/>
        </p:nvSpPr>
        <p:spPr>
          <a:xfrm>
            <a:off x="7347133" y="4208295"/>
            <a:ext cx="13081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rgbClr val="271066"/>
                </a:solidFill>
                <a:latin typeface="Calibri"/>
                <a:ea typeface="Calibri"/>
                <a:cs typeface="Calibri"/>
                <a:sym typeface="Calibri"/>
              </a:rPr>
              <a:t>4</a:t>
            </a:r>
            <a:endParaRPr sz="1200">
              <a:latin typeface="Calibri"/>
              <a:ea typeface="Calibri"/>
              <a:cs typeface="Calibri"/>
              <a:sym typeface="Calibri"/>
            </a:endParaRPr>
          </a:p>
        </p:txBody>
      </p:sp>
      <p:sp>
        <p:nvSpPr>
          <p:cNvPr id="343" name="Google Shape;343;p17"/>
          <p:cNvSpPr/>
          <p:nvPr/>
        </p:nvSpPr>
        <p:spPr>
          <a:xfrm>
            <a:off x="681275" y="2658591"/>
            <a:ext cx="1459865" cy="366395"/>
          </a:xfrm>
          <a:custGeom>
            <a:rect b="b" l="l" r="r" t="t"/>
            <a:pathLst>
              <a:path extrusionOk="0" h="366394" w="1459864">
                <a:moveTo>
                  <a:pt x="1276800" y="365999"/>
                </a:moveTo>
                <a:lnTo>
                  <a:pt x="183000" y="365999"/>
                </a:lnTo>
                <a:lnTo>
                  <a:pt x="134351" y="359463"/>
                </a:lnTo>
                <a:lnTo>
                  <a:pt x="90636" y="341015"/>
                </a:lnTo>
                <a:lnTo>
                  <a:pt x="53599" y="312400"/>
                </a:lnTo>
                <a:lnTo>
                  <a:pt x="24984" y="275363"/>
                </a:lnTo>
                <a:lnTo>
                  <a:pt x="6536" y="231648"/>
                </a:lnTo>
                <a:lnTo>
                  <a:pt x="0" y="182999"/>
                </a:lnTo>
                <a:lnTo>
                  <a:pt x="6536" y="134351"/>
                </a:lnTo>
                <a:lnTo>
                  <a:pt x="24984" y="90636"/>
                </a:lnTo>
                <a:lnTo>
                  <a:pt x="53599" y="53599"/>
                </a:lnTo>
                <a:lnTo>
                  <a:pt x="90636" y="24984"/>
                </a:lnTo>
                <a:lnTo>
                  <a:pt x="134351" y="6536"/>
                </a:lnTo>
                <a:lnTo>
                  <a:pt x="183000" y="0"/>
                </a:lnTo>
                <a:lnTo>
                  <a:pt x="1276800" y="0"/>
                </a:lnTo>
                <a:lnTo>
                  <a:pt x="1346831" y="13930"/>
                </a:lnTo>
                <a:lnTo>
                  <a:pt x="1406200" y="53599"/>
                </a:lnTo>
                <a:lnTo>
                  <a:pt x="1445870" y="112968"/>
                </a:lnTo>
                <a:lnTo>
                  <a:pt x="1459800" y="182999"/>
                </a:lnTo>
                <a:lnTo>
                  <a:pt x="1453263" y="231648"/>
                </a:lnTo>
                <a:lnTo>
                  <a:pt x="1434815" y="275363"/>
                </a:lnTo>
                <a:lnTo>
                  <a:pt x="1406200" y="312400"/>
                </a:lnTo>
                <a:lnTo>
                  <a:pt x="1369163" y="341015"/>
                </a:lnTo>
                <a:lnTo>
                  <a:pt x="1325448" y="359463"/>
                </a:lnTo>
                <a:lnTo>
                  <a:pt x="1276800" y="365999"/>
                </a:lnTo>
                <a:close/>
              </a:path>
            </a:pathLst>
          </a:custGeom>
          <a:solidFill>
            <a:srgbClr val="FFD6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4" name="Google Shape;344;p17"/>
          <p:cNvSpPr txBox="1"/>
          <p:nvPr/>
        </p:nvSpPr>
        <p:spPr>
          <a:xfrm>
            <a:off x="1063631" y="2690969"/>
            <a:ext cx="695325" cy="295910"/>
          </a:xfrm>
          <a:prstGeom prst="rect">
            <a:avLst/>
          </a:prstGeom>
          <a:noFill/>
          <a:ln>
            <a:noFill/>
          </a:ln>
        </p:spPr>
        <p:txBody>
          <a:bodyPr anchorCtr="0" anchor="t" bIns="0" lIns="0" spcFirstLastPara="1" rIns="0" wrap="square" tIns="20300">
            <a:spAutoFit/>
          </a:bodyPr>
          <a:lstStyle/>
          <a:p>
            <a:pPr indent="-18415" lvl="0" marL="30480" marR="5080" rtl="0" algn="l">
              <a:lnSpc>
                <a:spcPct val="116666"/>
              </a:lnSpc>
              <a:spcBef>
                <a:spcPts val="0"/>
              </a:spcBef>
              <a:spcAft>
                <a:spcPts val="0"/>
              </a:spcAft>
              <a:buNone/>
            </a:pPr>
            <a:r>
              <a:rPr lang="en-US" sz="900">
                <a:solidFill>
                  <a:srgbClr val="271066"/>
                </a:solidFill>
                <a:latin typeface="Calibri"/>
                <a:ea typeface="Calibri"/>
                <a:cs typeface="Calibri"/>
                <a:sym typeface="Calibri"/>
              </a:rPr>
              <a:t>Geographic  Correlation</a:t>
            </a:r>
            <a:endParaRPr sz="900">
              <a:latin typeface="Calibri"/>
              <a:ea typeface="Calibri"/>
              <a:cs typeface="Calibri"/>
              <a:sym typeface="Calibri"/>
            </a:endParaRPr>
          </a:p>
        </p:txBody>
      </p:sp>
      <p:sp>
        <p:nvSpPr>
          <p:cNvPr id="345" name="Google Shape;345;p17"/>
          <p:cNvSpPr/>
          <p:nvPr/>
        </p:nvSpPr>
        <p:spPr>
          <a:xfrm>
            <a:off x="2613999" y="1573428"/>
            <a:ext cx="1588135" cy="366395"/>
          </a:xfrm>
          <a:custGeom>
            <a:rect b="b" l="l" r="r" t="t"/>
            <a:pathLst>
              <a:path extrusionOk="0" h="366394" w="1588135">
                <a:moveTo>
                  <a:pt x="1404899" y="366000"/>
                </a:moveTo>
                <a:lnTo>
                  <a:pt x="182999" y="366000"/>
                </a:lnTo>
                <a:lnTo>
                  <a:pt x="134351" y="359463"/>
                </a:lnTo>
                <a:lnTo>
                  <a:pt x="90636" y="341015"/>
                </a:lnTo>
                <a:lnTo>
                  <a:pt x="53599" y="312400"/>
                </a:lnTo>
                <a:lnTo>
                  <a:pt x="24984" y="275363"/>
                </a:lnTo>
                <a:lnTo>
                  <a:pt x="6536" y="231648"/>
                </a:lnTo>
                <a:lnTo>
                  <a:pt x="0" y="183000"/>
                </a:lnTo>
                <a:lnTo>
                  <a:pt x="6536" y="134351"/>
                </a:lnTo>
                <a:lnTo>
                  <a:pt x="24984" y="90636"/>
                </a:lnTo>
                <a:lnTo>
                  <a:pt x="53599" y="53599"/>
                </a:lnTo>
                <a:lnTo>
                  <a:pt x="90636" y="24984"/>
                </a:lnTo>
                <a:lnTo>
                  <a:pt x="134351" y="6536"/>
                </a:lnTo>
                <a:lnTo>
                  <a:pt x="182999" y="0"/>
                </a:lnTo>
                <a:lnTo>
                  <a:pt x="1404899" y="0"/>
                </a:lnTo>
                <a:lnTo>
                  <a:pt x="1474931" y="13930"/>
                </a:lnTo>
                <a:lnTo>
                  <a:pt x="1534300" y="53599"/>
                </a:lnTo>
                <a:lnTo>
                  <a:pt x="1573969" y="112968"/>
                </a:lnTo>
                <a:lnTo>
                  <a:pt x="1587899" y="183000"/>
                </a:lnTo>
                <a:lnTo>
                  <a:pt x="1581362" y="231648"/>
                </a:lnTo>
                <a:lnTo>
                  <a:pt x="1562914" y="275363"/>
                </a:lnTo>
                <a:lnTo>
                  <a:pt x="1534300" y="312400"/>
                </a:lnTo>
                <a:lnTo>
                  <a:pt x="1497263" y="341015"/>
                </a:lnTo>
                <a:lnTo>
                  <a:pt x="1453548" y="359463"/>
                </a:lnTo>
                <a:lnTo>
                  <a:pt x="1404899" y="366000"/>
                </a:lnTo>
                <a:close/>
              </a:path>
            </a:pathLst>
          </a:custGeom>
          <a:solidFill>
            <a:srgbClr val="FC6C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6" name="Google Shape;346;p17"/>
          <p:cNvSpPr txBox="1"/>
          <p:nvPr/>
        </p:nvSpPr>
        <p:spPr>
          <a:xfrm>
            <a:off x="2782597" y="1605806"/>
            <a:ext cx="1250950" cy="295910"/>
          </a:xfrm>
          <a:prstGeom prst="rect">
            <a:avLst/>
          </a:prstGeom>
          <a:noFill/>
          <a:ln>
            <a:noFill/>
          </a:ln>
        </p:spPr>
        <p:txBody>
          <a:bodyPr anchorCtr="0" anchor="t" bIns="0" lIns="0" spcFirstLastPara="1" rIns="0" wrap="square" tIns="20300">
            <a:spAutoFit/>
          </a:bodyPr>
          <a:lstStyle/>
          <a:p>
            <a:pPr indent="156845" lvl="0" marL="12700" marR="5080" rtl="0" algn="l">
              <a:lnSpc>
                <a:spcPct val="116666"/>
              </a:lnSpc>
              <a:spcBef>
                <a:spcPts val="0"/>
              </a:spcBef>
              <a:spcAft>
                <a:spcPts val="0"/>
              </a:spcAft>
              <a:buNone/>
            </a:pPr>
            <a:r>
              <a:rPr lang="en-US" sz="900">
                <a:solidFill>
                  <a:srgbClr val="031A2F"/>
                </a:solidFill>
                <a:latin typeface="Calibri"/>
                <a:ea typeface="Calibri"/>
                <a:cs typeface="Calibri"/>
                <a:sym typeface="Calibri"/>
              </a:rPr>
              <a:t>National + Local  Economic Conditions</a:t>
            </a:r>
            <a:endParaRPr sz="900">
              <a:latin typeface="Calibri"/>
              <a:ea typeface="Calibri"/>
              <a:cs typeface="Calibri"/>
              <a:sym typeface="Calibri"/>
            </a:endParaRPr>
          </a:p>
        </p:txBody>
      </p:sp>
      <p:sp>
        <p:nvSpPr>
          <p:cNvPr id="347" name="Google Shape;347;p17"/>
          <p:cNvSpPr/>
          <p:nvPr/>
        </p:nvSpPr>
        <p:spPr>
          <a:xfrm>
            <a:off x="6680398" y="2658609"/>
            <a:ext cx="1459865" cy="366395"/>
          </a:xfrm>
          <a:custGeom>
            <a:rect b="b" l="l" r="r" t="t"/>
            <a:pathLst>
              <a:path extrusionOk="0" h="366394" w="1459865">
                <a:moveTo>
                  <a:pt x="1276799" y="365999"/>
                </a:moveTo>
                <a:lnTo>
                  <a:pt x="182999" y="365999"/>
                </a:lnTo>
                <a:lnTo>
                  <a:pt x="134351" y="359463"/>
                </a:lnTo>
                <a:lnTo>
                  <a:pt x="90636" y="341015"/>
                </a:lnTo>
                <a:lnTo>
                  <a:pt x="53599" y="312400"/>
                </a:lnTo>
                <a:lnTo>
                  <a:pt x="24984" y="275363"/>
                </a:lnTo>
                <a:lnTo>
                  <a:pt x="6536" y="231648"/>
                </a:lnTo>
                <a:lnTo>
                  <a:pt x="0" y="182999"/>
                </a:lnTo>
                <a:lnTo>
                  <a:pt x="6536" y="134351"/>
                </a:lnTo>
                <a:lnTo>
                  <a:pt x="24984" y="90636"/>
                </a:lnTo>
                <a:lnTo>
                  <a:pt x="53599" y="53599"/>
                </a:lnTo>
                <a:lnTo>
                  <a:pt x="90636" y="24984"/>
                </a:lnTo>
                <a:lnTo>
                  <a:pt x="134351" y="6536"/>
                </a:lnTo>
                <a:lnTo>
                  <a:pt x="182999" y="0"/>
                </a:lnTo>
                <a:lnTo>
                  <a:pt x="1276799" y="0"/>
                </a:lnTo>
                <a:lnTo>
                  <a:pt x="1346830" y="13930"/>
                </a:lnTo>
                <a:lnTo>
                  <a:pt x="1406199" y="53599"/>
                </a:lnTo>
                <a:lnTo>
                  <a:pt x="1445869" y="112968"/>
                </a:lnTo>
                <a:lnTo>
                  <a:pt x="1459799" y="182999"/>
                </a:lnTo>
                <a:lnTo>
                  <a:pt x="1453263" y="231648"/>
                </a:lnTo>
                <a:lnTo>
                  <a:pt x="1434815" y="275363"/>
                </a:lnTo>
                <a:lnTo>
                  <a:pt x="1406200" y="312400"/>
                </a:lnTo>
                <a:lnTo>
                  <a:pt x="1369163" y="341015"/>
                </a:lnTo>
                <a:lnTo>
                  <a:pt x="1325448" y="359463"/>
                </a:lnTo>
                <a:lnTo>
                  <a:pt x="1276799" y="365999"/>
                </a:lnTo>
                <a:close/>
              </a:path>
            </a:pathLst>
          </a:custGeom>
          <a:solidFill>
            <a:srgbClr val="D9F0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8" name="Google Shape;348;p17"/>
          <p:cNvSpPr txBox="1"/>
          <p:nvPr/>
        </p:nvSpPr>
        <p:spPr>
          <a:xfrm>
            <a:off x="6956854" y="2757662"/>
            <a:ext cx="90741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900">
                <a:solidFill>
                  <a:srgbClr val="031A2F"/>
                </a:solidFill>
                <a:latin typeface="Calibri"/>
                <a:ea typeface="Calibri"/>
                <a:cs typeface="Calibri"/>
                <a:sym typeface="Calibri"/>
              </a:rPr>
              <a:t>Demographics</a:t>
            </a:r>
            <a:endParaRPr sz="900">
              <a:latin typeface="Calibri"/>
              <a:ea typeface="Calibri"/>
              <a:cs typeface="Calibri"/>
              <a:sym typeface="Calibri"/>
            </a:endParaRPr>
          </a:p>
        </p:txBody>
      </p:sp>
      <p:sp>
        <p:nvSpPr>
          <p:cNvPr id="349" name="Google Shape;349;p17"/>
          <p:cNvSpPr txBox="1"/>
          <p:nvPr/>
        </p:nvSpPr>
        <p:spPr>
          <a:xfrm>
            <a:off x="6620599" y="3061388"/>
            <a:ext cx="1527810"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b="1" lang="en-US" sz="900">
                <a:latin typeface="Tahoma"/>
                <a:ea typeface="Tahoma"/>
                <a:cs typeface="Tahoma"/>
                <a:sym typeface="Tahoma"/>
              </a:rPr>
              <a:t>Voting correlates with  demographics like gender,  education, race, and age.</a:t>
            </a:r>
            <a:endParaRPr sz="900">
              <a:latin typeface="Tahoma"/>
              <a:ea typeface="Tahoma"/>
              <a:cs typeface="Tahoma"/>
              <a:sym typeface="Tahoma"/>
            </a:endParaRPr>
          </a:p>
        </p:txBody>
      </p:sp>
      <p:sp>
        <p:nvSpPr>
          <p:cNvPr id="350" name="Google Shape;350;p17"/>
          <p:cNvSpPr txBox="1"/>
          <p:nvPr/>
        </p:nvSpPr>
        <p:spPr>
          <a:xfrm>
            <a:off x="4526525" y="2089688"/>
            <a:ext cx="1802130"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The degree to which states  support one party or another has  been deepening over time.</a:t>
            </a:r>
            <a:endParaRPr sz="900">
              <a:latin typeface="Arial"/>
              <a:ea typeface="Arial"/>
              <a:cs typeface="Arial"/>
              <a:sym typeface="Arial"/>
            </a:endParaRPr>
          </a:p>
        </p:txBody>
      </p:sp>
      <p:sp>
        <p:nvSpPr>
          <p:cNvPr id="351" name="Google Shape;351;p17"/>
          <p:cNvSpPr/>
          <p:nvPr/>
        </p:nvSpPr>
        <p:spPr>
          <a:xfrm>
            <a:off x="4630399" y="1567862"/>
            <a:ext cx="1504315" cy="366395"/>
          </a:xfrm>
          <a:custGeom>
            <a:rect b="b" l="l" r="r" t="t"/>
            <a:pathLst>
              <a:path extrusionOk="0" h="366394" w="1504314">
                <a:moveTo>
                  <a:pt x="1321199" y="365999"/>
                </a:moveTo>
                <a:lnTo>
                  <a:pt x="182999" y="365999"/>
                </a:lnTo>
                <a:lnTo>
                  <a:pt x="134351" y="359462"/>
                </a:lnTo>
                <a:lnTo>
                  <a:pt x="90636" y="341015"/>
                </a:lnTo>
                <a:lnTo>
                  <a:pt x="53599" y="312400"/>
                </a:lnTo>
                <a:lnTo>
                  <a:pt x="24984" y="275363"/>
                </a:lnTo>
                <a:lnTo>
                  <a:pt x="6536" y="231648"/>
                </a:lnTo>
                <a:lnTo>
                  <a:pt x="0" y="182999"/>
                </a:lnTo>
                <a:lnTo>
                  <a:pt x="6536" y="134351"/>
                </a:lnTo>
                <a:lnTo>
                  <a:pt x="24984" y="90636"/>
                </a:lnTo>
                <a:lnTo>
                  <a:pt x="53599" y="53599"/>
                </a:lnTo>
                <a:lnTo>
                  <a:pt x="90636" y="24984"/>
                </a:lnTo>
                <a:lnTo>
                  <a:pt x="134351" y="6536"/>
                </a:lnTo>
                <a:lnTo>
                  <a:pt x="182999" y="0"/>
                </a:lnTo>
                <a:lnTo>
                  <a:pt x="1321199" y="0"/>
                </a:lnTo>
                <a:lnTo>
                  <a:pt x="1391230" y="13930"/>
                </a:lnTo>
                <a:lnTo>
                  <a:pt x="1450600" y="53599"/>
                </a:lnTo>
                <a:lnTo>
                  <a:pt x="1490269" y="112968"/>
                </a:lnTo>
                <a:lnTo>
                  <a:pt x="1504199" y="182999"/>
                </a:lnTo>
                <a:lnTo>
                  <a:pt x="1497663" y="231648"/>
                </a:lnTo>
                <a:lnTo>
                  <a:pt x="1479215" y="275363"/>
                </a:lnTo>
                <a:lnTo>
                  <a:pt x="1450600" y="312400"/>
                </a:lnTo>
                <a:lnTo>
                  <a:pt x="1413563" y="341015"/>
                </a:lnTo>
                <a:lnTo>
                  <a:pt x="1369848" y="359462"/>
                </a:lnTo>
                <a:lnTo>
                  <a:pt x="1321199" y="365999"/>
                </a:lnTo>
                <a:close/>
              </a:path>
            </a:pathLst>
          </a:custGeom>
          <a:solidFill>
            <a:srgbClr val="1E93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2" name="Google Shape;352;p17"/>
          <p:cNvSpPr txBox="1"/>
          <p:nvPr/>
        </p:nvSpPr>
        <p:spPr>
          <a:xfrm>
            <a:off x="5030725" y="1666915"/>
            <a:ext cx="70421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FFFFFF"/>
                </a:solidFill>
                <a:latin typeface="Calibri"/>
                <a:ea typeface="Calibri"/>
                <a:cs typeface="Calibri"/>
                <a:sym typeface="Calibri"/>
              </a:rPr>
              <a:t>Polarization</a:t>
            </a:r>
            <a:endParaRPr sz="900">
              <a:latin typeface="Calibri"/>
              <a:ea typeface="Calibri"/>
              <a:cs typeface="Calibri"/>
              <a:sym typeface="Calibri"/>
            </a:endParaRPr>
          </a:p>
        </p:txBody>
      </p:sp>
      <p:sp>
        <p:nvSpPr>
          <p:cNvPr id="353" name="Google Shape;353;p17"/>
          <p:cNvSpPr txBox="1"/>
          <p:nvPr>
            <p:ph type="title"/>
          </p:nvPr>
        </p:nvSpPr>
        <p:spPr>
          <a:xfrm>
            <a:off x="567150" y="483297"/>
            <a:ext cx="439864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82A64"/>
                </a:solidFill>
              </a:rPr>
              <a:t>Stylized Facts about Voting</a:t>
            </a:r>
            <a:endParaRPr sz="2400"/>
          </a:p>
        </p:txBody>
      </p:sp>
      <p:sp>
        <p:nvSpPr>
          <p:cNvPr id="354" name="Google Shape;354;p17"/>
          <p:cNvSpPr/>
          <p:nvPr/>
        </p:nvSpPr>
        <p:spPr>
          <a:xfrm>
            <a:off x="3403899" y="2793550"/>
            <a:ext cx="2040255" cy="601345"/>
          </a:xfrm>
          <a:custGeom>
            <a:rect b="b" l="l" r="r" t="t"/>
            <a:pathLst>
              <a:path extrusionOk="0" h="601345" w="2040254">
                <a:moveTo>
                  <a:pt x="2039749" y="601199"/>
                </a:moveTo>
                <a:lnTo>
                  <a:pt x="2031649" y="0"/>
                </a:lnTo>
              </a:path>
              <a:path extrusionOk="0" h="601345" w="2040254">
                <a:moveTo>
                  <a:pt x="8099" y="601199"/>
                </a:moveTo>
                <a:lnTo>
                  <a:pt x="0" y="0"/>
                </a:lnTo>
              </a:path>
            </a:pathLst>
          </a:custGeom>
          <a:noFill/>
          <a:ln cap="flat" cmpd="sng" w="952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8" name="Shape 358"/>
        <p:cNvGrpSpPr/>
        <p:nvPr/>
      </p:nvGrpSpPr>
      <p:grpSpPr>
        <a:xfrm>
          <a:off x="0" y="0"/>
          <a:ext cx="0" cy="0"/>
          <a:chOff x="0" y="0"/>
          <a:chExt cx="0" cy="0"/>
        </a:xfrm>
      </p:grpSpPr>
      <p:sp>
        <p:nvSpPr>
          <p:cNvPr id="359" name="Google Shape;359;p18"/>
          <p:cNvSpPr txBox="1"/>
          <p:nvPr>
            <p:ph type="title"/>
          </p:nvPr>
        </p:nvSpPr>
        <p:spPr>
          <a:xfrm>
            <a:off x="547475" y="392208"/>
            <a:ext cx="698817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Women are More Likely to Vote Democratic</a:t>
            </a:r>
            <a:endParaRPr sz="2400"/>
          </a:p>
        </p:txBody>
      </p:sp>
      <p:pic>
        <p:nvPicPr>
          <p:cNvPr id="360" name="Google Shape;360;p18"/>
          <p:cNvPicPr preferRelativeResize="0"/>
          <p:nvPr/>
        </p:nvPicPr>
        <p:blipFill rotWithShape="1">
          <a:blip r:embed="rId3">
            <a:alphaModFix/>
          </a:blip>
          <a:srcRect b="0" l="0" r="0" t="0"/>
          <a:stretch/>
        </p:blipFill>
        <p:spPr>
          <a:xfrm>
            <a:off x="1323098" y="1000771"/>
            <a:ext cx="6607320" cy="37614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4" name="Shape 364"/>
        <p:cNvGrpSpPr/>
        <p:nvPr/>
      </p:nvGrpSpPr>
      <p:grpSpPr>
        <a:xfrm>
          <a:off x="0" y="0"/>
          <a:ext cx="0" cy="0"/>
          <a:chOff x="0" y="0"/>
          <a:chExt cx="0" cy="0"/>
        </a:xfrm>
      </p:grpSpPr>
      <p:sp>
        <p:nvSpPr>
          <p:cNvPr id="365" name="Google Shape;365;p19"/>
          <p:cNvSpPr txBox="1"/>
          <p:nvPr>
            <p:ph type="title"/>
          </p:nvPr>
        </p:nvSpPr>
        <p:spPr>
          <a:xfrm>
            <a:off x="547475" y="392208"/>
            <a:ext cx="7665084"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Voting Democratic is Correlated with Education</a:t>
            </a:r>
            <a:endParaRPr sz="2400"/>
          </a:p>
        </p:txBody>
      </p:sp>
      <p:pic>
        <p:nvPicPr>
          <p:cNvPr id="366" name="Google Shape;366;p19"/>
          <p:cNvPicPr preferRelativeResize="0"/>
          <p:nvPr/>
        </p:nvPicPr>
        <p:blipFill rotWithShape="1">
          <a:blip r:embed="rId3">
            <a:alphaModFix/>
          </a:blip>
          <a:srcRect b="0" l="0" r="0" t="0"/>
          <a:stretch/>
        </p:blipFill>
        <p:spPr>
          <a:xfrm>
            <a:off x="1316272" y="1137372"/>
            <a:ext cx="6511407" cy="36930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 name="Shape 53"/>
        <p:cNvGrpSpPr/>
        <p:nvPr/>
      </p:nvGrpSpPr>
      <p:grpSpPr>
        <a:xfrm>
          <a:off x="0" y="0"/>
          <a:ext cx="0" cy="0"/>
          <a:chOff x="0" y="0"/>
          <a:chExt cx="0" cy="0"/>
        </a:xfrm>
      </p:grpSpPr>
      <p:sp>
        <p:nvSpPr>
          <p:cNvPr id="54" name="Google Shape;54;p2"/>
          <p:cNvSpPr/>
          <p:nvPr/>
        </p:nvSpPr>
        <p:spPr>
          <a:xfrm>
            <a:off x="533499" y="890822"/>
            <a:ext cx="8038465" cy="0"/>
          </a:xfrm>
          <a:custGeom>
            <a:rect b="b" l="l" r="r" t="t"/>
            <a:pathLst>
              <a:path extrusionOk="0" h="120000" w="8038465">
                <a:moveTo>
                  <a:pt x="0" y="0"/>
                </a:moveTo>
                <a:lnTo>
                  <a:pt x="8038274" y="0"/>
                </a:lnTo>
              </a:path>
            </a:pathLst>
          </a:custGeom>
          <a:noFill/>
          <a:ln cap="flat" cmpd="sng" w="38075">
            <a:solidFill>
              <a:srgbClr val="1E94E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2"/>
          <p:cNvSpPr/>
          <p:nvPr/>
        </p:nvSpPr>
        <p:spPr>
          <a:xfrm>
            <a:off x="533499" y="1431397"/>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 name="Google Shape;56;p2"/>
          <p:cNvSpPr/>
          <p:nvPr/>
        </p:nvSpPr>
        <p:spPr>
          <a:xfrm>
            <a:off x="533499" y="1971972"/>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2"/>
          <p:cNvSpPr/>
          <p:nvPr/>
        </p:nvSpPr>
        <p:spPr>
          <a:xfrm>
            <a:off x="533499" y="2512547"/>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2"/>
          <p:cNvSpPr/>
          <p:nvPr/>
        </p:nvSpPr>
        <p:spPr>
          <a:xfrm>
            <a:off x="533499" y="3053122"/>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 name="Google Shape;59;p2"/>
          <p:cNvSpPr txBox="1"/>
          <p:nvPr>
            <p:ph type="title"/>
          </p:nvPr>
        </p:nvSpPr>
        <p:spPr>
          <a:xfrm>
            <a:off x="611274" y="412555"/>
            <a:ext cx="127508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Agenda</a:t>
            </a:r>
            <a:endParaRPr sz="2400"/>
          </a:p>
        </p:txBody>
      </p:sp>
      <p:sp>
        <p:nvSpPr>
          <p:cNvPr id="60" name="Google Shape;60;p2"/>
          <p:cNvSpPr txBox="1"/>
          <p:nvPr/>
        </p:nvSpPr>
        <p:spPr>
          <a:xfrm>
            <a:off x="611274" y="1036523"/>
            <a:ext cx="444817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1	</a:t>
            </a:r>
            <a:r>
              <a:rPr b="1" lang="en-US" sz="1400">
                <a:latin typeface="Calibri"/>
                <a:ea typeface="Calibri"/>
                <a:cs typeface="Calibri"/>
                <a:sym typeface="Calibri"/>
              </a:rPr>
              <a:t>Overview of how the US elects presidents</a:t>
            </a:r>
            <a:endParaRPr sz="1400">
              <a:latin typeface="Calibri"/>
              <a:ea typeface="Calibri"/>
              <a:cs typeface="Calibri"/>
              <a:sym typeface="Calibri"/>
            </a:endParaRPr>
          </a:p>
        </p:txBody>
      </p:sp>
      <p:sp>
        <p:nvSpPr>
          <p:cNvPr id="61" name="Google Shape;61;p2"/>
          <p:cNvSpPr txBox="1"/>
          <p:nvPr/>
        </p:nvSpPr>
        <p:spPr>
          <a:xfrm>
            <a:off x="611274" y="1577098"/>
            <a:ext cx="13081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2</a:t>
            </a:r>
            <a:endParaRPr sz="1400">
              <a:latin typeface="Calibri"/>
              <a:ea typeface="Calibri"/>
              <a:cs typeface="Calibri"/>
              <a:sym typeface="Calibri"/>
            </a:endParaRPr>
          </a:p>
        </p:txBody>
      </p:sp>
      <p:sp>
        <p:nvSpPr>
          <p:cNvPr id="62" name="Google Shape;62;p2"/>
          <p:cNvSpPr txBox="1"/>
          <p:nvPr/>
        </p:nvSpPr>
        <p:spPr>
          <a:xfrm>
            <a:off x="1149150" y="1558048"/>
            <a:ext cx="251396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latin typeface="Calibri"/>
                <a:ea typeface="Calibri"/>
                <a:cs typeface="Calibri"/>
                <a:sym typeface="Calibri"/>
              </a:rPr>
              <a:t>Stylized facts about voting</a:t>
            </a:r>
            <a:endParaRPr sz="1400">
              <a:latin typeface="Calibri"/>
              <a:ea typeface="Calibri"/>
              <a:cs typeface="Calibri"/>
              <a:sym typeface="Calibri"/>
            </a:endParaRPr>
          </a:p>
        </p:txBody>
      </p:sp>
      <p:sp>
        <p:nvSpPr>
          <p:cNvPr id="63" name="Google Shape;63;p2"/>
          <p:cNvSpPr txBox="1"/>
          <p:nvPr/>
        </p:nvSpPr>
        <p:spPr>
          <a:xfrm>
            <a:off x="611274" y="2117673"/>
            <a:ext cx="13081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3</a:t>
            </a:r>
            <a:endParaRPr sz="1400">
              <a:latin typeface="Calibri"/>
              <a:ea typeface="Calibri"/>
              <a:cs typeface="Calibri"/>
              <a:sym typeface="Calibri"/>
            </a:endParaRPr>
          </a:p>
        </p:txBody>
      </p:sp>
      <p:sp>
        <p:nvSpPr>
          <p:cNvPr id="64" name="Google Shape;64;p2"/>
          <p:cNvSpPr txBox="1"/>
          <p:nvPr/>
        </p:nvSpPr>
        <p:spPr>
          <a:xfrm>
            <a:off x="1149150" y="2117673"/>
            <a:ext cx="264858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latin typeface="Calibri"/>
                <a:ea typeface="Calibri"/>
                <a:cs typeface="Calibri"/>
                <a:sym typeface="Calibri"/>
              </a:rPr>
              <a:t>Types of forecasting models</a:t>
            </a:r>
            <a:endParaRPr sz="1400">
              <a:latin typeface="Calibri"/>
              <a:ea typeface="Calibri"/>
              <a:cs typeface="Calibri"/>
              <a:sym typeface="Calibri"/>
            </a:endParaRPr>
          </a:p>
        </p:txBody>
      </p:sp>
      <p:sp>
        <p:nvSpPr>
          <p:cNvPr id="65" name="Google Shape;65;p2"/>
          <p:cNvSpPr txBox="1"/>
          <p:nvPr/>
        </p:nvSpPr>
        <p:spPr>
          <a:xfrm>
            <a:off x="611274" y="2658248"/>
            <a:ext cx="14795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4</a:t>
            </a:r>
            <a:endParaRPr sz="1400">
              <a:latin typeface="Calibri"/>
              <a:ea typeface="Calibri"/>
              <a:cs typeface="Calibri"/>
              <a:sym typeface="Calibri"/>
            </a:endParaRPr>
          </a:p>
        </p:txBody>
      </p:sp>
      <p:sp>
        <p:nvSpPr>
          <p:cNvPr id="66" name="Google Shape;66;p2"/>
          <p:cNvSpPr txBox="1"/>
          <p:nvPr/>
        </p:nvSpPr>
        <p:spPr>
          <a:xfrm>
            <a:off x="1149150" y="2658248"/>
            <a:ext cx="469455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latin typeface="Calibri"/>
                <a:ea typeface="Calibri"/>
                <a:cs typeface="Calibri"/>
                <a:sym typeface="Calibri"/>
              </a:rPr>
              <a:t>Building a fundamentals based forecasting model</a:t>
            </a:r>
            <a:endParaRPr sz="14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0" name="Shape 370"/>
        <p:cNvGrpSpPr/>
        <p:nvPr/>
      </p:nvGrpSpPr>
      <p:grpSpPr>
        <a:xfrm>
          <a:off x="0" y="0"/>
          <a:ext cx="0" cy="0"/>
          <a:chOff x="0" y="0"/>
          <a:chExt cx="0" cy="0"/>
        </a:xfrm>
      </p:grpSpPr>
      <p:sp>
        <p:nvSpPr>
          <p:cNvPr id="371" name="Google Shape;371;p20"/>
          <p:cNvSpPr txBox="1"/>
          <p:nvPr>
            <p:ph type="title"/>
          </p:nvPr>
        </p:nvSpPr>
        <p:spPr>
          <a:xfrm>
            <a:off x="547475" y="392208"/>
            <a:ext cx="769874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White Voters are Less Likely to Vote Democratic</a:t>
            </a:r>
            <a:endParaRPr sz="2400"/>
          </a:p>
        </p:txBody>
      </p:sp>
      <p:pic>
        <p:nvPicPr>
          <p:cNvPr id="372" name="Google Shape;372;p20"/>
          <p:cNvPicPr preferRelativeResize="0"/>
          <p:nvPr/>
        </p:nvPicPr>
        <p:blipFill rotWithShape="1">
          <a:blip r:embed="rId3">
            <a:alphaModFix/>
          </a:blip>
          <a:srcRect b="0" l="0" r="0" t="0"/>
          <a:stretch/>
        </p:blipFill>
        <p:spPr>
          <a:xfrm>
            <a:off x="1185185" y="1020823"/>
            <a:ext cx="6779906" cy="384532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6" name="Shape 376"/>
        <p:cNvGrpSpPr/>
        <p:nvPr/>
      </p:nvGrpSpPr>
      <p:grpSpPr>
        <a:xfrm>
          <a:off x="0" y="0"/>
          <a:ext cx="0" cy="0"/>
          <a:chOff x="0" y="0"/>
          <a:chExt cx="0" cy="0"/>
        </a:xfrm>
      </p:grpSpPr>
      <p:sp>
        <p:nvSpPr>
          <p:cNvPr id="377" name="Google Shape;377;p21"/>
          <p:cNvSpPr txBox="1"/>
          <p:nvPr>
            <p:ph type="title"/>
          </p:nvPr>
        </p:nvSpPr>
        <p:spPr>
          <a:xfrm>
            <a:off x="547475" y="392208"/>
            <a:ext cx="653859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Younger Voters Tend to Vote Democratic</a:t>
            </a:r>
            <a:endParaRPr sz="2400"/>
          </a:p>
        </p:txBody>
      </p:sp>
      <p:pic>
        <p:nvPicPr>
          <p:cNvPr id="378" name="Google Shape;378;p21"/>
          <p:cNvPicPr preferRelativeResize="0"/>
          <p:nvPr/>
        </p:nvPicPr>
        <p:blipFill rotWithShape="1">
          <a:blip r:embed="rId3">
            <a:alphaModFix/>
          </a:blip>
          <a:srcRect b="0" l="0" r="0" t="0"/>
          <a:stretch/>
        </p:blipFill>
        <p:spPr>
          <a:xfrm>
            <a:off x="1098759" y="966650"/>
            <a:ext cx="6946424" cy="397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2" name="Shape 382"/>
        <p:cNvGrpSpPr/>
        <p:nvPr/>
      </p:nvGrpSpPr>
      <p:grpSpPr>
        <a:xfrm>
          <a:off x="0" y="0"/>
          <a:ext cx="0" cy="0"/>
          <a:chOff x="0" y="0"/>
          <a:chExt cx="0" cy="0"/>
        </a:xfrm>
      </p:grpSpPr>
      <p:sp>
        <p:nvSpPr>
          <p:cNvPr id="383" name="Google Shape;383;p22"/>
          <p:cNvSpPr/>
          <p:nvPr/>
        </p:nvSpPr>
        <p:spPr>
          <a:xfrm>
            <a:off x="533499" y="890822"/>
            <a:ext cx="8038465" cy="0"/>
          </a:xfrm>
          <a:custGeom>
            <a:rect b="b" l="l" r="r" t="t"/>
            <a:pathLst>
              <a:path extrusionOk="0" h="120000" w="8038465">
                <a:moveTo>
                  <a:pt x="0" y="0"/>
                </a:moveTo>
                <a:lnTo>
                  <a:pt x="8038274" y="0"/>
                </a:lnTo>
              </a:path>
            </a:pathLst>
          </a:custGeom>
          <a:noFill/>
          <a:ln cap="flat" cmpd="sng" w="38075">
            <a:solidFill>
              <a:srgbClr val="1E94E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4" name="Google Shape;384;p22"/>
          <p:cNvSpPr/>
          <p:nvPr/>
        </p:nvSpPr>
        <p:spPr>
          <a:xfrm>
            <a:off x="533499" y="1431397"/>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5" name="Google Shape;385;p22"/>
          <p:cNvSpPr/>
          <p:nvPr/>
        </p:nvSpPr>
        <p:spPr>
          <a:xfrm>
            <a:off x="533499" y="1971972"/>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6" name="Google Shape;386;p22"/>
          <p:cNvSpPr/>
          <p:nvPr/>
        </p:nvSpPr>
        <p:spPr>
          <a:xfrm>
            <a:off x="533499" y="2512547"/>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7" name="Google Shape;387;p22"/>
          <p:cNvSpPr/>
          <p:nvPr/>
        </p:nvSpPr>
        <p:spPr>
          <a:xfrm>
            <a:off x="533499" y="3053122"/>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8" name="Google Shape;388;p22"/>
          <p:cNvSpPr txBox="1"/>
          <p:nvPr>
            <p:ph type="title"/>
          </p:nvPr>
        </p:nvSpPr>
        <p:spPr>
          <a:xfrm>
            <a:off x="611274" y="412555"/>
            <a:ext cx="127508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Agenda</a:t>
            </a:r>
            <a:endParaRPr sz="2400"/>
          </a:p>
        </p:txBody>
      </p:sp>
      <p:sp>
        <p:nvSpPr>
          <p:cNvPr id="389" name="Google Shape;389;p22"/>
          <p:cNvSpPr txBox="1"/>
          <p:nvPr/>
        </p:nvSpPr>
        <p:spPr>
          <a:xfrm>
            <a:off x="611274" y="1036523"/>
            <a:ext cx="424370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1	</a:t>
            </a:r>
            <a:r>
              <a:rPr lang="en-US" sz="1400">
                <a:latin typeface="Calibri"/>
                <a:ea typeface="Calibri"/>
                <a:cs typeface="Calibri"/>
                <a:sym typeface="Calibri"/>
              </a:rPr>
              <a:t>Overview of how the US elects presidents</a:t>
            </a:r>
            <a:endParaRPr sz="1400">
              <a:latin typeface="Calibri"/>
              <a:ea typeface="Calibri"/>
              <a:cs typeface="Calibri"/>
              <a:sym typeface="Calibri"/>
            </a:endParaRPr>
          </a:p>
        </p:txBody>
      </p:sp>
      <p:sp>
        <p:nvSpPr>
          <p:cNvPr id="390" name="Google Shape;390;p22"/>
          <p:cNvSpPr txBox="1"/>
          <p:nvPr/>
        </p:nvSpPr>
        <p:spPr>
          <a:xfrm>
            <a:off x="611274" y="1577098"/>
            <a:ext cx="13081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2</a:t>
            </a:r>
            <a:endParaRPr sz="1400">
              <a:latin typeface="Calibri"/>
              <a:ea typeface="Calibri"/>
              <a:cs typeface="Calibri"/>
              <a:sym typeface="Calibri"/>
            </a:endParaRPr>
          </a:p>
        </p:txBody>
      </p:sp>
      <p:sp>
        <p:nvSpPr>
          <p:cNvPr id="391" name="Google Shape;391;p22"/>
          <p:cNvSpPr txBox="1"/>
          <p:nvPr/>
        </p:nvSpPr>
        <p:spPr>
          <a:xfrm>
            <a:off x="1149150" y="1558048"/>
            <a:ext cx="237553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Stylized facts about voting</a:t>
            </a:r>
            <a:endParaRPr sz="1400">
              <a:latin typeface="Calibri"/>
              <a:ea typeface="Calibri"/>
              <a:cs typeface="Calibri"/>
              <a:sym typeface="Calibri"/>
            </a:endParaRPr>
          </a:p>
        </p:txBody>
      </p:sp>
      <p:sp>
        <p:nvSpPr>
          <p:cNvPr id="392" name="Google Shape;392;p22"/>
          <p:cNvSpPr txBox="1"/>
          <p:nvPr/>
        </p:nvSpPr>
        <p:spPr>
          <a:xfrm>
            <a:off x="611274" y="2117673"/>
            <a:ext cx="13081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3</a:t>
            </a:r>
            <a:endParaRPr sz="1400">
              <a:latin typeface="Calibri"/>
              <a:ea typeface="Calibri"/>
              <a:cs typeface="Calibri"/>
              <a:sym typeface="Calibri"/>
            </a:endParaRPr>
          </a:p>
        </p:txBody>
      </p:sp>
      <p:sp>
        <p:nvSpPr>
          <p:cNvPr id="393" name="Google Shape;393;p22"/>
          <p:cNvSpPr txBox="1"/>
          <p:nvPr/>
        </p:nvSpPr>
        <p:spPr>
          <a:xfrm>
            <a:off x="1149150" y="2117673"/>
            <a:ext cx="264858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latin typeface="Calibri"/>
                <a:ea typeface="Calibri"/>
                <a:cs typeface="Calibri"/>
                <a:sym typeface="Calibri"/>
              </a:rPr>
              <a:t>Types of forecasting models</a:t>
            </a:r>
            <a:endParaRPr sz="1400">
              <a:latin typeface="Calibri"/>
              <a:ea typeface="Calibri"/>
              <a:cs typeface="Calibri"/>
              <a:sym typeface="Calibri"/>
            </a:endParaRPr>
          </a:p>
        </p:txBody>
      </p:sp>
      <p:sp>
        <p:nvSpPr>
          <p:cNvPr id="394" name="Google Shape;394;p22"/>
          <p:cNvSpPr txBox="1"/>
          <p:nvPr/>
        </p:nvSpPr>
        <p:spPr>
          <a:xfrm>
            <a:off x="611274" y="2658248"/>
            <a:ext cx="14795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4</a:t>
            </a:r>
            <a:endParaRPr sz="1400">
              <a:latin typeface="Calibri"/>
              <a:ea typeface="Calibri"/>
              <a:cs typeface="Calibri"/>
              <a:sym typeface="Calibri"/>
            </a:endParaRPr>
          </a:p>
        </p:txBody>
      </p:sp>
      <p:sp>
        <p:nvSpPr>
          <p:cNvPr id="395" name="Google Shape;395;p22"/>
          <p:cNvSpPr txBox="1"/>
          <p:nvPr/>
        </p:nvSpPr>
        <p:spPr>
          <a:xfrm>
            <a:off x="1149150" y="2658248"/>
            <a:ext cx="449643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Building a fundamentals based forecasting model</a:t>
            </a:r>
            <a:endParaRPr sz="14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9" name="Shape 399"/>
        <p:cNvGrpSpPr/>
        <p:nvPr/>
      </p:nvGrpSpPr>
      <p:grpSpPr>
        <a:xfrm>
          <a:off x="0" y="0"/>
          <a:ext cx="0" cy="0"/>
          <a:chOff x="0" y="0"/>
          <a:chExt cx="0" cy="0"/>
        </a:xfrm>
      </p:grpSpPr>
      <p:sp>
        <p:nvSpPr>
          <p:cNvPr id="400" name="Google Shape;400;p23"/>
          <p:cNvSpPr txBox="1"/>
          <p:nvPr/>
        </p:nvSpPr>
        <p:spPr>
          <a:xfrm>
            <a:off x="6555457" y="1648283"/>
            <a:ext cx="1954530" cy="8636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Calibri"/>
                <a:ea typeface="Calibri"/>
                <a:cs typeface="Calibri"/>
                <a:sym typeface="Calibri"/>
              </a:rPr>
              <a:t>Idea is to </a:t>
            </a:r>
            <a:r>
              <a:rPr b="1" lang="en-US" sz="1200">
                <a:latin typeface="Calibri"/>
                <a:ea typeface="Calibri"/>
                <a:cs typeface="Calibri"/>
                <a:sym typeface="Calibri"/>
              </a:rPr>
              <a:t>combine  fundamental predictors  and polls </a:t>
            </a:r>
            <a:r>
              <a:rPr lang="en-US" sz="1200">
                <a:latin typeface="Calibri"/>
                <a:ea typeface="Calibri"/>
                <a:cs typeface="Calibri"/>
                <a:sym typeface="Calibri"/>
              </a:rPr>
              <a:t>together to get  the merits of both.</a:t>
            </a:r>
            <a:endParaRPr sz="1200">
              <a:latin typeface="Calibri"/>
              <a:ea typeface="Calibri"/>
              <a:cs typeface="Calibri"/>
              <a:sym typeface="Calibri"/>
            </a:endParaRPr>
          </a:p>
        </p:txBody>
      </p:sp>
      <p:sp>
        <p:nvSpPr>
          <p:cNvPr id="401" name="Google Shape;401;p23"/>
          <p:cNvSpPr txBox="1"/>
          <p:nvPr/>
        </p:nvSpPr>
        <p:spPr>
          <a:xfrm>
            <a:off x="3590263" y="1651308"/>
            <a:ext cx="1948814" cy="8636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Calibri"/>
                <a:ea typeface="Calibri"/>
                <a:cs typeface="Calibri"/>
                <a:sym typeface="Calibri"/>
              </a:rPr>
              <a:t>Use </a:t>
            </a:r>
            <a:r>
              <a:rPr b="1" lang="en-US" sz="1200">
                <a:latin typeface="Calibri"/>
                <a:ea typeface="Calibri"/>
                <a:cs typeface="Calibri"/>
                <a:sym typeface="Calibri"/>
              </a:rPr>
              <a:t>national and state  polls </a:t>
            </a:r>
            <a:r>
              <a:rPr lang="en-US" sz="1200">
                <a:latin typeface="Calibri"/>
                <a:ea typeface="Calibri"/>
                <a:cs typeface="Calibri"/>
                <a:sym typeface="Calibri"/>
              </a:rPr>
              <a:t>prior to the election  to reveal what voter  preferences are.</a:t>
            </a:r>
            <a:endParaRPr sz="1200">
              <a:latin typeface="Calibri"/>
              <a:ea typeface="Calibri"/>
              <a:cs typeface="Calibri"/>
              <a:sym typeface="Calibri"/>
            </a:endParaRPr>
          </a:p>
        </p:txBody>
      </p:sp>
      <p:sp>
        <p:nvSpPr>
          <p:cNvPr id="402" name="Google Shape;402;p23"/>
          <p:cNvSpPr txBox="1"/>
          <p:nvPr>
            <p:ph type="title"/>
          </p:nvPr>
        </p:nvSpPr>
        <p:spPr>
          <a:xfrm>
            <a:off x="453225" y="505857"/>
            <a:ext cx="456692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Types of Forecasting Models</a:t>
            </a:r>
            <a:endParaRPr sz="2400"/>
          </a:p>
        </p:txBody>
      </p:sp>
      <p:sp>
        <p:nvSpPr>
          <p:cNvPr id="403" name="Google Shape;403;p23"/>
          <p:cNvSpPr txBox="1"/>
          <p:nvPr/>
        </p:nvSpPr>
        <p:spPr>
          <a:xfrm>
            <a:off x="591276" y="1648283"/>
            <a:ext cx="1866264" cy="107315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Calibri"/>
                <a:ea typeface="Calibri"/>
                <a:cs typeface="Calibri"/>
                <a:sym typeface="Calibri"/>
              </a:rPr>
              <a:t>Assume elections are  based on things like </a:t>
            </a:r>
            <a:r>
              <a:rPr b="1" lang="en-US" sz="1200">
                <a:latin typeface="Calibri"/>
                <a:ea typeface="Calibri"/>
                <a:cs typeface="Calibri"/>
                <a:sym typeface="Calibri"/>
              </a:rPr>
              <a:t>the  economy, past voting  history, incumbency,  approval, etc</a:t>
            </a:r>
            <a:r>
              <a:rPr lang="en-US" sz="1200">
                <a:latin typeface="Calibri"/>
                <a:ea typeface="Calibri"/>
                <a:cs typeface="Calibri"/>
                <a:sym typeface="Calibri"/>
              </a:rPr>
              <a:t>.</a:t>
            </a:r>
            <a:endParaRPr sz="1200">
              <a:latin typeface="Calibri"/>
              <a:ea typeface="Calibri"/>
              <a:cs typeface="Calibri"/>
              <a:sym typeface="Calibri"/>
            </a:endParaRPr>
          </a:p>
        </p:txBody>
      </p:sp>
      <p:sp>
        <p:nvSpPr>
          <p:cNvPr id="404" name="Google Shape;404;p23"/>
          <p:cNvSpPr/>
          <p:nvPr/>
        </p:nvSpPr>
        <p:spPr>
          <a:xfrm>
            <a:off x="481099" y="1205825"/>
            <a:ext cx="2505710" cy="330835"/>
          </a:xfrm>
          <a:custGeom>
            <a:rect b="b" l="l" r="r" t="t"/>
            <a:pathLst>
              <a:path extrusionOk="0" h="330834" w="2505710">
                <a:moveTo>
                  <a:pt x="2339999" y="330599"/>
                </a:moveTo>
                <a:lnTo>
                  <a:pt x="0" y="330599"/>
                </a:lnTo>
                <a:lnTo>
                  <a:pt x="0" y="0"/>
                </a:lnTo>
                <a:lnTo>
                  <a:pt x="2339999" y="0"/>
                </a:lnTo>
                <a:lnTo>
                  <a:pt x="2505299" y="165299"/>
                </a:lnTo>
                <a:lnTo>
                  <a:pt x="2339999" y="330599"/>
                </a:lnTo>
                <a:close/>
              </a:path>
            </a:pathLst>
          </a:custGeom>
          <a:solidFill>
            <a:srgbClr val="D9F0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5" name="Google Shape;405;p23"/>
          <p:cNvSpPr txBox="1"/>
          <p:nvPr/>
        </p:nvSpPr>
        <p:spPr>
          <a:xfrm>
            <a:off x="905077" y="1267112"/>
            <a:ext cx="1576070"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rgbClr val="271066"/>
                </a:solidFill>
                <a:latin typeface="Calibri"/>
                <a:ea typeface="Calibri"/>
                <a:cs typeface="Calibri"/>
                <a:sym typeface="Calibri"/>
              </a:rPr>
              <a:t>Fundamentals Based</a:t>
            </a:r>
            <a:endParaRPr sz="1100">
              <a:latin typeface="Calibri"/>
              <a:ea typeface="Calibri"/>
              <a:cs typeface="Calibri"/>
              <a:sym typeface="Calibri"/>
            </a:endParaRPr>
          </a:p>
        </p:txBody>
      </p:sp>
      <p:sp>
        <p:nvSpPr>
          <p:cNvPr id="406" name="Google Shape;406;p23"/>
          <p:cNvSpPr txBox="1"/>
          <p:nvPr/>
        </p:nvSpPr>
        <p:spPr>
          <a:xfrm>
            <a:off x="597147" y="3240265"/>
            <a:ext cx="2105660" cy="673100"/>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Historically there is not that much data  since there have been few elections. As  a result fundamentals based models  tend to overﬁt.</a:t>
            </a:r>
            <a:endParaRPr sz="900">
              <a:latin typeface="Arial"/>
              <a:ea typeface="Arial"/>
              <a:cs typeface="Arial"/>
              <a:sym typeface="Arial"/>
            </a:endParaRPr>
          </a:p>
        </p:txBody>
      </p:sp>
      <p:sp>
        <p:nvSpPr>
          <p:cNvPr id="407" name="Google Shape;407;p23"/>
          <p:cNvSpPr txBox="1"/>
          <p:nvPr/>
        </p:nvSpPr>
        <p:spPr>
          <a:xfrm>
            <a:off x="3596133" y="3243289"/>
            <a:ext cx="2061210"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Generally performs better than  fundamentals based models. But polls  have issues:</a:t>
            </a:r>
            <a:endParaRPr sz="900">
              <a:latin typeface="Arial"/>
              <a:ea typeface="Arial"/>
              <a:cs typeface="Arial"/>
              <a:sym typeface="Arial"/>
            </a:endParaRPr>
          </a:p>
        </p:txBody>
      </p:sp>
      <p:sp>
        <p:nvSpPr>
          <p:cNvPr id="408" name="Google Shape;408;p23"/>
          <p:cNvSpPr txBox="1"/>
          <p:nvPr/>
        </p:nvSpPr>
        <p:spPr>
          <a:xfrm>
            <a:off x="3691736" y="3729063"/>
            <a:ext cx="1963420" cy="996950"/>
          </a:xfrm>
          <a:prstGeom prst="rect">
            <a:avLst/>
          </a:prstGeom>
          <a:noFill/>
          <a:ln>
            <a:noFill/>
          </a:ln>
        </p:spPr>
        <p:txBody>
          <a:bodyPr anchorCtr="0" anchor="t" bIns="0" lIns="0" spcFirstLastPara="1" rIns="0" wrap="square" tIns="12700">
            <a:spAutoFit/>
          </a:bodyPr>
          <a:lstStyle/>
          <a:p>
            <a:pPr indent="-361950" lvl="0" marL="374015" marR="5080" rtl="0" algn="l">
              <a:lnSpc>
                <a:spcPct val="118100"/>
              </a:lnSpc>
              <a:spcBef>
                <a:spcPts val="0"/>
              </a:spcBef>
              <a:spcAft>
                <a:spcPts val="0"/>
              </a:spcAft>
              <a:buSzPts val="900"/>
              <a:buFont typeface="Arial"/>
              <a:buAutoNum type="arabicParenBoth"/>
            </a:pPr>
            <a:r>
              <a:rPr b="1" lang="en-US" sz="900">
                <a:latin typeface="Tahoma"/>
                <a:ea typeface="Tahoma"/>
                <a:cs typeface="Tahoma"/>
                <a:sym typeface="Tahoma"/>
              </a:rPr>
              <a:t>Herding</a:t>
            </a:r>
            <a:r>
              <a:rPr lang="en-US" sz="900">
                <a:latin typeface="Arial"/>
                <a:ea typeface="Arial"/>
                <a:cs typeface="Arial"/>
                <a:sym typeface="Arial"/>
              </a:rPr>
              <a:t>: polls can try to copy  one another</a:t>
            </a:r>
            <a:endParaRPr sz="900">
              <a:latin typeface="Arial"/>
              <a:ea typeface="Arial"/>
              <a:cs typeface="Arial"/>
              <a:sym typeface="Arial"/>
            </a:endParaRPr>
          </a:p>
          <a:p>
            <a:pPr indent="-361950" lvl="0" marL="374015" marR="113029" rtl="0" algn="l">
              <a:lnSpc>
                <a:spcPct val="118100"/>
              </a:lnSpc>
              <a:spcBef>
                <a:spcPts val="0"/>
              </a:spcBef>
              <a:spcAft>
                <a:spcPts val="0"/>
              </a:spcAft>
              <a:buSzPts val="900"/>
              <a:buFont typeface="Arial"/>
              <a:buAutoNum type="arabicParenBoth"/>
            </a:pPr>
            <a:r>
              <a:rPr b="1" lang="en-US" sz="900">
                <a:latin typeface="Tahoma"/>
                <a:ea typeface="Tahoma"/>
                <a:cs typeface="Tahoma"/>
                <a:sym typeface="Tahoma"/>
              </a:rPr>
              <a:t>House eﬀects</a:t>
            </a:r>
            <a:r>
              <a:rPr lang="en-US" sz="900">
                <a:latin typeface="Arial"/>
                <a:ea typeface="Arial"/>
                <a:cs typeface="Arial"/>
                <a:sym typeface="Arial"/>
              </a:rPr>
              <a:t>: polls can be  biased towards one party</a:t>
            </a:r>
            <a:endParaRPr sz="900">
              <a:latin typeface="Arial"/>
              <a:ea typeface="Arial"/>
              <a:cs typeface="Arial"/>
              <a:sym typeface="Arial"/>
            </a:endParaRPr>
          </a:p>
          <a:p>
            <a:pPr indent="-361950" lvl="0" marL="374015" marR="5080" rtl="0" algn="l">
              <a:lnSpc>
                <a:spcPct val="118100"/>
              </a:lnSpc>
              <a:spcBef>
                <a:spcPts val="0"/>
              </a:spcBef>
              <a:spcAft>
                <a:spcPts val="0"/>
              </a:spcAft>
              <a:buSzPts val="900"/>
              <a:buFont typeface="Arial"/>
              <a:buAutoNum type="arabicParenBoth"/>
            </a:pPr>
            <a:r>
              <a:rPr b="1" lang="en-US" sz="900">
                <a:latin typeface="Tahoma"/>
                <a:ea typeface="Tahoma"/>
                <a:cs typeface="Tahoma"/>
                <a:sym typeface="Tahoma"/>
              </a:rPr>
              <a:t>Sparsity</a:t>
            </a:r>
            <a:r>
              <a:rPr lang="en-US" sz="900">
                <a:latin typeface="Arial"/>
                <a:ea typeface="Arial"/>
                <a:cs typeface="Arial"/>
                <a:sym typeface="Arial"/>
              </a:rPr>
              <a:t>: certain states might  see few (or zero) polls</a:t>
            </a:r>
            <a:endParaRPr sz="900">
              <a:latin typeface="Arial"/>
              <a:ea typeface="Arial"/>
              <a:cs typeface="Arial"/>
              <a:sym typeface="Arial"/>
            </a:endParaRPr>
          </a:p>
        </p:txBody>
      </p:sp>
      <p:sp>
        <p:nvSpPr>
          <p:cNvPr id="409" name="Google Shape;409;p23"/>
          <p:cNvSpPr txBox="1"/>
          <p:nvPr/>
        </p:nvSpPr>
        <p:spPr>
          <a:xfrm>
            <a:off x="6622709" y="3240265"/>
            <a:ext cx="1788160" cy="349250"/>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Empirically this method seems to  perform the best.</a:t>
            </a:r>
            <a:endParaRPr sz="900">
              <a:latin typeface="Arial"/>
              <a:ea typeface="Arial"/>
              <a:cs typeface="Arial"/>
              <a:sym typeface="Arial"/>
            </a:endParaRPr>
          </a:p>
        </p:txBody>
      </p:sp>
      <p:sp>
        <p:nvSpPr>
          <p:cNvPr id="410" name="Google Shape;410;p23"/>
          <p:cNvSpPr txBox="1"/>
          <p:nvPr/>
        </p:nvSpPr>
        <p:spPr>
          <a:xfrm rot="-5400000">
            <a:off x="-6394" y="2354798"/>
            <a:ext cx="666750" cy="163830"/>
          </a:xfrm>
          <a:prstGeom prst="rect">
            <a:avLst/>
          </a:prstGeom>
          <a:noFill/>
          <a:ln>
            <a:noFill/>
          </a:ln>
        </p:spPr>
        <p:txBody>
          <a:bodyPr anchorCtr="0" anchor="t" bIns="0" lIns="0" spcFirstLastPara="1" rIns="0" wrap="square" tIns="19675">
            <a:spAutoFit/>
          </a:bodyPr>
          <a:lstStyle/>
          <a:p>
            <a:pPr indent="0" lvl="0" marL="12700" marR="0" rtl="0" algn="l">
              <a:lnSpc>
                <a:spcPct val="100000"/>
              </a:lnSpc>
              <a:spcBef>
                <a:spcPts val="0"/>
              </a:spcBef>
              <a:spcAft>
                <a:spcPts val="0"/>
              </a:spcAft>
              <a:buNone/>
            </a:pPr>
            <a:r>
              <a:rPr i="1" lang="en-US" sz="800">
                <a:latin typeface="Calibri"/>
                <a:ea typeface="Calibri"/>
                <a:cs typeface="Calibri"/>
                <a:sym typeface="Calibri"/>
              </a:rPr>
              <a:t>What They Are</a:t>
            </a:r>
            <a:endParaRPr sz="800">
              <a:latin typeface="Calibri"/>
              <a:ea typeface="Calibri"/>
              <a:cs typeface="Calibri"/>
              <a:sym typeface="Calibri"/>
            </a:endParaRPr>
          </a:p>
        </p:txBody>
      </p:sp>
      <p:sp>
        <p:nvSpPr>
          <p:cNvPr id="411" name="Google Shape;411;p23"/>
          <p:cNvSpPr txBox="1"/>
          <p:nvPr/>
        </p:nvSpPr>
        <p:spPr>
          <a:xfrm rot="-5400000">
            <a:off x="62186" y="3501848"/>
            <a:ext cx="529590" cy="163830"/>
          </a:xfrm>
          <a:prstGeom prst="rect">
            <a:avLst/>
          </a:prstGeom>
          <a:noFill/>
          <a:ln>
            <a:noFill/>
          </a:ln>
        </p:spPr>
        <p:txBody>
          <a:bodyPr anchorCtr="0" anchor="t" bIns="0" lIns="0" spcFirstLastPara="1" rIns="0" wrap="square" tIns="19675">
            <a:spAutoFit/>
          </a:bodyPr>
          <a:lstStyle/>
          <a:p>
            <a:pPr indent="0" lvl="0" marL="12700" marR="0" rtl="0" algn="l">
              <a:lnSpc>
                <a:spcPct val="100000"/>
              </a:lnSpc>
              <a:spcBef>
                <a:spcPts val="0"/>
              </a:spcBef>
              <a:spcAft>
                <a:spcPts val="0"/>
              </a:spcAft>
              <a:buNone/>
            </a:pPr>
            <a:r>
              <a:rPr i="1" lang="en-US" sz="800">
                <a:latin typeface="Calibri"/>
                <a:ea typeface="Calibri"/>
                <a:cs typeface="Calibri"/>
                <a:sym typeface="Calibri"/>
              </a:rPr>
              <a:t>Pros / Cons</a:t>
            </a:r>
            <a:endParaRPr sz="800">
              <a:latin typeface="Calibri"/>
              <a:ea typeface="Calibri"/>
              <a:cs typeface="Calibri"/>
              <a:sym typeface="Calibri"/>
            </a:endParaRPr>
          </a:p>
        </p:txBody>
      </p:sp>
      <p:sp>
        <p:nvSpPr>
          <p:cNvPr id="412" name="Google Shape;412;p23"/>
          <p:cNvSpPr/>
          <p:nvPr/>
        </p:nvSpPr>
        <p:spPr>
          <a:xfrm>
            <a:off x="348400" y="3089291"/>
            <a:ext cx="8470900" cy="0"/>
          </a:xfrm>
          <a:custGeom>
            <a:rect b="b" l="l" r="r" t="t"/>
            <a:pathLst>
              <a:path extrusionOk="0" h="120000" w="8470900">
                <a:moveTo>
                  <a:pt x="0" y="0"/>
                </a:moveTo>
                <a:lnTo>
                  <a:pt x="8470499" y="0"/>
                </a:lnTo>
              </a:path>
            </a:pathLst>
          </a:custGeom>
          <a:noFill/>
          <a:ln cap="flat" cmpd="sng" w="9525">
            <a:solidFill>
              <a:srgbClr val="59595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3" name="Google Shape;413;p23"/>
          <p:cNvSpPr/>
          <p:nvPr/>
        </p:nvSpPr>
        <p:spPr>
          <a:xfrm>
            <a:off x="3418849" y="1208849"/>
            <a:ext cx="2505710" cy="330835"/>
          </a:xfrm>
          <a:custGeom>
            <a:rect b="b" l="l" r="r" t="t"/>
            <a:pathLst>
              <a:path extrusionOk="0" h="330834" w="2505710">
                <a:moveTo>
                  <a:pt x="2339999" y="330599"/>
                </a:moveTo>
                <a:lnTo>
                  <a:pt x="0" y="330599"/>
                </a:lnTo>
                <a:lnTo>
                  <a:pt x="0" y="0"/>
                </a:lnTo>
                <a:lnTo>
                  <a:pt x="2339999" y="0"/>
                </a:lnTo>
                <a:lnTo>
                  <a:pt x="2505299" y="165299"/>
                </a:lnTo>
                <a:lnTo>
                  <a:pt x="2339999" y="330599"/>
                </a:lnTo>
                <a:close/>
              </a:path>
            </a:pathLst>
          </a:custGeom>
          <a:solidFill>
            <a:srgbClr val="1E9E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4" name="Google Shape;414;p23"/>
          <p:cNvSpPr txBox="1"/>
          <p:nvPr/>
        </p:nvSpPr>
        <p:spPr>
          <a:xfrm>
            <a:off x="4196717" y="1270136"/>
            <a:ext cx="868044"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rgbClr val="271066"/>
                </a:solidFill>
                <a:latin typeface="Calibri"/>
                <a:ea typeface="Calibri"/>
                <a:cs typeface="Calibri"/>
                <a:sym typeface="Calibri"/>
              </a:rPr>
              <a:t>Polls Based</a:t>
            </a:r>
            <a:endParaRPr sz="1100">
              <a:latin typeface="Calibri"/>
              <a:ea typeface="Calibri"/>
              <a:cs typeface="Calibri"/>
              <a:sym typeface="Calibri"/>
            </a:endParaRPr>
          </a:p>
        </p:txBody>
      </p:sp>
      <p:sp>
        <p:nvSpPr>
          <p:cNvPr id="415" name="Google Shape;415;p23"/>
          <p:cNvSpPr/>
          <p:nvPr/>
        </p:nvSpPr>
        <p:spPr>
          <a:xfrm>
            <a:off x="6313599" y="1208849"/>
            <a:ext cx="2505710" cy="330835"/>
          </a:xfrm>
          <a:custGeom>
            <a:rect b="b" l="l" r="r" t="t"/>
            <a:pathLst>
              <a:path extrusionOk="0" h="330834" w="2505709">
                <a:moveTo>
                  <a:pt x="2339999" y="330599"/>
                </a:moveTo>
                <a:lnTo>
                  <a:pt x="0" y="330599"/>
                </a:lnTo>
                <a:lnTo>
                  <a:pt x="0" y="0"/>
                </a:lnTo>
                <a:lnTo>
                  <a:pt x="2339999" y="0"/>
                </a:lnTo>
                <a:lnTo>
                  <a:pt x="2505299" y="165299"/>
                </a:lnTo>
                <a:lnTo>
                  <a:pt x="2339999" y="330599"/>
                </a:lnTo>
                <a:close/>
              </a:path>
            </a:pathLst>
          </a:custGeom>
          <a:solidFill>
            <a:srgbClr val="4285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6" name="Google Shape;416;p23"/>
          <p:cNvSpPr txBox="1"/>
          <p:nvPr/>
        </p:nvSpPr>
        <p:spPr>
          <a:xfrm>
            <a:off x="6461586" y="1270136"/>
            <a:ext cx="2128520"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rgbClr val="FFFFFF"/>
                </a:solidFill>
                <a:latin typeface="Calibri"/>
                <a:ea typeface="Calibri"/>
                <a:cs typeface="Calibri"/>
                <a:sym typeface="Calibri"/>
              </a:rPr>
              <a:t>Fundamentals + Polls Hybrid</a:t>
            </a:r>
            <a:endParaRPr sz="11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0" name="Shape 420"/>
        <p:cNvGrpSpPr/>
        <p:nvPr/>
      </p:nvGrpSpPr>
      <p:grpSpPr>
        <a:xfrm>
          <a:off x="0" y="0"/>
          <a:ext cx="0" cy="0"/>
          <a:chOff x="0" y="0"/>
          <a:chExt cx="0" cy="0"/>
        </a:xfrm>
      </p:grpSpPr>
      <p:sp>
        <p:nvSpPr>
          <p:cNvPr id="421" name="Google Shape;421;p25"/>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D9F0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22" name="Google Shape;422;p25"/>
          <p:cNvGrpSpPr/>
          <p:nvPr/>
        </p:nvGrpSpPr>
        <p:grpSpPr>
          <a:xfrm>
            <a:off x="0" y="0"/>
            <a:ext cx="5981674" cy="5143500"/>
            <a:chOff x="0" y="0"/>
            <a:chExt cx="5981674" cy="5143500"/>
          </a:xfrm>
        </p:grpSpPr>
        <p:pic>
          <p:nvPicPr>
            <p:cNvPr id="423" name="Google Shape;423;p25"/>
            <p:cNvPicPr preferRelativeResize="0"/>
            <p:nvPr/>
          </p:nvPicPr>
          <p:blipFill rotWithShape="1">
            <a:blip r:embed="rId3">
              <a:alphaModFix/>
            </a:blip>
            <a:srcRect b="0" l="0" r="0" t="0"/>
            <a:stretch/>
          </p:blipFill>
          <p:spPr>
            <a:xfrm>
              <a:off x="0" y="0"/>
              <a:ext cx="5981674" cy="5143499"/>
            </a:xfrm>
            <a:prstGeom prst="rect">
              <a:avLst/>
            </a:prstGeom>
            <a:noFill/>
            <a:ln>
              <a:noFill/>
            </a:ln>
          </p:spPr>
        </p:pic>
        <p:sp>
          <p:nvSpPr>
            <p:cNvPr id="424" name="Google Shape;424;p25"/>
            <p:cNvSpPr/>
            <p:nvPr/>
          </p:nvSpPr>
          <p:spPr>
            <a:xfrm>
              <a:off x="0" y="0"/>
              <a:ext cx="3946525" cy="5143500"/>
            </a:xfrm>
            <a:custGeom>
              <a:rect b="b" l="l" r="r" t="t"/>
              <a:pathLst>
                <a:path extrusionOk="0" h="5143500" w="3946525">
                  <a:moveTo>
                    <a:pt x="0" y="0"/>
                  </a:moveTo>
                  <a:lnTo>
                    <a:pt x="3946474" y="0"/>
                  </a:lnTo>
                  <a:lnTo>
                    <a:pt x="3946474"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25" name="Google Shape;425;p25"/>
          <p:cNvSpPr txBox="1"/>
          <p:nvPr/>
        </p:nvSpPr>
        <p:spPr>
          <a:xfrm>
            <a:off x="7638600" y="2222524"/>
            <a:ext cx="1009650"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solidFill>
                  <a:srgbClr val="271066"/>
                </a:solidFill>
                <a:latin typeface="Calibri"/>
                <a:ea typeface="Calibri"/>
                <a:cs typeface="Calibri"/>
                <a:sym typeface="Calibri"/>
              </a:rPr>
              <a:t>Voter Turnout</a:t>
            </a:r>
            <a:endParaRPr sz="1100">
              <a:latin typeface="Calibri"/>
              <a:ea typeface="Calibri"/>
              <a:cs typeface="Calibri"/>
              <a:sym typeface="Calibri"/>
            </a:endParaRPr>
          </a:p>
        </p:txBody>
      </p:sp>
      <p:sp>
        <p:nvSpPr>
          <p:cNvPr id="426" name="Google Shape;426;p25"/>
          <p:cNvSpPr txBox="1"/>
          <p:nvPr/>
        </p:nvSpPr>
        <p:spPr>
          <a:xfrm>
            <a:off x="7638600" y="2937687"/>
            <a:ext cx="103695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solidFill>
                  <a:srgbClr val="271066"/>
                </a:solidFill>
                <a:latin typeface="Calibri"/>
                <a:ea typeface="Calibri"/>
                <a:cs typeface="Calibri"/>
                <a:sym typeface="Calibri"/>
              </a:rPr>
              <a:t>Approval Data</a:t>
            </a:r>
            <a:endParaRPr sz="1100">
              <a:latin typeface="Calibri"/>
              <a:ea typeface="Calibri"/>
              <a:cs typeface="Calibri"/>
              <a:sym typeface="Calibri"/>
            </a:endParaRPr>
          </a:p>
        </p:txBody>
      </p:sp>
      <p:sp>
        <p:nvSpPr>
          <p:cNvPr id="427" name="Google Shape;427;p25"/>
          <p:cNvSpPr txBox="1"/>
          <p:nvPr/>
        </p:nvSpPr>
        <p:spPr>
          <a:xfrm>
            <a:off x="7638600" y="3517862"/>
            <a:ext cx="1008380" cy="364490"/>
          </a:xfrm>
          <a:prstGeom prst="rect">
            <a:avLst/>
          </a:prstGeom>
          <a:noFill/>
          <a:ln>
            <a:noFill/>
          </a:ln>
        </p:spPr>
        <p:txBody>
          <a:bodyPr anchorCtr="0" anchor="t" bIns="0" lIns="0" spcFirstLastPara="1" rIns="0" wrap="square" tIns="8875">
            <a:spAutoFit/>
          </a:bodyPr>
          <a:lstStyle/>
          <a:p>
            <a:pPr indent="0" lvl="0" marL="12700" marR="5080" rtl="0" algn="l">
              <a:lnSpc>
                <a:spcPct val="102299"/>
              </a:lnSpc>
              <a:spcBef>
                <a:spcPts val="0"/>
              </a:spcBef>
              <a:spcAft>
                <a:spcPts val="0"/>
              </a:spcAft>
              <a:buNone/>
            </a:pPr>
            <a:r>
              <a:rPr lang="en-US" sz="1100">
                <a:solidFill>
                  <a:srgbClr val="271066"/>
                </a:solidFill>
                <a:latin typeface="Calibri"/>
                <a:ea typeface="Calibri"/>
                <a:cs typeface="Calibri"/>
                <a:sym typeface="Calibri"/>
              </a:rPr>
              <a:t>Demographic  Data</a:t>
            </a:r>
            <a:endParaRPr sz="1100">
              <a:latin typeface="Calibri"/>
              <a:ea typeface="Calibri"/>
              <a:cs typeface="Calibri"/>
              <a:sym typeface="Calibri"/>
            </a:endParaRPr>
          </a:p>
        </p:txBody>
      </p:sp>
      <p:sp>
        <p:nvSpPr>
          <p:cNvPr id="428" name="Google Shape;428;p25"/>
          <p:cNvSpPr txBox="1"/>
          <p:nvPr>
            <p:ph type="title"/>
          </p:nvPr>
        </p:nvSpPr>
        <p:spPr>
          <a:xfrm>
            <a:off x="261300" y="159725"/>
            <a:ext cx="4834255" cy="406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Fundamentals Based Models</a:t>
            </a:r>
            <a:endParaRPr/>
          </a:p>
        </p:txBody>
      </p:sp>
      <p:sp>
        <p:nvSpPr>
          <p:cNvPr id="429" name="Google Shape;429;p25"/>
          <p:cNvSpPr txBox="1"/>
          <p:nvPr/>
        </p:nvSpPr>
        <p:spPr>
          <a:xfrm>
            <a:off x="789650" y="986187"/>
            <a:ext cx="3256279"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We will build a fundamentals based</a:t>
            </a:r>
            <a:endParaRPr sz="1400">
              <a:latin typeface="Calibri"/>
              <a:ea typeface="Calibri"/>
              <a:cs typeface="Calibri"/>
              <a:sym typeface="Calibri"/>
            </a:endParaRPr>
          </a:p>
        </p:txBody>
      </p:sp>
      <p:sp>
        <p:nvSpPr>
          <p:cNvPr id="430" name="Google Shape;430;p25"/>
          <p:cNvSpPr txBox="1"/>
          <p:nvPr/>
        </p:nvSpPr>
        <p:spPr>
          <a:xfrm>
            <a:off x="789650" y="1233838"/>
            <a:ext cx="229044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model together because:</a:t>
            </a:r>
            <a:endParaRPr sz="1400">
              <a:latin typeface="Calibri"/>
              <a:ea typeface="Calibri"/>
              <a:cs typeface="Calibri"/>
              <a:sym typeface="Calibri"/>
            </a:endParaRPr>
          </a:p>
        </p:txBody>
      </p:sp>
      <p:sp>
        <p:nvSpPr>
          <p:cNvPr id="431" name="Google Shape;431;p25"/>
          <p:cNvSpPr txBox="1"/>
          <p:nvPr/>
        </p:nvSpPr>
        <p:spPr>
          <a:xfrm>
            <a:off x="789650" y="1729138"/>
            <a:ext cx="241554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Polling data is hard to ﬁnd</a:t>
            </a:r>
            <a:endParaRPr sz="1400">
              <a:latin typeface="Calibri"/>
              <a:ea typeface="Calibri"/>
              <a:cs typeface="Calibri"/>
              <a:sym typeface="Calibri"/>
            </a:endParaRPr>
          </a:p>
        </p:txBody>
      </p:sp>
      <p:sp>
        <p:nvSpPr>
          <p:cNvPr id="432" name="Google Shape;432;p25"/>
          <p:cNvSpPr txBox="1"/>
          <p:nvPr/>
        </p:nvSpPr>
        <p:spPr>
          <a:xfrm>
            <a:off x="789650" y="2224438"/>
            <a:ext cx="303149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Fundamental models are simpler</a:t>
            </a:r>
            <a:endParaRPr sz="1400">
              <a:latin typeface="Calibri"/>
              <a:ea typeface="Calibri"/>
              <a:cs typeface="Calibri"/>
              <a:sym typeface="Calibri"/>
            </a:endParaRPr>
          </a:p>
        </p:txBody>
      </p:sp>
      <p:sp>
        <p:nvSpPr>
          <p:cNvPr id="433" name="Google Shape;433;p25"/>
          <p:cNvSpPr txBox="1"/>
          <p:nvPr/>
        </p:nvSpPr>
        <p:spPr>
          <a:xfrm>
            <a:off x="789650" y="2719738"/>
            <a:ext cx="295592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They provide a good benchmark</a:t>
            </a:r>
            <a:endParaRPr sz="1400">
              <a:latin typeface="Calibri"/>
              <a:ea typeface="Calibri"/>
              <a:cs typeface="Calibri"/>
              <a:sym typeface="Calibri"/>
            </a:endParaRPr>
          </a:p>
        </p:txBody>
      </p:sp>
      <p:sp>
        <p:nvSpPr>
          <p:cNvPr id="434" name="Google Shape;434;p25"/>
          <p:cNvSpPr txBox="1"/>
          <p:nvPr/>
        </p:nvSpPr>
        <p:spPr>
          <a:xfrm>
            <a:off x="789650" y="3215037"/>
            <a:ext cx="363474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We can construct one that is historically</a:t>
            </a:r>
            <a:endParaRPr sz="1400">
              <a:latin typeface="Calibri"/>
              <a:ea typeface="Calibri"/>
              <a:cs typeface="Calibri"/>
              <a:sym typeface="Calibri"/>
            </a:endParaRPr>
          </a:p>
        </p:txBody>
      </p:sp>
      <p:sp>
        <p:nvSpPr>
          <p:cNvPr id="435" name="Google Shape;435;p25"/>
          <p:cNvSpPr txBox="1"/>
          <p:nvPr/>
        </p:nvSpPr>
        <p:spPr>
          <a:xfrm>
            <a:off x="789650" y="3462687"/>
            <a:ext cx="133032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quite accurate</a:t>
            </a:r>
            <a:endParaRPr sz="1400">
              <a:latin typeface="Calibri"/>
              <a:ea typeface="Calibri"/>
              <a:cs typeface="Calibri"/>
              <a:sym typeface="Calibri"/>
            </a:endParaRPr>
          </a:p>
        </p:txBody>
      </p:sp>
      <p:sp>
        <p:nvSpPr>
          <p:cNvPr id="436" name="Google Shape;436;p25"/>
          <p:cNvSpPr txBox="1"/>
          <p:nvPr/>
        </p:nvSpPr>
        <p:spPr>
          <a:xfrm>
            <a:off x="789650" y="3923698"/>
            <a:ext cx="3403600" cy="520700"/>
          </a:xfrm>
          <a:prstGeom prst="rect">
            <a:avLst/>
          </a:prstGeom>
          <a:noFill/>
          <a:ln>
            <a:noFill/>
          </a:ln>
        </p:spPr>
        <p:txBody>
          <a:bodyPr anchorCtr="0" anchor="t" bIns="0" lIns="0" spcFirstLastPara="1" rIns="0" wrap="square" tIns="12700">
            <a:spAutoFit/>
          </a:bodyPr>
          <a:lstStyle/>
          <a:p>
            <a:pPr indent="0" lvl="0" marL="12700" marR="5080" rtl="0" algn="l">
              <a:lnSpc>
                <a:spcPct val="116100"/>
              </a:lnSpc>
              <a:spcBef>
                <a:spcPts val="0"/>
              </a:spcBef>
              <a:spcAft>
                <a:spcPts val="0"/>
              </a:spcAft>
              <a:buNone/>
            </a:pPr>
            <a:r>
              <a:rPr lang="en-US" sz="1400">
                <a:latin typeface="Calibri"/>
                <a:ea typeface="Calibri"/>
                <a:cs typeface="Calibri"/>
                <a:sym typeface="Calibri"/>
              </a:rPr>
              <a:t>We will start with a cleaned data set  that puts several sources together for</a:t>
            </a:r>
            <a:endParaRPr sz="1400">
              <a:latin typeface="Calibri"/>
              <a:ea typeface="Calibri"/>
              <a:cs typeface="Calibri"/>
              <a:sym typeface="Calibri"/>
            </a:endParaRPr>
          </a:p>
        </p:txBody>
      </p:sp>
      <p:sp>
        <p:nvSpPr>
          <p:cNvPr id="437" name="Google Shape;437;p25"/>
          <p:cNvSpPr txBox="1"/>
          <p:nvPr/>
        </p:nvSpPr>
        <p:spPr>
          <a:xfrm>
            <a:off x="789650" y="4453287"/>
            <a:ext cx="93027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simplicity.</a:t>
            </a:r>
            <a:endParaRPr sz="1400">
              <a:latin typeface="Calibri"/>
              <a:ea typeface="Calibri"/>
              <a:cs typeface="Calibri"/>
              <a:sym typeface="Calibri"/>
            </a:endParaRPr>
          </a:p>
        </p:txBody>
      </p:sp>
      <p:grpSp>
        <p:nvGrpSpPr>
          <p:cNvPr id="438" name="Google Shape;438;p25"/>
          <p:cNvGrpSpPr/>
          <p:nvPr/>
        </p:nvGrpSpPr>
        <p:grpSpPr>
          <a:xfrm>
            <a:off x="188281" y="1588497"/>
            <a:ext cx="600902" cy="2150563"/>
            <a:chOff x="188281" y="1588497"/>
            <a:chExt cx="600902" cy="2150563"/>
          </a:xfrm>
        </p:grpSpPr>
        <p:pic>
          <p:nvPicPr>
            <p:cNvPr id="439" name="Google Shape;439;p25"/>
            <p:cNvPicPr preferRelativeResize="0"/>
            <p:nvPr/>
          </p:nvPicPr>
          <p:blipFill rotWithShape="1">
            <a:blip r:embed="rId4">
              <a:alphaModFix/>
            </a:blip>
            <a:srcRect b="0" l="0" r="0" t="0"/>
            <a:stretch/>
          </p:blipFill>
          <p:spPr>
            <a:xfrm>
              <a:off x="239417" y="2139813"/>
              <a:ext cx="498599" cy="498599"/>
            </a:xfrm>
            <a:prstGeom prst="rect">
              <a:avLst/>
            </a:prstGeom>
            <a:noFill/>
            <a:ln>
              <a:noFill/>
            </a:ln>
          </p:spPr>
        </p:pic>
        <p:pic>
          <p:nvPicPr>
            <p:cNvPr id="440" name="Google Shape;440;p25"/>
            <p:cNvPicPr preferRelativeResize="0"/>
            <p:nvPr/>
          </p:nvPicPr>
          <p:blipFill rotWithShape="1">
            <a:blip r:embed="rId5">
              <a:alphaModFix/>
            </a:blip>
            <a:srcRect b="0" l="0" r="0" t="0"/>
            <a:stretch/>
          </p:blipFill>
          <p:spPr>
            <a:xfrm>
              <a:off x="239435" y="1588497"/>
              <a:ext cx="498599" cy="498599"/>
            </a:xfrm>
            <a:prstGeom prst="rect">
              <a:avLst/>
            </a:prstGeom>
            <a:noFill/>
            <a:ln>
              <a:noFill/>
            </a:ln>
          </p:spPr>
        </p:pic>
        <p:pic>
          <p:nvPicPr>
            <p:cNvPr id="441" name="Google Shape;441;p25"/>
            <p:cNvPicPr preferRelativeResize="0"/>
            <p:nvPr/>
          </p:nvPicPr>
          <p:blipFill rotWithShape="1">
            <a:blip r:embed="rId6">
              <a:alphaModFix/>
            </a:blip>
            <a:srcRect b="0" l="0" r="0" t="0"/>
            <a:stretch/>
          </p:blipFill>
          <p:spPr>
            <a:xfrm>
              <a:off x="188281" y="3138160"/>
              <a:ext cx="600900" cy="600900"/>
            </a:xfrm>
            <a:prstGeom prst="rect">
              <a:avLst/>
            </a:prstGeom>
            <a:noFill/>
            <a:ln>
              <a:noFill/>
            </a:ln>
          </p:spPr>
        </p:pic>
        <p:pic>
          <p:nvPicPr>
            <p:cNvPr id="442" name="Google Shape;442;p25"/>
            <p:cNvPicPr preferRelativeResize="0"/>
            <p:nvPr/>
          </p:nvPicPr>
          <p:blipFill rotWithShape="1">
            <a:blip r:embed="rId7">
              <a:alphaModFix/>
            </a:blip>
            <a:srcRect b="0" l="0" r="0" t="0"/>
            <a:stretch/>
          </p:blipFill>
          <p:spPr>
            <a:xfrm>
              <a:off x="188283" y="2587270"/>
              <a:ext cx="600900" cy="600900"/>
            </a:xfrm>
            <a:prstGeom prst="rect">
              <a:avLst/>
            </a:prstGeom>
            <a:noFill/>
            <a:ln>
              <a:noFill/>
            </a:ln>
          </p:spPr>
        </p:pic>
      </p:grpSp>
      <p:sp>
        <p:nvSpPr>
          <p:cNvPr id="443" name="Google Shape;443;p25"/>
          <p:cNvSpPr txBox="1"/>
          <p:nvPr/>
        </p:nvSpPr>
        <p:spPr>
          <a:xfrm>
            <a:off x="6842822" y="851463"/>
            <a:ext cx="125730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271066"/>
                </a:solidFill>
                <a:latin typeface="Calibri"/>
                <a:ea typeface="Calibri"/>
                <a:cs typeface="Calibri"/>
                <a:sym typeface="Calibri"/>
              </a:rPr>
              <a:t>Data Sources</a:t>
            </a:r>
            <a:endParaRPr sz="1400">
              <a:latin typeface="Calibri"/>
              <a:ea typeface="Calibri"/>
              <a:cs typeface="Calibri"/>
              <a:sym typeface="Calibri"/>
            </a:endParaRPr>
          </a:p>
        </p:txBody>
      </p:sp>
      <p:sp>
        <p:nvSpPr>
          <p:cNvPr id="444" name="Google Shape;444;p25"/>
          <p:cNvSpPr txBox="1"/>
          <p:nvPr/>
        </p:nvSpPr>
        <p:spPr>
          <a:xfrm>
            <a:off x="7638600" y="1441362"/>
            <a:ext cx="1162685" cy="364490"/>
          </a:xfrm>
          <a:prstGeom prst="rect">
            <a:avLst/>
          </a:prstGeom>
          <a:noFill/>
          <a:ln>
            <a:noFill/>
          </a:ln>
        </p:spPr>
        <p:txBody>
          <a:bodyPr anchorCtr="0" anchor="t" bIns="0" lIns="0" spcFirstLastPara="1" rIns="0" wrap="square" tIns="8875">
            <a:spAutoFit/>
          </a:bodyPr>
          <a:lstStyle/>
          <a:p>
            <a:pPr indent="0" lvl="0" marL="12700" marR="5080" rtl="0" algn="l">
              <a:lnSpc>
                <a:spcPct val="102299"/>
              </a:lnSpc>
              <a:spcBef>
                <a:spcPts val="0"/>
              </a:spcBef>
              <a:spcAft>
                <a:spcPts val="0"/>
              </a:spcAft>
              <a:buNone/>
            </a:pPr>
            <a:r>
              <a:rPr lang="en-US" sz="1100">
                <a:solidFill>
                  <a:srgbClr val="271066"/>
                </a:solidFill>
                <a:latin typeface="Calibri"/>
                <a:ea typeface="Calibri"/>
                <a:cs typeface="Calibri"/>
                <a:sym typeface="Calibri"/>
              </a:rPr>
              <a:t>By State  Election Results</a:t>
            </a:r>
            <a:endParaRPr sz="1100">
              <a:latin typeface="Calibri"/>
              <a:ea typeface="Calibri"/>
              <a:cs typeface="Calibri"/>
              <a:sym typeface="Calibri"/>
            </a:endParaRPr>
          </a:p>
        </p:txBody>
      </p:sp>
      <p:sp>
        <p:nvSpPr>
          <p:cNvPr id="445" name="Google Shape;445;p25"/>
          <p:cNvSpPr txBox="1"/>
          <p:nvPr/>
        </p:nvSpPr>
        <p:spPr>
          <a:xfrm>
            <a:off x="6381790" y="2136628"/>
            <a:ext cx="1019810" cy="389255"/>
          </a:xfrm>
          <a:prstGeom prst="rect">
            <a:avLst/>
          </a:prstGeom>
          <a:noFill/>
          <a:ln>
            <a:noFill/>
          </a:ln>
        </p:spPr>
        <p:txBody>
          <a:bodyPr anchorCtr="0" anchor="t" bIns="0" lIns="0" spcFirstLastPara="1" rIns="0" wrap="square" tIns="12700">
            <a:spAutoFit/>
          </a:bodyPr>
          <a:lstStyle/>
          <a:p>
            <a:pPr indent="0" lvl="0" marL="0" marR="5080" rtl="0" algn="r">
              <a:lnSpc>
                <a:spcPct val="119583"/>
              </a:lnSpc>
              <a:spcBef>
                <a:spcPts val="0"/>
              </a:spcBef>
              <a:spcAft>
                <a:spcPts val="0"/>
              </a:spcAft>
              <a:buNone/>
            </a:pPr>
            <a:r>
              <a:rPr b="1" lang="en-US" sz="1200" u="sng">
                <a:solidFill>
                  <a:srgbClr val="1E93EA"/>
                </a:solidFill>
                <a:latin typeface="Calibri"/>
                <a:ea typeface="Calibri"/>
                <a:cs typeface="Calibri"/>
                <a:sym typeface="Calibri"/>
                <a:hlinkClick r:id="rId8">
                  <a:extLst>
                    <a:ext uri="{A12FA001-AC4F-418D-AE19-62706E023703}">
                      <ahyp:hlinkClr val="tx"/>
                    </a:ext>
                  </a:extLst>
                </a:hlinkClick>
              </a:rPr>
              <a:t>US Elections</a:t>
            </a:r>
            <a:endParaRPr sz="1200">
              <a:latin typeface="Calibri"/>
              <a:ea typeface="Calibri"/>
              <a:cs typeface="Calibri"/>
              <a:sym typeface="Calibri"/>
            </a:endParaRPr>
          </a:p>
          <a:p>
            <a:pPr indent="0" lvl="0" marL="0" marR="5080" rtl="0" algn="r">
              <a:lnSpc>
                <a:spcPct val="119583"/>
              </a:lnSpc>
              <a:spcBef>
                <a:spcPts val="0"/>
              </a:spcBef>
              <a:spcAft>
                <a:spcPts val="0"/>
              </a:spcAft>
              <a:buNone/>
            </a:pPr>
            <a:r>
              <a:rPr b="1" lang="en-US" sz="1200" u="sng">
                <a:solidFill>
                  <a:srgbClr val="1E93EA"/>
                </a:solidFill>
                <a:latin typeface="Calibri"/>
                <a:ea typeface="Calibri"/>
                <a:cs typeface="Calibri"/>
                <a:sym typeface="Calibri"/>
                <a:hlinkClick r:id="rId9">
                  <a:extLst>
                    <a:ext uri="{A12FA001-AC4F-418D-AE19-62706E023703}">
                      <ahyp:hlinkClr val="tx"/>
                    </a:ext>
                  </a:extLst>
                </a:hlinkClick>
              </a:rPr>
              <a:t>Project</a:t>
            </a:r>
            <a:endParaRPr sz="1200">
              <a:latin typeface="Calibri"/>
              <a:ea typeface="Calibri"/>
              <a:cs typeface="Calibri"/>
              <a:sym typeface="Calibri"/>
            </a:endParaRPr>
          </a:p>
        </p:txBody>
      </p:sp>
      <p:sp>
        <p:nvSpPr>
          <p:cNvPr id="446" name="Google Shape;446;p25"/>
          <p:cNvSpPr txBox="1"/>
          <p:nvPr/>
        </p:nvSpPr>
        <p:spPr>
          <a:xfrm>
            <a:off x="7638600" y="4262561"/>
            <a:ext cx="1151255" cy="364490"/>
          </a:xfrm>
          <a:prstGeom prst="rect">
            <a:avLst/>
          </a:prstGeom>
          <a:noFill/>
          <a:ln>
            <a:noFill/>
          </a:ln>
        </p:spPr>
        <p:txBody>
          <a:bodyPr anchorCtr="0" anchor="t" bIns="0" lIns="0" spcFirstLastPara="1" rIns="0" wrap="square" tIns="8875">
            <a:spAutoFit/>
          </a:bodyPr>
          <a:lstStyle/>
          <a:p>
            <a:pPr indent="0" lvl="0" marL="12700" marR="5080" rtl="0" algn="l">
              <a:lnSpc>
                <a:spcPct val="102299"/>
              </a:lnSpc>
              <a:spcBef>
                <a:spcPts val="0"/>
              </a:spcBef>
              <a:spcAft>
                <a:spcPts val="0"/>
              </a:spcAft>
              <a:buNone/>
            </a:pPr>
            <a:r>
              <a:rPr lang="en-US" sz="1100">
                <a:solidFill>
                  <a:srgbClr val="271066"/>
                </a:solidFill>
                <a:latin typeface="Calibri"/>
                <a:ea typeface="Calibri"/>
                <a:cs typeface="Calibri"/>
                <a:sym typeface="Calibri"/>
              </a:rPr>
              <a:t>National + State  Economic Data</a:t>
            </a:r>
            <a:endParaRPr sz="1100">
              <a:latin typeface="Calibri"/>
              <a:ea typeface="Calibri"/>
              <a:cs typeface="Calibri"/>
              <a:sym typeface="Calibri"/>
            </a:endParaRPr>
          </a:p>
        </p:txBody>
      </p:sp>
      <p:sp>
        <p:nvSpPr>
          <p:cNvPr id="447" name="Google Shape;447;p25"/>
          <p:cNvSpPr txBox="1"/>
          <p:nvPr/>
        </p:nvSpPr>
        <p:spPr>
          <a:xfrm>
            <a:off x="6055044" y="1521816"/>
            <a:ext cx="134683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u="sng">
                <a:solidFill>
                  <a:srgbClr val="1E93EA"/>
                </a:solidFill>
                <a:latin typeface="Calibri"/>
                <a:ea typeface="Calibri"/>
                <a:cs typeface="Calibri"/>
                <a:sym typeface="Calibri"/>
              </a:rPr>
              <a:t>MIT Election Lab</a:t>
            </a:r>
            <a:endParaRPr sz="1200">
              <a:latin typeface="Calibri"/>
              <a:ea typeface="Calibri"/>
              <a:cs typeface="Calibri"/>
              <a:sym typeface="Calibri"/>
            </a:endParaRPr>
          </a:p>
        </p:txBody>
      </p:sp>
      <p:sp>
        <p:nvSpPr>
          <p:cNvPr id="448" name="Google Shape;448;p25"/>
          <p:cNvSpPr txBox="1"/>
          <p:nvPr/>
        </p:nvSpPr>
        <p:spPr>
          <a:xfrm>
            <a:off x="6117680" y="2841929"/>
            <a:ext cx="1284605" cy="389255"/>
          </a:xfrm>
          <a:prstGeom prst="rect">
            <a:avLst/>
          </a:prstGeom>
          <a:noFill/>
          <a:ln>
            <a:noFill/>
          </a:ln>
        </p:spPr>
        <p:txBody>
          <a:bodyPr anchorCtr="0" anchor="t" bIns="0" lIns="0" spcFirstLastPara="1" rIns="0" wrap="square" tIns="19675">
            <a:spAutoFit/>
          </a:bodyPr>
          <a:lstStyle/>
          <a:p>
            <a:pPr indent="-118110" lvl="0" marL="130175" marR="5080" rtl="0" algn="l">
              <a:lnSpc>
                <a:spcPct val="119166"/>
              </a:lnSpc>
              <a:spcBef>
                <a:spcPts val="0"/>
              </a:spcBef>
              <a:spcAft>
                <a:spcPts val="0"/>
              </a:spcAft>
              <a:buNone/>
            </a:pPr>
            <a:r>
              <a:rPr b="1" lang="en-US" sz="1200" u="sng">
                <a:solidFill>
                  <a:srgbClr val="1E93EA"/>
                </a:solidFill>
                <a:latin typeface="Calibri"/>
                <a:ea typeface="Calibri"/>
                <a:cs typeface="Calibri"/>
                <a:sym typeface="Calibri"/>
                <a:hlinkClick r:id="rId10">
                  <a:extLst>
                    <a:ext uri="{A12FA001-AC4F-418D-AE19-62706E023703}">
                      <ahyp:hlinkClr val="tx"/>
                    </a:ext>
                  </a:extLst>
                </a:hlinkClick>
              </a:rPr>
              <a:t>UCSB President </a:t>
            </a:r>
            <a:r>
              <a:rPr b="1" lang="en-US" sz="1200">
                <a:solidFill>
                  <a:srgbClr val="1E93EA"/>
                </a:solidFill>
                <a:latin typeface="Calibri"/>
                <a:ea typeface="Calibri"/>
                <a:cs typeface="Calibri"/>
                <a:sym typeface="Calibri"/>
              </a:rPr>
              <a:t> </a:t>
            </a:r>
            <a:r>
              <a:rPr b="1" lang="en-US" sz="1200" u="sng">
                <a:solidFill>
                  <a:srgbClr val="1E93EA"/>
                </a:solidFill>
                <a:latin typeface="Calibri"/>
                <a:ea typeface="Calibri"/>
                <a:cs typeface="Calibri"/>
                <a:sym typeface="Calibri"/>
                <a:hlinkClick r:id="rId11">
                  <a:extLst>
                    <a:ext uri="{A12FA001-AC4F-418D-AE19-62706E023703}">
                      <ahyp:hlinkClr val="tx"/>
                    </a:ext>
                  </a:extLst>
                </a:hlinkClick>
              </a:rPr>
              <a:t>Approval Data</a:t>
            </a:r>
            <a:endParaRPr sz="1200">
              <a:latin typeface="Calibri"/>
              <a:ea typeface="Calibri"/>
              <a:cs typeface="Calibri"/>
              <a:sym typeface="Calibri"/>
            </a:endParaRPr>
          </a:p>
        </p:txBody>
      </p:sp>
      <p:sp>
        <p:nvSpPr>
          <p:cNvPr id="449" name="Google Shape;449;p25"/>
          <p:cNvSpPr txBox="1"/>
          <p:nvPr/>
        </p:nvSpPr>
        <p:spPr>
          <a:xfrm>
            <a:off x="6408155" y="3507828"/>
            <a:ext cx="993775" cy="389255"/>
          </a:xfrm>
          <a:prstGeom prst="rect">
            <a:avLst/>
          </a:prstGeom>
          <a:noFill/>
          <a:ln>
            <a:noFill/>
          </a:ln>
        </p:spPr>
        <p:txBody>
          <a:bodyPr anchorCtr="0" anchor="t" bIns="0" lIns="0" spcFirstLastPara="1" rIns="0" wrap="square" tIns="12700">
            <a:spAutoFit/>
          </a:bodyPr>
          <a:lstStyle/>
          <a:p>
            <a:pPr indent="0" lvl="0" marL="110489" marR="0" rtl="0" algn="l">
              <a:lnSpc>
                <a:spcPct val="119583"/>
              </a:lnSpc>
              <a:spcBef>
                <a:spcPts val="0"/>
              </a:spcBef>
              <a:spcAft>
                <a:spcPts val="0"/>
              </a:spcAft>
              <a:buNone/>
            </a:pPr>
            <a:r>
              <a:rPr b="1" lang="en-US" sz="1200" u="sng">
                <a:solidFill>
                  <a:srgbClr val="1E93EA"/>
                </a:solidFill>
                <a:latin typeface="Calibri"/>
                <a:ea typeface="Calibri"/>
                <a:cs typeface="Calibri"/>
                <a:sym typeface="Calibri"/>
                <a:hlinkClick r:id="rId12">
                  <a:extLst>
                    <a:ext uri="{A12FA001-AC4F-418D-AE19-62706E023703}">
                      <ahyp:hlinkClr val="tx"/>
                    </a:ext>
                  </a:extLst>
                </a:hlinkClick>
              </a:rPr>
              <a:t>IPUMs CPS</a:t>
            </a:r>
            <a:endParaRPr sz="1200">
              <a:latin typeface="Calibri"/>
              <a:ea typeface="Calibri"/>
              <a:cs typeface="Calibri"/>
              <a:sym typeface="Calibri"/>
            </a:endParaRPr>
          </a:p>
          <a:p>
            <a:pPr indent="0" lvl="0" marL="12700" marR="0" rtl="0" algn="l">
              <a:lnSpc>
                <a:spcPct val="119583"/>
              </a:lnSpc>
              <a:spcBef>
                <a:spcPts val="0"/>
              </a:spcBef>
              <a:spcAft>
                <a:spcPts val="0"/>
              </a:spcAft>
              <a:buNone/>
            </a:pPr>
            <a:r>
              <a:rPr b="1" lang="en-US" sz="1200" u="sng">
                <a:solidFill>
                  <a:srgbClr val="1E93EA"/>
                </a:solidFill>
                <a:latin typeface="Calibri"/>
                <a:ea typeface="Calibri"/>
                <a:cs typeface="Calibri"/>
                <a:sym typeface="Calibri"/>
                <a:hlinkClick r:id="rId13">
                  <a:extLst>
                    <a:ext uri="{A12FA001-AC4F-418D-AE19-62706E023703}">
                      <ahyp:hlinkClr val="tx"/>
                    </a:ext>
                  </a:extLst>
                </a:hlinkClick>
              </a:rPr>
              <a:t>Survey Data</a:t>
            </a:r>
            <a:endParaRPr sz="1200">
              <a:latin typeface="Calibri"/>
              <a:ea typeface="Calibri"/>
              <a:cs typeface="Calibri"/>
              <a:sym typeface="Calibri"/>
            </a:endParaRPr>
          </a:p>
        </p:txBody>
      </p:sp>
      <p:sp>
        <p:nvSpPr>
          <p:cNvPr id="450" name="Google Shape;450;p25"/>
          <p:cNvSpPr txBox="1"/>
          <p:nvPr/>
        </p:nvSpPr>
        <p:spPr>
          <a:xfrm>
            <a:off x="6103050" y="4252529"/>
            <a:ext cx="1298575" cy="389255"/>
          </a:xfrm>
          <a:prstGeom prst="rect">
            <a:avLst/>
          </a:prstGeom>
          <a:noFill/>
          <a:ln>
            <a:noFill/>
          </a:ln>
        </p:spPr>
        <p:txBody>
          <a:bodyPr anchorCtr="0" anchor="t" bIns="0" lIns="0" spcFirstLastPara="1" rIns="0" wrap="square" tIns="12700">
            <a:spAutoFit/>
          </a:bodyPr>
          <a:lstStyle/>
          <a:p>
            <a:pPr indent="0" lvl="0" marL="12700" marR="0" rtl="0" algn="l">
              <a:lnSpc>
                <a:spcPct val="119583"/>
              </a:lnSpc>
              <a:spcBef>
                <a:spcPts val="0"/>
              </a:spcBef>
              <a:spcAft>
                <a:spcPts val="0"/>
              </a:spcAft>
              <a:buNone/>
            </a:pPr>
            <a:r>
              <a:rPr b="1" lang="en-US" sz="1200" u="sng">
                <a:solidFill>
                  <a:srgbClr val="1E93EA"/>
                </a:solidFill>
                <a:latin typeface="Calibri"/>
                <a:ea typeface="Calibri"/>
                <a:cs typeface="Calibri"/>
                <a:sym typeface="Calibri"/>
                <a:hlinkClick r:id="rId14">
                  <a:extLst>
                    <a:ext uri="{A12FA001-AC4F-418D-AE19-62706E023703}">
                      <ahyp:hlinkClr val="tx"/>
                    </a:ext>
                  </a:extLst>
                </a:hlinkClick>
              </a:rPr>
              <a:t>FRED Economic</a:t>
            </a:r>
            <a:endParaRPr sz="1200">
              <a:latin typeface="Calibri"/>
              <a:ea typeface="Calibri"/>
              <a:cs typeface="Calibri"/>
              <a:sym typeface="Calibri"/>
            </a:endParaRPr>
          </a:p>
          <a:p>
            <a:pPr indent="0" lvl="0" marL="530225" marR="0" rtl="0" algn="l">
              <a:lnSpc>
                <a:spcPct val="119583"/>
              </a:lnSpc>
              <a:spcBef>
                <a:spcPts val="0"/>
              </a:spcBef>
              <a:spcAft>
                <a:spcPts val="0"/>
              </a:spcAft>
              <a:buNone/>
            </a:pPr>
            <a:r>
              <a:rPr b="1" lang="en-US" sz="1200" u="sng">
                <a:solidFill>
                  <a:srgbClr val="1E93EA"/>
                </a:solidFill>
                <a:latin typeface="Calibri"/>
                <a:ea typeface="Calibri"/>
                <a:cs typeface="Calibri"/>
                <a:sym typeface="Calibri"/>
                <a:hlinkClick r:id="rId15">
                  <a:extLst>
                    <a:ext uri="{A12FA001-AC4F-418D-AE19-62706E023703}">
                      <ahyp:hlinkClr val="tx"/>
                    </a:ext>
                  </a:extLst>
                </a:hlinkClick>
              </a:rPr>
              <a:t>Database</a:t>
            </a:r>
            <a:endParaRPr sz="12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4" name="Shape 454"/>
        <p:cNvGrpSpPr/>
        <p:nvPr/>
      </p:nvGrpSpPr>
      <p:grpSpPr>
        <a:xfrm>
          <a:off x="0" y="0"/>
          <a:ext cx="0" cy="0"/>
          <a:chOff x="0" y="0"/>
          <a:chExt cx="0" cy="0"/>
        </a:xfrm>
      </p:grpSpPr>
      <p:sp>
        <p:nvSpPr>
          <p:cNvPr id="455" name="Google Shape;455;p26"/>
          <p:cNvSpPr/>
          <p:nvPr/>
        </p:nvSpPr>
        <p:spPr>
          <a:xfrm>
            <a:off x="533499" y="890822"/>
            <a:ext cx="8038465" cy="0"/>
          </a:xfrm>
          <a:custGeom>
            <a:rect b="b" l="l" r="r" t="t"/>
            <a:pathLst>
              <a:path extrusionOk="0" h="120000" w="8038465">
                <a:moveTo>
                  <a:pt x="0" y="0"/>
                </a:moveTo>
                <a:lnTo>
                  <a:pt x="8038274" y="0"/>
                </a:lnTo>
              </a:path>
            </a:pathLst>
          </a:custGeom>
          <a:noFill/>
          <a:ln cap="flat" cmpd="sng" w="38075">
            <a:solidFill>
              <a:srgbClr val="1E94E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6" name="Google Shape;456;p26"/>
          <p:cNvSpPr/>
          <p:nvPr/>
        </p:nvSpPr>
        <p:spPr>
          <a:xfrm>
            <a:off x="533499" y="1431397"/>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7" name="Google Shape;457;p26"/>
          <p:cNvSpPr/>
          <p:nvPr/>
        </p:nvSpPr>
        <p:spPr>
          <a:xfrm>
            <a:off x="533499" y="1971972"/>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8" name="Google Shape;458;p26"/>
          <p:cNvSpPr/>
          <p:nvPr/>
        </p:nvSpPr>
        <p:spPr>
          <a:xfrm>
            <a:off x="533499" y="2512547"/>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9" name="Google Shape;459;p26"/>
          <p:cNvSpPr/>
          <p:nvPr/>
        </p:nvSpPr>
        <p:spPr>
          <a:xfrm>
            <a:off x="533499" y="3053122"/>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0" name="Google Shape;460;p26"/>
          <p:cNvSpPr txBox="1"/>
          <p:nvPr>
            <p:ph type="title"/>
          </p:nvPr>
        </p:nvSpPr>
        <p:spPr>
          <a:xfrm>
            <a:off x="611274" y="412555"/>
            <a:ext cx="127508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Agenda</a:t>
            </a:r>
            <a:endParaRPr sz="2400"/>
          </a:p>
        </p:txBody>
      </p:sp>
      <p:sp>
        <p:nvSpPr>
          <p:cNvPr id="461" name="Google Shape;461;p26"/>
          <p:cNvSpPr txBox="1"/>
          <p:nvPr/>
        </p:nvSpPr>
        <p:spPr>
          <a:xfrm>
            <a:off x="611274" y="1036523"/>
            <a:ext cx="424370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1	</a:t>
            </a:r>
            <a:r>
              <a:rPr lang="en-US" sz="1400">
                <a:latin typeface="Calibri"/>
                <a:ea typeface="Calibri"/>
                <a:cs typeface="Calibri"/>
                <a:sym typeface="Calibri"/>
              </a:rPr>
              <a:t>Overview of how the US elects presidents</a:t>
            </a:r>
            <a:endParaRPr sz="1400">
              <a:latin typeface="Calibri"/>
              <a:ea typeface="Calibri"/>
              <a:cs typeface="Calibri"/>
              <a:sym typeface="Calibri"/>
            </a:endParaRPr>
          </a:p>
        </p:txBody>
      </p:sp>
      <p:sp>
        <p:nvSpPr>
          <p:cNvPr id="462" name="Google Shape;462;p26"/>
          <p:cNvSpPr txBox="1"/>
          <p:nvPr/>
        </p:nvSpPr>
        <p:spPr>
          <a:xfrm>
            <a:off x="611274" y="1577098"/>
            <a:ext cx="13081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2</a:t>
            </a:r>
            <a:endParaRPr sz="1400">
              <a:latin typeface="Calibri"/>
              <a:ea typeface="Calibri"/>
              <a:cs typeface="Calibri"/>
              <a:sym typeface="Calibri"/>
            </a:endParaRPr>
          </a:p>
        </p:txBody>
      </p:sp>
      <p:sp>
        <p:nvSpPr>
          <p:cNvPr id="463" name="Google Shape;463;p26"/>
          <p:cNvSpPr txBox="1"/>
          <p:nvPr/>
        </p:nvSpPr>
        <p:spPr>
          <a:xfrm>
            <a:off x="1149150" y="1558048"/>
            <a:ext cx="237553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Stylized facts about voting</a:t>
            </a:r>
            <a:endParaRPr sz="1400">
              <a:latin typeface="Calibri"/>
              <a:ea typeface="Calibri"/>
              <a:cs typeface="Calibri"/>
              <a:sym typeface="Calibri"/>
            </a:endParaRPr>
          </a:p>
        </p:txBody>
      </p:sp>
      <p:sp>
        <p:nvSpPr>
          <p:cNvPr id="464" name="Google Shape;464;p26"/>
          <p:cNvSpPr txBox="1"/>
          <p:nvPr/>
        </p:nvSpPr>
        <p:spPr>
          <a:xfrm>
            <a:off x="611274" y="2117673"/>
            <a:ext cx="13081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3</a:t>
            </a:r>
            <a:endParaRPr sz="1400">
              <a:latin typeface="Calibri"/>
              <a:ea typeface="Calibri"/>
              <a:cs typeface="Calibri"/>
              <a:sym typeface="Calibri"/>
            </a:endParaRPr>
          </a:p>
        </p:txBody>
      </p:sp>
      <p:sp>
        <p:nvSpPr>
          <p:cNvPr id="465" name="Google Shape;465;p26"/>
          <p:cNvSpPr txBox="1"/>
          <p:nvPr/>
        </p:nvSpPr>
        <p:spPr>
          <a:xfrm>
            <a:off x="1149150" y="2117673"/>
            <a:ext cx="250952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Types of forecasting models</a:t>
            </a:r>
            <a:endParaRPr sz="1400">
              <a:latin typeface="Calibri"/>
              <a:ea typeface="Calibri"/>
              <a:cs typeface="Calibri"/>
              <a:sym typeface="Calibri"/>
            </a:endParaRPr>
          </a:p>
        </p:txBody>
      </p:sp>
      <p:sp>
        <p:nvSpPr>
          <p:cNvPr id="466" name="Google Shape;466;p26"/>
          <p:cNvSpPr txBox="1"/>
          <p:nvPr/>
        </p:nvSpPr>
        <p:spPr>
          <a:xfrm>
            <a:off x="611274" y="2658248"/>
            <a:ext cx="14795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4</a:t>
            </a:r>
            <a:endParaRPr sz="1400">
              <a:latin typeface="Calibri"/>
              <a:ea typeface="Calibri"/>
              <a:cs typeface="Calibri"/>
              <a:sym typeface="Calibri"/>
            </a:endParaRPr>
          </a:p>
        </p:txBody>
      </p:sp>
      <p:sp>
        <p:nvSpPr>
          <p:cNvPr id="467" name="Google Shape;467;p26"/>
          <p:cNvSpPr txBox="1"/>
          <p:nvPr/>
        </p:nvSpPr>
        <p:spPr>
          <a:xfrm>
            <a:off x="1149150" y="2658248"/>
            <a:ext cx="469455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latin typeface="Calibri"/>
                <a:ea typeface="Calibri"/>
                <a:cs typeface="Calibri"/>
                <a:sym typeface="Calibri"/>
              </a:rPr>
              <a:t>Building a fundamentals based forecasting model</a:t>
            </a:r>
            <a:endParaRPr sz="14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7"/>
          <p:cNvSpPr txBox="1"/>
          <p:nvPr/>
        </p:nvSpPr>
        <p:spPr>
          <a:xfrm>
            <a:off x="139196" y="1005482"/>
            <a:ext cx="3332479" cy="2018030"/>
          </a:xfrm>
          <a:prstGeom prst="rect">
            <a:avLst/>
          </a:prstGeom>
          <a:noFill/>
          <a:ln>
            <a:noFill/>
          </a:ln>
        </p:spPr>
        <p:txBody>
          <a:bodyPr anchorCtr="0" anchor="t" bIns="0" lIns="0" spcFirstLastPara="1" rIns="0" wrap="square" tIns="12700">
            <a:spAutoFit/>
          </a:bodyPr>
          <a:lstStyle/>
          <a:p>
            <a:pPr indent="0" lvl="0" marL="981075" marR="0" rtl="0" algn="l">
              <a:lnSpc>
                <a:spcPct val="100000"/>
              </a:lnSpc>
              <a:spcBef>
                <a:spcPts val="0"/>
              </a:spcBef>
              <a:spcAft>
                <a:spcPts val="0"/>
              </a:spcAft>
              <a:buNone/>
            </a:pPr>
            <a:r>
              <a:rPr lang="en-US" sz="1600">
                <a:solidFill>
                  <a:srgbClr val="271066"/>
                </a:solidFill>
                <a:latin typeface="Calibri"/>
                <a:ea typeface="Calibri"/>
                <a:cs typeface="Calibri"/>
                <a:sym typeface="Calibri"/>
              </a:rPr>
              <a:t>Key Principles</a:t>
            </a:r>
            <a:endParaRPr sz="1600">
              <a:latin typeface="Calibri"/>
              <a:ea typeface="Calibri"/>
              <a:cs typeface="Calibri"/>
              <a:sym typeface="Calibri"/>
            </a:endParaRPr>
          </a:p>
          <a:p>
            <a:pPr indent="0" lvl="0" marL="0" marR="0" rtl="0" algn="l">
              <a:lnSpc>
                <a:spcPct val="100000"/>
              </a:lnSpc>
              <a:spcBef>
                <a:spcPts val="0"/>
              </a:spcBef>
              <a:spcAft>
                <a:spcPts val="0"/>
              </a:spcAft>
              <a:buNone/>
            </a:pPr>
            <a:r>
              <a:t/>
            </a:r>
            <a:endParaRPr sz="1450">
              <a:latin typeface="Calibri"/>
              <a:ea typeface="Calibri"/>
              <a:cs typeface="Calibri"/>
              <a:sym typeface="Calibri"/>
            </a:endParaRPr>
          </a:p>
          <a:p>
            <a:pPr indent="-391160" lvl="0" marL="403225" marR="40640" rtl="0" algn="l">
              <a:lnSpc>
                <a:spcPct val="113599"/>
              </a:lnSpc>
              <a:spcBef>
                <a:spcPts val="0"/>
              </a:spcBef>
              <a:spcAft>
                <a:spcPts val="0"/>
              </a:spcAft>
              <a:buSzPts val="1100"/>
              <a:buFont typeface="Arial"/>
              <a:buAutoNum type="arabicParenBoth"/>
            </a:pPr>
            <a:r>
              <a:rPr lang="en-US" sz="1100">
                <a:latin typeface="Arial"/>
                <a:ea typeface="Arial"/>
                <a:cs typeface="Arial"/>
                <a:sym typeface="Arial"/>
              </a:rPr>
              <a:t>Ignore Candidate Speciﬁcs (mostly irrelevant  and hard to quantify) </a:t>
            </a:r>
            <a:r>
              <a:rPr lang="en-US" sz="1100">
                <a:solidFill>
                  <a:srgbClr val="2F2F2F"/>
                </a:solidFill>
                <a:latin typeface="MS Gothic"/>
                <a:ea typeface="MS Gothic"/>
                <a:cs typeface="MS Gothic"/>
                <a:sym typeface="MS Gothic"/>
              </a:rPr>
              <a:t>✔</a:t>
            </a:r>
            <a:endParaRPr sz="1100">
              <a:latin typeface="MS Gothic"/>
              <a:ea typeface="MS Gothic"/>
              <a:cs typeface="MS Gothic"/>
              <a:sym typeface="MS Gothic"/>
            </a:endParaRPr>
          </a:p>
          <a:p>
            <a:pPr indent="-391160" lvl="0" marL="403225" marR="5080" rtl="0" algn="l">
              <a:lnSpc>
                <a:spcPct val="113599"/>
              </a:lnSpc>
              <a:spcBef>
                <a:spcPts val="0"/>
              </a:spcBef>
              <a:spcAft>
                <a:spcPts val="0"/>
              </a:spcAft>
              <a:buSzPts val="1100"/>
              <a:buFont typeface="Arial"/>
              <a:buAutoNum type="arabicParenBoth"/>
            </a:pPr>
            <a:r>
              <a:rPr lang="en-US" sz="1100">
                <a:latin typeface="Arial"/>
                <a:ea typeface="Arial"/>
                <a:cs typeface="Arial"/>
                <a:sym typeface="Arial"/>
              </a:rPr>
              <a:t>Because the US is a two party system, we will  ignore third parties </a:t>
            </a:r>
            <a:r>
              <a:rPr lang="en-US" sz="1100">
                <a:solidFill>
                  <a:srgbClr val="2F2F2F"/>
                </a:solidFill>
                <a:latin typeface="MS Gothic"/>
                <a:ea typeface="MS Gothic"/>
                <a:cs typeface="MS Gothic"/>
                <a:sym typeface="MS Gothic"/>
              </a:rPr>
              <a:t>✔</a:t>
            </a:r>
            <a:endParaRPr sz="1100">
              <a:latin typeface="MS Gothic"/>
              <a:ea typeface="MS Gothic"/>
              <a:cs typeface="MS Gothic"/>
              <a:sym typeface="MS Gothic"/>
            </a:endParaRPr>
          </a:p>
          <a:p>
            <a:pPr indent="-391160" lvl="0" marL="403225" marR="398780" rtl="0" algn="l">
              <a:lnSpc>
                <a:spcPct val="113599"/>
              </a:lnSpc>
              <a:spcBef>
                <a:spcPts val="0"/>
              </a:spcBef>
              <a:spcAft>
                <a:spcPts val="0"/>
              </a:spcAft>
              <a:buSzPts val="1100"/>
              <a:buFont typeface="Arial"/>
              <a:buAutoNum type="arabicParenBoth"/>
            </a:pPr>
            <a:r>
              <a:rPr lang="en-US" sz="1100">
                <a:latin typeface="Arial"/>
                <a:ea typeface="Arial"/>
                <a:cs typeface="Arial"/>
                <a:sym typeface="Arial"/>
              </a:rPr>
              <a:t>Make probabilistic forecasts to capture  uncertainty in model predictions </a:t>
            </a:r>
            <a:r>
              <a:rPr lang="en-US" sz="1100">
                <a:solidFill>
                  <a:srgbClr val="2F2F2F"/>
                </a:solidFill>
                <a:latin typeface="MS Gothic"/>
                <a:ea typeface="MS Gothic"/>
                <a:cs typeface="MS Gothic"/>
                <a:sym typeface="MS Gothic"/>
              </a:rPr>
              <a:t>✔</a:t>
            </a:r>
            <a:endParaRPr sz="1100">
              <a:latin typeface="MS Gothic"/>
              <a:ea typeface="MS Gothic"/>
              <a:cs typeface="MS Gothic"/>
              <a:sym typeface="MS Gothic"/>
            </a:endParaRPr>
          </a:p>
          <a:p>
            <a:pPr indent="-391160" lvl="0" marL="403225" marR="106679" rtl="0" algn="l">
              <a:lnSpc>
                <a:spcPct val="113599"/>
              </a:lnSpc>
              <a:spcBef>
                <a:spcPts val="0"/>
              </a:spcBef>
              <a:spcAft>
                <a:spcPts val="0"/>
              </a:spcAft>
              <a:buSzPts val="1100"/>
              <a:buFont typeface="Arial"/>
              <a:buAutoNum type="arabicParenBoth"/>
            </a:pPr>
            <a:r>
              <a:rPr lang="en-US" sz="1100">
                <a:latin typeface="Arial"/>
                <a:ea typeface="Arial"/>
                <a:cs typeface="Arial"/>
                <a:sym typeface="Arial"/>
              </a:rPr>
              <a:t>We will focus on predicting Republican vote  shares without loss of generality </a:t>
            </a:r>
            <a:r>
              <a:rPr lang="en-US" sz="1100">
                <a:solidFill>
                  <a:srgbClr val="2F2F2F"/>
                </a:solidFill>
                <a:latin typeface="MS Gothic"/>
                <a:ea typeface="MS Gothic"/>
                <a:cs typeface="MS Gothic"/>
                <a:sym typeface="MS Gothic"/>
              </a:rPr>
              <a:t>✔</a:t>
            </a:r>
            <a:endParaRPr sz="1100">
              <a:latin typeface="MS Gothic"/>
              <a:ea typeface="MS Gothic"/>
              <a:cs typeface="MS Gothic"/>
              <a:sym typeface="MS Gothic"/>
            </a:endParaRPr>
          </a:p>
        </p:txBody>
      </p:sp>
      <p:grpSp>
        <p:nvGrpSpPr>
          <p:cNvPr id="473" name="Google Shape;473;p27"/>
          <p:cNvGrpSpPr/>
          <p:nvPr/>
        </p:nvGrpSpPr>
        <p:grpSpPr>
          <a:xfrm>
            <a:off x="7275036" y="2"/>
            <a:ext cx="1869220" cy="1004060"/>
            <a:chOff x="7275036" y="2"/>
            <a:chExt cx="1869220" cy="1004060"/>
          </a:xfrm>
        </p:grpSpPr>
        <p:sp>
          <p:nvSpPr>
            <p:cNvPr id="474" name="Google Shape;474;p27"/>
            <p:cNvSpPr/>
            <p:nvPr/>
          </p:nvSpPr>
          <p:spPr>
            <a:xfrm>
              <a:off x="7275036" y="3302"/>
              <a:ext cx="1000760" cy="1000760"/>
            </a:xfrm>
            <a:custGeom>
              <a:rect b="b" l="l" r="r" t="t"/>
              <a:pathLst>
                <a:path extrusionOk="0" h="1000760" w="1000759">
                  <a:moveTo>
                    <a:pt x="500249" y="1000499"/>
                  </a:moveTo>
                  <a:lnTo>
                    <a:pt x="452072" y="998209"/>
                  </a:lnTo>
                  <a:lnTo>
                    <a:pt x="405190" y="991479"/>
                  </a:lnTo>
                  <a:lnTo>
                    <a:pt x="359814" y="980518"/>
                  </a:lnTo>
                  <a:lnTo>
                    <a:pt x="316152" y="965537"/>
                  </a:lnTo>
                  <a:lnTo>
                    <a:pt x="274416" y="946743"/>
                  </a:lnTo>
                  <a:lnTo>
                    <a:pt x="234813" y="924348"/>
                  </a:lnTo>
                  <a:lnTo>
                    <a:pt x="197554" y="898562"/>
                  </a:lnTo>
                  <a:lnTo>
                    <a:pt x="162849" y="869592"/>
                  </a:lnTo>
                  <a:lnTo>
                    <a:pt x="130907" y="837650"/>
                  </a:lnTo>
                  <a:lnTo>
                    <a:pt x="101937" y="802945"/>
                  </a:lnTo>
                  <a:lnTo>
                    <a:pt x="76150" y="765686"/>
                  </a:lnTo>
                  <a:lnTo>
                    <a:pt x="53756" y="726083"/>
                  </a:lnTo>
                  <a:lnTo>
                    <a:pt x="34962" y="684347"/>
                  </a:lnTo>
                  <a:lnTo>
                    <a:pt x="19981" y="640685"/>
                  </a:lnTo>
                  <a:lnTo>
                    <a:pt x="9020" y="595309"/>
                  </a:lnTo>
                  <a:lnTo>
                    <a:pt x="2290" y="548427"/>
                  </a:lnTo>
                  <a:lnTo>
                    <a:pt x="0" y="500249"/>
                  </a:lnTo>
                  <a:lnTo>
                    <a:pt x="2290" y="452072"/>
                  </a:lnTo>
                  <a:lnTo>
                    <a:pt x="9020" y="405190"/>
                  </a:lnTo>
                  <a:lnTo>
                    <a:pt x="19981" y="359814"/>
                  </a:lnTo>
                  <a:lnTo>
                    <a:pt x="34962" y="316152"/>
                  </a:lnTo>
                  <a:lnTo>
                    <a:pt x="53756" y="274416"/>
                  </a:lnTo>
                  <a:lnTo>
                    <a:pt x="76150" y="234813"/>
                  </a:lnTo>
                  <a:lnTo>
                    <a:pt x="101937" y="197554"/>
                  </a:lnTo>
                  <a:lnTo>
                    <a:pt x="130907" y="162849"/>
                  </a:lnTo>
                  <a:lnTo>
                    <a:pt x="162849" y="130907"/>
                  </a:lnTo>
                  <a:lnTo>
                    <a:pt x="197554" y="101937"/>
                  </a:lnTo>
                  <a:lnTo>
                    <a:pt x="234813" y="76150"/>
                  </a:lnTo>
                  <a:lnTo>
                    <a:pt x="274416" y="53756"/>
                  </a:lnTo>
                  <a:lnTo>
                    <a:pt x="316152" y="34962"/>
                  </a:lnTo>
                  <a:lnTo>
                    <a:pt x="359814" y="19981"/>
                  </a:lnTo>
                  <a:lnTo>
                    <a:pt x="405190" y="9020"/>
                  </a:lnTo>
                  <a:lnTo>
                    <a:pt x="452072" y="2290"/>
                  </a:lnTo>
                  <a:lnTo>
                    <a:pt x="500249" y="0"/>
                  </a:lnTo>
                  <a:lnTo>
                    <a:pt x="549693" y="2447"/>
                  </a:lnTo>
                  <a:lnTo>
                    <a:pt x="598299" y="9700"/>
                  </a:lnTo>
                  <a:lnTo>
                    <a:pt x="645740" y="21623"/>
                  </a:lnTo>
                  <a:lnTo>
                    <a:pt x="691687" y="38079"/>
                  </a:lnTo>
                  <a:lnTo>
                    <a:pt x="735813" y="58932"/>
                  </a:lnTo>
                  <a:lnTo>
                    <a:pt x="777789" y="84047"/>
                  </a:lnTo>
                  <a:lnTo>
                    <a:pt x="817287" y="113288"/>
                  </a:lnTo>
                  <a:lnTo>
                    <a:pt x="853980" y="146519"/>
                  </a:lnTo>
                  <a:lnTo>
                    <a:pt x="887211" y="183212"/>
                  </a:lnTo>
                  <a:lnTo>
                    <a:pt x="916452" y="222711"/>
                  </a:lnTo>
                  <a:lnTo>
                    <a:pt x="941567" y="264687"/>
                  </a:lnTo>
                  <a:lnTo>
                    <a:pt x="962420" y="308812"/>
                  </a:lnTo>
                  <a:lnTo>
                    <a:pt x="978876" y="354759"/>
                  </a:lnTo>
                  <a:lnTo>
                    <a:pt x="990799" y="402200"/>
                  </a:lnTo>
                  <a:lnTo>
                    <a:pt x="998052" y="450806"/>
                  </a:lnTo>
                  <a:lnTo>
                    <a:pt x="1000499" y="500249"/>
                  </a:lnTo>
                  <a:lnTo>
                    <a:pt x="998209" y="548427"/>
                  </a:lnTo>
                  <a:lnTo>
                    <a:pt x="991479" y="595309"/>
                  </a:lnTo>
                  <a:lnTo>
                    <a:pt x="980518" y="640685"/>
                  </a:lnTo>
                  <a:lnTo>
                    <a:pt x="965537" y="684347"/>
                  </a:lnTo>
                  <a:lnTo>
                    <a:pt x="946743" y="726083"/>
                  </a:lnTo>
                  <a:lnTo>
                    <a:pt x="924349" y="765686"/>
                  </a:lnTo>
                  <a:lnTo>
                    <a:pt x="898562" y="802945"/>
                  </a:lnTo>
                  <a:lnTo>
                    <a:pt x="869592" y="837650"/>
                  </a:lnTo>
                  <a:lnTo>
                    <a:pt x="837650" y="869592"/>
                  </a:lnTo>
                  <a:lnTo>
                    <a:pt x="802945" y="898562"/>
                  </a:lnTo>
                  <a:lnTo>
                    <a:pt x="765686" y="924348"/>
                  </a:lnTo>
                  <a:lnTo>
                    <a:pt x="726084" y="946743"/>
                  </a:lnTo>
                  <a:lnTo>
                    <a:pt x="684347" y="965537"/>
                  </a:lnTo>
                  <a:lnTo>
                    <a:pt x="640685" y="980518"/>
                  </a:lnTo>
                  <a:lnTo>
                    <a:pt x="595309" y="991479"/>
                  </a:lnTo>
                  <a:lnTo>
                    <a:pt x="548427" y="998209"/>
                  </a:lnTo>
                  <a:lnTo>
                    <a:pt x="500249" y="1000499"/>
                  </a:lnTo>
                  <a:close/>
                </a:path>
              </a:pathLst>
            </a:custGeom>
            <a:solidFill>
              <a:srgbClr val="1E93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5" name="Google Shape;475;p27"/>
            <p:cNvSpPr/>
            <p:nvPr/>
          </p:nvSpPr>
          <p:spPr>
            <a:xfrm>
              <a:off x="8143496" y="2"/>
              <a:ext cx="1000760" cy="1000760"/>
            </a:xfrm>
            <a:custGeom>
              <a:rect b="b" l="l" r="r" t="t"/>
              <a:pathLst>
                <a:path extrusionOk="0" h="1000760" w="1000759">
                  <a:moveTo>
                    <a:pt x="500249" y="1000499"/>
                  </a:moveTo>
                  <a:lnTo>
                    <a:pt x="452072" y="998209"/>
                  </a:lnTo>
                  <a:lnTo>
                    <a:pt x="405190" y="991479"/>
                  </a:lnTo>
                  <a:lnTo>
                    <a:pt x="359814" y="980518"/>
                  </a:lnTo>
                  <a:lnTo>
                    <a:pt x="316152" y="965537"/>
                  </a:lnTo>
                  <a:lnTo>
                    <a:pt x="274416" y="946743"/>
                  </a:lnTo>
                  <a:lnTo>
                    <a:pt x="234813" y="924348"/>
                  </a:lnTo>
                  <a:lnTo>
                    <a:pt x="197554" y="898562"/>
                  </a:lnTo>
                  <a:lnTo>
                    <a:pt x="162849" y="869592"/>
                  </a:lnTo>
                  <a:lnTo>
                    <a:pt x="130907" y="837650"/>
                  </a:lnTo>
                  <a:lnTo>
                    <a:pt x="101937" y="802945"/>
                  </a:lnTo>
                  <a:lnTo>
                    <a:pt x="76150" y="765686"/>
                  </a:lnTo>
                  <a:lnTo>
                    <a:pt x="53756" y="726083"/>
                  </a:lnTo>
                  <a:lnTo>
                    <a:pt x="34962" y="684347"/>
                  </a:lnTo>
                  <a:lnTo>
                    <a:pt x="19981" y="640685"/>
                  </a:lnTo>
                  <a:lnTo>
                    <a:pt x="9020" y="595309"/>
                  </a:lnTo>
                  <a:lnTo>
                    <a:pt x="2290" y="548427"/>
                  </a:lnTo>
                  <a:lnTo>
                    <a:pt x="0" y="500249"/>
                  </a:lnTo>
                  <a:lnTo>
                    <a:pt x="2290" y="452072"/>
                  </a:lnTo>
                  <a:lnTo>
                    <a:pt x="9020" y="405190"/>
                  </a:lnTo>
                  <a:lnTo>
                    <a:pt x="19981" y="359814"/>
                  </a:lnTo>
                  <a:lnTo>
                    <a:pt x="34962" y="316152"/>
                  </a:lnTo>
                  <a:lnTo>
                    <a:pt x="53756" y="274416"/>
                  </a:lnTo>
                  <a:lnTo>
                    <a:pt x="76150" y="234813"/>
                  </a:lnTo>
                  <a:lnTo>
                    <a:pt x="101937" y="197554"/>
                  </a:lnTo>
                  <a:lnTo>
                    <a:pt x="130907" y="162849"/>
                  </a:lnTo>
                  <a:lnTo>
                    <a:pt x="162849" y="130907"/>
                  </a:lnTo>
                  <a:lnTo>
                    <a:pt x="197554" y="101937"/>
                  </a:lnTo>
                  <a:lnTo>
                    <a:pt x="234813" y="76150"/>
                  </a:lnTo>
                  <a:lnTo>
                    <a:pt x="274416" y="53756"/>
                  </a:lnTo>
                  <a:lnTo>
                    <a:pt x="316152" y="34962"/>
                  </a:lnTo>
                  <a:lnTo>
                    <a:pt x="359814" y="19981"/>
                  </a:lnTo>
                  <a:lnTo>
                    <a:pt x="405190" y="9020"/>
                  </a:lnTo>
                  <a:lnTo>
                    <a:pt x="452072" y="2290"/>
                  </a:lnTo>
                  <a:lnTo>
                    <a:pt x="500249" y="0"/>
                  </a:lnTo>
                  <a:lnTo>
                    <a:pt x="549693" y="2447"/>
                  </a:lnTo>
                  <a:lnTo>
                    <a:pt x="598299" y="9700"/>
                  </a:lnTo>
                  <a:lnTo>
                    <a:pt x="645739" y="21623"/>
                  </a:lnTo>
                  <a:lnTo>
                    <a:pt x="691687" y="38079"/>
                  </a:lnTo>
                  <a:lnTo>
                    <a:pt x="735812" y="58932"/>
                  </a:lnTo>
                  <a:lnTo>
                    <a:pt x="777788" y="84047"/>
                  </a:lnTo>
                  <a:lnTo>
                    <a:pt x="817287" y="113288"/>
                  </a:lnTo>
                  <a:lnTo>
                    <a:pt x="853980" y="146519"/>
                  </a:lnTo>
                  <a:lnTo>
                    <a:pt x="887211" y="183212"/>
                  </a:lnTo>
                  <a:lnTo>
                    <a:pt x="916452" y="222711"/>
                  </a:lnTo>
                  <a:lnTo>
                    <a:pt x="941567" y="264687"/>
                  </a:lnTo>
                  <a:lnTo>
                    <a:pt x="962420" y="308812"/>
                  </a:lnTo>
                  <a:lnTo>
                    <a:pt x="978876" y="354759"/>
                  </a:lnTo>
                  <a:lnTo>
                    <a:pt x="990799" y="402200"/>
                  </a:lnTo>
                  <a:lnTo>
                    <a:pt x="998052" y="450806"/>
                  </a:lnTo>
                  <a:lnTo>
                    <a:pt x="1000499" y="500249"/>
                  </a:lnTo>
                  <a:lnTo>
                    <a:pt x="998209" y="548427"/>
                  </a:lnTo>
                  <a:lnTo>
                    <a:pt x="991479" y="595309"/>
                  </a:lnTo>
                  <a:lnTo>
                    <a:pt x="980518" y="640685"/>
                  </a:lnTo>
                  <a:lnTo>
                    <a:pt x="965537" y="684347"/>
                  </a:lnTo>
                  <a:lnTo>
                    <a:pt x="946743" y="726083"/>
                  </a:lnTo>
                  <a:lnTo>
                    <a:pt x="924349" y="765686"/>
                  </a:lnTo>
                  <a:lnTo>
                    <a:pt x="898562" y="802945"/>
                  </a:lnTo>
                  <a:lnTo>
                    <a:pt x="869592" y="837650"/>
                  </a:lnTo>
                  <a:lnTo>
                    <a:pt x="837650" y="869592"/>
                  </a:lnTo>
                  <a:lnTo>
                    <a:pt x="802945" y="898562"/>
                  </a:lnTo>
                  <a:lnTo>
                    <a:pt x="765686" y="924348"/>
                  </a:lnTo>
                  <a:lnTo>
                    <a:pt x="726083" y="946743"/>
                  </a:lnTo>
                  <a:lnTo>
                    <a:pt x="684347" y="965537"/>
                  </a:lnTo>
                  <a:lnTo>
                    <a:pt x="640685" y="980518"/>
                  </a:lnTo>
                  <a:lnTo>
                    <a:pt x="595309" y="991479"/>
                  </a:lnTo>
                  <a:lnTo>
                    <a:pt x="548427" y="998209"/>
                  </a:lnTo>
                  <a:lnTo>
                    <a:pt x="500249" y="1000499"/>
                  </a:lnTo>
                  <a:close/>
                </a:path>
              </a:pathLst>
            </a:custGeom>
            <a:solidFill>
              <a:srgbClr val="D9F0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76" name="Google Shape;476;p27"/>
          <p:cNvSpPr txBox="1"/>
          <p:nvPr>
            <p:ph type="title"/>
          </p:nvPr>
        </p:nvSpPr>
        <p:spPr>
          <a:xfrm>
            <a:off x="543040" y="367267"/>
            <a:ext cx="307594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020247"/>
                </a:solidFill>
              </a:rPr>
              <a:t>Building the Model</a:t>
            </a:r>
            <a:endParaRPr sz="2400"/>
          </a:p>
        </p:txBody>
      </p:sp>
      <p:sp>
        <p:nvSpPr>
          <p:cNvPr id="477" name="Google Shape;477;p27"/>
          <p:cNvSpPr txBox="1"/>
          <p:nvPr/>
        </p:nvSpPr>
        <p:spPr>
          <a:xfrm>
            <a:off x="4161464" y="1005516"/>
            <a:ext cx="3395979" cy="2780030"/>
          </a:xfrm>
          <a:prstGeom prst="rect">
            <a:avLst/>
          </a:prstGeom>
          <a:noFill/>
          <a:ln>
            <a:noFill/>
          </a:ln>
        </p:spPr>
        <p:txBody>
          <a:bodyPr anchorCtr="0" anchor="t" bIns="0" lIns="0" spcFirstLastPara="1" rIns="0" wrap="square" tIns="12700">
            <a:spAutoFit/>
          </a:bodyPr>
          <a:lstStyle/>
          <a:p>
            <a:pPr indent="0" lvl="0" marL="846455" marR="0" rtl="0" algn="l">
              <a:lnSpc>
                <a:spcPct val="100000"/>
              </a:lnSpc>
              <a:spcBef>
                <a:spcPts val="0"/>
              </a:spcBef>
              <a:spcAft>
                <a:spcPts val="0"/>
              </a:spcAft>
              <a:buNone/>
            </a:pPr>
            <a:r>
              <a:rPr lang="en-US" sz="1600">
                <a:solidFill>
                  <a:srgbClr val="271066"/>
                </a:solidFill>
                <a:latin typeface="Calibri"/>
                <a:ea typeface="Calibri"/>
                <a:cs typeface="Calibri"/>
                <a:sym typeface="Calibri"/>
              </a:rPr>
              <a:t>High Level Steps</a:t>
            </a:r>
            <a:endParaRPr sz="1600">
              <a:latin typeface="Calibri"/>
              <a:ea typeface="Calibri"/>
              <a:cs typeface="Calibri"/>
              <a:sym typeface="Calibri"/>
            </a:endParaRPr>
          </a:p>
          <a:p>
            <a:pPr indent="0" lvl="0" marL="0" marR="0" rtl="0" algn="l">
              <a:lnSpc>
                <a:spcPct val="100000"/>
              </a:lnSpc>
              <a:spcBef>
                <a:spcPts val="60"/>
              </a:spcBef>
              <a:spcAft>
                <a:spcPts val="0"/>
              </a:spcAft>
              <a:buNone/>
            </a:pPr>
            <a:r>
              <a:t/>
            </a:r>
            <a:endParaRPr sz="1400">
              <a:latin typeface="Calibri"/>
              <a:ea typeface="Calibri"/>
              <a:cs typeface="Calibri"/>
              <a:sym typeface="Calibri"/>
            </a:endParaRPr>
          </a:p>
          <a:p>
            <a:pPr indent="-391160" lvl="0" marL="403225" marR="140335" rtl="0" algn="l">
              <a:lnSpc>
                <a:spcPct val="113599"/>
              </a:lnSpc>
              <a:spcBef>
                <a:spcPts val="0"/>
              </a:spcBef>
              <a:spcAft>
                <a:spcPts val="0"/>
              </a:spcAft>
              <a:buSzPts val="1100"/>
              <a:buFont typeface="Arial"/>
              <a:buAutoNum type="arabicParenBoth"/>
            </a:pPr>
            <a:r>
              <a:rPr lang="en-US" sz="1100">
                <a:latin typeface="Arial"/>
                <a:ea typeface="Arial"/>
                <a:cs typeface="Arial"/>
                <a:sym typeface="Arial"/>
              </a:rPr>
              <a:t>Build a model to predict vote shares in each  state to determine which party will win  (Republican or Democrat)</a:t>
            </a:r>
            <a:endParaRPr sz="1100">
              <a:latin typeface="Arial"/>
              <a:ea typeface="Arial"/>
              <a:cs typeface="Arial"/>
              <a:sym typeface="Arial"/>
            </a:endParaRPr>
          </a:p>
          <a:p>
            <a:pPr indent="-391160" lvl="0" marL="403225" marR="164465" rtl="0" algn="l">
              <a:lnSpc>
                <a:spcPct val="113599"/>
              </a:lnSpc>
              <a:spcBef>
                <a:spcPts val="0"/>
              </a:spcBef>
              <a:spcAft>
                <a:spcPts val="0"/>
              </a:spcAft>
              <a:buSzPts val="1100"/>
              <a:buFont typeface="Arial"/>
              <a:buAutoNum type="arabicParenBoth"/>
            </a:pPr>
            <a:r>
              <a:rPr lang="en-US" sz="1100">
                <a:latin typeface="Arial"/>
                <a:ea typeface="Arial"/>
                <a:cs typeface="Arial"/>
                <a:sym typeface="Arial"/>
              </a:rPr>
              <a:t>Build a model to estimate errors / random  noise in voting to account for uncertainty in  forecasts</a:t>
            </a:r>
            <a:endParaRPr sz="1100">
              <a:latin typeface="Arial"/>
              <a:ea typeface="Arial"/>
              <a:cs typeface="Arial"/>
              <a:sym typeface="Arial"/>
            </a:endParaRPr>
          </a:p>
          <a:p>
            <a:pPr indent="-391160" lvl="0" marL="403225" marR="13334" rtl="0" algn="l">
              <a:lnSpc>
                <a:spcPct val="113599"/>
              </a:lnSpc>
              <a:spcBef>
                <a:spcPts val="0"/>
              </a:spcBef>
              <a:spcAft>
                <a:spcPts val="0"/>
              </a:spcAft>
              <a:buSzPts val="1100"/>
              <a:buFont typeface="Arial"/>
              <a:buAutoNum type="arabicParenBoth"/>
            </a:pPr>
            <a:r>
              <a:rPr lang="en-US" sz="1100">
                <a:latin typeface="Arial"/>
                <a:ea typeface="Arial"/>
                <a:cs typeface="Arial"/>
                <a:sym typeface="Arial"/>
              </a:rPr>
              <a:t>Based on the model and error estimates,  decide the winner of each state and therefore  the number of electoral votes each party gets  to ﬁnd election winner</a:t>
            </a:r>
            <a:endParaRPr sz="1100">
              <a:latin typeface="Arial"/>
              <a:ea typeface="Arial"/>
              <a:cs typeface="Arial"/>
              <a:sym typeface="Arial"/>
            </a:endParaRPr>
          </a:p>
          <a:p>
            <a:pPr indent="-391160" lvl="0" marL="403225" marR="5080" rtl="0" algn="l">
              <a:lnSpc>
                <a:spcPct val="113599"/>
              </a:lnSpc>
              <a:spcBef>
                <a:spcPts val="0"/>
              </a:spcBef>
              <a:spcAft>
                <a:spcPts val="0"/>
              </a:spcAft>
              <a:buSzPts val="1100"/>
              <a:buFont typeface="Arial"/>
              <a:buAutoNum type="arabicParenBoth"/>
            </a:pPr>
            <a:r>
              <a:rPr lang="en-US" sz="1100">
                <a:latin typeface="Arial"/>
                <a:ea typeface="Arial"/>
                <a:cs typeface="Arial"/>
                <a:sym typeface="Arial"/>
              </a:rPr>
              <a:t>Repeat steps (1) through (3) many times to  simulate the probability of each party winning</a:t>
            </a:r>
            <a:endParaRPr sz="1100">
              <a:latin typeface="Arial"/>
              <a:ea typeface="Arial"/>
              <a:cs typeface="Arial"/>
              <a:sym typeface="Arial"/>
            </a:endParaRPr>
          </a:p>
        </p:txBody>
      </p:sp>
      <p:pic>
        <p:nvPicPr>
          <p:cNvPr id="478" name="Google Shape;478;p27"/>
          <p:cNvPicPr preferRelativeResize="0"/>
          <p:nvPr/>
        </p:nvPicPr>
        <p:blipFill rotWithShape="1">
          <a:blip r:embed="rId3">
            <a:alphaModFix/>
          </a:blip>
          <a:srcRect b="0" l="0" r="0" t="0"/>
          <a:stretch/>
        </p:blipFill>
        <p:spPr>
          <a:xfrm>
            <a:off x="0" y="3632192"/>
            <a:ext cx="2575349" cy="151130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2" name="Shape 482"/>
        <p:cNvGrpSpPr/>
        <p:nvPr/>
      </p:nvGrpSpPr>
      <p:grpSpPr>
        <a:xfrm>
          <a:off x="0" y="0"/>
          <a:ext cx="0" cy="0"/>
          <a:chOff x="0" y="0"/>
          <a:chExt cx="0" cy="0"/>
        </a:xfrm>
      </p:grpSpPr>
      <p:sp>
        <p:nvSpPr>
          <p:cNvPr id="483" name="Google Shape;483;p36"/>
          <p:cNvSpPr txBox="1"/>
          <p:nvPr/>
        </p:nvSpPr>
        <p:spPr>
          <a:xfrm>
            <a:off x="667050" y="592166"/>
            <a:ext cx="3839210"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800">
                <a:solidFill>
                  <a:srgbClr val="020247"/>
                </a:solidFill>
                <a:latin typeface="Calibri"/>
                <a:ea typeface="Calibri"/>
                <a:cs typeface="Calibri"/>
                <a:sym typeface="Calibri"/>
              </a:rPr>
              <a:t>To R We Go!</a:t>
            </a:r>
            <a:endParaRPr sz="4800">
              <a:latin typeface="Calibri"/>
              <a:ea typeface="Calibri"/>
              <a:cs typeface="Calibri"/>
              <a:sym typeface="Calibri"/>
            </a:endParaRPr>
          </a:p>
        </p:txBody>
      </p:sp>
      <p:sp>
        <p:nvSpPr>
          <p:cNvPr id="484" name="Google Shape;484;p36"/>
          <p:cNvSpPr txBox="1"/>
          <p:nvPr/>
        </p:nvSpPr>
        <p:spPr>
          <a:xfrm>
            <a:off x="667050" y="1723863"/>
            <a:ext cx="3876040" cy="657860"/>
          </a:xfrm>
          <a:prstGeom prst="rect">
            <a:avLst/>
          </a:prstGeom>
          <a:noFill/>
          <a:ln>
            <a:noFill/>
          </a:ln>
        </p:spPr>
        <p:txBody>
          <a:bodyPr anchorCtr="0" anchor="t" bIns="0" lIns="0" spcFirstLastPara="1" rIns="0" wrap="square" tIns="22850">
            <a:spAutoFit/>
          </a:bodyPr>
          <a:lstStyle/>
          <a:p>
            <a:pPr indent="0" lvl="0" marL="12700" marR="5080" rtl="0" algn="l">
              <a:lnSpc>
                <a:spcPct val="117857"/>
              </a:lnSpc>
              <a:spcBef>
                <a:spcPts val="0"/>
              </a:spcBef>
              <a:spcAft>
                <a:spcPts val="0"/>
              </a:spcAft>
              <a:buNone/>
            </a:pPr>
            <a:r>
              <a:rPr b="1" lang="en-US" sz="1400">
                <a:solidFill>
                  <a:srgbClr val="020247"/>
                </a:solidFill>
                <a:latin typeface="Calibri"/>
                <a:ea typeface="Calibri"/>
                <a:cs typeface="Calibri"/>
                <a:sym typeface="Calibri"/>
              </a:rPr>
              <a:t>Now let’s go to R to build a fundamentals  based forecasting model for the 2020  election.</a:t>
            </a:r>
            <a:endParaRPr sz="1400">
              <a:latin typeface="Calibri"/>
              <a:ea typeface="Calibri"/>
              <a:cs typeface="Calibri"/>
              <a:sym typeface="Calibri"/>
            </a:endParaRPr>
          </a:p>
        </p:txBody>
      </p:sp>
      <p:sp>
        <p:nvSpPr>
          <p:cNvPr id="485" name="Google Shape;485;p36"/>
          <p:cNvSpPr/>
          <p:nvPr/>
        </p:nvSpPr>
        <p:spPr>
          <a:xfrm>
            <a:off x="594024" y="464487"/>
            <a:ext cx="4137025" cy="46990"/>
          </a:xfrm>
          <a:custGeom>
            <a:rect b="b" l="l" r="r" t="t"/>
            <a:pathLst>
              <a:path extrusionOk="0" h="46990" w="4137025">
                <a:moveTo>
                  <a:pt x="4133529" y="46499"/>
                </a:moveTo>
                <a:lnTo>
                  <a:pt x="5694" y="46499"/>
                </a:lnTo>
                <a:lnTo>
                  <a:pt x="3723" y="45683"/>
                </a:lnTo>
                <a:lnTo>
                  <a:pt x="816" y="42776"/>
                </a:lnTo>
                <a:lnTo>
                  <a:pt x="0" y="40805"/>
                </a:lnTo>
                <a:lnTo>
                  <a:pt x="0" y="3469"/>
                </a:lnTo>
                <a:lnTo>
                  <a:pt x="3469" y="0"/>
                </a:lnTo>
                <a:lnTo>
                  <a:pt x="4133529" y="0"/>
                </a:lnTo>
                <a:lnTo>
                  <a:pt x="4136999" y="3469"/>
                </a:lnTo>
                <a:lnTo>
                  <a:pt x="4136999" y="38749"/>
                </a:lnTo>
                <a:lnTo>
                  <a:pt x="4136999" y="43030"/>
                </a:lnTo>
                <a:lnTo>
                  <a:pt x="4133529" y="46499"/>
                </a:lnTo>
                <a:close/>
              </a:path>
            </a:pathLst>
          </a:custGeom>
          <a:solidFill>
            <a:srgbClr val="1E93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86" name="Google Shape;486;p36"/>
          <p:cNvGrpSpPr/>
          <p:nvPr/>
        </p:nvGrpSpPr>
        <p:grpSpPr>
          <a:xfrm>
            <a:off x="4791781" y="0"/>
            <a:ext cx="4352447" cy="5143884"/>
            <a:chOff x="4791781" y="0"/>
            <a:chExt cx="4352447" cy="5143884"/>
          </a:xfrm>
        </p:grpSpPr>
        <p:sp>
          <p:nvSpPr>
            <p:cNvPr id="487" name="Google Shape;487;p36"/>
            <p:cNvSpPr/>
            <p:nvPr/>
          </p:nvSpPr>
          <p:spPr>
            <a:xfrm>
              <a:off x="5232633" y="5103879"/>
              <a:ext cx="82550" cy="40005"/>
            </a:xfrm>
            <a:custGeom>
              <a:rect b="b" l="l" r="r" t="t"/>
              <a:pathLst>
                <a:path extrusionOk="0" h="40004" w="82550">
                  <a:moveTo>
                    <a:pt x="82075" y="39620"/>
                  </a:moveTo>
                  <a:lnTo>
                    <a:pt x="0" y="39620"/>
                  </a:lnTo>
                  <a:lnTo>
                    <a:pt x="51728" y="0"/>
                  </a:lnTo>
                  <a:lnTo>
                    <a:pt x="82075" y="39620"/>
                  </a:lnTo>
                  <a:close/>
                </a:path>
              </a:pathLst>
            </a:custGeom>
            <a:solidFill>
              <a:srgbClr val="282A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8" name="Google Shape;488;p36"/>
            <p:cNvSpPr/>
            <p:nvPr/>
          </p:nvSpPr>
          <p:spPr>
            <a:xfrm>
              <a:off x="4796820" y="5055506"/>
              <a:ext cx="506730" cy="88265"/>
            </a:xfrm>
            <a:custGeom>
              <a:rect b="b" l="l" r="r" t="t"/>
              <a:pathLst>
                <a:path extrusionOk="0" h="88264" w="506729">
                  <a:moveTo>
                    <a:pt x="506429" y="87992"/>
                  </a:moveTo>
                  <a:lnTo>
                    <a:pt x="67626" y="87992"/>
                  </a:lnTo>
                  <a:lnTo>
                    <a:pt x="0" y="0"/>
                  </a:lnTo>
                  <a:lnTo>
                    <a:pt x="476713" y="49327"/>
                  </a:lnTo>
                  <a:lnTo>
                    <a:pt x="506429" y="87992"/>
                  </a:lnTo>
                  <a:close/>
                </a:path>
              </a:pathLst>
            </a:custGeom>
            <a:solidFill>
              <a:srgbClr val="373B8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9" name="Google Shape;489;p36"/>
            <p:cNvSpPr/>
            <p:nvPr/>
          </p:nvSpPr>
          <p:spPr>
            <a:xfrm>
              <a:off x="4791781" y="4154942"/>
              <a:ext cx="1753235" cy="988694"/>
            </a:xfrm>
            <a:custGeom>
              <a:rect b="b" l="l" r="r" t="t"/>
              <a:pathLst>
                <a:path extrusionOk="0" h="988695" w="1753234">
                  <a:moveTo>
                    <a:pt x="1450103" y="988557"/>
                  </a:moveTo>
                  <a:lnTo>
                    <a:pt x="68694" y="988557"/>
                  </a:lnTo>
                  <a:lnTo>
                    <a:pt x="0" y="898871"/>
                  </a:lnTo>
                  <a:lnTo>
                    <a:pt x="1173550" y="0"/>
                  </a:lnTo>
                  <a:lnTo>
                    <a:pt x="1753018" y="756542"/>
                  </a:lnTo>
                  <a:lnTo>
                    <a:pt x="1450103" y="988557"/>
                  </a:lnTo>
                  <a:close/>
                </a:path>
              </a:pathLst>
            </a:custGeom>
            <a:solidFill>
              <a:srgbClr val="3135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0" name="Google Shape;490;p36"/>
            <p:cNvSpPr/>
            <p:nvPr/>
          </p:nvSpPr>
          <p:spPr>
            <a:xfrm>
              <a:off x="5484389" y="4098756"/>
              <a:ext cx="1064895" cy="814705"/>
            </a:xfrm>
            <a:custGeom>
              <a:rect b="b" l="l" r="r" t="t"/>
              <a:pathLst>
                <a:path extrusionOk="0" h="814704" w="1064895">
                  <a:moveTo>
                    <a:pt x="1064792" y="814511"/>
                  </a:moveTo>
                  <a:lnTo>
                    <a:pt x="588079" y="765183"/>
                  </a:lnTo>
                  <a:lnTo>
                    <a:pt x="0" y="0"/>
                  </a:lnTo>
                  <a:lnTo>
                    <a:pt x="476712" y="49327"/>
                  </a:lnTo>
                  <a:lnTo>
                    <a:pt x="1064792" y="814511"/>
                  </a:lnTo>
                  <a:close/>
                </a:path>
              </a:pathLst>
            </a:custGeom>
            <a:solidFill>
              <a:srgbClr val="1B27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1" name="Google Shape;491;p36"/>
            <p:cNvSpPr/>
            <p:nvPr/>
          </p:nvSpPr>
          <p:spPr>
            <a:xfrm>
              <a:off x="5481492" y="3198116"/>
              <a:ext cx="1753235" cy="1655445"/>
            </a:xfrm>
            <a:custGeom>
              <a:rect b="b" l="l" r="r" t="t"/>
              <a:pathLst>
                <a:path extrusionOk="0" h="1655445" w="1753234">
                  <a:moveTo>
                    <a:pt x="579467" y="1655414"/>
                  </a:moveTo>
                  <a:lnTo>
                    <a:pt x="0" y="898871"/>
                  </a:lnTo>
                  <a:lnTo>
                    <a:pt x="1173550" y="0"/>
                  </a:lnTo>
                  <a:lnTo>
                    <a:pt x="1753018" y="756542"/>
                  </a:lnTo>
                  <a:lnTo>
                    <a:pt x="579467" y="1655414"/>
                  </a:lnTo>
                  <a:close/>
                </a:path>
              </a:pathLst>
            </a:custGeom>
            <a:solidFill>
              <a:srgbClr val="212EC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2" name="Google Shape;492;p36"/>
            <p:cNvSpPr/>
            <p:nvPr/>
          </p:nvSpPr>
          <p:spPr>
            <a:xfrm>
              <a:off x="6171679" y="3136418"/>
              <a:ext cx="1064895" cy="814705"/>
            </a:xfrm>
            <a:custGeom>
              <a:rect b="b" l="l" r="r" t="t"/>
              <a:pathLst>
                <a:path extrusionOk="0" h="814704" w="1064895">
                  <a:moveTo>
                    <a:pt x="1064792" y="814511"/>
                  </a:moveTo>
                  <a:lnTo>
                    <a:pt x="588079" y="765183"/>
                  </a:lnTo>
                  <a:lnTo>
                    <a:pt x="0" y="0"/>
                  </a:lnTo>
                  <a:lnTo>
                    <a:pt x="476713" y="49327"/>
                  </a:lnTo>
                  <a:lnTo>
                    <a:pt x="1064792" y="814511"/>
                  </a:lnTo>
                  <a:close/>
                </a:path>
              </a:pathLst>
            </a:custGeom>
            <a:solidFill>
              <a:srgbClr val="1F2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3" name="Google Shape;493;p36"/>
            <p:cNvSpPr/>
            <p:nvPr/>
          </p:nvSpPr>
          <p:spPr>
            <a:xfrm>
              <a:off x="6171545" y="2238614"/>
              <a:ext cx="1753235" cy="1655445"/>
            </a:xfrm>
            <a:custGeom>
              <a:rect b="b" l="l" r="r" t="t"/>
              <a:pathLst>
                <a:path extrusionOk="0" h="1655445" w="1753234">
                  <a:moveTo>
                    <a:pt x="579468" y="1655414"/>
                  </a:moveTo>
                  <a:lnTo>
                    <a:pt x="0" y="898872"/>
                  </a:lnTo>
                  <a:lnTo>
                    <a:pt x="1173550" y="0"/>
                  </a:lnTo>
                  <a:lnTo>
                    <a:pt x="1753018" y="756542"/>
                  </a:lnTo>
                  <a:lnTo>
                    <a:pt x="579468" y="1655414"/>
                  </a:lnTo>
                  <a:close/>
                </a:path>
              </a:pathLst>
            </a:custGeom>
            <a:solidFill>
              <a:srgbClr val="2736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4" name="Google Shape;494;p36"/>
            <p:cNvSpPr/>
            <p:nvPr/>
          </p:nvSpPr>
          <p:spPr>
            <a:xfrm>
              <a:off x="6867722" y="2180408"/>
              <a:ext cx="1064895" cy="814705"/>
            </a:xfrm>
            <a:custGeom>
              <a:rect b="b" l="l" r="r" t="t"/>
              <a:pathLst>
                <a:path extrusionOk="0" h="814705" w="1064895">
                  <a:moveTo>
                    <a:pt x="1064792" y="814511"/>
                  </a:moveTo>
                  <a:lnTo>
                    <a:pt x="588079" y="765184"/>
                  </a:lnTo>
                  <a:lnTo>
                    <a:pt x="0" y="0"/>
                  </a:lnTo>
                  <a:lnTo>
                    <a:pt x="476713" y="49327"/>
                  </a:lnTo>
                  <a:lnTo>
                    <a:pt x="1064792" y="814511"/>
                  </a:lnTo>
                  <a:close/>
                </a:path>
              </a:pathLst>
            </a:custGeom>
            <a:solidFill>
              <a:srgbClr val="1E94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5" name="Google Shape;495;p36"/>
            <p:cNvSpPr/>
            <p:nvPr/>
          </p:nvSpPr>
          <p:spPr>
            <a:xfrm>
              <a:off x="6868211" y="1221130"/>
              <a:ext cx="1759585" cy="1711960"/>
            </a:xfrm>
            <a:custGeom>
              <a:rect b="b" l="l" r="r" t="t"/>
              <a:pathLst>
                <a:path extrusionOk="0" h="1711960" w="1759584">
                  <a:moveTo>
                    <a:pt x="1759407" y="814514"/>
                  </a:moveTo>
                  <a:lnTo>
                    <a:pt x="1171321" y="49326"/>
                  </a:lnTo>
                  <a:lnTo>
                    <a:pt x="694613" y="0"/>
                  </a:lnTo>
                  <a:lnTo>
                    <a:pt x="899426" y="266509"/>
                  </a:lnTo>
                  <a:lnTo>
                    <a:pt x="0" y="955421"/>
                  </a:lnTo>
                  <a:lnTo>
                    <a:pt x="579462" y="1711960"/>
                  </a:lnTo>
                  <a:lnTo>
                    <a:pt x="1752142" y="813765"/>
                  </a:lnTo>
                  <a:lnTo>
                    <a:pt x="1759407" y="814514"/>
                  </a:lnTo>
                  <a:close/>
                </a:path>
              </a:pathLst>
            </a:custGeom>
            <a:solidFill>
              <a:srgbClr val="1E93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6" name="Google Shape;496;p36"/>
            <p:cNvSpPr/>
            <p:nvPr/>
          </p:nvSpPr>
          <p:spPr>
            <a:xfrm>
              <a:off x="7557923" y="320841"/>
              <a:ext cx="1586230" cy="1655445"/>
            </a:xfrm>
            <a:custGeom>
              <a:rect b="b" l="l" r="r" t="t"/>
              <a:pathLst>
                <a:path extrusionOk="0" h="1655445" w="1586229">
                  <a:moveTo>
                    <a:pt x="579467" y="1655414"/>
                  </a:moveTo>
                  <a:lnTo>
                    <a:pt x="0" y="898871"/>
                  </a:lnTo>
                  <a:lnTo>
                    <a:pt x="1173550" y="0"/>
                  </a:lnTo>
                  <a:lnTo>
                    <a:pt x="1586076" y="538585"/>
                  </a:lnTo>
                  <a:lnTo>
                    <a:pt x="1586076" y="884410"/>
                  </a:lnTo>
                  <a:lnTo>
                    <a:pt x="579467" y="1655414"/>
                  </a:lnTo>
                  <a:close/>
                </a:path>
              </a:pathLst>
            </a:custGeom>
            <a:solidFill>
              <a:srgbClr val="1E9E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7" name="Google Shape;497;p36"/>
            <p:cNvSpPr/>
            <p:nvPr/>
          </p:nvSpPr>
          <p:spPr>
            <a:xfrm>
              <a:off x="8233638" y="0"/>
              <a:ext cx="910590" cy="1047750"/>
            </a:xfrm>
            <a:custGeom>
              <a:rect b="b" l="l" r="r" t="t"/>
              <a:pathLst>
                <a:path extrusionOk="0" h="1047750" w="910590">
                  <a:moveTo>
                    <a:pt x="910361" y="0"/>
                  </a:moveTo>
                  <a:lnTo>
                    <a:pt x="321208" y="0"/>
                  </a:lnTo>
                  <a:lnTo>
                    <a:pt x="0" y="246037"/>
                  </a:lnTo>
                  <a:lnTo>
                    <a:pt x="579462" y="1002588"/>
                  </a:lnTo>
                  <a:lnTo>
                    <a:pt x="585673" y="997839"/>
                  </a:lnTo>
                  <a:lnTo>
                    <a:pt x="598792" y="1014895"/>
                  </a:lnTo>
                  <a:lnTo>
                    <a:pt x="910361" y="1047127"/>
                  </a:lnTo>
                  <a:lnTo>
                    <a:pt x="910361" y="849325"/>
                  </a:lnTo>
                  <a:lnTo>
                    <a:pt x="861885" y="786269"/>
                  </a:lnTo>
                  <a:lnTo>
                    <a:pt x="910361" y="749134"/>
                  </a:lnTo>
                  <a:lnTo>
                    <a:pt x="910361" y="0"/>
                  </a:lnTo>
                  <a:close/>
                </a:path>
              </a:pathLst>
            </a:custGeom>
            <a:solidFill>
              <a:srgbClr val="D8EEF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498" name="Google Shape;498;p36"/>
          <p:cNvPicPr preferRelativeResize="0"/>
          <p:nvPr/>
        </p:nvPicPr>
        <p:blipFill rotWithShape="1">
          <a:blip r:embed="rId3">
            <a:alphaModFix/>
          </a:blip>
          <a:srcRect b="0" l="0" r="0" t="0"/>
          <a:stretch/>
        </p:blipFill>
        <p:spPr>
          <a:xfrm>
            <a:off x="1084362" y="2633075"/>
            <a:ext cx="3156324" cy="225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3"/>
          <p:cNvSpPr/>
          <p:nvPr/>
        </p:nvSpPr>
        <p:spPr>
          <a:xfrm>
            <a:off x="533499" y="890822"/>
            <a:ext cx="8038465" cy="0"/>
          </a:xfrm>
          <a:custGeom>
            <a:rect b="b" l="l" r="r" t="t"/>
            <a:pathLst>
              <a:path extrusionOk="0" h="120000" w="8038465">
                <a:moveTo>
                  <a:pt x="0" y="0"/>
                </a:moveTo>
                <a:lnTo>
                  <a:pt x="8038274" y="0"/>
                </a:lnTo>
              </a:path>
            </a:pathLst>
          </a:custGeom>
          <a:noFill/>
          <a:ln cap="flat" cmpd="sng" w="38075">
            <a:solidFill>
              <a:srgbClr val="1E94E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3"/>
          <p:cNvSpPr/>
          <p:nvPr/>
        </p:nvSpPr>
        <p:spPr>
          <a:xfrm>
            <a:off x="533499" y="1431397"/>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3"/>
          <p:cNvSpPr/>
          <p:nvPr/>
        </p:nvSpPr>
        <p:spPr>
          <a:xfrm>
            <a:off x="533499" y="1971972"/>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3"/>
          <p:cNvSpPr/>
          <p:nvPr/>
        </p:nvSpPr>
        <p:spPr>
          <a:xfrm>
            <a:off x="533499" y="2512547"/>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3"/>
          <p:cNvSpPr/>
          <p:nvPr/>
        </p:nvSpPr>
        <p:spPr>
          <a:xfrm>
            <a:off x="533499" y="3053122"/>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3"/>
          <p:cNvSpPr txBox="1"/>
          <p:nvPr>
            <p:ph type="title"/>
          </p:nvPr>
        </p:nvSpPr>
        <p:spPr>
          <a:xfrm>
            <a:off x="611274" y="412555"/>
            <a:ext cx="1275000" cy="39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Agenda</a:t>
            </a:r>
            <a:endParaRPr sz="2400"/>
          </a:p>
        </p:txBody>
      </p:sp>
      <p:sp>
        <p:nvSpPr>
          <p:cNvPr id="77" name="Google Shape;77;p3"/>
          <p:cNvSpPr txBox="1"/>
          <p:nvPr/>
        </p:nvSpPr>
        <p:spPr>
          <a:xfrm>
            <a:off x="611274" y="1036523"/>
            <a:ext cx="4448100" cy="238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1	</a:t>
            </a:r>
            <a:r>
              <a:rPr b="1" lang="en-US" sz="1400">
                <a:latin typeface="Calibri"/>
                <a:ea typeface="Calibri"/>
                <a:cs typeface="Calibri"/>
                <a:sym typeface="Calibri"/>
              </a:rPr>
              <a:t>Overview of how the US elects presidents</a:t>
            </a:r>
            <a:endParaRPr sz="1400">
              <a:latin typeface="Calibri"/>
              <a:ea typeface="Calibri"/>
              <a:cs typeface="Calibri"/>
              <a:sym typeface="Calibri"/>
            </a:endParaRPr>
          </a:p>
        </p:txBody>
      </p:sp>
      <p:sp>
        <p:nvSpPr>
          <p:cNvPr id="78" name="Google Shape;78;p3"/>
          <p:cNvSpPr txBox="1"/>
          <p:nvPr/>
        </p:nvSpPr>
        <p:spPr>
          <a:xfrm>
            <a:off x="611274" y="1577098"/>
            <a:ext cx="130800" cy="238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2</a:t>
            </a:r>
            <a:endParaRPr sz="1400">
              <a:latin typeface="Calibri"/>
              <a:ea typeface="Calibri"/>
              <a:cs typeface="Calibri"/>
              <a:sym typeface="Calibri"/>
            </a:endParaRPr>
          </a:p>
        </p:txBody>
      </p:sp>
      <p:sp>
        <p:nvSpPr>
          <p:cNvPr id="79" name="Google Shape;79;p3"/>
          <p:cNvSpPr txBox="1"/>
          <p:nvPr/>
        </p:nvSpPr>
        <p:spPr>
          <a:xfrm>
            <a:off x="1149150" y="1558048"/>
            <a:ext cx="2375400" cy="238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Stylized facts about voting</a:t>
            </a:r>
            <a:endParaRPr sz="1400">
              <a:latin typeface="Calibri"/>
              <a:ea typeface="Calibri"/>
              <a:cs typeface="Calibri"/>
              <a:sym typeface="Calibri"/>
            </a:endParaRPr>
          </a:p>
        </p:txBody>
      </p:sp>
      <p:sp>
        <p:nvSpPr>
          <p:cNvPr id="80" name="Google Shape;80;p3"/>
          <p:cNvSpPr txBox="1"/>
          <p:nvPr/>
        </p:nvSpPr>
        <p:spPr>
          <a:xfrm>
            <a:off x="611274" y="2117673"/>
            <a:ext cx="130800" cy="238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3</a:t>
            </a:r>
            <a:endParaRPr sz="1400">
              <a:latin typeface="Calibri"/>
              <a:ea typeface="Calibri"/>
              <a:cs typeface="Calibri"/>
              <a:sym typeface="Calibri"/>
            </a:endParaRPr>
          </a:p>
        </p:txBody>
      </p:sp>
      <p:sp>
        <p:nvSpPr>
          <p:cNvPr id="81" name="Google Shape;81;p3"/>
          <p:cNvSpPr txBox="1"/>
          <p:nvPr/>
        </p:nvSpPr>
        <p:spPr>
          <a:xfrm>
            <a:off x="1149150" y="2117673"/>
            <a:ext cx="2509500" cy="238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Types of forecasting models</a:t>
            </a:r>
            <a:endParaRPr sz="1400">
              <a:latin typeface="Calibri"/>
              <a:ea typeface="Calibri"/>
              <a:cs typeface="Calibri"/>
              <a:sym typeface="Calibri"/>
            </a:endParaRPr>
          </a:p>
        </p:txBody>
      </p:sp>
      <p:sp>
        <p:nvSpPr>
          <p:cNvPr id="82" name="Google Shape;82;p3"/>
          <p:cNvSpPr txBox="1"/>
          <p:nvPr/>
        </p:nvSpPr>
        <p:spPr>
          <a:xfrm>
            <a:off x="611274" y="2658248"/>
            <a:ext cx="147900" cy="238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4</a:t>
            </a:r>
            <a:endParaRPr sz="1400">
              <a:latin typeface="Calibri"/>
              <a:ea typeface="Calibri"/>
              <a:cs typeface="Calibri"/>
              <a:sym typeface="Calibri"/>
            </a:endParaRPr>
          </a:p>
        </p:txBody>
      </p:sp>
      <p:sp>
        <p:nvSpPr>
          <p:cNvPr id="83" name="Google Shape;83;p3"/>
          <p:cNvSpPr txBox="1"/>
          <p:nvPr/>
        </p:nvSpPr>
        <p:spPr>
          <a:xfrm>
            <a:off x="1149150" y="2658248"/>
            <a:ext cx="4496400" cy="238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Building a fundamentals based forecasting model</a:t>
            </a:r>
            <a:endParaRPr sz="1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4"/>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D9F0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89" name="Google Shape;89;p4"/>
          <p:cNvGrpSpPr/>
          <p:nvPr/>
        </p:nvGrpSpPr>
        <p:grpSpPr>
          <a:xfrm>
            <a:off x="0" y="0"/>
            <a:ext cx="5981674" cy="5143500"/>
            <a:chOff x="0" y="0"/>
            <a:chExt cx="5981674" cy="5143500"/>
          </a:xfrm>
        </p:grpSpPr>
        <p:pic>
          <p:nvPicPr>
            <p:cNvPr id="90" name="Google Shape;90;p4"/>
            <p:cNvPicPr preferRelativeResize="0"/>
            <p:nvPr/>
          </p:nvPicPr>
          <p:blipFill rotWithShape="1">
            <a:blip r:embed="rId3">
              <a:alphaModFix/>
            </a:blip>
            <a:srcRect b="0" l="0" r="0" t="0"/>
            <a:stretch/>
          </p:blipFill>
          <p:spPr>
            <a:xfrm>
              <a:off x="0" y="0"/>
              <a:ext cx="5981674" cy="5143499"/>
            </a:xfrm>
            <a:prstGeom prst="rect">
              <a:avLst/>
            </a:prstGeom>
            <a:noFill/>
            <a:ln>
              <a:noFill/>
            </a:ln>
          </p:spPr>
        </p:pic>
        <p:sp>
          <p:nvSpPr>
            <p:cNvPr id="91" name="Google Shape;91;p4"/>
            <p:cNvSpPr/>
            <p:nvPr/>
          </p:nvSpPr>
          <p:spPr>
            <a:xfrm>
              <a:off x="0" y="0"/>
              <a:ext cx="3946525" cy="5143500"/>
            </a:xfrm>
            <a:custGeom>
              <a:rect b="b" l="l" r="r" t="t"/>
              <a:pathLst>
                <a:path extrusionOk="0" h="5143500" w="3946525">
                  <a:moveTo>
                    <a:pt x="0" y="0"/>
                  </a:moveTo>
                  <a:lnTo>
                    <a:pt x="3946474" y="0"/>
                  </a:lnTo>
                  <a:lnTo>
                    <a:pt x="3946474" y="5143499"/>
                  </a:lnTo>
                  <a:lnTo>
                    <a:pt x="0" y="51434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2" name="Google Shape;92;p4"/>
          <p:cNvSpPr txBox="1"/>
          <p:nvPr/>
        </p:nvSpPr>
        <p:spPr>
          <a:xfrm>
            <a:off x="7584668" y="2294570"/>
            <a:ext cx="809625" cy="177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1000">
                <a:solidFill>
                  <a:srgbClr val="271066"/>
                </a:solidFill>
                <a:latin typeface="Arial"/>
                <a:ea typeface="Arial"/>
                <a:cs typeface="Arial"/>
                <a:sym typeface="Arial"/>
              </a:rPr>
              <a:t># of Senators</a:t>
            </a:r>
            <a:endParaRPr sz="1000">
              <a:latin typeface="Arial"/>
              <a:ea typeface="Arial"/>
              <a:cs typeface="Arial"/>
              <a:sym typeface="Arial"/>
            </a:endParaRPr>
          </a:p>
        </p:txBody>
      </p:sp>
      <p:sp>
        <p:nvSpPr>
          <p:cNvPr id="93" name="Google Shape;93;p4"/>
          <p:cNvSpPr txBox="1"/>
          <p:nvPr/>
        </p:nvSpPr>
        <p:spPr>
          <a:xfrm>
            <a:off x="7409034" y="3104970"/>
            <a:ext cx="1161415" cy="330200"/>
          </a:xfrm>
          <a:prstGeom prst="rect">
            <a:avLst/>
          </a:prstGeom>
          <a:noFill/>
          <a:ln>
            <a:noFill/>
          </a:ln>
        </p:spPr>
        <p:txBody>
          <a:bodyPr anchorCtr="0" anchor="t" bIns="0" lIns="0" spcFirstLastPara="1" rIns="0" wrap="square" tIns="12700">
            <a:spAutoFit/>
          </a:bodyPr>
          <a:lstStyle/>
          <a:p>
            <a:pPr indent="-1269" lvl="0" marL="13334" marR="5080" rtl="0" algn="l">
              <a:lnSpc>
                <a:spcPct val="100000"/>
              </a:lnSpc>
              <a:spcBef>
                <a:spcPts val="0"/>
              </a:spcBef>
              <a:spcAft>
                <a:spcPts val="0"/>
              </a:spcAft>
              <a:buNone/>
            </a:pPr>
            <a:r>
              <a:rPr b="1" i="1" lang="en-US" sz="1000">
                <a:solidFill>
                  <a:srgbClr val="271066"/>
                </a:solidFill>
                <a:latin typeface="Arial"/>
                <a:ea typeface="Arial"/>
                <a:cs typeface="Arial"/>
                <a:sym typeface="Arial"/>
              </a:rPr>
              <a:t># of Electoral Votes  for Washington DC</a:t>
            </a:r>
            <a:endParaRPr sz="1000">
              <a:latin typeface="Arial"/>
              <a:ea typeface="Arial"/>
              <a:cs typeface="Arial"/>
              <a:sym typeface="Arial"/>
            </a:endParaRPr>
          </a:p>
        </p:txBody>
      </p:sp>
      <p:sp>
        <p:nvSpPr>
          <p:cNvPr id="94" name="Google Shape;94;p4"/>
          <p:cNvSpPr txBox="1"/>
          <p:nvPr/>
        </p:nvSpPr>
        <p:spPr>
          <a:xfrm>
            <a:off x="7470098" y="3820719"/>
            <a:ext cx="1038860" cy="330200"/>
          </a:xfrm>
          <a:prstGeom prst="rect">
            <a:avLst/>
          </a:prstGeom>
          <a:noFill/>
          <a:ln>
            <a:noFill/>
          </a:ln>
        </p:spPr>
        <p:txBody>
          <a:bodyPr anchorCtr="0" anchor="t" bIns="0" lIns="0" spcFirstLastPara="1" rIns="0" wrap="square" tIns="12700">
            <a:spAutoFit/>
          </a:bodyPr>
          <a:lstStyle/>
          <a:p>
            <a:pPr indent="-19685" lvl="0" marL="31750" marR="5080" rtl="0" algn="l">
              <a:lnSpc>
                <a:spcPct val="100000"/>
              </a:lnSpc>
              <a:spcBef>
                <a:spcPts val="0"/>
              </a:spcBef>
              <a:spcAft>
                <a:spcPts val="0"/>
              </a:spcAft>
              <a:buNone/>
            </a:pPr>
            <a:r>
              <a:rPr b="1" i="1" lang="en-US" sz="1000">
                <a:solidFill>
                  <a:srgbClr val="271066"/>
                </a:solidFill>
                <a:latin typeface="Arial"/>
                <a:ea typeface="Arial"/>
                <a:cs typeface="Arial"/>
                <a:sym typeface="Arial"/>
              </a:rPr>
              <a:t>Electoral Votes in  Electoral College</a:t>
            </a:r>
            <a:endParaRPr sz="1000">
              <a:latin typeface="Arial"/>
              <a:ea typeface="Arial"/>
              <a:cs typeface="Arial"/>
              <a:sym typeface="Arial"/>
            </a:endParaRPr>
          </a:p>
        </p:txBody>
      </p:sp>
      <p:sp>
        <p:nvSpPr>
          <p:cNvPr id="95" name="Google Shape;95;p4"/>
          <p:cNvSpPr txBox="1"/>
          <p:nvPr>
            <p:ph type="title"/>
          </p:nvPr>
        </p:nvSpPr>
        <p:spPr>
          <a:xfrm>
            <a:off x="660810" y="313375"/>
            <a:ext cx="4178935" cy="406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US Presidential Elections</a:t>
            </a:r>
            <a:endParaRPr/>
          </a:p>
        </p:txBody>
      </p:sp>
      <p:sp>
        <p:nvSpPr>
          <p:cNvPr id="96" name="Google Shape;96;p4"/>
          <p:cNvSpPr txBox="1"/>
          <p:nvPr/>
        </p:nvSpPr>
        <p:spPr>
          <a:xfrm>
            <a:off x="660800" y="694375"/>
            <a:ext cx="3175000" cy="121602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500">
                <a:latin typeface="Calibri"/>
                <a:ea typeface="Calibri"/>
                <a:cs typeface="Calibri"/>
                <a:sym typeface="Calibri"/>
              </a:rPr>
              <a:t>are Decided by the  Electoral College</a:t>
            </a:r>
            <a:endParaRPr sz="2500">
              <a:latin typeface="Calibri"/>
              <a:ea typeface="Calibri"/>
              <a:cs typeface="Calibri"/>
              <a:sym typeface="Calibri"/>
            </a:endParaRPr>
          </a:p>
          <a:p>
            <a:pPr indent="0" lvl="0" marL="12700" marR="0" rtl="0" algn="l">
              <a:lnSpc>
                <a:spcPct val="100000"/>
              </a:lnSpc>
              <a:spcBef>
                <a:spcPts val="1935"/>
              </a:spcBef>
              <a:spcAft>
                <a:spcPts val="0"/>
              </a:spcAft>
              <a:buNone/>
            </a:pPr>
            <a:r>
              <a:rPr lang="en-US" sz="1200">
                <a:latin typeface="Arial"/>
                <a:ea typeface="Arial"/>
                <a:cs typeface="Arial"/>
                <a:sym typeface="Arial"/>
              </a:rPr>
              <a:t>Each state* gets electoral votes based on:</a:t>
            </a:r>
            <a:endParaRPr sz="1200">
              <a:latin typeface="Arial"/>
              <a:ea typeface="Arial"/>
              <a:cs typeface="Arial"/>
              <a:sym typeface="Arial"/>
            </a:endParaRPr>
          </a:p>
        </p:txBody>
      </p:sp>
      <p:sp>
        <p:nvSpPr>
          <p:cNvPr id="97" name="Google Shape;97;p4"/>
          <p:cNvSpPr txBox="1"/>
          <p:nvPr/>
        </p:nvSpPr>
        <p:spPr>
          <a:xfrm>
            <a:off x="702252" y="2094458"/>
            <a:ext cx="3648075" cy="444500"/>
          </a:xfrm>
          <a:prstGeom prst="rect">
            <a:avLst/>
          </a:prstGeom>
          <a:noFill/>
          <a:ln>
            <a:noFill/>
          </a:ln>
        </p:spPr>
        <p:txBody>
          <a:bodyPr anchorCtr="0" anchor="t" bIns="0" lIns="0" spcFirstLastPara="1" rIns="0" wrap="square" tIns="12700">
            <a:spAutoFit/>
          </a:bodyPr>
          <a:lstStyle/>
          <a:p>
            <a:pPr indent="-415925" lvl="0" marL="427990" marR="5080" rtl="0" algn="l">
              <a:lnSpc>
                <a:spcPct val="114599"/>
              </a:lnSpc>
              <a:spcBef>
                <a:spcPts val="0"/>
              </a:spcBef>
              <a:spcAft>
                <a:spcPts val="0"/>
              </a:spcAft>
              <a:buNone/>
            </a:pPr>
            <a:r>
              <a:rPr lang="en-US" sz="1200">
                <a:latin typeface="Arial"/>
                <a:ea typeface="Arial"/>
                <a:cs typeface="Arial"/>
                <a:sym typeface="Arial"/>
              </a:rPr>
              <a:t>(1)	Number of house representatives the state has,  which is determined by a state’s population in</a:t>
            </a:r>
            <a:endParaRPr sz="1200">
              <a:latin typeface="Arial"/>
              <a:ea typeface="Arial"/>
              <a:cs typeface="Arial"/>
              <a:sym typeface="Arial"/>
            </a:endParaRPr>
          </a:p>
        </p:txBody>
      </p:sp>
      <p:sp>
        <p:nvSpPr>
          <p:cNvPr id="98" name="Google Shape;98;p4"/>
          <p:cNvSpPr txBox="1"/>
          <p:nvPr/>
        </p:nvSpPr>
        <p:spPr>
          <a:xfrm>
            <a:off x="1117999" y="2513559"/>
            <a:ext cx="2677200" cy="1974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t>f</a:t>
            </a:r>
            <a:endParaRPr sz="1200">
              <a:latin typeface="Arial"/>
              <a:ea typeface="Arial"/>
              <a:cs typeface="Arial"/>
              <a:sym typeface="Arial"/>
            </a:endParaRPr>
          </a:p>
        </p:txBody>
      </p:sp>
      <p:sp>
        <p:nvSpPr>
          <p:cNvPr id="99" name="Google Shape;99;p4"/>
          <p:cNvSpPr txBox="1"/>
          <p:nvPr/>
        </p:nvSpPr>
        <p:spPr>
          <a:xfrm>
            <a:off x="2354773" y="3168879"/>
            <a:ext cx="30861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latin typeface="Arial"/>
                <a:ea typeface="Arial"/>
                <a:cs typeface="Arial"/>
                <a:sym typeface="Arial"/>
              </a:rPr>
              <a:t>plus</a:t>
            </a:r>
            <a:endParaRPr sz="1200">
              <a:latin typeface="Arial"/>
              <a:ea typeface="Arial"/>
              <a:cs typeface="Arial"/>
              <a:sym typeface="Arial"/>
            </a:endParaRPr>
          </a:p>
        </p:txBody>
      </p:sp>
      <p:sp>
        <p:nvSpPr>
          <p:cNvPr id="100" name="Google Shape;100;p4"/>
          <p:cNvSpPr txBox="1"/>
          <p:nvPr/>
        </p:nvSpPr>
        <p:spPr>
          <a:xfrm>
            <a:off x="702252" y="3587979"/>
            <a:ext cx="34429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latin typeface="Arial"/>
                <a:ea typeface="Arial"/>
                <a:cs typeface="Arial"/>
                <a:sym typeface="Arial"/>
              </a:rPr>
              <a:t>(2)	Number of senators the state has (always 2)</a:t>
            </a:r>
            <a:endParaRPr sz="1200">
              <a:latin typeface="Arial"/>
              <a:ea typeface="Arial"/>
              <a:cs typeface="Arial"/>
              <a:sym typeface="Arial"/>
            </a:endParaRPr>
          </a:p>
        </p:txBody>
      </p:sp>
      <p:sp>
        <p:nvSpPr>
          <p:cNvPr id="101" name="Google Shape;101;p4"/>
          <p:cNvSpPr txBox="1"/>
          <p:nvPr/>
        </p:nvSpPr>
        <p:spPr>
          <a:xfrm>
            <a:off x="660800" y="3980409"/>
            <a:ext cx="3493135"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Arial"/>
                <a:ea typeface="Arial"/>
                <a:cs typeface="Arial"/>
                <a:sym typeface="Arial"/>
              </a:rPr>
              <a:t>*Washington DC, from the 23rd amendment, gets  electoral votes based on its population but no more</a:t>
            </a:r>
            <a:endParaRPr sz="1200">
              <a:latin typeface="Arial"/>
              <a:ea typeface="Arial"/>
              <a:cs typeface="Arial"/>
              <a:sym typeface="Arial"/>
            </a:endParaRPr>
          </a:p>
        </p:txBody>
      </p:sp>
      <p:sp>
        <p:nvSpPr>
          <p:cNvPr id="102" name="Google Shape;102;p4"/>
          <p:cNvSpPr txBox="1"/>
          <p:nvPr/>
        </p:nvSpPr>
        <p:spPr>
          <a:xfrm>
            <a:off x="660800" y="4399509"/>
            <a:ext cx="3261360"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Arial"/>
                <a:ea typeface="Arial"/>
                <a:cs typeface="Arial"/>
                <a:sym typeface="Arial"/>
              </a:rPr>
              <a:t>than the least populous state, which is currently  Wyoming with 3 electoral votes.</a:t>
            </a:r>
            <a:endParaRPr sz="1200">
              <a:latin typeface="Arial"/>
              <a:ea typeface="Arial"/>
              <a:cs typeface="Arial"/>
              <a:sym typeface="Arial"/>
            </a:endParaRPr>
          </a:p>
        </p:txBody>
      </p:sp>
      <p:sp>
        <p:nvSpPr>
          <p:cNvPr id="103" name="Google Shape;103;p4"/>
          <p:cNvSpPr txBox="1"/>
          <p:nvPr/>
        </p:nvSpPr>
        <p:spPr>
          <a:xfrm>
            <a:off x="6292544" y="573478"/>
            <a:ext cx="1789430" cy="520700"/>
          </a:xfrm>
          <a:prstGeom prst="rect">
            <a:avLst/>
          </a:prstGeom>
          <a:noFill/>
          <a:ln>
            <a:noFill/>
          </a:ln>
        </p:spPr>
        <p:txBody>
          <a:bodyPr anchorCtr="0" anchor="t" bIns="0" lIns="0" spcFirstLastPara="1" rIns="0" wrap="square" tIns="12700">
            <a:spAutoFit/>
          </a:bodyPr>
          <a:lstStyle/>
          <a:p>
            <a:pPr indent="0" lvl="0" marL="12700" marR="5080" rtl="0" algn="l">
              <a:lnSpc>
                <a:spcPct val="116100"/>
              </a:lnSpc>
              <a:spcBef>
                <a:spcPts val="0"/>
              </a:spcBef>
              <a:spcAft>
                <a:spcPts val="0"/>
              </a:spcAft>
              <a:buNone/>
            </a:pPr>
            <a:r>
              <a:rPr b="1" lang="en-US" sz="1400">
                <a:solidFill>
                  <a:srgbClr val="271066"/>
                </a:solidFill>
                <a:latin typeface="Calibri"/>
                <a:ea typeface="Calibri"/>
                <a:cs typeface="Calibri"/>
                <a:sym typeface="Calibri"/>
              </a:rPr>
              <a:t>Current Number of  Electoral Votes</a:t>
            </a:r>
            <a:endParaRPr sz="1400">
              <a:latin typeface="Calibri"/>
              <a:ea typeface="Calibri"/>
              <a:cs typeface="Calibri"/>
              <a:sym typeface="Calibri"/>
            </a:endParaRPr>
          </a:p>
        </p:txBody>
      </p:sp>
      <p:sp>
        <p:nvSpPr>
          <p:cNvPr id="104" name="Google Shape;104;p4"/>
          <p:cNvSpPr txBox="1"/>
          <p:nvPr/>
        </p:nvSpPr>
        <p:spPr>
          <a:xfrm>
            <a:off x="7537699" y="1255595"/>
            <a:ext cx="903605" cy="48260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None/>
            </a:pPr>
            <a:r>
              <a:rPr b="1" i="1" lang="en-US" sz="1000">
                <a:solidFill>
                  <a:srgbClr val="271066"/>
                </a:solidFill>
                <a:latin typeface="Arial"/>
                <a:ea typeface="Arial"/>
                <a:cs typeface="Arial"/>
                <a:sym typeface="Arial"/>
              </a:rPr>
              <a:t># of House of  Representative  Members</a:t>
            </a:r>
            <a:endParaRPr sz="1000">
              <a:latin typeface="Arial"/>
              <a:ea typeface="Arial"/>
              <a:cs typeface="Arial"/>
              <a:sym typeface="Arial"/>
            </a:endParaRPr>
          </a:p>
        </p:txBody>
      </p:sp>
      <p:sp>
        <p:nvSpPr>
          <p:cNvPr id="105" name="Google Shape;105;p4"/>
          <p:cNvSpPr txBox="1"/>
          <p:nvPr/>
        </p:nvSpPr>
        <p:spPr>
          <a:xfrm>
            <a:off x="6324612" y="1230135"/>
            <a:ext cx="786130" cy="1384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200">
                <a:solidFill>
                  <a:srgbClr val="1E93EA"/>
                </a:solidFill>
                <a:latin typeface="Calibri"/>
                <a:ea typeface="Calibri"/>
                <a:cs typeface="Calibri"/>
                <a:sym typeface="Calibri"/>
              </a:rPr>
              <a:t>435</a:t>
            </a:r>
            <a:endParaRPr sz="3200">
              <a:latin typeface="Calibri"/>
              <a:ea typeface="Calibri"/>
              <a:cs typeface="Calibri"/>
              <a:sym typeface="Calibri"/>
            </a:endParaRPr>
          </a:p>
          <a:p>
            <a:pPr indent="0" lvl="0" marL="61594" marR="0" rtl="0" algn="l">
              <a:lnSpc>
                <a:spcPct val="100000"/>
              </a:lnSpc>
              <a:spcBef>
                <a:spcPts val="3020"/>
              </a:spcBef>
              <a:spcAft>
                <a:spcPts val="0"/>
              </a:spcAft>
              <a:buNone/>
            </a:pPr>
            <a:r>
              <a:rPr b="1" lang="en-US" sz="3200">
                <a:solidFill>
                  <a:srgbClr val="1E93EA"/>
                </a:solidFill>
                <a:latin typeface="Calibri"/>
                <a:ea typeface="Calibri"/>
                <a:cs typeface="Calibri"/>
                <a:sym typeface="Calibri"/>
              </a:rPr>
              <a:t>100</a:t>
            </a:r>
            <a:endParaRPr sz="3200">
              <a:latin typeface="Calibri"/>
              <a:ea typeface="Calibri"/>
              <a:cs typeface="Calibri"/>
              <a:sym typeface="Calibri"/>
            </a:endParaRPr>
          </a:p>
        </p:txBody>
      </p:sp>
      <p:sp>
        <p:nvSpPr>
          <p:cNvPr id="106" name="Google Shape;106;p4"/>
          <p:cNvSpPr txBox="1"/>
          <p:nvPr/>
        </p:nvSpPr>
        <p:spPr>
          <a:xfrm>
            <a:off x="6609220" y="3003312"/>
            <a:ext cx="26606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200">
                <a:solidFill>
                  <a:srgbClr val="1E93EA"/>
                </a:solidFill>
                <a:latin typeface="Calibri"/>
                <a:ea typeface="Calibri"/>
                <a:cs typeface="Calibri"/>
                <a:sym typeface="Calibri"/>
              </a:rPr>
              <a:t>3</a:t>
            </a:r>
            <a:endParaRPr sz="3200">
              <a:latin typeface="Calibri"/>
              <a:ea typeface="Calibri"/>
              <a:cs typeface="Calibri"/>
              <a:sym typeface="Calibri"/>
            </a:endParaRPr>
          </a:p>
        </p:txBody>
      </p:sp>
      <p:sp>
        <p:nvSpPr>
          <p:cNvPr id="107" name="Google Shape;107;p4"/>
          <p:cNvSpPr txBox="1"/>
          <p:nvPr/>
        </p:nvSpPr>
        <p:spPr>
          <a:xfrm>
            <a:off x="6355279" y="3719050"/>
            <a:ext cx="77470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200">
                <a:solidFill>
                  <a:srgbClr val="1E93EA"/>
                </a:solidFill>
                <a:latin typeface="Calibri"/>
                <a:ea typeface="Calibri"/>
                <a:cs typeface="Calibri"/>
                <a:sym typeface="Calibri"/>
              </a:rPr>
              <a:t>538</a:t>
            </a:r>
            <a:endParaRPr sz="3200">
              <a:latin typeface="Calibri"/>
              <a:ea typeface="Calibri"/>
              <a:cs typeface="Calibri"/>
              <a:sym typeface="Calibri"/>
            </a:endParaRPr>
          </a:p>
        </p:txBody>
      </p:sp>
      <p:sp>
        <p:nvSpPr>
          <p:cNvPr id="108" name="Google Shape;108;p4"/>
          <p:cNvSpPr/>
          <p:nvPr/>
        </p:nvSpPr>
        <p:spPr>
          <a:xfrm>
            <a:off x="6184774" y="3665399"/>
            <a:ext cx="2611755" cy="0"/>
          </a:xfrm>
          <a:custGeom>
            <a:rect b="b" l="l" r="r" t="t"/>
            <a:pathLst>
              <a:path extrusionOk="0" h="120000" w="2611754">
                <a:moveTo>
                  <a:pt x="0" y="0"/>
                </a:moveTo>
                <a:lnTo>
                  <a:pt x="2611499" y="0"/>
                </a:lnTo>
              </a:path>
            </a:pathLst>
          </a:custGeom>
          <a:noFill/>
          <a:ln cap="flat" cmpd="sng" w="28550">
            <a:solidFill>
              <a:srgbClr val="1E93E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09" name="Google Shape;109;p4"/>
          <p:cNvGrpSpPr/>
          <p:nvPr/>
        </p:nvGrpSpPr>
        <p:grpSpPr>
          <a:xfrm>
            <a:off x="6634023" y="1816112"/>
            <a:ext cx="216546" cy="216732"/>
            <a:chOff x="6634023" y="1816112"/>
            <a:chExt cx="216546" cy="216732"/>
          </a:xfrm>
        </p:grpSpPr>
        <p:sp>
          <p:nvSpPr>
            <p:cNvPr id="110" name="Google Shape;110;p4"/>
            <p:cNvSpPr/>
            <p:nvPr/>
          </p:nvSpPr>
          <p:spPr>
            <a:xfrm>
              <a:off x="6634023" y="1816112"/>
              <a:ext cx="216535" cy="215900"/>
            </a:xfrm>
            <a:custGeom>
              <a:rect b="b" l="l" r="r" t="t"/>
              <a:pathLst>
                <a:path extrusionOk="0" h="215900" w="216534">
                  <a:moveTo>
                    <a:pt x="216281" y="73660"/>
                  </a:moveTo>
                  <a:lnTo>
                    <a:pt x="142760" y="73660"/>
                  </a:lnTo>
                  <a:lnTo>
                    <a:pt x="142760" y="0"/>
                  </a:lnTo>
                  <a:lnTo>
                    <a:pt x="73533" y="0"/>
                  </a:lnTo>
                  <a:lnTo>
                    <a:pt x="73533" y="73660"/>
                  </a:lnTo>
                  <a:lnTo>
                    <a:pt x="0" y="73660"/>
                  </a:lnTo>
                  <a:lnTo>
                    <a:pt x="0" y="143510"/>
                  </a:lnTo>
                  <a:lnTo>
                    <a:pt x="73533" y="143510"/>
                  </a:lnTo>
                  <a:lnTo>
                    <a:pt x="73533" y="215900"/>
                  </a:lnTo>
                  <a:lnTo>
                    <a:pt x="142760" y="215900"/>
                  </a:lnTo>
                  <a:lnTo>
                    <a:pt x="142760" y="143510"/>
                  </a:lnTo>
                  <a:lnTo>
                    <a:pt x="216281" y="143510"/>
                  </a:lnTo>
                  <a:lnTo>
                    <a:pt x="216281" y="73660"/>
                  </a:lnTo>
                  <a:close/>
                </a:path>
              </a:pathLst>
            </a:custGeom>
            <a:solidFill>
              <a:srgbClr val="1E93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1" name="Google Shape;111;p4"/>
            <p:cNvSpPr/>
            <p:nvPr/>
          </p:nvSpPr>
          <p:spPr>
            <a:xfrm>
              <a:off x="6634034" y="1816309"/>
              <a:ext cx="216535" cy="216535"/>
            </a:xfrm>
            <a:custGeom>
              <a:rect b="b" l="l" r="r" t="t"/>
              <a:pathLst>
                <a:path extrusionOk="0" h="216535" w="216534">
                  <a:moveTo>
                    <a:pt x="0" y="73530"/>
                  </a:moveTo>
                  <a:lnTo>
                    <a:pt x="73530" y="73530"/>
                  </a:lnTo>
                  <a:lnTo>
                    <a:pt x="73530" y="0"/>
                  </a:lnTo>
                  <a:lnTo>
                    <a:pt x="142749" y="0"/>
                  </a:lnTo>
                  <a:lnTo>
                    <a:pt x="142749" y="73530"/>
                  </a:lnTo>
                  <a:lnTo>
                    <a:pt x="216280" y="73530"/>
                  </a:lnTo>
                  <a:lnTo>
                    <a:pt x="216280" y="142750"/>
                  </a:lnTo>
                  <a:lnTo>
                    <a:pt x="142749" y="142750"/>
                  </a:lnTo>
                  <a:lnTo>
                    <a:pt x="142749" y="216281"/>
                  </a:lnTo>
                  <a:lnTo>
                    <a:pt x="73530" y="216281"/>
                  </a:lnTo>
                  <a:lnTo>
                    <a:pt x="73530" y="142750"/>
                  </a:lnTo>
                  <a:lnTo>
                    <a:pt x="0" y="142750"/>
                  </a:lnTo>
                  <a:lnTo>
                    <a:pt x="0" y="73530"/>
                  </a:lnTo>
                  <a:close/>
                </a:path>
              </a:pathLst>
            </a:custGeom>
            <a:noFill/>
            <a:ln cap="flat" cmpd="sng" w="9525">
              <a:solidFill>
                <a:srgbClr val="1E93E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12" name="Google Shape;112;p4"/>
          <p:cNvGrpSpPr/>
          <p:nvPr/>
        </p:nvGrpSpPr>
        <p:grpSpPr>
          <a:xfrm>
            <a:off x="6634023" y="2713734"/>
            <a:ext cx="216546" cy="216535"/>
            <a:chOff x="6634023" y="2713734"/>
            <a:chExt cx="216546" cy="216535"/>
          </a:xfrm>
        </p:grpSpPr>
        <p:sp>
          <p:nvSpPr>
            <p:cNvPr id="113" name="Google Shape;113;p4"/>
            <p:cNvSpPr/>
            <p:nvPr/>
          </p:nvSpPr>
          <p:spPr>
            <a:xfrm>
              <a:off x="6634023" y="2714002"/>
              <a:ext cx="216535" cy="215900"/>
            </a:xfrm>
            <a:custGeom>
              <a:rect b="b" l="l" r="r" t="t"/>
              <a:pathLst>
                <a:path extrusionOk="0" h="215900" w="216534">
                  <a:moveTo>
                    <a:pt x="216281" y="73660"/>
                  </a:moveTo>
                  <a:lnTo>
                    <a:pt x="142760" y="73660"/>
                  </a:lnTo>
                  <a:lnTo>
                    <a:pt x="142760" y="0"/>
                  </a:lnTo>
                  <a:lnTo>
                    <a:pt x="73533" y="0"/>
                  </a:lnTo>
                  <a:lnTo>
                    <a:pt x="73533" y="73660"/>
                  </a:lnTo>
                  <a:lnTo>
                    <a:pt x="0" y="73660"/>
                  </a:lnTo>
                  <a:lnTo>
                    <a:pt x="0" y="142240"/>
                  </a:lnTo>
                  <a:lnTo>
                    <a:pt x="73533" y="142240"/>
                  </a:lnTo>
                  <a:lnTo>
                    <a:pt x="73533" y="215900"/>
                  </a:lnTo>
                  <a:lnTo>
                    <a:pt x="142760" y="215900"/>
                  </a:lnTo>
                  <a:lnTo>
                    <a:pt x="142760" y="142240"/>
                  </a:lnTo>
                  <a:lnTo>
                    <a:pt x="216281" y="142240"/>
                  </a:lnTo>
                  <a:lnTo>
                    <a:pt x="216281" y="73660"/>
                  </a:lnTo>
                  <a:close/>
                </a:path>
              </a:pathLst>
            </a:custGeom>
            <a:solidFill>
              <a:srgbClr val="1E93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4" name="Google Shape;114;p4"/>
            <p:cNvSpPr/>
            <p:nvPr/>
          </p:nvSpPr>
          <p:spPr>
            <a:xfrm>
              <a:off x="6634034" y="2713734"/>
              <a:ext cx="216535" cy="216535"/>
            </a:xfrm>
            <a:custGeom>
              <a:rect b="b" l="l" r="r" t="t"/>
              <a:pathLst>
                <a:path extrusionOk="0" h="216535" w="216534">
                  <a:moveTo>
                    <a:pt x="0" y="73530"/>
                  </a:moveTo>
                  <a:lnTo>
                    <a:pt x="73530" y="73530"/>
                  </a:lnTo>
                  <a:lnTo>
                    <a:pt x="73530" y="0"/>
                  </a:lnTo>
                  <a:lnTo>
                    <a:pt x="142749" y="0"/>
                  </a:lnTo>
                  <a:lnTo>
                    <a:pt x="142749" y="73530"/>
                  </a:lnTo>
                  <a:lnTo>
                    <a:pt x="216280" y="73530"/>
                  </a:lnTo>
                  <a:lnTo>
                    <a:pt x="216280" y="142750"/>
                  </a:lnTo>
                  <a:lnTo>
                    <a:pt x="142749" y="142750"/>
                  </a:lnTo>
                  <a:lnTo>
                    <a:pt x="142749" y="216281"/>
                  </a:lnTo>
                  <a:lnTo>
                    <a:pt x="73530" y="216281"/>
                  </a:lnTo>
                  <a:lnTo>
                    <a:pt x="73530" y="142750"/>
                  </a:lnTo>
                  <a:lnTo>
                    <a:pt x="0" y="142750"/>
                  </a:lnTo>
                  <a:lnTo>
                    <a:pt x="0" y="73530"/>
                  </a:lnTo>
                  <a:close/>
                </a:path>
              </a:pathLst>
            </a:custGeom>
            <a:noFill/>
            <a:ln cap="flat" cmpd="sng" w="9525">
              <a:solidFill>
                <a:srgbClr val="1E93E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5"/>
          <p:cNvSpPr txBox="1"/>
          <p:nvPr/>
        </p:nvSpPr>
        <p:spPr>
          <a:xfrm>
            <a:off x="3050175" y="2497873"/>
            <a:ext cx="4636770" cy="1016000"/>
          </a:xfrm>
          <a:prstGeom prst="rect">
            <a:avLst/>
          </a:prstGeom>
          <a:noFill/>
          <a:ln>
            <a:noFill/>
          </a:ln>
        </p:spPr>
        <p:txBody>
          <a:bodyPr anchorCtr="0" anchor="t" bIns="0" lIns="0" spcFirstLastPara="1" rIns="0" wrap="square" tIns="12700">
            <a:spAutoFit/>
          </a:bodyPr>
          <a:lstStyle/>
          <a:p>
            <a:pPr indent="0" lvl="0" marL="12700" marR="5080" rtl="0" algn="l">
              <a:lnSpc>
                <a:spcPct val="116100"/>
              </a:lnSpc>
              <a:spcBef>
                <a:spcPts val="0"/>
              </a:spcBef>
              <a:spcAft>
                <a:spcPts val="0"/>
              </a:spcAft>
              <a:buNone/>
            </a:pPr>
            <a:r>
              <a:rPr lang="en-US" sz="1400">
                <a:latin typeface="Arial"/>
                <a:ea typeface="Arial"/>
                <a:cs typeface="Arial"/>
                <a:sym typeface="Arial"/>
              </a:rPr>
              <a:t>After voting is closed, we add up the votes each candidate  gets per state, giving all electoral votes to the winner. The  election winner is the candidate with the majority of  electoral votes.</a:t>
            </a:r>
            <a:endParaRPr sz="1400">
              <a:latin typeface="Arial"/>
              <a:ea typeface="Arial"/>
              <a:cs typeface="Arial"/>
              <a:sym typeface="Arial"/>
            </a:endParaRPr>
          </a:p>
        </p:txBody>
      </p:sp>
      <p:sp>
        <p:nvSpPr>
          <p:cNvPr id="120" name="Google Shape;120;p5"/>
          <p:cNvSpPr txBox="1"/>
          <p:nvPr/>
        </p:nvSpPr>
        <p:spPr>
          <a:xfrm>
            <a:off x="3050175" y="3736123"/>
            <a:ext cx="4320540" cy="768350"/>
          </a:xfrm>
          <a:prstGeom prst="rect">
            <a:avLst/>
          </a:prstGeom>
          <a:noFill/>
          <a:ln>
            <a:noFill/>
          </a:ln>
        </p:spPr>
        <p:txBody>
          <a:bodyPr anchorCtr="0" anchor="t" bIns="0" lIns="0" spcFirstLastPara="1" rIns="0" wrap="square" tIns="12700">
            <a:spAutoFit/>
          </a:bodyPr>
          <a:lstStyle/>
          <a:p>
            <a:pPr indent="0" lvl="0" marL="12700" marR="5080" rtl="0" algn="l">
              <a:lnSpc>
                <a:spcPct val="116100"/>
              </a:lnSpc>
              <a:spcBef>
                <a:spcPts val="0"/>
              </a:spcBef>
              <a:spcAft>
                <a:spcPts val="0"/>
              </a:spcAft>
              <a:buNone/>
            </a:pPr>
            <a:r>
              <a:rPr lang="en-US" sz="1400">
                <a:latin typeface="Arial"/>
                <a:ea typeface="Arial"/>
                <a:cs typeface="Arial"/>
                <a:sym typeface="Arial"/>
              </a:rPr>
              <a:t>If no candidate gets a majority (270 or more electoral  votes), the election results are decided by the house of  representatives (with 1 vote per state).</a:t>
            </a:r>
            <a:endParaRPr sz="1400">
              <a:latin typeface="Arial"/>
              <a:ea typeface="Arial"/>
              <a:cs typeface="Arial"/>
              <a:sym typeface="Arial"/>
            </a:endParaRPr>
          </a:p>
        </p:txBody>
      </p:sp>
      <p:grpSp>
        <p:nvGrpSpPr>
          <p:cNvPr id="121" name="Google Shape;121;p5"/>
          <p:cNvGrpSpPr/>
          <p:nvPr/>
        </p:nvGrpSpPr>
        <p:grpSpPr>
          <a:xfrm>
            <a:off x="2954174" y="0"/>
            <a:ext cx="6189980" cy="2902975"/>
            <a:chOff x="2954174" y="0"/>
            <a:chExt cx="6189980" cy="2902975"/>
          </a:xfrm>
        </p:grpSpPr>
        <p:pic>
          <p:nvPicPr>
            <p:cNvPr id="122" name="Google Shape;122;p5"/>
            <p:cNvPicPr preferRelativeResize="0"/>
            <p:nvPr/>
          </p:nvPicPr>
          <p:blipFill rotWithShape="1">
            <a:blip r:embed="rId3">
              <a:alphaModFix/>
            </a:blip>
            <a:srcRect b="0" l="0" r="0" t="0"/>
            <a:stretch/>
          </p:blipFill>
          <p:spPr>
            <a:xfrm>
              <a:off x="6231596" y="0"/>
              <a:ext cx="2912403" cy="2902975"/>
            </a:xfrm>
            <a:prstGeom prst="rect">
              <a:avLst/>
            </a:prstGeom>
            <a:noFill/>
            <a:ln>
              <a:noFill/>
            </a:ln>
          </p:spPr>
        </p:pic>
        <p:sp>
          <p:nvSpPr>
            <p:cNvPr id="123" name="Google Shape;123;p5"/>
            <p:cNvSpPr/>
            <p:nvPr/>
          </p:nvSpPr>
          <p:spPr>
            <a:xfrm>
              <a:off x="2954174" y="2381674"/>
              <a:ext cx="6189980" cy="38100"/>
            </a:xfrm>
            <a:custGeom>
              <a:rect b="b" l="l" r="r" t="t"/>
              <a:pathLst>
                <a:path extrusionOk="0" h="38100" w="6189980">
                  <a:moveTo>
                    <a:pt x="0" y="0"/>
                  </a:moveTo>
                  <a:lnTo>
                    <a:pt x="6189824" y="0"/>
                  </a:lnTo>
                  <a:lnTo>
                    <a:pt x="6189824" y="38099"/>
                  </a:lnTo>
                  <a:lnTo>
                    <a:pt x="0" y="38099"/>
                  </a:lnTo>
                  <a:lnTo>
                    <a:pt x="0" y="0"/>
                  </a:lnTo>
                  <a:close/>
                </a:path>
              </a:pathLst>
            </a:custGeom>
            <a:solidFill>
              <a:srgbClr val="1E94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4" name="Google Shape;124;p5"/>
            <p:cNvPicPr preferRelativeResize="0"/>
            <p:nvPr/>
          </p:nvPicPr>
          <p:blipFill rotWithShape="1">
            <a:blip r:embed="rId4">
              <a:alphaModFix/>
            </a:blip>
            <a:srcRect b="0" l="0" r="0" t="0"/>
            <a:stretch/>
          </p:blipFill>
          <p:spPr>
            <a:xfrm>
              <a:off x="3085358" y="1496476"/>
              <a:ext cx="531174" cy="528874"/>
            </a:xfrm>
            <a:prstGeom prst="rect">
              <a:avLst/>
            </a:prstGeom>
            <a:noFill/>
            <a:ln>
              <a:noFill/>
            </a:ln>
          </p:spPr>
        </p:pic>
        <p:sp>
          <p:nvSpPr>
            <p:cNvPr id="125" name="Google Shape;125;p5"/>
            <p:cNvSpPr/>
            <p:nvPr/>
          </p:nvSpPr>
          <p:spPr>
            <a:xfrm>
              <a:off x="3044650" y="1217750"/>
              <a:ext cx="3961765" cy="365760"/>
            </a:xfrm>
            <a:custGeom>
              <a:rect b="b" l="l" r="r" t="t"/>
              <a:pathLst>
                <a:path extrusionOk="0" h="365759" w="3961765">
                  <a:moveTo>
                    <a:pt x="3961493" y="365759"/>
                  </a:moveTo>
                  <a:lnTo>
                    <a:pt x="0" y="365759"/>
                  </a:lnTo>
                  <a:lnTo>
                    <a:pt x="0" y="0"/>
                  </a:lnTo>
                  <a:lnTo>
                    <a:pt x="3961493" y="0"/>
                  </a:lnTo>
                  <a:lnTo>
                    <a:pt x="3961493" y="36575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6" name="Google Shape;126;p5"/>
          <p:cNvSpPr txBox="1"/>
          <p:nvPr>
            <p:ph type="title"/>
          </p:nvPr>
        </p:nvSpPr>
        <p:spPr>
          <a:xfrm>
            <a:off x="623808" y="603454"/>
            <a:ext cx="1701164" cy="984250"/>
          </a:xfrm>
          <a:prstGeom prst="rect">
            <a:avLst/>
          </a:prstGeom>
          <a:noFill/>
          <a:ln>
            <a:noFill/>
          </a:ln>
        </p:spPr>
        <p:txBody>
          <a:bodyPr anchorCtr="0" anchor="t" bIns="0" lIns="0" spcFirstLastPara="1" rIns="0" wrap="square" tIns="66675">
            <a:spAutoFit/>
          </a:bodyPr>
          <a:lstStyle/>
          <a:p>
            <a:pPr indent="0" lvl="0" marL="12700" rtl="0" algn="l">
              <a:lnSpc>
                <a:spcPct val="100000"/>
              </a:lnSpc>
              <a:spcBef>
                <a:spcPts val="0"/>
              </a:spcBef>
              <a:spcAft>
                <a:spcPts val="0"/>
              </a:spcAft>
              <a:buNone/>
            </a:pPr>
            <a:r>
              <a:rPr lang="en-US" sz="3600">
                <a:solidFill>
                  <a:srgbClr val="1E94EB"/>
                </a:solidFill>
              </a:rPr>
              <a:t>51</a:t>
            </a:r>
            <a:endParaRPr sz="3600"/>
          </a:p>
          <a:p>
            <a:pPr indent="0" lvl="0" marL="12700" marR="5080" rtl="0" algn="l">
              <a:lnSpc>
                <a:spcPct val="102299"/>
              </a:lnSpc>
              <a:spcBef>
                <a:spcPts val="100"/>
              </a:spcBef>
              <a:spcAft>
                <a:spcPts val="0"/>
              </a:spcAft>
              <a:buNone/>
            </a:pPr>
            <a:r>
              <a:rPr b="0" lang="en-US" sz="1100">
                <a:latin typeface="Calibri"/>
                <a:ea typeface="Calibri"/>
                <a:cs typeface="Calibri"/>
                <a:sym typeface="Calibri"/>
              </a:rPr>
              <a:t>50 states plus DC award  electoral votes</a:t>
            </a:r>
            <a:endParaRPr sz="1100">
              <a:latin typeface="Calibri"/>
              <a:ea typeface="Calibri"/>
              <a:cs typeface="Calibri"/>
              <a:sym typeface="Calibri"/>
            </a:endParaRPr>
          </a:p>
        </p:txBody>
      </p:sp>
      <p:sp>
        <p:nvSpPr>
          <p:cNvPr id="127" name="Google Shape;127;p5"/>
          <p:cNvSpPr txBox="1"/>
          <p:nvPr/>
        </p:nvSpPr>
        <p:spPr>
          <a:xfrm>
            <a:off x="608800" y="3290079"/>
            <a:ext cx="1633220" cy="1498600"/>
          </a:xfrm>
          <a:prstGeom prst="rect">
            <a:avLst/>
          </a:prstGeom>
          <a:noFill/>
          <a:ln>
            <a:noFill/>
          </a:ln>
        </p:spPr>
        <p:txBody>
          <a:bodyPr anchorCtr="0" anchor="t" bIns="0" lIns="0" spcFirstLastPara="1" rIns="0" wrap="square" tIns="66675">
            <a:spAutoFit/>
          </a:bodyPr>
          <a:lstStyle/>
          <a:p>
            <a:pPr indent="0" lvl="0" marL="12700" marR="0" rtl="0" algn="l">
              <a:lnSpc>
                <a:spcPct val="100000"/>
              </a:lnSpc>
              <a:spcBef>
                <a:spcPts val="0"/>
              </a:spcBef>
              <a:spcAft>
                <a:spcPts val="0"/>
              </a:spcAft>
              <a:buNone/>
            </a:pPr>
            <a:r>
              <a:rPr b="1" lang="en-US" sz="3600">
                <a:solidFill>
                  <a:srgbClr val="1E94EB"/>
                </a:solidFill>
                <a:latin typeface="Calibri"/>
                <a:ea typeface="Calibri"/>
                <a:cs typeface="Calibri"/>
                <a:sym typeface="Calibri"/>
              </a:rPr>
              <a:t>2*</a:t>
            </a:r>
            <a:endParaRPr sz="3600">
              <a:latin typeface="Calibri"/>
              <a:ea typeface="Calibri"/>
              <a:cs typeface="Calibri"/>
              <a:sym typeface="Calibri"/>
            </a:endParaRPr>
          </a:p>
          <a:p>
            <a:pPr indent="0" lvl="0" marL="12700" marR="5080" rtl="0" algn="l">
              <a:lnSpc>
                <a:spcPct val="102299"/>
              </a:lnSpc>
              <a:spcBef>
                <a:spcPts val="100"/>
              </a:spcBef>
              <a:spcAft>
                <a:spcPts val="0"/>
              </a:spcAft>
              <a:buNone/>
            </a:pPr>
            <a:r>
              <a:rPr b="1" lang="en-US" sz="1100">
                <a:latin typeface="Calibri"/>
                <a:ea typeface="Calibri"/>
                <a:cs typeface="Calibri"/>
                <a:sym typeface="Calibri"/>
              </a:rPr>
              <a:t>Maine and Nebraska  </a:t>
            </a:r>
            <a:r>
              <a:rPr lang="en-US" sz="1100">
                <a:latin typeface="Calibri"/>
                <a:ea typeface="Calibri"/>
                <a:cs typeface="Calibri"/>
                <a:sym typeface="Calibri"/>
              </a:rPr>
              <a:t>award electoral votes  differently than other  states (based on  congressional districts)</a:t>
            </a:r>
            <a:endParaRPr sz="1100">
              <a:latin typeface="Calibri"/>
              <a:ea typeface="Calibri"/>
              <a:cs typeface="Calibri"/>
              <a:sym typeface="Calibri"/>
            </a:endParaRPr>
          </a:p>
        </p:txBody>
      </p:sp>
      <p:sp>
        <p:nvSpPr>
          <p:cNvPr id="128" name="Google Shape;128;p5"/>
          <p:cNvSpPr txBox="1"/>
          <p:nvPr/>
        </p:nvSpPr>
        <p:spPr>
          <a:xfrm>
            <a:off x="623801" y="1869729"/>
            <a:ext cx="1875789" cy="1155700"/>
          </a:xfrm>
          <a:prstGeom prst="rect">
            <a:avLst/>
          </a:prstGeom>
          <a:noFill/>
          <a:ln>
            <a:noFill/>
          </a:ln>
        </p:spPr>
        <p:txBody>
          <a:bodyPr anchorCtr="0" anchor="t" bIns="0" lIns="0" spcFirstLastPara="1" rIns="0" wrap="square" tIns="66675">
            <a:spAutoFit/>
          </a:bodyPr>
          <a:lstStyle/>
          <a:p>
            <a:pPr indent="0" lvl="0" marL="12700" marR="0" rtl="0" algn="l">
              <a:lnSpc>
                <a:spcPct val="100000"/>
              </a:lnSpc>
              <a:spcBef>
                <a:spcPts val="0"/>
              </a:spcBef>
              <a:spcAft>
                <a:spcPts val="0"/>
              </a:spcAft>
              <a:buNone/>
            </a:pPr>
            <a:r>
              <a:rPr b="1" lang="en-US" sz="3600">
                <a:solidFill>
                  <a:srgbClr val="1E94EB"/>
                </a:solidFill>
                <a:latin typeface="Calibri"/>
                <a:ea typeface="Calibri"/>
                <a:cs typeface="Calibri"/>
                <a:sym typeface="Calibri"/>
              </a:rPr>
              <a:t>270</a:t>
            </a:r>
            <a:endParaRPr sz="3600">
              <a:latin typeface="Calibri"/>
              <a:ea typeface="Calibri"/>
              <a:cs typeface="Calibri"/>
              <a:sym typeface="Calibri"/>
            </a:endParaRPr>
          </a:p>
          <a:p>
            <a:pPr indent="0" lvl="0" marL="12700" marR="5080" rtl="0" algn="l">
              <a:lnSpc>
                <a:spcPct val="102299"/>
              </a:lnSpc>
              <a:spcBef>
                <a:spcPts val="100"/>
              </a:spcBef>
              <a:spcAft>
                <a:spcPts val="0"/>
              </a:spcAft>
              <a:buNone/>
            </a:pPr>
            <a:r>
              <a:rPr b="1" lang="en-US" sz="1100">
                <a:latin typeface="Calibri"/>
                <a:ea typeface="Calibri"/>
                <a:cs typeface="Calibri"/>
                <a:sym typeface="Calibri"/>
              </a:rPr>
              <a:t>electoral votes </a:t>
            </a:r>
            <a:r>
              <a:rPr lang="en-US" sz="1100">
                <a:latin typeface="Calibri"/>
                <a:ea typeface="Calibri"/>
                <a:cs typeface="Calibri"/>
                <a:sym typeface="Calibri"/>
              </a:rPr>
              <a:t>a  candidate must get to win  the election</a:t>
            </a:r>
            <a:endParaRPr sz="1100">
              <a:latin typeface="Calibri"/>
              <a:ea typeface="Calibri"/>
              <a:cs typeface="Calibri"/>
              <a:sym typeface="Calibri"/>
            </a:endParaRPr>
          </a:p>
        </p:txBody>
      </p:sp>
      <p:sp>
        <p:nvSpPr>
          <p:cNvPr id="129" name="Google Shape;129;p5"/>
          <p:cNvSpPr txBox="1"/>
          <p:nvPr/>
        </p:nvSpPr>
        <p:spPr>
          <a:xfrm>
            <a:off x="3031950" y="1192858"/>
            <a:ext cx="398716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latin typeface="Calibri"/>
                <a:ea typeface="Calibri"/>
                <a:cs typeface="Calibri"/>
                <a:sym typeface="Calibri"/>
              </a:rPr>
              <a:t>Candidates win electoral</a:t>
            </a:r>
            <a:endParaRPr sz="2400">
              <a:latin typeface="Calibri"/>
              <a:ea typeface="Calibri"/>
              <a:cs typeface="Calibri"/>
              <a:sym typeface="Calibri"/>
            </a:endParaRPr>
          </a:p>
        </p:txBody>
      </p:sp>
      <p:sp>
        <p:nvSpPr>
          <p:cNvPr id="130" name="Google Shape;130;p5"/>
          <p:cNvSpPr/>
          <p:nvPr/>
        </p:nvSpPr>
        <p:spPr>
          <a:xfrm>
            <a:off x="3044650" y="1579700"/>
            <a:ext cx="5403215" cy="365760"/>
          </a:xfrm>
          <a:custGeom>
            <a:rect b="b" l="l" r="r" t="t"/>
            <a:pathLst>
              <a:path extrusionOk="0" h="365760" w="5403215">
                <a:moveTo>
                  <a:pt x="5403201" y="365760"/>
                </a:moveTo>
                <a:lnTo>
                  <a:pt x="0" y="365760"/>
                </a:lnTo>
                <a:lnTo>
                  <a:pt x="0" y="0"/>
                </a:lnTo>
                <a:lnTo>
                  <a:pt x="5403201" y="0"/>
                </a:lnTo>
                <a:lnTo>
                  <a:pt x="5403201" y="3657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1" name="Google Shape;131;p5"/>
          <p:cNvSpPr txBox="1"/>
          <p:nvPr/>
        </p:nvSpPr>
        <p:spPr>
          <a:xfrm>
            <a:off x="3031950" y="1554808"/>
            <a:ext cx="542861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latin typeface="Calibri"/>
                <a:ea typeface="Calibri"/>
                <a:cs typeface="Calibri"/>
                <a:sym typeface="Calibri"/>
              </a:rPr>
              <a:t>votes from a state by winning the</a:t>
            </a:r>
            <a:endParaRPr sz="2400">
              <a:latin typeface="Calibri"/>
              <a:ea typeface="Calibri"/>
              <a:cs typeface="Calibri"/>
              <a:sym typeface="Calibri"/>
            </a:endParaRPr>
          </a:p>
        </p:txBody>
      </p:sp>
      <p:sp>
        <p:nvSpPr>
          <p:cNvPr id="132" name="Google Shape;132;p5"/>
          <p:cNvSpPr/>
          <p:nvPr/>
        </p:nvSpPr>
        <p:spPr>
          <a:xfrm>
            <a:off x="3044650" y="1941650"/>
            <a:ext cx="5464175" cy="365760"/>
          </a:xfrm>
          <a:custGeom>
            <a:rect b="b" l="l" r="r" t="t"/>
            <a:pathLst>
              <a:path extrusionOk="0" h="365760" w="5464175">
                <a:moveTo>
                  <a:pt x="5464160" y="365760"/>
                </a:moveTo>
                <a:lnTo>
                  <a:pt x="0" y="365760"/>
                </a:lnTo>
                <a:lnTo>
                  <a:pt x="0" y="0"/>
                </a:lnTo>
                <a:lnTo>
                  <a:pt x="5464160" y="0"/>
                </a:lnTo>
                <a:lnTo>
                  <a:pt x="5464160" y="3657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3" name="Google Shape;133;p5"/>
          <p:cNvSpPr txBox="1"/>
          <p:nvPr/>
        </p:nvSpPr>
        <p:spPr>
          <a:xfrm>
            <a:off x="3031950" y="1916758"/>
            <a:ext cx="549021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latin typeface="Calibri"/>
                <a:ea typeface="Calibri"/>
                <a:cs typeface="Calibri"/>
                <a:sym typeface="Calibri"/>
              </a:rPr>
              <a:t>majority of votes cast in the state*</a:t>
            </a:r>
            <a:endParaRPr sz="24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 name="Shape 137"/>
        <p:cNvGrpSpPr/>
        <p:nvPr/>
      </p:nvGrpSpPr>
      <p:grpSpPr>
        <a:xfrm>
          <a:off x="0" y="0"/>
          <a:ext cx="0" cy="0"/>
          <a:chOff x="0" y="0"/>
          <a:chExt cx="0" cy="0"/>
        </a:xfrm>
      </p:grpSpPr>
      <p:sp>
        <p:nvSpPr>
          <p:cNvPr id="138" name="Google Shape;138;p6"/>
          <p:cNvSpPr/>
          <p:nvPr/>
        </p:nvSpPr>
        <p:spPr>
          <a:xfrm>
            <a:off x="0" y="0"/>
            <a:ext cx="5238750" cy="5143500"/>
          </a:xfrm>
          <a:custGeom>
            <a:rect b="b" l="l" r="r" t="t"/>
            <a:pathLst>
              <a:path extrusionOk="0" h="5143500" w="5238750">
                <a:moveTo>
                  <a:pt x="0" y="5143499"/>
                </a:moveTo>
                <a:lnTo>
                  <a:pt x="5238749" y="5143499"/>
                </a:lnTo>
                <a:lnTo>
                  <a:pt x="5238749" y="0"/>
                </a:lnTo>
                <a:lnTo>
                  <a:pt x="0" y="0"/>
                </a:lnTo>
                <a:lnTo>
                  <a:pt x="0" y="5143499"/>
                </a:lnTo>
                <a:close/>
              </a:path>
            </a:pathLst>
          </a:custGeom>
          <a:solidFill>
            <a:srgbClr val="D9F0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39" name="Google Shape;139;p6"/>
          <p:cNvGrpSpPr/>
          <p:nvPr/>
        </p:nvGrpSpPr>
        <p:grpSpPr>
          <a:xfrm>
            <a:off x="2755949" y="0"/>
            <a:ext cx="6388050" cy="5143500"/>
            <a:chOff x="2755949" y="0"/>
            <a:chExt cx="6388050" cy="5143500"/>
          </a:xfrm>
        </p:grpSpPr>
        <p:pic>
          <p:nvPicPr>
            <p:cNvPr id="140" name="Google Shape;140;p6"/>
            <p:cNvPicPr preferRelativeResize="0"/>
            <p:nvPr/>
          </p:nvPicPr>
          <p:blipFill rotWithShape="1">
            <a:blip r:embed="rId3">
              <a:alphaModFix/>
            </a:blip>
            <a:srcRect b="0" l="0" r="0" t="0"/>
            <a:stretch/>
          </p:blipFill>
          <p:spPr>
            <a:xfrm>
              <a:off x="2755949" y="0"/>
              <a:ext cx="6090499" cy="5143499"/>
            </a:xfrm>
            <a:prstGeom prst="rect">
              <a:avLst/>
            </a:prstGeom>
            <a:noFill/>
            <a:ln>
              <a:noFill/>
            </a:ln>
          </p:spPr>
        </p:pic>
        <p:sp>
          <p:nvSpPr>
            <p:cNvPr id="141" name="Google Shape;141;p6"/>
            <p:cNvSpPr/>
            <p:nvPr/>
          </p:nvSpPr>
          <p:spPr>
            <a:xfrm>
              <a:off x="5238749" y="0"/>
              <a:ext cx="3905250" cy="5143500"/>
            </a:xfrm>
            <a:custGeom>
              <a:rect b="b" l="l" r="r" t="t"/>
              <a:pathLst>
                <a:path extrusionOk="0" h="5143500" w="3905250">
                  <a:moveTo>
                    <a:pt x="0" y="5143499"/>
                  </a:moveTo>
                  <a:lnTo>
                    <a:pt x="0" y="0"/>
                  </a:lnTo>
                  <a:lnTo>
                    <a:pt x="3905249" y="0"/>
                  </a:lnTo>
                  <a:lnTo>
                    <a:pt x="3905249" y="5143499"/>
                  </a:lnTo>
                  <a:lnTo>
                    <a:pt x="0" y="51434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2" name="Google Shape;142;p6"/>
          <p:cNvSpPr txBox="1"/>
          <p:nvPr>
            <p:ph type="title"/>
          </p:nvPr>
        </p:nvSpPr>
        <p:spPr>
          <a:xfrm>
            <a:off x="331975" y="1212386"/>
            <a:ext cx="2602230" cy="7874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The US is a Two  Party System</a:t>
            </a:r>
            <a:endParaRPr/>
          </a:p>
        </p:txBody>
      </p:sp>
      <p:sp>
        <p:nvSpPr>
          <p:cNvPr id="143" name="Google Shape;143;p6"/>
          <p:cNvSpPr txBox="1"/>
          <p:nvPr/>
        </p:nvSpPr>
        <p:spPr>
          <a:xfrm>
            <a:off x="369200" y="2407420"/>
            <a:ext cx="2167890" cy="1568450"/>
          </a:xfrm>
          <a:prstGeom prst="rect">
            <a:avLst/>
          </a:prstGeom>
          <a:noFill/>
          <a:ln>
            <a:noFill/>
          </a:ln>
        </p:spPr>
        <p:txBody>
          <a:bodyPr anchorCtr="0" anchor="t" bIns="0" lIns="0" spcFirstLastPara="1" rIns="0" wrap="square" tIns="12700">
            <a:spAutoFit/>
          </a:bodyPr>
          <a:lstStyle/>
          <a:p>
            <a:pPr indent="0" lvl="0" marL="12700" marR="5080" rtl="0" algn="l">
              <a:lnSpc>
                <a:spcPct val="112500"/>
              </a:lnSpc>
              <a:spcBef>
                <a:spcPts val="0"/>
              </a:spcBef>
              <a:spcAft>
                <a:spcPts val="0"/>
              </a:spcAft>
              <a:buNone/>
            </a:pPr>
            <a:r>
              <a:rPr lang="en-US" sz="1000">
                <a:solidFill>
                  <a:srgbClr val="434343"/>
                </a:solidFill>
                <a:latin typeface="Arial"/>
                <a:ea typeface="Arial"/>
                <a:cs typeface="Arial"/>
                <a:sym typeface="Arial"/>
              </a:rPr>
              <a:t>The electoral college is basically </a:t>
            </a:r>
            <a:r>
              <a:rPr b="1" lang="en-US" sz="1000">
                <a:solidFill>
                  <a:srgbClr val="434343"/>
                </a:solidFill>
                <a:latin typeface="Arial"/>
                <a:ea typeface="Arial"/>
                <a:cs typeface="Arial"/>
                <a:sym typeface="Arial"/>
              </a:rPr>
              <a:t>a  winner take all system </a:t>
            </a:r>
            <a:r>
              <a:rPr lang="en-US" sz="1000">
                <a:solidFill>
                  <a:srgbClr val="434343"/>
                </a:solidFill>
                <a:latin typeface="Arial"/>
                <a:ea typeface="Arial"/>
                <a:cs typeface="Arial"/>
                <a:sym typeface="Arial"/>
              </a:rPr>
              <a:t>as most of the  time you get all of a state’s electoral  votes by winning it.</a:t>
            </a:r>
            <a:endParaRPr sz="1000">
              <a:latin typeface="Arial"/>
              <a:ea typeface="Arial"/>
              <a:cs typeface="Arial"/>
              <a:sym typeface="Arial"/>
            </a:endParaRPr>
          </a:p>
          <a:p>
            <a:pPr indent="0" lvl="0" marL="0" marR="0" rtl="0" algn="l">
              <a:lnSpc>
                <a:spcPct val="100000"/>
              </a:lnSpc>
              <a:spcBef>
                <a:spcPts val="25"/>
              </a:spcBef>
              <a:spcAft>
                <a:spcPts val="0"/>
              </a:spcAft>
              <a:buNone/>
            </a:pPr>
            <a:r>
              <a:t/>
            </a:r>
            <a:endParaRPr sz="1150">
              <a:latin typeface="Arial"/>
              <a:ea typeface="Arial"/>
              <a:cs typeface="Arial"/>
              <a:sym typeface="Arial"/>
            </a:endParaRPr>
          </a:p>
          <a:p>
            <a:pPr indent="0" lvl="0" marL="12700" marR="12700" rtl="0" algn="l">
              <a:lnSpc>
                <a:spcPct val="112500"/>
              </a:lnSpc>
              <a:spcBef>
                <a:spcPts val="0"/>
              </a:spcBef>
              <a:spcAft>
                <a:spcPts val="0"/>
              </a:spcAft>
              <a:buNone/>
            </a:pPr>
            <a:r>
              <a:rPr lang="en-US" sz="1000">
                <a:solidFill>
                  <a:srgbClr val="434343"/>
                </a:solidFill>
                <a:latin typeface="Arial"/>
                <a:ea typeface="Arial"/>
                <a:cs typeface="Arial"/>
                <a:sym typeface="Arial"/>
              </a:rPr>
              <a:t>This makes it hard for third parties to  matter in US Presidential elections, so  we can ignore them for modeling  purposes.</a:t>
            </a:r>
            <a:endParaRPr sz="1000">
              <a:latin typeface="Arial"/>
              <a:ea typeface="Arial"/>
              <a:cs typeface="Arial"/>
              <a:sym typeface="Arial"/>
            </a:endParaRPr>
          </a:p>
        </p:txBody>
      </p:sp>
      <p:pic>
        <p:nvPicPr>
          <p:cNvPr id="144" name="Google Shape;144;p6"/>
          <p:cNvPicPr preferRelativeResize="0"/>
          <p:nvPr/>
        </p:nvPicPr>
        <p:blipFill rotWithShape="1">
          <a:blip r:embed="rId4">
            <a:alphaModFix/>
          </a:blip>
          <a:srcRect b="0" l="0" r="0" t="0"/>
          <a:stretch/>
        </p:blipFill>
        <p:spPr>
          <a:xfrm>
            <a:off x="3817373" y="1125362"/>
            <a:ext cx="5029074" cy="2892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 name="Shape 148"/>
        <p:cNvGrpSpPr/>
        <p:nvPr/>
      </p:nvGrpSpPr>
      <p:grpSpPr>
        <a:xfrm>
          <a:off x="0" y="0"/>
          <a:ext cx="0" cy="0"/>
          <a:chOff x="0" y="0"/>
          <a:chExt cx="0" cy="0"/>
        </a:xfrm>
      </p:grpSpPr>
      <p:sp>
        <p:nvSpPr>
          <p:cNvPr id="149" name="Google Shape;149;p7"/>
          <p:cNvSpPr txBox="1"/>
          <p:nvPr/>
        </p:nvSpPr>
        <p:spPr>
          <a:xfrm>
            <a:off x="762116" y="1218929"/>
            <a:ext cx="7561580" cy="18370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latin typeface="Arial"/>
                <a:ea typeface="Arial"/>
                <a:cs typeface="Arial"/>
                <a:sym typeface="Arial"/>
              </a:rPr>
              <a:t>Because the electoral college awards electoral votes on a state by state basis, we can get weird outcomes.</a:t>
            </a:r>
            <a:endParaRPr sz="1200">
              <a:latin typeface="Arial"/>
              <a:ea typeface="Arial"/>
              <a:cs typeface="Arial"/>
              <a:sym typeface="Arial"/>
            </a:endParaRPr>
          </a:p>
          <a:p>
            <a:pPr indent="0" lvl="0" marL="12700" marR="5080" rtl="0" algn="l">
              <a:lnSpc>
                <a:spcPct val="114599"/>
              </a:lnSpc>
              <a:spcBef>
                <a:spcPts val="975"/>
              </a:spcBef>
              <a:spcAft>
                <a:spcPts val="0"/>
              </a:spcAft>
              <a:buNone/>
            </a:pPr>
            <a:r>
              <a:rPr lang="en-US" sz="1200">
                <a:latin typeface="Arial"/>
                <a:ea typeface="Arial"/>
                <a:cs typeface="Arial"/>
                <a:sym typeface="Arial"/>
              </a:rPr>
              <a:t>It is possible for the candidate who gets the majority of votes overall i.e. wins the popular vote nationally to lose  the electoral college and therefore the election.</a:t>
            </a:r>
            <a:endParaRPr sz="1200">
              <a:latin typeface="Arial"/>
              <a:ea typeface="Arial"/>
              <a:cs typeface="Arial"/>
              <a:sym typeface="Arial"/>
            </a:endParaRPr>
          </a:p>
          <a:p>
            <a:pPr indent="0" lvl="0" marL="12700" marR="361315" rtl="0" algn="l">
              <a:lnSpc>
                <a:spcPct val="114599"/>
              </a:lnSpc>
              <a:spcBef>
                <a:spcPts val="975"/>
              </a:spcBef>
              <a:spcAft>
                <a:spcPts val="0"/>
              </a:spcAft>
              <a:buNone/>
            </a:pPr>
            <a:r>
              <a:rPr lang="en-US" sz="1200">
                <a:latin typeface="Arial"/>
                <a:ea typeface="Arial"/>
                <a:cs typeface="Arial"/>
                <a:sym typeface="Arial"/>
              </a:rPr>
              <a:t>This might sound like an edge case, but </a:t>
            </a:r>
            <a:r>
              <a:rPr b="1" i="1" lang="en-US" sz="1200">
                <a:latin typeface="Arial"/>
                <a:ea typeface="Arial"/>
                <a:cs typeface="Arial"/>
                <a:sym typeface="Arial"/>
              </a:rPr>
              <a:t>it has happened 5 times in 58 elections and 2 times in the last 5  elections (2000 and 2016)</a:t>
            </a:r>
            <a:r>
              <a:rPr lang="en-US" sz="1200">
                <a:latin typeface="Arial"/>
                <a:ea typeface="Arial"/>
                <a:cs typeface="Arial"/>
                <a:sym typeface="Arial"/>
              </a:rPr>
              <a:t>!</a:t>
            </a:r>
            <a:endParaRPr sz="1200">
              <a:latin typeface="Arial"/>
              <a:ea typeface="Arial"/>
              <a:cs typeface="Arial"/>
              <a:sym typeface="Arial"/>
            </a:endParaRPr>
          </a:p>
          <a:p>
            <a:pPr indent="0" lvl="0" marL="12700" marR="85090" rtl="0" algn="l">
              <a:lnSpc>
                <a:spcPct val="114599"/>
              </a:lnSpc>
              <a:spcBef>
                <a:spcPts val="975"/>
              </a:spcBef>
              <a:spcAft>
                <a:spcPts val="0"/>
              </a:spcAft>
              <a:buNone/>
            </a:pPr>
            <a:r>
              <a:rPr lang="en-US" sz="1200">
                <a:latin typeface="Arial"/>
                <a:ea typeface="Arial"/>
                <a:cs typeface="Arial"/>
                <a:sym typeface="Arial"/>
              </a:rPr>
              <a:t>Splits like these, where one party wins the popular vote and the other wins the electoral college, are especially  likely to occur in close races. See </a:t>
            </a:r>
            <a:r>
              <a:rPr lang="en-US" sz="1200" u="sng">
                <a:solidFill>
                  <a:srgbClr val="0097A7"/>
                </a:solidFill>
                <a:latin typeface="Arial"/>
                <a:ea typeface="Arial"/>
                <a:cs typeface="Arial"/>
                <a:sym typeface="Arial"/>
                <a:hlinkClick r:id="rId3">
                  <a:extLst>
                    <a:ext uri="{A12FA001-AC4F-418D-AE19-62706E023703}">
                      <ahyp:hlinkClr val="tx"/>
                    </a:ext>
                  </a:extLst>
                </a:hlinkClick>
              </a:rPr>
              <a:t>here </a:t>
            </a:r>
            <a:r>
              <a:rPr lang="en-US" sz="1200">
                <a:latin typeface="Arial"/>
                <a:ea typeface="Arial"/>
                <a:cs typeface="Arial"/>
                <a:sym typeface="Arial"/>
              </a:rPr>
              <a:t>and </a:t>
            </a:r>
            <a:r>
              <a:rPr lang="en-US" sz="1200" u="sng">
                <a:solidFill>
                  <a:srgbClr val="0097A7"/>
                </a:solidFill>
                <a:latin typeface="Arial"/>
                <a:ea typeface="Arial"/>
                <a:cs typeface="Arial"/>
                <a:sym typeface="Arial"/>
                <a:hlinkClick r:id="rId4">
                  <a:extLst>
                    <a:ext uri="{A12FA001-AC4F-418D-AE19-62706E023703}">
                      <ahyp:hlinkClr val="tx"/>
                    </a:ext>
                  </a:extLst>
                </a:hlinkClick>
              </a:rPr>
              <a:t>here </a:t>
            </a:r>
            <a:r>
              <a:rPr lang="en-US" sz="1200">
                <a:latin typeface="Arial"/>
                <a:ea typeface="Arial"/>
                <a:cs typeface="Arial"/>
                <a:sym typeface="Arial"/>
              </a:rPr>
              <a:t>for more information.</a:t>
            </a:r>
            <a:endParaRPr sz="1200">
              <a:latin typeface="Arial"/>
              <a:ea typeface="Arial"/>
              <a:cs typeface="Arial"/>
              <a:sym typeface="Arial"/>
            </a:endParaRPr>
          </a:p>
        </p:txBody>
      </p:sp>
      <p:sp>
        <p:nvSpPr>
          <p:cNvPr id="150" name="Google Shape;150;p7"/>
          <p:cNvSpPr/>
          <p:nvPr/>
        </p:nvSpPr>
        <p:spPr>
          <a:xfrm>
            <a:off x="7824892" y="4008072"/>
            <a:ext cx="1319530" cy="1136015"/>
          </a:xfrm>
          <a:custGeom>
            <a:rect b="b" l="l" r="r" t="t"/>
            <a:pathLst>
              <a:path extrusionOk="0" h="1136014" w="1319529">
                <a:moveTo>
                  <a:pt x="1319107" y="1135426"/>
                </a:moveTo>
                <a:lnTo>
                  <a:pt x="66947" y="1135426"/>
                </a:lnTo>
                <a:lnTo>
                  <a:pt x="63842" y="1128622"/>
                </a:lnTo>
                <a:lnTo>
                  <a:pt x="47361" y="1086389"/>
                </a:lnTo>
                <a:lnTo>
                  <a:pt x="33207" y="1043048"/>
                </a:lnTo>
                <a:lnTo>
                  <a:pt x="21456" y="998675"/>
                </a:lnTo>
                <a:lnTo>
                  <a:pt x="12183" y="953348"/>
                </a:lnTo>
                <a:lnTo>
                  <a:pt x="5465" y="907143"/>
                </a:lnTo>
                <a:lnTo>
                  <a:pt x="1379" y="860134"/>
                </a:lnTo>
                <a:lnTo>
                  <a:pt x="0" y="812399"/>
                </a:lnTo>
                <a:lnTo>
                  <a:pt x="1379" y="764665"/>
                </a:lnTo>
                <a:lnTo>
                  <a:pt x="5465" y="717657"/>
                </a:lnTo>
                <a:lnTo>
                  <a:pt x="12183" y="671451"/>
                </a:lnTo>
                <a:lnTo>
                  <a:pt x="21456" y="626124"/>
                </a:lnTo>
                <a:lnTo>
                  <a:pt x="33207" y="581752"/>
                </a:lnTo>
                <a:lnTo>
                  <a:pt x="47361" y="538411"/>
                </a:lnTo>
                <a:lnTo>
                  <a:pt x="63842" y="496177"/>
                </a:lnTo>
                <a:lnTo>
                  <a:pt x="82573" y="455127"/>
                </a:lnTo>
                <a:lnTo>
                  <a:pt x="103478" y="415336"/>
                </a:lnTo>
                <a:lnTo>
                  <a:pt x="126480" y="376882"/>
                </a:lnTo>
                <a:lnTo>
                  <a:pt x="151505" y="339839"/>
                </a:lnTo>
                <a:lnTo>
                  <a:pt x="178475" y="304285"/>
                </a:lnTo>
                <a:lnTo>
                  <a:pt x="207314" y="270295"/>
                </a:lnTo>
                <a:lnTo>
                  <a:pt x="237946" y="237946"/>
                </a:lnTo>
                <a:lnTo>
                  <a:pt x="270295" y="207314"/>
                </a:lnTo>
                <a:lnTo>
                  <a:pt x="304285" y="178475"/>
                </a:lnTo>
                <a:lnTo>
                  <a:pt x="339839" y="151505"/>
                </a:lnTo>
                <a:lnTo>
                  <a:pt x="376882" y="126481"/>
                </a:lnTo>
                <a:lnTo>
                  <a:pt x="415336" y="103478"/>
                </a:lnTo>
                <a:lnTo>
                  <a:pt x="455127" y="82573"/>
                </a:lnTo>
                <a:lnTo>
                  <a:pt x="496177" y="63842"/>
                </a:lnTo>
                <a:lnTo>
                  <a:pt x="538411" y="47361"/>
                </a:lnTo>
                <a:lnTo>
                  <a:pt x="581752" y="33207"/>
                </a:lnTo>
                <a:lnTo>
                  <a:pt x="626124" y="21456"/>
                </a:lnTo>
                <a:lnTo>
                  <a:pt x="671451" y="12183"/>
                </a:lnTo>
                <a:lnTo>
                  <a:pt x="717657" y="5465"/>
                </a:lnTo>
                <a:lnTo>
                  <a:pt x="764665" y="1379"/>
                </a:lnTo>
                <a:lnTo>
                  <a:pt x="812399" y="0"/>
                </a:lnTo>
                <a:lnTo>
                  <a:pt x="861944" y="1510"/>
                </a:lnTo>
                <a:lnTo>
                  <a:pt x="911051" y="6008"/>
                </a:lnTo>
                <a:lnTo>
                  <a:pt x="959597" y="13443"/>
                </a:lnTo>
                <a:lnTo>
                  <a:pt x="1007457" y="23761"/>
                </a:lnTo>
                <a:lnTo>
                  <a:pt x="1054507" y="36913"/>
                </a:lnTo>
                <a:lnTo>
                  <a:pt x="1100622" y="52846"/>
                </a:lnTo>
                <a:lnTo>
                  <a:pt x="1145680" y="71510"/>
                </a:lnTo>
                <a:lnTo>
                  <a:pt x="1189556" y="92852"/>
                </a:lnTo>
                <a:lnTo>
                  <a:pt x="1232125" y="116822"/>
                </a:lnTo>
                <a:lnTo>
                  <a:pt x="1273263" y="143368"/>
                </a:lnTo>
                <a:lnTo>
                  <a:pt x="1312847" y="172438"/>
                </a:lnTo>
                <a:lnTo>
                  <a:pt x="1319107" y="177647"/>
                </a:lnTo>
                <a:lnTo>
                  <a:pt x="1319107" y="1135426"/>
                </a:lnTo>
                <a:close/>
              </a:path>
            </a:pathLst>
          </a:custGeom>
          <a:solidFill>
            <a:srgbClr val="1E93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1" name="Google Shape;151;p7"/>
          <p:cNvSpPr/>
          <p:nvPr/>
        </p:nvSpPr>
        <p:spPr>
          <a:xfrm>
            <a:off x="0" y="0"/>
            <a:ext cx="1211580" cy="1304925"/>
          </a:xfrm>
          <a:custGeom>
            <a:rect b="b" l="l" r="r" t="t"/>
            <a:pathLst>
              <a:path extrusionOk="0" h="1304925" w="1211580">
                <a:moveTo>
                  <a:pt x="399049" y="1304400"/>
                </a:moveTo>
                <a:lnTo>
                  <a:pt x="351315" y="1303021"/>
                </a:lnTo>
                <a:lnTo>
                  <a:pt x="304306" y="1298934"/>
                </a:lnTo>
                <a:lnTo>
                  <a:pt x="258101" y="1292216"/>
                </a:lnTo>
                <a:lnTo>
                  <a:pt x="212774" y="1282944"/>
                </a:lnTo>
                <a:lnTo>
                  <a:pt x="168401" y="1271192"/>
                </a:lnTo>
                <a:lnTo>
                  <a:pt x="125060" y="1257038"/>
                </a:lnTo>
                <a:lnTo>
                  <a:pt x="82827" y="1240557"/>
                </a:lnTo>
                <a:lnTo>
                  <a:pt x="41776" y="1221826"/>
                </a:lnTo>
                <a:lnTo>
                  <a:pt x="1986" y="1200921"/>
                </a:lnTo>
                <a:lnTo>
                  <a:pt x="0" y="1199733"/>
                </a:lnTo>
                <a:lnTo>
                  <a:pt x="0" y="0"/>
                </a:lnTo>
                <a:lnTo>
                  <a:pt x="1045215" y="0"/>
                </a:lnTo>
                <a:lnTo>
                  <a:pt x="1068082" y="31136"/>
                </a:lnTo>
                <a:lnTo>
                  <a:pt x="1094627" y="72274"/>
                </a:lnTo>
                <a:lnTo>
                  <a:pt x="1118597" y="114843"/>
                </a:lnTo>
                <a:lnTo>
                  <a:pt x="1139939" y="158719"/>
                </a:lnTo>
                <a:lnTo>
                  <a:pt x="1158603" y="203777"/>
                </a:lnTo>
                <a:lnTo>
                  <a:pt x="1174536" y="249892"/>
                </a:lnTo>
                <a:lnTo>
                  <a:pt x="1187688" y="296942"/>
                </a:lnTo>
                <a:lnTo>
                  <a:pt x="1198006" y="344802"/>
                </a:lnTo>
                <a:lnTo>
                  <a:pt x="1205440" y="393348"/>
                </a:lnTo>
                <a:lnTo>
                  <a:pt x="1209939" y="442455"/>
                </a:lnTo>
                <a:lnTo>
                  <a:pt x="1211449" y="492000"/>
                </a:lnTo>
                <a:lnTo>
                  <a:pt x="1210070" y="539734"/>
                </a:lnTo>
                <a:lnTo>
                  <a:pt x="1205984" y="586743"/>
                </a:lnTo>
                <a:lnTo>
                  <a:pt x="1199266" y="632948"/>
                </a:lnTo>
                <a:lnTo>
                  <a:pt x="1189993" y="678275"/>
                </a:lnTo>
                <a:lnTo>
                  <a:pt x="1178242" y="722648"/>
                </a:lnTo>
                <a:lnTo>
                  <a:pt x="1164088" y="765989"/>
                </a:lnTo>
                <a:lnTo>
                  <a:pt x="1147607" y="808222"/>
                </a:lnTo>
                <a:lnTo>
                  <a:pt x="1128876" y="849273"/>
                </a:lnTo>
                <a:lnTo>
                  <a:pt x="1107971" y="889063"/>
                </a:lnTo>
                <a:lnTo>
                  <a:pt x="1084968" y="927518"/>
                </a:lnTo>
                <a:lnTo>
                  <a:pt x="1059944" y="964560"/>
                </a:lnTo>
                <a:lnTo>
                  <a:pt x="1032974" y="1000114"/>
                </a:lnTo>
                <a:lnTo>
                  <a:pt x="1004135" y="1034104"/>
                </a:lnTo>
                <a:lnTo>
                  <a:pt x="973503" y="1066453"/>
                </a:lnTo>
                <a:lnTo>
                  <a:pt x="941154" y="1097085"/>
                </a:lnTo>
                <a:lnTo>
                  <a:pt x="907164" y="1125924"/>
                </a:lnTo>
                <a:lnTo>
                  <a:pt x="871610" y="1152894"/>
                </a:lnTo>
                <a:lnTo>
                  <a:pt x="834567" y="1177919"/>
                </a:lnTo>
                <a:lnTo>
                  <a:pt x="796113" y="1200921"/>
                </a:lnTo>
                <a:lnTo>
                  <a:pt x="756322" y="1221826"/>
                </a:lnTo>
                <a:lnTo>
                  <a:pt x="715272" y="1240557"/>
                </a:lnTo>
                <a:lnTo>
                  <a:pt x="673038" y="1257038"/>
                </a:lnTo>
                <a:lnTo>
                  <a:pt x="629697" y="1271192"/>
                </a:lnTo>
                <a:lnTo>
                  <a:pt x="585325" y="1282944"/>
                </a:lnTo>
                <a:lnTo>
                  <a:pt x="539998" y="1292216"/>
                </a:lnTo>
                <a:lnTo>
                  <a:pt x="493792" y="1298934"/>
                </a:lnTo>
                <a:lnTo>
                  <a:pt x="446784" y="1303021"/>
                </a:lnTo>
                <a:lnTo>
                  <a:pt x="399049" y="1304400"/>
                </a:lnTo>
                <a:close/>
              </a:path>
            </a:pathLst>
          </a:custGeom>
          <a:solidFill>
            <a:srgbClr val="D9F0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2" name="Google Shape;152;p7"/>
          <p:cNvSpPr txBox="1"/>
          <p:nvPr>
            <p:ph type="title"/>
          </p:nvPr>
        </p:nvSpPr>
        <p:spPr>
          <a:xfrm>
            <a:off x="762125" y="277283"/>
            <a:ext cx="6878320" cy="753110"/>
          </a:xfrm>
          <a:prstGeom prst="rect">
            <a:avLst/>
          </a:prstGeom>
          <a:noFill/>
          <a:ln>
            <a:noFill/>
          </a:ln>
        </p:spPr>
        <p:txBody>
          <a:bodyPr anchorCtr="0" anchor="t" bIns="0" lIns="0" spcFirstLastPara="1" rIns="0" wrap="square" tIns="27925">
            <a:spAutoFit/>
          </a:bodyPr>
          <a:lstStyle/>
          <a:p>
            <a:pPr indent="0" lvl="0" marL="12700" marR="5080" rtl="0" algn="l">
              <a:lnSpc>
                <a:spcPct val="118750"/>
              </a:lnSpc>
              <a:spcBef>
                <a:spcPts val="0"/>
              </a:spcBef>
              <a:spcAft>
                <a:spcPts val="0"/>
              </a:spcAft>
              <a:buNone/>
            </a:pPr>
            <a:r>
              <a:rPr i="1" lang="en-US" sz="2400">
                <a:latin typeface="Calibri"/>
                <a:ea typeface="Calibri"/>
                <a:cs typeface="Calibri"/>
                <a:sym typeface="Calibri"/>
              </a:rPr>
              <a:t>Side Note</a:t>
            </a:r>
            <a:r>
              <a:rPr lang="en-US" sz="2400"/>
              <a:t>: Weird Things can Happen in the  Electoral College</a:t>
            </a:r>
            <a:endParaRPr sz="2400">
              <a:latin typeface="Calibri"/>
              <a:ea typeface="Calibri"/>
              <a:cs typeface="Calibri"/>
              <a:sym typeface="Calibri"/>
            </a:endParaRPr>
          </a:p>
        </p:txBody>
      </p:sp>
      <p:pic>
        <p:nvPicPr>
          <p:cNvPr id="153" name="Google Shape;153;p7"/>
          <p:cNvPicPr preferRelativeResize="0"/>
          <p:nvPr/>
        </p:nvPicPr>
        <p:blipFill rotWithShape="1">
          <a:blip r:embed="rId5">
            <a:alphaModFix/>
          </a:blip>
          <a:srcRect b="0" l="0" r="0" t="0"/>
          <a:stretch/>
        </p:blipFill>
        <p:spPr>
          <a:xfrm>
            <a:off x="3068198" y="3229250"/>
            <a:ext cx="3007612" cy="1624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7" name="Shape 157"/>
        <p:cNvGrpSpPr/>
        <p:nvPr/>
      </p:nvGrpSpPr>
      <p:grpSpPr>
        <a:xfrm>
          <a:off x="0" y="0"/>
          <a:ext cx="0" cy="0"/>
          <a:chOff x="0" y="0"/>
          <a:chExt cx="0" cy="0"/>
        </a:xfrm>
      </p:grpSpPr>
      <p:sp>
        <p:nvSpPr>
          <p:cNvPr id="158" name="Google Shape;158;p8"/>
          <p:cNvSpPr/>
          <p:nvPr/>
        </p:nvSpPr>
        <p:spPr>
          <a:xfrm>
            <a:off x="533499" y="890822"/>
            <a:ext cx="8038465" cy="0"/>
          </a:xfrm>
          <a:custGeom>
            <a:rect b="b" l="l" r="r" t="t"/>
            <a:pathLst>
              <a:path extrusionOk="0" h="120000" w="8038465">
                <a:moveTo>
                  <a:pt x="0" y="0"/>
                </a:moveTo>
                <a:lnTo>
                  <a:pt x="8038274" y="0"/>
                </a:lnTo>
              </a:path>
            </a:pathLst>
          </a:custGeom>
          <a:noFill/>
          <a:ln cap="flat" cmpd="sng" w="38075">
            <a:solidFill>
              <a:srgbClr val="1E94E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9" name="Google Shape;159;p8"/>
          <p:cNvSpPr/>
          <p:nvPr/>
        </p:nvSpPr>
        <p:spPr>
          <a:xfrm>
            <a:off x="533499" y="1431397"/>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8"/>
          <p:cNvSpPr/>
          <p:nvPr/>
        </p:nvSpPr>
        <p:spPr>
          <a:xfrm>
            <a:off x="533499" y="1971972"/>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Google Shape;161;p8"/>
          <p:cNvSpPr/>
          <p:nvPr/>
        </p:nvSpPr>
        <p:spPr>
          <a:xfrm>
            <a:off x="533499" y="2512547"/>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8"/>
          <p:cNvSpPr/>
          <p:nvPr/>
        </p:nvSpPr>
        <p:spPr>
          <a:xfrm>
            <a:off x="533499" y="3053122"/>
            <a:ext cx="8038465" cy="0"/>
          </a:xfrm>
          <a:custGeom>
            <a:rect b="b" l="l" r="r" t="t"/>
            <a:pathLst>
              <a:path extrusionOk="0" h="120000" w="8038465">
                <a:moveTo>
                  <a:pt x="0" y="0"/>
                </a:moveTo>
                <a:lnTo>
                  <a:pt x="8038274" y="0"/>
                </a:lnTo>
              </a:path>
            </a:pathLst>
          </a:custGeom>
          <a:noFill/>
          <a:ln cap="flat" cmpd="sng" w="9525">
            <a:solidFill>
              <a:srgbClr val="666666"/>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3" name="Google Shape;163;p8"/>
          <p:cNvSpPr txBox="1"/>
          <p:nvPr>
            <p:ph type="title"/>
          </p:nvPr>
        </p:nvSpPr>
        <p:spPr>
          <a:xfrm>
            <a:off x="611274" y="412555"/>
            <a:ext cx="127508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Agenda</a:t>
            </a:r>
            <a:endParaRPr sz="2400"/>
          </a:p>
        </p:txBody>
      </p:sp>
      <p:sp>
        <p:nvSpPr>
          <p:cNvPr id="164" name="Google Shape;164;p8"/>
          <p:cNvSpPr txBox="1"/>
          <p:nvPr/>
        </p:nvSpPr>
        <p:spPr>
          <a:xfrm>
            <a:off x="611274" y="1036523"/>
            <a:ext cx="424370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1	</a:t>
            </a:r>
            <a:r>
              <a:rPr lang="en-US" sz="1400">
                <a:latin typeface="Calibri"/>
                <a:ea typeface="Calibri"/>
                <a:cs typeface="Calibri"/>
                <a:sym typeface="Calibri"/>
              </a:rPr>
              <a:t>Overview of how the US elects presidents</a:t>
            </a:r>
            <a:endParaRPr sz="1400">
              <a:latin typeface="Calibri"/>
              <a:ea typeface="Calibri"/>
              <a:cs typeface="Calibri"/>
              <a:sym typeface="Calibri"/>
            </a:endParaRPr>
          </a:p>
        </p:txBody>
      </p:sp>
      <p:sp>
        <p:nvSpPr>
          <p:cNvPr id="165" name="Google Shape;165;p8"/>
          <p:cNvSpPr txBox="1"/>
          <p:nvPr/>
        </p:nvSpPr>
        <p:spPr>
          <a:xfrm>
            <a:off x="611274" y="1577098"/>
            <a:ext cx="13081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2</a:t>
            </a:r>
            <a:endParaRPr sz="1400">
              <a:latin typeface="Calibri"/>
              <a:ea typeface="Calibri"/>
              <a:cs typeface="Calibri"/>
              <a:sym typeface="Calibri"/>
            </a:endParaRPr>
          </a:p>
        </p:txBody>
      </p:sp>
      <p:sp>
        <p:nvSpPr>
          <p:cNvPr id="166" name="Google Shape;166;p8"/>
          <p:cNvSpPr txBox="1"/>
          <p:nvPr/>
        </p:nvSpPr>
        <p:spPr>
          <a:xfrm>
            <a:off x="1149150" y="1558048"/>
            <a:ext cx="251396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latin typeface="Calibri"/>
                <a:ea typeface="Calibri"/>
                <a:cs typeface="Calibri"/>
                <a:sym typeface="Calibri"/>
              </a:rPr>
              <a:t>Stylized facts about voting</a:t>
            </a:r>
            <a:endParaRPr sz="1400">
              <a:latin typeface="Calibri"/>
              <a:ea typeface="Calibri"/>
              <a:cs typeface="Calibri"/>
              <a:sym typeface="Calibri"/>
            </a:endParaRPr>
          </a:p>
        </p:txBody>
      </p:sp>
      <p:sp>
        <p:nvSpPr>
          <p:cNvPr id="167" name="Google Shape;167;p8"/>
          <p:cNvSpPr txBox="1"/>
          <p:nvPr/>
        </p:nvSpPr>
        <p:spPr>
          <a:xfrm>
            <a:off x="611274" y="2117673"/>
            <a:ext cx="13081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3</a:t>
            </a:r>
            <a:endParaRPr sz="1400">
              <a:latin typeface="Calibri"/>
              <a:ea typeface="Calibri"/>
              <a:cs typeface="Calibri"/>
              <a:sym typeface="Calibri"/>
            </a:endParaRPr>
          </a:p>
        </p:txBody>
      </p:sp>
      <p:sp>
        <p:nvSpPr>
          <p:cNvPr id="168" name="Google Shape;168;p8"/>
          <p:cNvSpPr txBox="1"/>
          <p:nvPr/>
        </p:nvSpPr>
        <p:spPr>
          <a:xfrm>
            <a:off x="1149150" y="2117673"/>
            <a:ext cx="250952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Types of forecasting models</a:t>
            </a:r>
            <a:endParaRPr sz="1400">
              <a:latin typeface="Calibri"/>
              <a:ea typeface="Calibri"/>
              <a:cs typeface="Calibri"/>
              <a:sym typeface="Calibri"/>
            </a:endParaRPr>
          </a:p>
        </p:txBody>
      </p:sp>
      <p:sp>
        <p:nvSpPr>
          <p:cNvPr id="169" name="Google Shape;169;p8"/>
          <p:cNvSpPr txBox="1"/>
          <p:nvPr/>
        </p:nvSpPr>
        <p:spPr>
          <a:xfrm>
            <a:off x="611274" y="2658248"/>
            <a:ext cx="14795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1E94EB"/>
                </a:solidFill>
                <a:latin typeface="Calibri"/>
                <a:ea typeface="Calibri"/>
                <a:cs typeface="Calibri"/>
                <a:sym typeface="Calibri"/>
              </a:rPr>
              <a:t>4</a:t>
            </a:r>
            <a:endParaRPr sz="1400">
              <a:latin typeface="Calibri"/>
              <a:ea typeface="Calibri"/>
              <a:cs typeface="Calibri"/>
              <a:sym typeface="Calibri"/>
            </a:endParaRPr>
          </a:p>
        </p:txBody>
      </p:sp>
      <p:sp>
        <p:nvSpPr>
          <p:cNvPr id="170" name="Google Shape;170;p8"/>
          <p:cNvSpPr txBox="1"/>
          <p:nvPr/>
        </p:nvSpPr>
        <p:spPr>
          <a:xfrm>
            <a:off x="1149150" y="2658248"/>
            <a:ext cx="449643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Calibri"/>
                <a:ea typeface="Calibri"/>
                <a:cs typeface="Calibri"/>
                <a:sym typeface="Calibri"/>
              </a:rPr>
              <a:t>Building a fundamentals based forecasting model</a:t>
            </a:r>
            <a:endParaRPr sz="1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p9"/>
          <p:cNvSpPr/>
          <p:nvPr/>
        </p:nvSpPr>
        <p:spPr>
          <a:xfrm>
            <a:off x="7406240" y="3696811"/>
            <a:ext cx="8255" cy="601345"/>
          </a:xfrm>
          <a:custGeom>
            <a:rect b="b" l="l" r="r" t="t"/>
            <a:pathLst>
              <a:path extrusionOk="0" h="601345" w="8254">
                <a:moveTo>
                  <a:pt x="8099" y="601199"/>
                </a:moveTo>
                <a:lnTo>
                  <a:pt x="0" y="0"/>
                </a:lnTo>
              </a:path>
            </a:pathLst>
          </a:custGeom>
          <a:noFill/>
          <a:ln cap="flat" cmpd="sng" w="952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76" name="Google Shape;176;p9"/>
          <p:cNvGrpSpPr/>
          <p:nvPr/>
        </p:nvGrpSpPr>
        <p:grpSpPr>
          <a:xfrm>
            <a:off x="824474" y="3446928"/>
            <a:ext cx="7495540" cy="1696720"/>
            <a:chOff x="824474" y="3446928"/>
            <a:chExt cx="7495540" cy="1696720"/>
          </a:xfrm>
        </p:grpSpPr>
        <p:sp>
          <p:nvSpPr>
            <p:cNvPr id="177" name="Google Shape;177;p9"/>
            <p:cNvSpPr/>
            <p:nvPr/>
          </p:nvSpPr>
          <p:spPr>
            <a:xfrm>
              <a:off x="1435990" y="3696811"/>
              <a:ext cx="8255" cy="601345"/>
            </a:xfrm>
            <a:custGeom>
              <a:rect b="b" l="l" r="r" t="t"/>
              <a:pathLst>
                <a:path extrusionOk="0" h="601345" w="8255">
                  <a:moveTo>
                    <a:pt x="8099" y="601199"/>
                  </a:moveTo>
                  <a:lnTo>
                    <a:pt x="0" y="0"/>
                  </a:lnTo>
                </a:path>
              </a:pathLst>
            </a:custGeom>
            <a:noFill/>
            <a:ln cap="flat" cmpd="sng" w="952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8" name="Google Shape;178;p9"/>
            <p:cNvSpPr/>
            <p:nvPr/>
          </p:nvSpPr>
          <p:spPr>
            <a:xfrm>
              <a:off x="824474" y="3446928"/>
              <a:ext cx="7495540" cy="1696720"/>
            </a:xfrm>
            <a:custGeom>
              <a:rect b="b" l="l" r="r" t="t"/>
              <a:pathLst>
                <a:path extrusionOk="0" h="1696720" w="7495540">
                  <a:moveTo>
                    <a:pt x="0" y="1696571"/>
                  </a:moveTo>
                  <a:lnTo>
                    <a:pt x="35832" y="1653584"/>
                  </a:lnTo>
                  <a:lnTo>
                    <a:pt x="64673" y="1619853"/>
                  </a:lnTo>
                  <a:lnTo>
                    <a:pt x="93887" y="1586395"/>
                  </a:lnTo>
                  <a:lnTo>
                    <a:pt x="123472" y="1553211"/>
                  </a:lnTo>
                  <a:lnTo>
                    <a:pt x="153424" y="1520304"/>
                  </a:lnTo>
                  <a:lnTo>
                    <a:pt x="183741" y="1487677"/>
                  </a:lnTo>
                  <a:lnTo>
                    <a:pt x="214420" y="1455331"/>
                  </a:lnTo>
                  <a:lnTo>
                    <a:pt x="245457" y="1423270"/>
                  </a:lnTo>
                  <a:lnTo>
                    <a:pt x="276852" y="1391496"/>
                  </a:lnTo>
                  <a:lnTo>
                    <a:pt x="308600" y="1360011"/>
                  </a:lnTo>
                  <a:lnTo>
                    <a:pt x="340698" y="1328819"/>
                  </a:lnTo>
                  <a:lnTo>
                    <a:pt x="373145" y="1297921"/>
                  </a:lnTo>
                  <a:lnTo>
                    <a:pt x="405937" y="1267319"/>
                  </a:lnTo>
                  <a:lnTo>
                    <a:pt x="439072" y="1237017"/>
                  </a:lnTo>
                  <a:lnTo>
                    <a:pt x="472546" y="1207017"/>
                  </a:lnTo>
                  <a:lnTo>
                    <a:pt x="506357" y="1177322"/>
                  </a:lnTo>
                  <a:lnTo>
                    <a:pt x="540502" y="1147933"/>
                  </a:lnTo>
                  <a:lnTo>
                    <a:pt x="574978" y="1118854"/>
                  </a:lnTo>
                  <a:lnTo>
                    <a:pt x="609783" y="1090087"/>
                  </a:lnTo>
                  <a:lnTo>
                    <a:pt x="644914" y="1061634"/>
                  </a:lnTo>
                  <a:lnTo>
                    <a:pt x="680368" y="1033498"/>
                  </a:lnTo>
                  <a:lnTo>
                    <a:pt x="716141" y="1005681"/>
                  </a:lnTo>
                  <a:lnTo>
                    <a:pt x="752233" y="978186"/>
                  </a:lnTo>
                  <a:lnTo>
                    <a:pt x="788638" y="951016"/>
                  </a:lnTo>
                  <a:lnTo>
                    <a:pt x="825356" y="924172"/>
                  </a:lnTo>
                  <a:lnTo>
                    <a:pt x="862383" y="897658"/>
                  </a:lnTo>
                  <a:lnTo>
                    <a:pt x="899716" y="871476"/>
                  </a:lnTo>
                  <a:lnTo>
                    <a:pt x="937352" y="845628"/>
                  </a:lnTo>
                  <a:lnTo>
                    <a:pt x="975290" y="820117"/>
                  </a:lnTo>
                  <a:lnTo>
                    <a:pt x="1013525" y="794945"/>
                  </a:lnTo>
                  <a:lnTo>
                    <a:pt x="1052055" y="770115"/>
                  </a:lnTo>
                  <a:lnTo>
                    <a:pt x="1090877" y="745630"/>
                  </a:lnTo>
                  <a:lnTo>
                    <a:pt x="1129990" y="721491"/>
                  </a:lnTo>
                  <a:lnTo>
                    <a:pt x="1169388" y="697701"/>
                  </a:lnTo>
                  <a:lnTo>
                    <a:pt x="1209071" y="674264"/>
                  </a:lnTo>
                  <a:lnTo>
                    <a:pt x="1249035" y="651181"/>
                  </a:lnTo>
                  <a:lnTo>
                    <a:pt x="1289278" y="628454"/>
                  </a:lnTo>
                  <a:lnTo>
                    <a:pt x="1329796" y="606087"/>
                  </a:lnTo>
                  <a:lnTo>
                    <a:pt x="1370587" y="584082"/>
                  </a:lnTo>
                  <a:lnTo>
                    <a:pt x="1411648" y="562440"/>
                  </a:lnTo>
                  <a:lnTo>
                    <a:pt x="1452977" y="541166"/>
                  </a:lnTo>
                  <a:lnTo>
                    <a:pt x="1494570" y="520261"/>
                  </a:lnTo>
                  <a:lnTo>
                    <a:pt x="1536424" y="499728"/>
                  </a:lnTo>
                  <a:lnTo>
                    <a:pt x="1578538" y="479569"/>
                  </a:lnTo>
                  <a:lnTo>
                    <a:pt x="1620907" y="459787"/>
                  </a:lnTo>
                  <a:lnTo>
                    <a:pt x="1663531" y="440384"/>
                  </a:lnTo>
                  <a:lnTo>
                    <a:pt x="1706404" y="421363"/>
                  </a:lnTo>
                  <a:lnTo>
                    <a:pt x="1749526" y="402726"/>
                  </a:lnTo>
                  <a:lnTo>
                    <a:pt x="1792892" y="384476"/>
                  </a:lnTo>
                  <a:lnTo>
                    <a:pt x="1836501" y="366615"/>
                  </a:lnTo>
                  <a:lnTo>
                    <a:pt x="1880349" y="349146"/>
                  </a:lnTo>
                  <a:lnTo>
                    <a:pt x="1924434" y="332071"/>
                  </a:lnTo>
                  <a:lnTo>
                    <a:pt x="1968753" y="315392"/>
                  </a:lnTo>
                  <a:lnTo>
                    <a:pt x="2013303" y="299113"/>
                  </a:lnTo>
                  <a:lnTo>
                    <a:pt x="2058081" y="283236"/>
                  </a:lnTo>
                  <a:lnTo>
                    <a:pt x="2103084" y="267763"/>
                  </a:lnTo>
                  <a:lnTo>
                    <a:pt x="2148311" y="252697"/>
                  </a:lnTo>
                  <a:lnTo>
                    <a:pt x="2193757" y="238040"/>
                  </a:lnTo>
                  <a:lnTo>
                    <a:pt x="2239421" y="223794"/>
                  </a:lnTo>
                  <a:lnTo>
                    <a:pt x="2285299" y="209963"/>
                  </a:lnTo>
                  <a:lnTo>
                    <a:pt x="2331388" y="196548"/>
                  </a:lnTo>
                  <a:lnTo>
                    <a:pt x="2377687" y="183553"/>
                  </a:lnTo>
                  <a:lnTo>
                    <a:pt x="2424191" y="170979"/>
                  </a:lnTo>
                  <a:lnTo>
                    <a:pt x="2470899" y="158830"/>
                  </a:lnTo>
                  <a:lnTo>
                    <a:pt x="2517807" y="147107"/>
                  </a:lnTo>
                  <a:lnTo>
                    <a:pt x="2564913" y="135813"/>
                  </a:lnTo>
                  <a:lnTo>
                    <a:pt x="2612214" y="124951"/>
                  </a:lnTo>
                  <a:lnTo>
                    <a:pt x="2659707" y="114523"/>
                  </a:lnTo>
                  <a:lnTo>
                    <a:pt x="2707389" y="104532"/>
                  </a:lnTo>
                  <a:lnTo>
                    <a:pt x="2755258" y="94980"/>
                  </a:lnTo>
                  <a:lnTo>
                    <a:pt x="2803311" y="85869"/>
                  </a:lnTo>
                  <a:lnTo>
                    <a:pt x="2851544" y="77203"/>
                  </a:lnTo>
                  <a:lnTo>
                    <a:pt x="2899956" y="68983"/>
                  </a:lnTo>
                  <a:lnTo>
                    <a:pt x="2948543" y="61213"/>
                  </a:lnTo>
                  <a:lnTo>
                    <a:pt x="2997303" y="53894"/>
                  </a:lnTo>
                  <a:lnTo>
                    <a:pt x="3046233" y="47029"/>
                  </a:lnTo>
                  <a:lnTo>
                    <a:pt x="3095330" y="40621"/>
                  </a:lnTo>
                  <a:lnTo>
                    <a:pt x="3144591" y="34671"/>
                  </a:lnTo>
                  <a:lnTo>
                    <a:pt x="3194013" y="29184"/>
                  </a:lnTo>
                  <a:lnTo>
                    <a:pt x="3243595" y="24160"/>
                  </a:lnTo>
                  <a:lnTo>
                    <a:pt x="3293332" y="19604"/>
                  </a:lnTo>
                  <a:lnTo>
                    <a:pt x="3343222" y="15516"/>
                  </a:lnTo>
                  <a:lnTo>
                    <a:pt x="3393263" y="11899"/>
                  </a:lnTo>
                  <a:lnTo>
                    <a:pt x="3443452" y="8757"/>
                  </a:lnTo>
                  <a:lnTo>
                    <a:pt x="3493785" y="6092"/>
                  </a:lnTo>
                  <a:lnTo>
                    <a:pt x="3544260" y="3905"/>
                  </a:lnTo>
                  <a:lnTo>
                    <a:pt x="3594874" y="2200"/>
                  </a:lnTo>
                  <a:lnTo>
                    <a:pt x="3645625" y="979"/>
                  </a:lnTo>
                  <a:lnTo>
                    <a:pt x="3696510" y="245"/>
                  </a:lnTo>
                  <a:lnTo>
                    <a:pt x="3747525" y="0"/>
                  </a:lnTo>
                  <a:lnTo>
                    <a:pt x="3798541" y="245"/>
                  </a:lnTo>
                  <a:lnTo>
                    <a:pt x="3849425" y="979"/>
                  </a:lnTo>
                  <a:lnTo>
                    <a:pt x="3900176" y="2200"/>
                  </a:lnTo>
                  <a:lnTo>
                    <a:pt x="3950790" y="3905"/>
                  </a:lnTo>
                  <a:lnTo>
                    <a:pt x="4001266" y="6092"/>
                  </a:lnTo>
                  <a:lnTo>
                    <a:pt x="4051599" y="8757"/>
                  </a:lnTo>
                  <a:lnTo>
                    <a:pt x="4101787" y="11899"/>
                  </a:lnTo>
                  <a:lnTo>
                    <a:pt x="4151828" y="15516"/>
                  </a:lnTo>
                  <a:lnTo>
                    <a:pt x="4201718" y="19604"/>
                  </a:lnTo>
                  <a:lnTo>
                    <a:pt x="4251456" y="24160"/>
                  </a:lnTo>
                  <a:lnTo>
                    <a:pt x="4301037" y="29184"/>
                  </a:lnTo>
                  <a:lnTo>
                    <a:pt x="4350460" y="34671"/>
                  </a:lnTo>
                  <a:lnTo>
                    <a:pt x="4399721" y="40621"/>
                  </a:lnTo>
                  <a:lnTo>
                    <a:pt x="4448818" y="47029"/>
                  </a:lnTo>
                  <a:lnTo>
                    <a:pt x="4497747" y="53894"/>
                  </a:lnTo>
                  <a:lnTo>
                    <a:pt x="4546507" y="61213"/>
                  </a:lnTo>
                  <a:lnTo>
                    <a:pt x="4595094" y="68983"/>
                  </a:lnTo>
                  <a:lnTo>
                    <a:pt x="4643506" y="77203"/>
                  </a:lnTo>
                  <a:lnTo>
                    <a:pt x="4691740" y="85869"/>
                  </a:lnTo>
                  <a:lnTo>
                    <a:pt x="4739792" y="94980"/>
                  </a:lnTo>
                  <a:lnTo>
                    <a:pt x="4787661" y="104532"/>
                  </a:lnTo>
                  <a:lnTo>
                    <a:pt x="4835344" y="114523"/>
                  </a:lnTo>
                  <a:lnTo>
                    <a:pt x="4882836" y="124951"/>
                  </a:lnTo>
                  <a:lnTo>
                    <a:pt x="4930137" y="135813"/>
                  </a:lnTo>
                  <a:lnTo>
                    <a:pt x="4977243" y="147107"/>
                  </a:lnTo>
                  <a:lnTo>
                    <a:pt x="5024151" y="158830"/>
                  </a:lnTo>
                  <a:lnTo>
                    <a:pt x="5070859" y="170979"/>
                  </a:lnTo>
                  <a:lnTo>
                    <a:pt x="5117364" y="183553"/>
                  </a:lnTo>
                  <a:lnTo>
                    <a:pt x="5163662" y="196548"/>
                  </a:lnTo>
                  <a:lnTo>
                    <a:pt x="5209752" y="209963"/>
                  </a:lnTo>
                  <a:lnTo>
                    <a:pt x="5255630" y="223794"/>
                  </a:lnTo>
                  <a:lnTo>
                    <a:pt x="5301293" y="238040"/>
                  </a:lnTo>
                  <a:lnTo>
                    <a:pt x="5346740" y="252697"/>
                  </a:lnTo>
                  <a:lnTo>
                    <a:pt x="5391966" y="267763"/>
                  </a:lnTo>
                  <a:lnTo>
                    <a:pt x="5436970" y="283236"/>
                  </a:lnTo>
                  <a:lnTo>
                    <a:pt x="5481748" y="299113"/>
                  </a:lnTo>
                  <a:lnTo>
                    <a:pt x="5526298" y="315392"/>
                  </a:lnTo>
                  <a:lnTo>
                    <a:pt x="5570616" y="332071"/>
                  </a:lnTo>
                  <a:lnTo>
                    <a:pt x="5614701" y="349146"/>
                  </a:lnTo>
                  <a:lnTo>
                    <a:pt x="5658549" y="366615"/>
                  </a:lnTo>
                  <a:lnTo>
                    <a:pt x="5702158" y="384476"/>
                  </a:lnTo>
                  <a:lnTo>
                    <a:pt x="5745525" y="402726"/>
                  </a:lnTo>
                  <a:lnTo>
                    <a:pt x="5788646" y="421363"/>
                  </a:lnTo>
                  <a:lnTo>
                    <a:pt x="5831520" y="440384"/>
                  </a:lnTo>
                  <a:lnTo>
                    <a:pt x="5874143" y="459787"/>
                  </a:lnTo>
                  <a:lnTo>
                    <a:pt x="5916513" y="479569"/>
                  </a:lnTo>
                  <a:lnTo>
                    <a:pt x="5958626" y="499728"/>
                  </a:lnTo>
                  <a:lnTo>
                    <a:pt x="6000481" y="520261"/>
                  </a:lnTo>
                  <a:lnTo>
                    <a:pt x="6042074" y="541166"/>
                  </a:lnTo>
                  <a:lnTo>
                    <a:pt x="6083402" y="562440"/>
                  </a:lnTo>
                  <a:lnTo>
                    <a:pt x="6124463" y="584082"/>
                  </a:lnTo>
                  <a:lnTo>
                    <a:pt x="6165254" y="606087"/>
                  </a:lnTo>
                  <a:lnTo>
                    <a:pt x="6205772" y="628454"/>
                  </a:lnTo>
                  <a:lnTo>
                    <a:pt x="6246015" y="651181"/>
                  </a:lnTo>
                  <a:lnTo>
                    <a:pt x="6285979" y="674264"/>
                  </a:lnTo>
                  <a:lnTo>
                    <a:pt x="6325662" y="697701"/>
                  </a:lnTo>
                  <a:lnTo>
                    <a:pt x="6365061" y="721491"/>
                  </a:lnTo>
                  <a:lnTo>
                    <a:pt x="6404173" y="745630"/>
                  </a:lnTo>
                  <a:lnTo>
                    <a:pt x="6442996" y="770115"/>
                  </a:lnTo>
                  <a:lnTo>
                    <a:pt x="6481526" y="794945"/>
                  </a:lnTo>
                  <a:lnTo>
                    <a:pt x="6519761" y="820117"/>
                  </a:lnTo>
                  <a:lnTo>
                    <a:pt x="6557698" y="845628"/>
                  </a:lnTo>
                  <a:lnTo>
                    <a:pt x="6595335" y="871476"/>
                  </a:lnTo>
                  <a:lnTo>
                    <a:pt x="6632668" y="897658"/>
                  </a:lnTo>
                  <a:lnTo>
                    <a:pt x="6669694" y="924172"/>
                  </a:lnTo>
                  <a:lnTo>
                    <a:pt x="6706412" y="951016"/>
                  </a:lnTo>
                  <a:lnTo>
                    <a:pt x="6742818" y="978186"/>
                  </a:lnTo>
                  <a:lnTo>
                    <a:pt x="6778909" y="1005681"/>
                  </a:lnTo>
                  <a:lnTo>
                    <a:pt x="6814683" y="1033498"/>
                  </a:lnTo>
                  <a:lnTo>
                    <a:pt x="6850137" y="1061634"/>
                  </a:lnTo>
                  <a:lnTo>
                    <a:pt x="6885267" y="1090087"/>
                  </a:lnTo>
                  <a:lnTo>
                    <a:pt x="6920072" y="1118854"/>
                  </a:lnTo>
                  <a:lnTo>
                    <a:pt x="6954549" y="1147933"/>
                  </a:lnTo>
                  <a:lnTo>
                    <a:pt x="6988694" y="1177322"/>
                  </a:lnTo>
                  <a:lnTo>
                    <a:pt x="7022505" y="1207017"/>
                  </a:lnTo>
                  <a:lnTo>
                    <a:pt x="7055979" y="1237017"/>
                  </a:lnTo>
                  <a:lnTo>
                    <a:pt x="7089113" y="1267319"/>
                  </a:lnTo>
                  <a:lnTo>
                    <a:pt x="7121905" y="1297921"/>
                  </a:lnTo>
                  <a:lnTo>
                    <a:pt x="7154352" y="1328819"/>
                  </a:lnTo>
                  <a:lnTo>
                    <a:pt x="7186451" y="1360011"/>
                  </a:lnTo>
                  <a:lnTo>
                    <a:pt x="7218199" y="1391496"/>
                  </a:lnTo>
                  <a:lnTo>
                    <a:pt x="7249593" y="1423270"/>
                  </a:lnTo>
                  <a:lnTo>
                    <a:pt x="7280631" y="1455331"/>
                  </a:lnTo>
                  <a:lnTo>
                    <a:pt x="7311310" y="1487677"/>
                  </a:lnTo>
                  <a:lnTo>
                    <a:pt x="7341627" y="1520304"/>
                  </a:lnTo>
                  <a:lnTo>
                    <a:pt x="7371579" y="1553211"/>
                  </a:lnTo>
                  <a:lnTo>
                    <a:pt x="7401163" y="1586395"/>
                  </a:lnTo>
                  <a:lnTo>
                    <a:pt x="7430378" y="1619853"/>
                  </a:lnTo>
                  <a:lnTo>
                    <a:pt x="7459219" y="1653584"/>
                  </a:lnTo>
                  <a:lnTo>
                    <a:pt x="7487684" y="1687583"/>
                  </a:lnTo>
                  <a:lnTo>
                    <a:pt x="7495051" y="1696571"/>
                  </a:lnTo>
                </a:path>
              </a:pathLst>
            </a:custGeom>
            <a:noFill/>
            <a:ln cap="flat" cmpd="sng" w="38075">
              <a:solidFill>
                <a:srgbClr val="4343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79" name="Google Shape;179;p9"/>
          <p:cNvSpPr txBox="1"/>
          <p:nvPr/>
        </p:nvSpPr>
        <p:spPr>
          <a:xfrm>
            <a:off x="2500475" y="2089688"/>
            <a:ext cx="1735455"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Voting patterns in a given year  correlate with both national and  state economic conditions.</a:t>
            </a:r>
            <a:endParaRPr sz="900">
              <a:latin typeface="Arial"/>
              <a:ea typeface="Arial"/>
              <a:cs typeface="Arial"/>
              <a:sym typeface="Arial"/>
            </a:endParaRPr>
          </a:p>
        </p:txBody>
      </p:sp>
      <p:sp>
        <p:nvSpPr>
          <p:cNvPr id="180" name="Google Shape;180;p9"/>
          <p:cNvSpPr txBox="1"/>
          <p:nvPr/>
        </p:nvSpPr>
        <p:spPr>
          <a:xfrm>
            <a:off x="641675" y="3101887"/>
            <a:ext cx="1562100"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Similar states and those in  the same region tend to vote  similarly.</a:t>
            </a:r>
            <a:endParaRPr sz="900">
              <a:latin typeface="Arial"/>
              <a:ea typeface="Arial"/>
              <a:cs typeface="Arial"/>
              <a:sym typeface="Arial"/>
            </a:endParaRPr>
          </a:p>
        </p:txBody>
      </p:sp>
      <p:grpSp>
        <p:nvGrpSpPr>
          <p:cNvPr id="181" name="Google Shape;181;p9"/>
          <p:cNvGrpSpPr/>
          <p:nvPr/>
        </p:nvGrpSpPr>
        <p:grpSpPr>
          <a:xfrm>
            <a:off x="1254495" y="3394750"/>
            <a:ext cx="6341720" cy="1264330"/>
            <a:chOff x="1254495" y="3394750"/>
            <a:chExt cx="6341720" cy="1264330"/>
          </a:xfrm>
        </p:grpSpPr>
        <p:sp>
          <p:nvSpPr>
            <p:cNvPr id="182" name="Google Shape;182;p9"/>
            <p:cNvSpPr/>
            <p:nvPr/>
          </p:nvSpPr>
          <p:spPr>
            <a:xfrm>
              <a:off x="1254495" y="4287605"/>
              <a:ext cx="371475" cy="371475"/>
            </a:xfrm>
            <a:custGeom>
              <a:rect b="b" l="l" r="r" t="t"/>
              <a:pathLst>
                <a:path extrusionOk="0" h="371475" w="371475">
                  <a:moveTo>
                    <a:pt x="185549" y="371099"/>
                  </a:moveTo>
                  <a:lnTo>
                    <a:pt x="136223" y="364471"/>
                  </a:lnTo>
                  <a:lnTo>
                    <a:pt x="91899" y="345766"/>
                  </a:lnTo>
                  <a:lnTo>
                    <a:pt x="54346" y="316753"/>
                  </a:lnTo>
                  <a:lnTo>
                    <a:pt x="25333" y="279200"/>
                  </a:lnTo>
                  <a:lnTo>
                    <a:pt x="6628" y="234876"/>
                  </a:lnTo>
                  <a:lnTo>
                    <a:pt x="0" y="185549"/>
                  </a:lnTo>
                  <a:lnTo>
                    <a:pt x="6628" y="136223"/>
                  </a:lnTo>
                  <a:lnTo>
                    <a:pt x="25333" y="91899"/>
                  </a:lnTo>
                  <a:lnTo>
                    <a:pt x="54346" y="54345"/>
                  </a:lnTo>
                  <a:lnTo>
                    <a:pt x="91899" y="25332"/>
                  </a:lnTo>
                  <a:lnTo>
                    <a:pt x="136223" y="6628"/>
                  </a:lnTo>
                  <a:lnTo>
                    <a:pt x="185549" y="0"/>
                  </a:lnTo>
                  <a:lnTo>
                    <a:pt x="221918" y="3598"/>
                  </a:lnTo>
                  <a:lnTo>
                    <a:pt x="288493" y="31174"/>
                  </a:lnTo>
                  <a:lnTo>
                    <a:pt x="339925" y="82606"/>
                  </a:lnTo>
                  <a:lnTo>
                    <a:pt x="367501" y="149181"/>
                  </a:lnTo>
                  <a:lnTo>
                    <a:pt x="371099" y="185549"/>
                  </a:lnTo>
                  <a:lnTo>
                    <a:pt x="364471" y="234876"/>
                  </a:lnTo>
                  <a:lnTo>
                    <a:pt x="345766" y="279200"/>
                  </a:lnTo>
                  <a:lnTo>
                    <a:pt x="316753" y="316753"/>
                  </a:lnTo>
                  <a:lnTo>
                    <a:pt x="279200" y="345766"/>
                  </a:lnTo>
                  <a:lnTo>
                    <a:pt x="234876" y="364471"/>
                  </a:lnTo>
                  <a:lnTo>
                    <a:pt x="185549" y="371099"/>
                  </a:lnTo>
                  <a:close/>
                </a:path>
              </a:pathLst>
            </a:custGeom>
            <a:solidFill>
              <a:srgbClr val="FFD6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3" name="Google Shape;183;p9"/>
            <p:cNvSpPr/>
            <p:nvPr/>
          </p:nvSpPr>
          <p:spPr>
            <a:xfrm>
              <a:off x="3226209" y="3396900"/>
              <a:ext cx="371475" cy="371475"/>
            </a:xfrm>
            <a:custGeom>
              <a:rect b="b" l="l" r="r" t="t"/>
              <a:pathLst>
                <a:path extrusionOk="0" h="371475" w="371475">
                  <a:moveTo>
                    <a:pt x="185550" y="371099"/>
                  </a:moveTo>
                  <a:lnTo>
                    <a:pt x="136223" y="364471"/>
                  </a:lnTo>
                  <a:lnTo>
                    <a:pt x="91899" y="345766"/>
                  </a:lnTo>
                  <a:lnTo>
                    <a:pt x="54346" y="316753"/>
                  </a:lnTo>
                  <a:lnTo>
                    <a:pt x="25333" y="279200"/>
                  </a:lnTo>
                  <a:lnTo>
                    <a:pt x="6628" y="234876"/>
                  </a:lnTo>
                  <a:lnTo>
                    <a:pt x="0" y="185549"/>
                  </a:lnTo>
                  <a:lnTo>
                    <a:pt x="6628" y="136223"/>
                  </a:lnTo>
                  <a:lnTo>
                    <a:pt x="25333" y="91899"/>
                  </a:lnTo>
                  <a:lnTo>
                    <a:pt x="54346" y="54346"/>
                  </a:lnTo>
                  <a:lnTo>
                    <a:pt x="91899" y="25333"/>
                  </a:lnTo>
                  <a:lnTo>
                    <a:pt x="136223" y="6628"/>
                  </a:lnTo>
                  <a:lnTo>
                    <a:pt x="185550" y="0"/>
                  </a:lnTo>
                  <a:lnTo>
                    <a:pt x="221918" y="3598"/>
                  </a:lnTo>
                  <a:lnTo>
                    <a:pt x="288493" y="31174"/>
                  </a:lnTo>
                  <a:lnTo>
                    <a:pt x="339925" y="82606"/>
                  </a:lnTo>
                  <a:lnTo>
                    <a:pt x="367501" y="149181"/>
                  </a:lnTo>
                  <a:lnTo>
                    <a:pt x="371100" y="185549"/>
                  </a:lnTo>
                  <a:lnTo>
                    <a:pt x="364472" y="234876"/>
                  </a:lnTo>
                  <a:lnTo>
                    <a:pt x="345767" y="279200"/>
                  </a:lnTo>
                  <a:lnTo>
                    <a:pt x="316753" y="316753"/>
                  </a:lnTo>
                  <a:lnTo>
                    <a:pt x="279200" y="345766"/>
                  </a:lnTo>
                  <a:lnTo>
                    <a:pt x="234876" y="364471"/>
                  </a:lnTo>
                  <a:lnTo>
                    <a:pt x="185550" y="371099"/>
                  </a:lnTo>
                  <a:close/>
                </a:path>
              </a:pathLst>
            </a:custGeom>
            <a:solidFill>
              <a:srgbClr val="FA6C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4" name="Google Shape;184;p9"/>
            <p:cNvSpPr/>
            <p:nvPr/>
          </p:nvSpPr>
          <p:spPr>
            <a:xfrm>
              <a:off x="5250008" y="3394750"/>
              <a:ext cx="371475" cy="371475"/>
            </a:xfrm>
            <a:custGeom>
              <a:rect b="b" l="l" r="r" t="t"/>
              <a:pathLst>
                <a:path extrusionOk="0" h="371475" w="371475">
                  <a:moveTo>
                    <a:pt x="185549" y="371099"/>
                  </a:moveTo>
                  <a:lnTo>
                    <a:pt x="136223" y="364471"/>
                  </a:lnTo>
                  <a:lnTo>
                    <a:pt x="91899" y="345766"/>
                  </a:lnTo>
                  <a:lnTo>
                    <a:pt x="54346" y="316753"/>
                  </a:lnTo>
                  <a:lnTo>
                    <a:pt x="25333" y="279200"/>
                  </a:lnTo>
                  <a:lnTo>
                    <a:pt x="6628" y="234876"/>
                  </a:lnTo>
                  <a:lnTo>
                    <a:pt x="0" y="185549"/>
                  </a:lnTo>
                  <a:lnTo>
                    <a:pt x="6628" y="136223"/>
                  </a:lnTo>
                  <a:lnTo>
                    <a:pt x="25333" y="91899"/>
                  </a:lnTo>
                  <a:lnTo>
                    <a:pt x="54346" y="54346"/>
                  </a:lnTo>
                  <a:lnTo>
                    <a:pt x="91899" y="25332"/>
                  </a:lnTo>
                  <a:lnTo>
                    <a:pt x="136223" y="6628"/>
                  </a:lnTo>
                  <a:lnTo>
                    <a:pt x="185549" y="0"/>
                  </a:lnTo>
                  <a:lnTo>
                    <a:pt x="221918" y="3598"/>
                  </a:lnTo>
                  <a:lnTo>
                    <a:pt x="288493" y="31174"/>
                  </a:lnTo>
                  <a:lnTo>
                    <a:pt x="339925" y="82606"/>
                  </a:lnTo>
                  <a:lnTo>
                    <a:pt x="367501" y="149181"/>
                  </a:lnTo>
                  <a:lnTo>
                    <a:pt x="371099" y="185549"/>
                  </a:lnTo>
                  <a:lnTo>
                    <a:pt x="364471" y="234876"/>
                  </a:lnTo>
                  <a:lnTo>
                    <a:pt x="345766" y="279200"/>
                  </a:lnTo>
                  <a:lnTo>
                    <a:pt x="316753" y="316753"/>
                  </a:lnTo>
                  <a:lnTo>
                    <a:pt x="279200" y="345766"/>
                  </a:lnTo>
                  <a:lnTo>
                    <a:pt x="234876" y="364471"/>
                  </a:lnTo>
                  <a:lnTo>
                    <a:pt x="185549" y="371099"/>
                  </a:lnTo>
                  <a:close/>
                </a:path>
              </a:pathLst>
            </a:custGeom>
            <a:solidFill>
              <a:srgbClr val="1E9E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5" name="Google Shape;185;p9"/>
            <p:cNvSpPr/>
            <p:nvPr/>
          </p:nvSpPr>
          <p:spPr>
            <a:xfrm>
              <a:off x="7224740" y="4135206"/>
              <a:ext cx="371475" cy="371475"/>
            </a:xfrm>
            <a:custGeom>
              <a:rect b="b" l="l" r="r" t="t"/>
              <a:pathLst>
                <a:path extrusionOk="0" h="371475" w="371475">
                  <a:moveTo>
                    <a:pt x="185549" y="371099"/>
                  </a:moveTo>
                  <a:lnTo>
                    <a:pt x="136223" y="364471"/>
                  </a:lnTo>
                  <a:lnTo>
                    <a:pt x="91899" y="345766"/>
                  </a:lnTo>
                  <a:lnTo>
                    <a:pt x="54346" y="316753"/>
                  </a:lnTo>
                  <a:lnTo>
                    <a:pt x="25332" y="279200"/>
                  </a:lnTo>
                  <a:lnTo>
                    <a:pt x="6628" y="234876"/>
                  </a:lnTo>
                  <a:lnTo>
                    <a:pt x="0" y="185549"/>
                  </a:lnTo>
                  <a:lnTo>
                    <a:pt x="6628" y="136223"/>
                  </a:lnTo>
                  <a:lnTo>
                    <a:pt x="25332" y="91899"/>
                  </a:lnTo>
                  <a:lnTo>
                    <a:pt x="54346" y="54346"/>
                  </a:lnTo>
                  <a:lnTo>
                    <a:pt x="91899" y="25332"/>
                  </a:lnTo>
                  <a:lnTo>
                    <a:pt x="136223" y="6628"/>
                  </a:lnTo>
                  <a:lnTo>
                    <a:pt x="185549" y="0"/>
                  </a:lnTo>
                  <a:lnTo>
                    <a:pt x="221918" y="3598"/>
                  </a:lnTo>
                  <a:lnTo>
                    <a:pt x="288493" y="31174"/>
                  </a:lnTo>
                  <a:lnTo>
                    <a:pt x="339925" y="82606"/>
                  </a:lnTo>
                  <a:lnTo>
                    <a:pt x="367501" y="149181"/>
                  </a:lnTo>
                  <a:lnTo>
                    <a:pt x="371099" y="185549"/>
                  </a:lnTo>
                  <a:lnTo>
                    <a:pt x="364471" y="234876"/>
                  </a:lnTo>
                  <a:lnTo>
                    <a:pt x="345766" y="279200"/>
                  </a:lnTo>
                  <a:lnTo>
                    <a:pt x="316753" y="316753"/>
                  </a:lnTo>
                  <a:lnTo>
                    <a:pt x="279200" y="345766"/>
                  </a:lnTo>
                  <a:lnTo>
                    <a:pt x="234876" y="364471"/>
                  </a:lnTo>
                  <a:lnTo>
                    <a:pt x="185549" y="371099"/>
                  </a:lnTo>
                  <a:close/>
                </a:path>
              </a:pathLst>
            </a:custGeom>
            <a:solidFill>
              <a:srgbClr val="D9F0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86" name="Google Shape;186;p9"/>
          <p:cNvSpPr txBox="1"/>
          <p:nvPr/>
        </p:nvSpPr>
        <p:spPr>
          <a:xfrm>
            <a:off x="1393196" y="4351643"/>
            <a:ext cx="8064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latin typeface="Calibri"/>
                <a:ea typeface="Calibri"/>
                <a:cs typeface="Calibri"/>
                <a:sym typeface="Calibri"/>
              </a:rPr>
              <a:t>1</a:t>
            </a:r>
            <a:endParaRPr sz="1200">
              <a:latin typeface="Calibri"/>
              <a:ea typeface="Calibri"/>
              <a:cs typeface="Calibri"/>
              <a:sym typeface="Calibri"/>
            </a:endParaRPr>
          </a:p>
        </p:txBody>
      </p:sp>
      <p:sp>
        <p:nvSpPr>
          <p:cNvPr id="187" name="Google Shape;187;p9"/>
          <p:cNvSpPr txBox="1"/>
          <p:nvPr/>
        </p:nvSpPr>
        <p:spPr>
          <a:xfrm>
            <a:off x="3357577" y="3465869"/>
            <a:ext cx="11239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latin typeface="Calibri"/>
                <a:ea typeface="Calibri"/>
                <a:cs typeface="Calibri"/>
                <a:sym typeface="Calibri"/>
              </a:rPr>
              <a:t>2</a:t>
            </a:r>
            <a:endParaRPr sz="1200">
              <a:latin typeface="Calibri"/>
              <a:ea typeface="Calibri"/>
              <a:cs typeface="Calibri"/>
              <a:sym typeface="Calibri"/>
            </a:endParaRPr>
          </a:p>
        </p:txBody>
      </p:sp>
      <p:sp>
        <p:nvSpPr>
          <p:cNvPr id="188" name="Google Shape;188;p9"/>
          <p:cNvSpPr txBox="1"/>
          <p:nvPr/>
        </p:nvSpPr>
        <p:spPr>
          <a:xfrm>
            <a:off x="5373657" y="3463407"/>
            <a:ext cx="11176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031A2F"/>
                </a:solidFill>
                <a:latin typeface="Calibri"/>
                <a:ea typeface="Calibri"/>
                <a:cs typeface="Calibri"/>
                <a:sym typeface="Calibri"/>
              </a:rPr>
              <a:t>3</a:t>
            </a:r>
            <a:endParaRPr sz="1200">
              <a:latin typeface="Calibri"/>
              <a:ea typeface="Calibri"/>
              <a:cs typeface="Calibri"/>
              <a:sym typeface="Calibri"/>
            </a:endParaRPr>
          </a:p>
        </p:txBody>
      </p:sp>
      <p:sp>
        <p:nvSpPr>
          <p:cNvPr id="189" name="Google Shape;189;p9"/>
          <p:cNvSpPr txBox="1"/>
          <p:nvPr/>
        </p:nvSpPr>
        <p:spPr>
          <a:xfrm>
            <a:off x="7349266" y="4208295"/>
            <a:ext cx="126364"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271066"/>
                </a:solidFill>
                <a:latin typeface="Calibri"/>
                <a:ea typeface="Calibri"/>
                <a:cs typeface="Calibri"/>
                <a:sym typeface="Calibri"/>
              </a:rPr>
              <a:t>4</a:t>
            </a:r>
            <a:endParaRPr sz="1200">
              <a:latin typeface="Calibri"/>
              <a:ea typeface="Calibri"/>
              <a:cs typeface="Calibri"/>
              <a:sym typeface="Calibri"/>
            </a:endParaRPr>
          </a:p>
        </p:txBody>
      </p:sp>
      <p:sp>
        <p:nvSpPr>
          <p:cNvPr id="190" name="Google Shape;190;p9"/>
          <p:cNvSpPr/>
          <p:nvPr/>
        </p:nvSpPr>
        <p:spPr>
          <a:xfrm>
            <a:off x="681275" y="2658591"/>
            <a:ext cx="1459865" cy="366395"/>
          </a:xfrm>
          <a:custGeom>
            <a:rect b="b" l="l" r="r" t="t"/>
            <a:pathLst>
              <a:path extrusionOk="0" h="366394" w="1459864">
                <a:moveTo>
                  <a:pt x="1276800" y="365999"/>
                </a:moveTo>
                <a:lnTo>
                  <a:pt x="183000" y="365999"/>
                </a:lnTo>
                <a:lnTo>
                  <a:pt x="134351" y="359463"/>
                </a:lnTo>
                <a:lnTo>
                  <a:pt x="90636" y="341015"/>
                </a:lnTo>
                <a:lnTo>
                  <a:pt x="53599" y="312400"/>
                </a:lnTo>
                <a:lnTo>
                  <a:pt x="24984" y="275363"/>
                </a:lnTo>
                <a:lnTo>
                  <a:pt x="6536" y="231648"/>
                </a:lnTo>
                <a:lnTo>
                  <a:pt x="0" y="182999"/>
                </a:lnTo>
                <a:lnTo>
                  <a:pt x="6536" y="134351"/>
                </a:lnTo>
                <a:lnTo>
                  <a:pt x="24984" y="90636"/>
                </a:lnTo>
                <a:lnTo>
                  <a:pt x="53599" y="53599"/>
                </a:lnTo>
                <a:lnTo>
                  <a:pt x="90636" y="24984"/>
                </a:lnTo>
                <a:lnTo>
                  <a:pt x="134351" y="6536"/>
                </a:lnTo>
                <a:lnTo>
                  <a:pt x="183000" y="0"/>
                </a:lnTo>
                <a:lnTo>
                  <a:pt x="1276800" y="0"/>
                </a:lnTo>
                <a:lnTo>
                  <a:pt x="1346831" y="13930"/>
                </a:lnTo>
                <a:lnTo>
                  <a:pt x="1406200" y="53599"/>
                </a:lnTo>
                <a:lnTo>
                  <a:pt x="1445870" y="112968"/>
                </a:lnTo>
                <a:lnTo>
                  <a:pt x="1459800" y="182999"/>
                </a:lnTo>
                <a:lnTo>
                  <a:pt x="1453263" y="231648"/>
                </a:lnTo>
                <a:lnTo>
                  <a:pt x="1434815" y="275363"/>
                </a:lnTo>
                <a:lnTo>
                  <a:pt x="1406200" y="312400"/>
                </a:lnTo>
                <a:lnTo>
                  <a:pt x="1369163" y="341015"/>
                </a:lnTo>
                <a:lnTo>
                  <a:pt x="1325448" y="359463"/>
                </a:lnTo>
                <a:lnTo>
                  <a:pt x="1276800" y="365999"/>
                </a:lnTo>
                <a:close/>
              </a:path>
            </a:pathLst>
          </a:custGeom>
          <a:solidFill>
            <a:srgbClr val="FFD6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1" name="Google Shape;191;p9"/>
          <p:cNvSpPr txBox="1"/>
          <p:nvPr/>
        </p:nvSpPr>
        <p:spPr>
          <a:xfrm>
            <a:off x="1063631" y="2690969"/>
            <a:ext cx="695325" cy="295910"/>
          </a:xfrm>
          <a:prstGeom prst="rect">
            <a:avLst/>
          </a:prstGeom>
          <a:noFill/>
          <a:ln>
            <a:noFill/>
          </a:ln>
        </p:spPr>
        <p:txBody>
          <a:bodyPr anchorCtr="0" anchor="t" bIns="0" lIns="0" spcFirstLastPara="1" rIns="0" wrap="square" tIns="20300">
            <a:spAutoFit/>
          </a:bodyPr>
          <a:lstStyle/>
          <a:p>
            <a:pPr indent="-18415" lvl="0" marL="30480" marR="5080" rtl="0" algn="l">
              <a:lnSpc>
                <a:spcPct val="116666"/>
              </a:lnSpc>
              <a:spcBef>
                <a:spcPts val="0"/>
              </a:spcBef>
              <a:spcAft>
                <a:spcPts val="0"/>
              </a:spcAft>
              <a:buNone/>
            </a:pPr>
            <a:r>
              <a:rPr lang="en-US" sz="900">
                <a:solidFill>
                  <a:srgbClr val="271066"/>
                </a:solidFill>
                <a:latin typeface="Calibri"/>
                <a:ea typeface="Calibri"/>
                <a:cs typeface="Calibri"/>
                <a:sym typeface="Calibri"/>
              </a:rPr>
              <a:t>Geographic  Correlation</a:t>
            </a:r>
            <a:endParaRPr sz="900">
              <a:latin typeface="Calibri"/>
              <a:ea typeface="Calibri"/>
              <a:cs typeface="Calibri"/>
              <a:sym typeface="Calibri"/>
            </a:endParaRPr>
          </a:p>
        </p:txBody>
      </p:sp>
      <p:sp>
        <p:nvSpPr>
          <p:cNvPr id="192" name="Google Shape;192;p9"/>
          <p:cNvSpPr/>
          <p:nvPr/>
        </p:nvSpPr>
        <p:spPr>
          <a:xfrm>
            <a:off x="2613999" y="1573428"/>
            <a:ext cx="1588135" cy="366395"/>
          </a:xfrm>
          <a:custGeom>
            <a:rect b="b" l="l" r="r" t="t"/>
            <a:pathLst>
              <a:path extrusionOk="0" h="366394" w="1588135">
                <a:moveTo>
                  <a:pt x="1404899" y="366000"/>
                </a:moveTo>
                <a:lnTo>
                  <a:pt x="182999" y="366000"/>
                </a:lnTo>
                <a:lnTo>
                  <a:pt x="134351" y="359463"/>
                </a:lnTo>
                <a:lnTo>
                  <a:pt x="90636" y="341015"/>
                </a:lnTo>
                <a:lnTo>
                  <a:pt x="53599" y="312400"/>
                </a:lnTo>
                <a:lnTo>
                  <a:pt x="24984" y="275363"/>
                </a:lnTo>
                <a:lnTo>
                  <a:pt x="6536" y="231648"/>
                </a:lnTo>
                <a:lnTo>
                  <a:pt x="0" y="183000"/>
                </a:lnTo>
                <a:lnTo>
                  <a:pt x="6536" y="134351"/>
                </a:lnTo>
                <a:lnTo>
                  <a:pt x="24984" y="90636"/>
                </a:lnTo>
                <a:lnTo>
                  <a:pt x="53599" y="53599"/>
                </a:lnTo>
                <a:lnTo>
                  <a:pt x="90636" y="24984"/>
                </a:lnTo>
                <a:lnTo>
                  <a:pt x="134351" y="6536"/>
                </a:lnTo>
                <a:lnTo>
                  <a:pt x="182999" y="0"/>
                </a:lnTo>
                <a:lnTo>
                  <a:pt x="1404899" y="0"/>
                </a:lnTo>
                <a:lnTo>
                  <a:pt x="1474931" y="13930"/>
                </a:lnTo>
                <a:lnTo>
                  <a:pt x="1534300" y="53599"/>
                </a:lnTo>
                <a:lnTo>
                  <a:pt x="1573969" y="112968"/>
                </a:lnTo>
                <a:lnTo>
                  <a:pt x="1587899" y="183000"/>
                </a:lnTo>
                <a:lnTo>
                  <a:pt x="1581362" y="231648"/>
                </a:lnTo>
                <a:lnTo>
                  <a:pt x="1562914" y="275363"/>
                </a:lnTo>
                <a:lnTo>
                  <a:pt x="1534300" y="312400"/>
                </a:lnTo>
                <a:lnTo>
                  <a:pt x="1497263" y="341015"/>
                </a:lnTo>
                <a:lnTo>
                  <a:pt x="1453548" y="359463"/>
                </a:lnTo>
                <a:lnTo>
                  <a:pt x="1404899" y="366000"/>
                </a:lnTo>
                <a:close/>
              </a:path>
            </a:pathLst>
          </a:custGeom>
          <a:solidFill>
            <a:srgbClr val="FC6C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3" name="Google Shape;193;p9"/>
          <p:cNvSpPr txBox="1"/>
          <p:nvPr/>
        </p:nvSpPr>
        <p:spPr>
          <a:xfrm>
            <a:off x="2782597" y="1605806"/>
            <a:ext cx="1250950" cy="295910"/>
          </a:xfrm>
          <a:prstGeom prst="rect">
            <a:avLst/>
          </a:prstGeom>
          <a:noFill/>
          <a:ln>
            <a:noFill/>
          </a:ln>
        </p:spPr>
        <p:txBody>
          <a:bodyPr anchorCtr="0" anchor="t" bIns="0" lIns="0" spcFirstLastPara="1" rIns="0" wrap="square" tIns="20300">
            <a:spAutoFit/>
          </a:bodyPr>
          <a:lstStyle/>
          <a:p>
            <a:pPr indent="156845" lvl="0" marL="12700" marR="5080" rtl="0" algn="l">
              <a:lnSpc>
                <a:spcPct val="116666"/>
              </a:lnSpc>
              <a:spcBef>
                <a:spcPts val="0"/>
              </a:spcBef>
              <a:spcAft>
                <a:spcPts val="0"/>
              </a:spcAft>
              <a:buNone/>
            </a:pPr>
            <a:r>
              <a:rPr lang="en-US" sz="900">
                <a:solidFill>
                  <a:srgbClr val="031A2F"/>
                </a:solidFill>
                <a:latin typeface="Calibri"/>
                <a:ea typeface="Calibri"/>
                <a:cs typeface="Calibri"/>
                <a:sym typeface="Calibri"/>
              </a:rPr>
              <a:t>National + Local  Economic Conditions</a:t>
            </a:r>
            <a:endParaRPr sz="900">
              <a:latin typeface="Calibri"/>
              <a:ea typeface="Calibri"/>
              <a:cs typeface="Calibri"/>
              <a:sym typeface="Calibri"/>
            </a:endParaRPr>
          </a:p>
        </p:txBody>
      </p:sp>
      <p:sp>
        <p:nvSpPr>
          <p:cNvPr id="194" name="Google Shape;194;p9"/>
          <p:cNvSpPr/>
          <p:nvPr/>
        </p:nvSpPr>
        <p:spPr>
          <a:xfrm>
            <a:off x="6680398" y="2658609"/>
            <a:ext cx="1459865" cy="366395"/>
          </a:xfrm>
          <a:custGeom>
            <a:rect b="b" l="l" r="r" t="t"/>
            <a:pathLst>
              <a:path extrusionOk="0" h="366394" w="1459865">
                <a:moveTo>
                  <a:pt x="1276799" y="365999"/>
                </a:moveTo>
                <a:lnTo>
                  <a:pt x="182999" y="365999"/>
                </a:lnTo>
                <a:lnTo>
                  <a:pt x="134351" y="359463"/>
                </a:lnTo>
                <a:lnTo>
                  <a:pt x="90636" y="341015"/>
                </a:lnTo>
                <a:lnTo>
                  <a:pt x="53599" y="312400"/>
                </a:lnTo>
                <a:lnTo>
                  <a:pt x="24984" y="275363"/>
                </a:lnTo>
                <a:lnTo>
                  <a:pt x="6536" y="231648"/>
                </a:lnTo>
                <a:lnTo>
                  <a:pt x="0" y="182999"/>
                </a:lnTo>
                <a:lnTo>
                  <a:pt x="6536" y="134351"/>
                </a:lnTo>
                <a:lnTo>
                  <a:pt x="24984" y="90636"/>
                </a:lnTo>
                <a:lnTo>
                  <a:pt x="53599" y="53599"/>
                </a:lnTo>
                <a:lnTo>
                  <a:pt x="90636" y="24984"/>
                </a:lnTo>
                <a:lnTo>
                  <a:pt x="134351" y="6536"/>
                </a:lnTo>
                <a:lnTo>
                  <a:pt x="182999" y="0"/>
                </a:lnTo>
                <a:lnTo>
                  <a:pt x="1276799" y="0"/>
                </a:lnTo>
                <a:lnTo>
                  <a:pt x="1346830" y="13930"/>
                </a:lnTo>
                <a:lnTo>
                  <a:pt x="1406199" y="53599"/>
                </a:lnTo>
                <a:lnTo>
                  <a:pt x="1445869" y="112968"/>
                </a:lnTo>
                <a:lnTo>
                  <a:pt x="1459799" y="182999"/>
                </a:lnTo>
                <a:lnTo>
                  <a:pt x="1453263" y="231648"/>
                </a:lnTo>
                <a:lnTo>
                  <a:pt x="1434815" y="275363"/>
                </a:lnTo>
                <a:lnTo>
                  <a:pt x="1406200" y="312400"/>
                </a:lnTo>
                <a:lnTo>
                  <a:pt x="1369163" y="341015"/>
                </a:lnTo>
                <a:lnTo>
                  <a:pt x="1325448" y="359463"/>
                </a:lnTo>
                <a:lnTo>
                  <a:pt x="1276799" y="365999"/>
                </a:lnTo>
                <a:close/>
              </a:path>
            </a:pathLst>
          </a:custGeom>
          <a:solidFill>
            <a:srgbClr val="D9F0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5" name="Google Shape;195;p9"/>
          <p:cNvSpPr txBox="1"/>
          <p:nvPr/>
        </p:nvSpPr>
        <p:spPr>
          <a:xfrm>
            <a:off x="6971027" y="2757662"/>
            <a:ext cx="878840"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031A2F"/>
                </a:solidFill>
                <a:latin typeface="Calibri"/>
                <a:ea typeface="Calibri"/>
                <a:cs typeface="Calibri"/>
                <a:sym typeface="Calibri"/>
              </a:rPr>
              <a:t>Demographics</a:t>
            </a:r>
            <a:endParaRPr sz="900">
              <a:latin typeface="Calibri"/>
              <a:ea typeface="Calibri"/>
              <a:cs typeface="Calibri"/>
              <a:sym typeface="Calibri"/>
            </a:endParaRPr>
          </a:p>
        </p:txBody>
      </p:sp>
      <p:sp>
        <p:nvSpPr>
          <p:cNvPr id="196" name="Google Shape;196;p9"/>
          <p:cNvSpPr txBox="1"/>
          <p:nvPr/>
        </p:nvSpPr>
        <p:spPr>
          <a:xfrm>
            <a:off x="6620599" y="3061388"/>
            <a:ext cx="1428750"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Voting correlates with  demographics like gender,  education, race, and age.</a:t>
            </a:r>
            <a:endParaRPr sz="900">
              <a:latin typeface="Arial"/>
              <a:ea typeface="Arial"/>
              <a:cs typeface="Arial"/>
              <a:sym typeface="Arial"/>
            </a:endParaRPr>
          </a:p>
        </p:txBody>
      </p:sp>
      <p:sp>
        <p:nvSpPr>
          <p:cNvPr id="197" name="Google Shape;197;p9"/>
          <p:cNvSpPr txBox="1"/>
          <p:nvPr/>
        </p:nvSpPr>
        <p:spPr>
          <a:xfrm>
            <a:off x="4526525" y="2089688"/>
            <a:ext cx="1802130" cy="511175"/>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900">
                <a:latin typeface="Arial"/>
                <a:ea typeface="Arial"/>
                <a:cs typeface="Arial"/>
                <a:sym typeface="Arial"/>
              </a:rPr>
              <a:t>The degree to which states  support one party or another has  been deepening over time.</a:t>
            </a:r>
            <a:endParaRPr sz="900">
              <a:latin typeface="Arial"/>
              <a:ea typeface="Arial"/>
              <a:cs typeface="Arial"/>
              <a:sym typeface="Arial"/>
            </a:endParaRPr>
          </a:p>
        </p:txBody>
      </p:sp>
      <p:sp>
        <p:nvSpPr>
          <p:cNvPr id="198" name="Google Shape;198;p9"/>
          <p:cNvSpPr/>
          <p:nvPr/>
        </p:nvSpPr>
        <p:spPr>
          <a:xfrm>
            <a:off x="4630399" y="1567862"/>
            <a:ext cx="1504315" cy="366395"/>
          </a:xfrm>
          <a:custGeom>
            <a:rect b="b" l="l" r="r" t="t"/>
            <a:pathLst>
              <a:path extrusionOk="0" h="366394" w="1504314">
                <a:moveTo>
                  <a:pt x="1321199" y="365999"/>
                </a:moveTo>
                <a:lnTo>
                  <a:pt x="182999" y="365999"/>
                </a:lnTo>
                <a:lnTo>
                  <a:pt x="134351" y="359462"/>
                </a:lnTo>
                <a:lnTo>
                  <a:pt x="90636" y="341015"/>
                </a:lnTo>
                <a:lnTo>
                  <a:pt x="53599" y="312400"/>
                </a:lnTo>
                <a:lnTo>
                  <a:pt x="24984" y="275363"/>
                </a:lnTo>
                <a:lnTo>
                  <a:pt x="6536" y="231648"/>
                </a:lnTo>
                <a:lnTo>
                  <a:pt x="0" y="182999"/>
                </a:lnTo>
                <a:lnTo>
                  <a:pt x="6536" y="134351"/>
                </a:lnTo>
                <a:lnTo>
                  <a:pt x="24984" y="90636"/>
                </a:lnTo>
                <a:lnTo>
                  <a:pt x="53599" y="53599"/>
                </a:lnTo>
                <a:lnTo>
                  <a:pt x="90636" y="24984"/>
                </a:lnTo>
                <a:lnTo>
                  <a:pt x="134351" y="6536"/>
                </a:lnTo>
                <a:lnTo>
                  <a:pt x="182999" y="0"/>
                </a:lnTo>
                <a:lnTo>
                  <a:pt x="1321199" y="0"/>
                </a:lnTo>
                <a:lnTo>
                  <a:pt x="1391230" y="13930"/>
                </a:lnTo>
                <a:lnTo>
                  <a:pt x="1450600" y="53599"/>
                </a:lnTo>
                <a:lnTo>
                  <a:pt x="1490269" y="112968"/>
                </a:lnTo>
                <a:lnTo>
                  <a:pt x="1504199" y="182999"/>
                </a:lnTo>
                <a:lnTo>
                  <a:pt x="1497663" y="231648"/>
                </a:lnTo>
                <a:lnTo>
                  <a:pt x="1479215" y="275363"/>
                </a:lnTo>
                <a:lnTo>
                  <a:pt x="1450600" y="312400"/>
                </a:lnTo>
                <a:lnTo>
                  <a:pt x="1413563" y="341015"/>
                </a:lnTo>
                <a:lnTo>
                  <a:pt x="1369848" y="359462"/>
                </a:lnTo>
                <a:lnTo>
                  <a:pt x="1321199" y="365999"/>
                </a:lnTo>
                <a:close/>
              </a:path>
            </a:pathLst>
          </a:custGeom>
          <a:solidFill>
            <a:srgbClr val="1E93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9" name="Google Shape;199;p9"/>
          <p:cNvSpPr txBox="1"/>
          <p:nvPr/>
        </p:nvSpPr>
        <p:spPr>
          <a:xfrm>
            <a:off x="5030725" y="1666915"/>
            <a:ext cx="704215"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FFFFFF"/>
                </a:solidFill>
                <a:latin typeface="Calibri"/>
                <a:ea typeface="Calibri"/>
                <a:cs typeface="Calibri"/>
                <a:sym typeface="Calibri"/>
              </a:rPr>
              <a:t>Polarization</a:t>
            </a:r>
            <a:endParaRPr sz="900">
              <a:latin typeface="Calibri"/>
              <a:ea typeface="Calibri"/>
              <a:cs typeface="Calibri"/>
              <a:sym typeface="Calibri"/>
            </a:endParaRPr>
          </a:p>
        </p:txBody>
      </p:sp>
      <p:sp>
        <p:nvSpPr>
          <p:cNvPr id="200" name="Google Shape;200;p9"/>
          <p:cNvSpPr txBox="1"/>
          <p:nvPr>
            <p:ph type="title"/>
          </p:nvPr>
        </p:nvSpPr>
        <p:spPr>
          <a:xfrm>
            <a:off x="567150" y="483297"/>
            <a:ext cx="439864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82A64"/>
                </a:solidFill>
              </a:rPr>
              <a:t>Stylized Facts about Voting</a:t>
            </a:r>
            <a:endParaRPr sz="2400"/>
          </a:p>
        </p:txBody>
      </p:sp>
      <p:sp>
        <p:nvSpPr>
          <p:cNvPr id="201" name="Google Shape;201;p9"/>
          <p:cNvSpPr/>
          <p:nvPr/>
        </p:nvSpPr>
        <p:spPr>
          <a:xfrm>
            <a:off x="3403899" y="2793550"/>
            <a:ext cx="2040255" cy="601345"/>
          </a:xfrm>
          <a:custGeom>
            <a:rect b="b" l="l" r="r" t="t"/>
            <a:pathLst>
              <a:path extrusionOk="0" h="601345" w="2040254">
                <a:moveTo>
                  <a:pt x="2039749" y="601199"/>
                </a:moveTo>
                <a:lnTo>
                  <a:pt x="2031649" y="0"/>
                </a:lnTo>
              </a:path>
              <a:path extrusionOk="0" h="601345" w="2040254">
                <a:moveTo>
                  <a:pt x="8099" y="601199"/>
                </a:moveTo>
                <a:lnTo>
                  <a:pt x="0" y="0"/>
                </a:lnTo>
              </a:path>
            </a:pathLst>
          </a:custGeom>
          <a:noFill/>
          <a:ln cap="flat" cmpd="sng" w="9525">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2022-05-21T16:18:31Z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