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4" r:id="rId4"/>
    <p:sldId id="275" r:id="rId5"/>
    <p:sldId id="276" r:id="rId6"/>
    <p:sldId id="277" r:id="rId7"/>
    <p:sldId id="278" r:id="rId8"/>
    <p:sldId id="261" r:id="rId9"/>
    <p:sldId id="272" r:id="rId10"/>
    <p:sldId id="268" r:id="rId11"/>
    <p:sldId id="270" r:id="rId12"/>
    <p:sldId id="269" r:id="rId13"/>
    <p:sldId id="260" r:id="rId14"/>
    <p:sldId id="266" r:id="rId15"/>
    <p:sldId id="273" r:id="rId16"/>
    <p:sldId id="27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aslov" id="{B976F270-018B-472E-BD36-EA6972E7B11C}">
          <p14:sldIdLst>
            <p14:sldId id="257"/>
          </p14:sldIdLst>
        </p14:section>
        <p14:section name="Specifikacija" id="{EA4AA0BD-61A3-4F2F-8BBA-658763668697}">
          <p14:sldIdLst>
            <p14:sldId id="258"/>
            <p14:sldId id="274"/>
            <p14:sldId id="275"/>
            <p14:sldId id="276"/>
            <p14:sldId id="277"/>
            <p14:sldId id="278"/>
            <p14:sldId id="261"/>
            <p14:sldId id="272"/>
            <p14:sldId id="268"/>
            <p14:sldId id="270"/>
            <p14:sldId id="269"/>
            <p14:sldId id="260"/>
            <p14:sldId id="266"/>
          </p14:sldIdLst>
        </p14:section>
        <p14:section name="Slična rešenja" id="{A2ED84E5-3363-45E7-9CE0-1A9702D53530}">
          <p14:sldIdLst>
            <p14:sldId id="273"/>
          </p14:sldIdLst>
        </p14:section>
        <p14:section name="Verifikacija i rezulati" id="{CDAED71A-8C10-4658-A266-8143767E36A2}">
          <p14:sldIdLst>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5" autoAdjust="0"/>
    <p:restoredTop sz="94737" autoAdjust="0"/>
  </p:normalViewPr>
  <p:slideViewPr>
    <p:cSldViewPr>
      <p:cViewPr varScale="1">
        <p:scale>
          <a:sx n="90" d="100"/>
          <a:sy n="90" d="100"/>
        </p:scale>
        <p:origin x="-960" y="-96"/>
      </p:cViewPr>
      <p:guideLst>
        <p:guide orient="horz" pos="2160"/>
        <p:guide pos="2880"/>
      </p:guideLst>
    </p:cSldViewPr>
  </p:slideViewPr>
  <p:outlineViewPr>
    <p:cViewPr>
      <p:scale>
        <a:sx n="33" d="100"/>
        <a:sy n="33" d="100"/>
      </p:scale>
      <p:origin x="0" y="18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99E137-8870-4019-B9B1-E6313DA350D9}"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F51FED-24F5-4534-859F-6DDD3F0EC30F}" type="slidenum">
              <a:rPr lang="en-US" smtClean="0"/>
              <a:t>‹#›</a:t>
            </a:fld>
            <a:endParaRPr lang="en-US"/>
          </a:p>
        </p:txBody>
      </p:sp>
    </p:spTree>
    <p:extLst>
      <p:ext uri="{BB962C8B-B14F-4D97-AF65-F5344CB8AC3E}">
        <p14:creationId xmlns:p14="http://schemas.microsoft.com/office/powerpoint/2010/main" val="174167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99E137-8870-4019-B9B1-E6313DA350D9}"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F51FED-24F5-4534-859F-6DDD3F0EC30F}" type="slidenum">
              <a:rPr lang="en-US" smtClean="0"/>
              <a:t>‹#›</a:t>
            </a:fld>
            <a:endParaRPr lang="en-US"/>
          </a:p>
        </p:txBody>
      </p:sp>
    </p:spTree>
    <p:extLst>
      <p:ext uri="{BB962C8B-B14F-4D97-AF65-F5344CB8AC3E}">
        <p14:creationId xmlns:p14="http://schemas.microsoft.com/office/powerpoint/2010/main" val="2568150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99E137-8870-4019-B9B1-E6313DA350D9}"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F51FED-24F5-4534-859F-6DDD3F0EC30F}" type="slidenum">
              <a:rPr lang="en-US" smtClean="0"/>
              <a:t>‹#›</a:t>
            </a:fld>
            <a:endParaRPr lang="en-US"/>
          </a:p>
        </p:txBody>
      </p:sp>
    </p:spTree>
    <p:extLst>
      <p:ext uri="{BB962C8B-B14F-4D97-AF65-F5344CB8AC3E}">
        <p14:creationId xmlns:p14="http://schemas.microsoft.com/office/powerpoint/2010/main" val="2565510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99E137-8870-4019-B9B1-E6313DA350D9}"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F51FED-24F5-4534-859F-6DDD3F0EC30F}" type="slidenum">
              <a:rPr lang="en-US" smtClean="0"/>
              <a:t>‹#›</a:t>
            </a:fld>
            <a:endParaRPr lang="en-US"/>
          </a:p>
        </p:txBody>
      </p:sp>
    </p:spTree>
    <p:extLst>
      <p:ext uri="{BB962C8B-B14F-4D97-AF65-F5344CB8AC3E}">
        <p14:creationId xmlns:p14="http://schemas.microsoft.com/office/powerpoint/2010/main" val="3113685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99E137-8870-4019-B9B1-E6313DA350D9}"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F51FED-24F5-4534-859F-6DDD3F0EC30F}" type="slidenum">
              <a:rPr lang="en-US" smtClean="0"/>
              <a:t>‹#›</a:t>
            </a:fld>
            <a:endParaRPr lang="en-US"/>
          </a:p>
        </p:txBody>
      </p:sp>
    </p:spTree>
    <p:extLst>
      <p:ext uri="{BB962C8B-B14F-4D97-AF65-F5344CB8AC3E}">
        <p14:creationId xmlns:p14="http://schemas.microsoft.com/office/powerpoint/2010/main" val="1181472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99E137-8870-4019-B9B1-E6313DA350D9}" type="datetimeFigureOut">
              <a:rPr lang="en-US" smtClean="0"/>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F51FED-24F5-4534-859F-6DDD3F0EC30F}" type="slidenum">
              <a:rPr lang="en-US" smtClean="0"/>
              <a:t>‹#›</a:t>
            </a:fld>
            <a:endParaRPr lang="en-US"/>
          </a:p>
        </p:txBody>
      </p:sp>
    </p:spTree>
    <p:extLst>
      <p:ext uri="{BB962C8B-B14F-4D97-AF65-F5344CB8AC3E}">
        <p14:creationId xmlns:p14="http://schemas.microsoft.com/office/powerpoint/2010/main" val="106210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99E137-8870-4019-B9B1-E6313DA350D9}" type="datetimeFigureOut">
              <a:rPr lang="en-US" smtClean="0"/>
              <a:t>2/18/2016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F51FED-24F5-4534-859F-6DDD3F0EC30F}" type="slidenum">
              <a:rPr lang="en-US" smtClean="0"/>
              <a:t>‹#›</a:t>
            </a:fld>
            <a:endParaRPr lang="en-US"/>
          </a:p>
        </p:txBody>
      </p:sp>
    </p:spTree>
    <p:extLst>
      <p:ext uri="{BB962C8B-B14F-4D97-AF65-F5344CB8AC3E}">
        <p14:creationId xmlns:p14="http://schemas.microsoft.com/office/powerpoint/2010/main" val="887403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99E137-8870-4019-B9B1-E6313DA350D9}" type="datetimeFigureOut">
              <a:rPr lang="en-US" smtClean="0"/>
              <a:t>2/18/2016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F51FED-24F5-4534-859F-6DDD3F0EC30F}" type="slidenum">
              <a:rPr lang="en-US" smtClean="0"/>
              <a:t>‹#›</a:t>
            </a:fld>
            <a:endParaRPr lang="en-US"/>
          </a:p>
        </p:txBody>
      </p:sp>
    </p:spTree>
    <p:extLst>
      <p:ext uri="{BB962C8B-B14F-4D97-AF65-F5344CB8AC3E}">
        <p14:creationId xmlns:p14="http://schemas.microsoft.com/office/powerpoint/2010/main" val="2085414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9E137-8870-4019-B9B1-E6313DA350D9}" type="datetimeFigureOut">
              <a:rPr lang="en-US" smtClean="0"/>
              <a:t>2/18/2016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F51FED-24F5-4534-859F-6DDD3F0EC30F}" type="slidenum">
              <a:rPr lang="en-US" smtClean="0"/>
              <a:t>‹#›</a:t>
            </a:fld>
            <a:endParaRPr lang="en-US"/>
          </a:p>
        </p:txBody>
      </p:sp>
    </p:spTree>
    <p:extLst>
      <p:ext uri="{BB962C8B-B14F-4D97-AF65-F5344CB8AC3E}">
        <p14:creationId xmlns:p14="http://schemas.microsoft.com/office/powerpoint/2010/main" val="1880573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99E137-8870-4019-B9B1-E6313DA350D9}" type="datetimeFigureOut">
              <a:rPr lang="en-US" smtClean="0"/>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F51FED-24F5-4534-859F-6DDD3F0EC30F}" type="slidenum">
              <a:rPr lang="en-US" smtClean="0"/>
              <a:t>‹#›</a:t>
            </a:fld>
            <a:endParaRPr lang="en-US"/>
          </a:p>
        </p:txBody>
      </p:sp>
    </p:spTree>
    <p:extLst>
      <p:ext uri="{BB962C8B-B14F-4D97-AF65-F5344CB8AC3E}">
        <p14:creationId xmlns:p14="http://schemas.microsoft.com/office/powerpoint/2010/main" val="2209413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99E137-8870-4019-B9B1-E6313DA350D9}" type="datetimeFigureOut">
              <a:rPr lang="en-US" smtClean="0"/>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F51FED-24F5-4534-859F-6DDD3F0EC30F}" type="slidenum">
              <a:rPr lang="en-US" smtClean="0"/>
              <a:t>‹#›</a:t>
            </a:fld>
            <a:endParaRPr lang="en-US"/>
          </a:p>
        </p:txBody>
      </p:sp>
    </p:spTree>
    <p:extLst>
      <p:ext uri="{BB962C8B-B14F-4D97-AF65-F5344CB8AC3E}">
        <p14:creationId xmlns:p14="http://schemas.microsoft.com/office/powerpoint/2010/main" val="1969295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99E137-8870-4019-B9B1-E6313DA350D9}" type="datetimeFigureOut">
              <a:rPr lang="en-US" smtClean="0"/>
              <a:t>2/18/2016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F51FED-24F5-4534-859F-6DDD3F0EC30F}" type="slidenum">
              <a:rPr lang="en-US" smtClean="0"/>
              <a:t>‹#›</a:t>
            </a:fld>
            <a:endParaRPr lang="en-US"/>
          </a:p>
        </p:txBody>
      </p:sp>
    </p:spTree>
    <p:extLst>
      <p:ext uri="{BB962C8B-B14F-4D97-AF65-F5344CB8AC3E}">
        <p14:creationId xmlns:p14="http://schemas.microsoft.com/office/powerpoint/2010/main" val="139449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lay.google.com/store/apps/details?id=com.golgorz.hoveringcontrols" TargetMode="External"/><Relationship Id="rId2" Type="http://schemas.openxmlformats.org/officeDocument/2006/relationships/hyperlink" Target="http://forum.xda-developers.com/showthread.php?t=2351974" TargetMode="External"/><Relationship Id="rId1" Type="http://schemas.openxmlformats.org/officeDocument/2006/relationships/slideLayout" Target="../slideLayouts/slideLayout2.xml"/><Relationship Id="rId5" Type="http://schemas.openxmlformats.org/officeDocument/2006/relationships/hyperlink" Target="https://www.leapmotion.com/" TargetMode="External"/><Relationship Id="rId4" Type="http://schemas.openxmlformats.org/officeDocument/2006/relationships/hyperlink" Target="http://www.samsung.com/my/microsite/tv/2013_si/motion_control_ex_gesture.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opencv.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eeplearning.net/software/theano/" TargetMode="External"/><Relationship Id="rId2" Type="http://schemas.openxmlformats.org/officeDocument/2006/relationships/hyperlink" Target="http://keras.i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yautogui.readthedocs.org/en/lates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80728"/>
            <a:ext cx="7772400" cy="1470025"/>
          </a:xfrm>
        </p:spPr>
        <p:txBody>
          <a:bodyPr>
            <a:normAutofit fontScale="90000"/>
          </a:bodyPr>
          <a:lstStyle/>
          <a:p>
            <a:r>
              <a:rPr lang="en-US" dirty="0" err="1"/>
              <a:t>Upravljanje</a:t>
            </a:r>
            <a:r>
              <a:rPr lang="en-US" dirty="0"/>
              <a:t> </a:t>
            </a:r>
            <a:r>
              <a:rPr lang="en-US" dirty="0" err="1"/>
              <a:t>računarom</a:t>
            </a:r>
            <a:r>
              <a:rPr lang="en-US" dirty="0"/>
              <a:t> </a:t>
            </a:r>
            <a:r>
              <a:rPr lang="en-US" dirty="0" err="1"/>
              <a:t>na</a:t>
            </a:r>
            <a:r>
              <a:rPr lang="en-US" dirty="0"/>
              <a:t> </a:t>
            </a:r>
            <a:r>
              <a:rPr lang="en-US" dirty="0" err="1"/>
              <a:t>osnovu</a:t>
            </a:r>
            <a:r>
              <a:rPr lang="en-US" dirty="0"/>
              <a:t> </a:t>
            </a:r>
            <a:r>
              <a:rPr lang="en-US" dirty="0" err="1"/>
              <a:t>pokreta</a:t>
            </a:r>
            <a:r>
              <a:rPr lang="en-US" dirty="0"/>
              <a:t> </a:t>
            </a:r>
            <a:r>
              <a:rPr lang="en-US" dirty="0" err="1"/>
              <a:t>snimljenih</a:t>
            </a:r>
            <a:r>
              <a:rPr lang="en-US" dirty="0"/>
              <a:t> web </a:t>
            </a:r>
            <a:r>
              <a:rPr lang="en-US" dirty="0" err="1"/>
              <a:t>kamerom</a:t>
            </a:r>
            <a:endParaRPr lang="en-US" dirty="0"/>
          </a:p>
        </p:txBody>
      </p:sp>
      <p:sp>
        <p:nvSpPr>
          <p:cNvPr id="3" name="Subtitle 2"/>
          <p:cNvSpPr>
            <a:spLocks noGrp="1"/>
          </p:cNvSpPr>
          <p:nvPr>
            <p:ph type="subTitle" idx="1"/>
          </p:nvPr>
        </p:nvSpPr>
        <p:spPr>
          <a:xfrm>
            <a:off x="1331640" y="2492896"/>
            <a:ext cx="6400800" cy="1752600"/>
          </a:xfrm>
        </p:spPr>
        <p:txBody>
          <a:bodyPr/>
          <a:lstStyle/>
          <a:p>
            <a:r>
              <a:rPr lang="en-US" dirty="0" err="1" smtClean="0"/>
              <a:t>Projekat</a:t>
            </a:r>
            <a:r>
              <a:rPr lang="en-US" dirty="0" smtClean="0"/>
              <a:t> za Soft </a:t>
            </a:r>
            <a:r>
              <a:rPr lang="en-US" dirty="0" err="1" smtClean="0"/>
              <a:t>Kompjuting</a:t>
            </a:r>
            <a:endParaRPr lang="en-US" dirty="0"/>
          </a:p>
        </p:txBody>
      </p:sp>
      <p:sp>
        <p:nvSpPr>
          <p:cNvPr id="4" name="TextBox 3"/>
          <p:cNvSpPr txBox="1"/>
          <p:nvPr/>
        </p:nvSpPr>
        <p:spPr>
          <a:xfrm>
            <a:off x="6372199" y="4859209"/>
            <a:ext cx="1795043" cy="923330"/>
          </a:xfrm>
          <a:prstGeom prst="rect">
            <a:avLst/>
          </a:prstGeom>
          <a:noFill/>
        </p:spPr>
        <p:txBody>
          <a:bodyPr wrap="none" rtlCol="0">
            <a:spAutoFit/>
          </a:bodyPr>
          <a:lstStyle/>
          <a:p>
            <a:r>
              <a:rPr lang="sr-Latn-RS" dirty="0" smtClean="0">
                <a:solidFill>
                  <a:schemeClr val="bg1">
                    <a:lumMod val="50000"/>
                  </a:schemeClr>
                </a:solidFill>
              </a:rPr>
              <a:t>Student:</a:t>
            </a:r>
          </a:p>
          <a:p>
            <a:r>
              <a:rPr lang="sr-Latn-RS" dirty="0">
                <a:solidFill>
                  <a:schemeClr val="bg1">
                    <a:lumMod val="50000"/>
                  </a:schemeClr>
                </a:solidFill>
              </a:rPr>
              <a:t> </a:t>
            </a:r>
            <a:r>
              <a:rPr lang="sr-Latn-RS" dirty="0" smtClean="0">
                <a:solidFill>
                  <a:schemeClr val="bg1">
                    <a:lumMod val="50000"/>
                  </a:schemeClr>
                </a:solidFill>
              </a:rPr>
              <a:t>      Lazar Anđelić</a:t>
            </a:r>
          </a:p>
          <a:p>
            <a:r>
              <a:rPr lang="sr-Latn-RS" dirty="0">
                <a:solidFill>
                  <a:schemeClr val="bg1">
                    <a:lumMod val="50000"/>
                  </a:schemeClr>
                </a:solidFill>
              </a:rPr>
              <a:t>      </a:t>
            </a:r>
            <a:r>
              <a:rPr lang="sr-Latn-RS" dirty="0" smtClean="0">
                <a:solidFill>
                  <a:schemeClr val="bg1">
                    <a:lumMod val="50000"/>
                  </a:schemeClr>
                </a:solidFill>
              </a:rPr>
              <a:t> RA119-2012</a:t>
            </a:r>
            <a:endParaRPr lang="en-US" dirty="0">
              <a:solidFill>
                <a:schemeClr val="bg1">
                  <a:lumMod val="50000"/>
                </a:schemeClr>
              </a:solidFill>
            </a:endParaRPr>
          </a:p>
        </p:txBody>
      </p:sp>
      <p:sp>
        <p:nvSpPr>
          <p:cNvPr id="5" name="TextBox 4"/>
          <p:cNvSpPr txBox="1"/>
          <p:nvPr/>
        </p:nvSpPr>
        <p:spPr>
          <a:xfrm>
            <a:off x="321409" y="4859209"/>
            <a:ext cx="2153795" cy="1477328"/>
          </a:xfrm>
          <a:prstGeom prst="rect">
            <a:avLst/>
          </a:prstGeom>
          <a:noFill/>
        </p:spPr>
        <p:txBody>
          <a:bodyPr wrap="none" rtlCol="0">
            <a:spAutoFit/>
          </a:bodyPr>
          <a:lstStyle/>
          <a:p>
            <a:r>
              <a:rPr lang="sr-Latn-RS" dirty="0" smtClean="0">
                <a:solidFill>
                  <a:schemeClr val="bg1">
                    <a:lumMod val="50000"/>
                  </a:schemeClr>
                </a:solidFill>
              </a:rPr>
              <a:t>Profesor: </a:t>
            </a:r>
          </a:p>
          <a:p>
            <a:r>
              <a:rPr lang="sr-Latn-RS" dirty="0" smtClean="0">
                <a:solidFill>
                  <a:schemeClr val="bg1">
                    <a:lumMod val="50000"/>
                  </a:schemeClr>
                </a:solidFill>
              </a:rPr>
              <a:t>       Đorđe </a:t>
            </a:r>
            <a:r>
              <a:rPr lang="sr-Latn-RS" dirty="0" smtClean="0">
                <a:solidFill>
                  <a:schemeClr val="bg1">
                    <a:lumMod val="50000"/>
                  </a:schemeClr>
                </a:solidFill>
              </a:rPr>
              <a:t>Obradović</a:t>
            </a:r>
            <a:endParaRPr lang="sr-Latn-RS" dirty="0">
              <a:solidFill>
                <a:schemeClr val="bg1">
                  <a:lumMod val="50000"/>
                </a:schemeClr>
              </a:solidFill>
            </a:endParaRPr>
          </a:p>
          <a:p>
            <a:endParaRPr lang="sr-Latn-RS" dirty="0" smtClean="0">
              <a:solidFill>
                <a:schemeClr val="bg1">
                  <a:lumMod val="50000"/>
                </a:schemeClr>
              </a:solidFill>
            </a:endParaRPr>
          </a:p>
          <a:p>
            <a:r>
              <a:rPr lang="sr-Latn-RS" dirty="0" smtClean="0">
                <a:solidFill>
                  <a:schemeClr val="bg1">
                    <a:lumMod val="50000"/>
                  </a:schemeClr>
                </a:solidFill>
              </a:rPr>
              <a:t>Asistent:</a:t>
            </a:r>
          </a:p>
          <a:p>
            <a:r>
              <a:rPr lang="sr-Latn-RS" dirty="0" smtClean="0">
                <a:solidFill>
                  <a:schemeClr val="bg1">
                    <a:lumMod val="50000"/>
                  </a:schemeClr>
                </a:solidFill>
              </a:rPr>
              <a:t>       Stefan Anđelić</a:t>
            </a:r>
            <a:endParaRPr lang="en-US" dirty="0">
              <a:solidFill>
                <a:schemeClr val="bg1">
                  <a:lumMod val="50000"/>
                </a:schemeClr>
              </a:solidFill>
            </a:endParaRPr>
          </a:p>
        </p:txBody>
      </p:sp>
      <p:sp>
        <p:nvSpPr>
          <p:cNvPr id="6" name="TextBox 5"/>
          <p:cNvSpPr txBox="1"/>
          <p:nvPr/>
        </p:nvSpPr>
        <p:spPr>
          <a:xfrm>
            <a:off x="6372199" y="5782539"/>
            <a:ext cx="2514919" cy="646331"/>
          </a:xfrm>
          <a:prstGeom prst="rect">
            <a:avLst/>
          </a:prstGeom>
          <a:noFill/>
        </p:spPr>
        <p:txBody>
          <a:bodyPr wrap="none" rtlCol="0">
            <a:spAutoFit/>
          </a:bodyPr>
          <a:lstStyle/>
          <a:p>
            <a:r>
              <a:rPr lang="sr-Latn-RS" dirty="0" smtClean="0">
                <a:solidFill>
                  <a:schemeClr val="bg1">
                    <a:lumMod val="50000"/>
                  </a:schemeClr>
                </a:solidFill>
              </a:rPr>
              <a:t>Fakultet Tehničkih Nauka</a:t>
            </a:r>
          </a:p>
          <a:p>
            <a:r>
              <a:rPr lang="sr-Latn-RS" dirty="0" smtClean="0">
                <a:solidFill>
                  <a:schemeClr val="bg1">
                    <a:lumMod val="50000"/>
                  </a:schemeClr>
                </a:solidFill>
              </a:rPr>
              <a:t>       Novi </a:t>
            </a:r>
            <a:r>
              <a:rPr lang="sr-Latn-RS" dirty="0" smtClean="0">
                <a:solidFill>
                  <a:schemeClr val="bg1">
                    <a:lumMod val="50000"/>
                  </a:schemeClr>
                </a:solidFill>
              </a:rPr>
              <a:t>Sad, </a:t>
            </a:r>
            <a:r>
              <a:rPr lang="sr-Latn-RS" dirty="0" smtClean="0">
                <a:solidFill>
                  <a:schemeClr val="bg1">
                    <a:lumMod val="50000"/>
                  </a:schemeClr>
                </a:solidFill>
              </a:rPr>
              <a:t>2015/16</a:t>
            </a:r>
            <a:endParaRPr lang="en-US" dirty="0">
              <a:solidFill>
                <a:schemeClr val="bg1">
                  <a:lumMod val="50000"/>
                </a:schemeClr>
              </a:solidFill>
            </a:endParaRPr>
          </a:p>
        </p:txBody>
      </p:sp>
    </p:spTree>
    <p:extLst>
      <p:ext uri="{BB962C8B-B14F-4D97-AF65-F5344CB8AC3E}">
        <p14:creationId xmlns:p14="http://schemas.microsoft.com/office/powerpoint/2010/main" val="3741210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SPECIFIKACIJA</a:t>
            </a:r>
            <a:r>
              <a:rPr lang="en-US" dirty="0"/>
              <a:t/>
            </a:r>
            <a:br>
              <a:rPr lang="en-US" dirty="0"/>
            </a:br>
            <a:r>
              <a:rPr lang="en-US" sz="3100" i="1" dirty="0" err="1"/>
              <a:t>Kako</a:t>
            </a:r>
            <a:r>
              <a:rPr lang="sr-Latn-RS" sz="3100" i="1" dirty="0"/>
              <a:t> program</a:t>
            </a:r>
            <a:r>
              <a:rPr lang="en-US" sz="3100" i="1" dirty="0"/>
              <a:t> </a:t>
            </a:r>
            <a:r>
              <a:rPr lang="en-US" sz="3100" i="1" dirty="0" err="1"/>
              <a:t>funkcioni</a:t>
            </a:r>
            <a:r>
              <a:rPr lang="sr-Latn-RS" sz="3100" i="1" dirty="0"/>
              <a:t>še?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637112"/>
              </a:xfrm>
            </p:spPr>
            <p:txBody>
              <a:bodyPr>
                <a:normAutofit/>
              </a:bodyPr>
              <a:lstStyle/>
              <a:p>
                <a:pPr marL="514350" indent="-514350">
                  <a:buFont typeface="+mj-lt"/>
                  <a:buAutoNum type="arabicPeriod" startAt="3"/>
                </a:pPr>
                <a:r>
                  <a:rPr lang="sr-Latn-RS" sz="2400" dirty="0" smtClean="0"/>
                  <a:t>Snimak </a:t>
                </a:r>
                <a:r>
                  <a:rPr lang="sr-Latn-RS" sz="2400" dirty="0"/>
                  <a:t>se u pozadini softverski obrađuje, sa ciljem da se u frejmovima pronađe oblik koji predstavlja </a:t>
                </a:r>
                <a:r>
                  <a:rPr lang="sr-Latn-RS" sz="2400" dirty="0" smtClean="0"/>
                  <a:t>šaku</a:t>
                </a:r>
                <a:r>
                  <a:rPr lang="sr-Latn-RS" sz="2400" dirty="0"/>
                  <a:t>, ili da bar liči na nju</a:t>
                </a:r>
              </a:p>
              <a:p>
                <a:r>
                  <a:rPr lang="en-US" sz="2000" dirty="0" err="1" smtClean="0"/>
                  <a:t>Konverzija</a:t>
                </a:r>
                <a:r>
                  <a:rPr lang="en-US" sz="2000" dirty="0" smtClean="0"/>
                  <a:t> </a:t>
                </a:r>
                <a:r>
                  <a:rPr lang="en-US" sz="2000" dirty="0" err="1" smtClean="0"/>
                  <a:t>slike</a:t>
                </a:r>
                <a:r>
                  <a:rPr lang="en-US" sz="2000" dirty="0" smtClean="0"/>
                  <a:t> u </a:t>
                </a:r>
                <a:r>
                  <a:rPr lang="en-US" sz="2000" dirty="0" err="1"/>
                  <a:t>YCbCr</a:t>
                </a:r>
                <a:r>
                  <a:rPr lang="en-US" sz="2000" dirty="0"/>
                  <a:t> </a:t>
                </a:r>
                <a:r>
                  <a:rPr lang="en-US" sz="2000" dirty="0" smtClean="0"/>
                  <a:t>format </a:t>
                </a:r>
                <a:r>
                  <a:rPr lang="en-US" sz="2000" dirty="0" err="1" smtClean="0"/>
                  <a:t>boje</a:t>
                </a:r>
                <a:r>
                  <a:rPr lang="en-US" sz="2000" dirty="0" smtClean="0"/>
                  <a:t> (</a:t>
                </a:r>
                <a:r>
                  <a:rPr lang="en-US" sz="2000" dirty="0" err="1" smtClean="0"/>
                  <a:t>radi</a:t>
                </a:r>
                <a:r>
                  <a:rPr lang="en-US" sz="2000" dirty="0" smtClean="0"/>
                  <a:t> </a:t>
                </a:r>
                <a:r>
                  <a:rPr lang="en-US" sz="2000" dirty="0" err="1" smtClean="0"/>
                  <a:t>prepoznavanja</a:t>
                </a:r>
                <a:r>
                  <a:rPr lang="en-US" sz="2000" dirty="0" smtClean="0"/>
                  <a:t> </a:t>
                </a:r>
                <a:r>
                  <a:rPr lang="en-US" sz="2000" dirty="0" err="1" smtClean="0"/>
                  <a:t>boje</a:t>
                </a:r>
                <a:r>
                  <a:rPr lang="en-US" sz="2000" dirty="0" smtClean="0"/>
                  <a:t> </a:t>
                </a:r>
                <a:r>
                  <a:rPr lang="en-US" sz="2000" dirty="0" err="1" smtClean="0"/>
                  <a:t>ko</a:t>
                </a:r>
                <a:r>
                  <a:rPr lang="sr-Latn-RS" sz="2000" dirty="0" smtClean="0"/>
                  <a:t>že)</a:t>
                </a:r>
                <a:r>
                  <a:rPr lang="en-US" sz="2000" dirty="0" smtClean="0"/>
                  <a:t>, </a:t>
                </a:r>
                <a:r>
                  <a:rPr lang="en-US" sz="2000" dirty="0" err="1" smtClean="0"/>
                  <a:t>binarizacija</a:t>
                </a:r>
                <a:r>
                  <a:rPr lang="en-US" sz="2000" dirty="0" smtClean="0"/>
                  <a:t>, </a:t>
                </a:r>
                <a:r>
                  <a:rPr lang="en-US" sz="2000" dirty="0" err="1" smtClean="0"/>
                  <a:t>erozija</a:t>
                </a:r>
                <a:r>
                  <a:rPr lang="en-US" sz="2000" dirty="0" smtClean="0"/>
                  <a:t> i </a:t>
                </a:r>
                <a:r>
                  <a:rPr lang="en-US" sz="2000" dirty="0" err="1" smtClean="0"/>
                  <a:t>zamu</a:t>
                </a:r>
                <a:r>
                  <a:rPr lang="sr-Latn-RS" sz="2000" dirty="0" smtClean="0"/>
                  <a:t>ćivanje (</a:t>
                </a:r>
                <a:r>
                  <a:rPr lang="sr-Latn-RS" sz="2000" dirty="0" smtClean="0"/>
                  <a:t>GaussianBlur, </a:t>
                </a:r>
                <a:r>
                  <a:rPr lang="en-US" sz="2000" dirty="0" err="1" smtClean="0"/>
                  <a:t>otkl</a:t>
                </a:r>
                <a:r>
                  <a:rPr lang="sr-Latn-RS" sz="2000" dirty="0" smtClean="0"/>
                  <a:t>anjanje</a:t>
                </a:r>
                <a:r>
                  <a:rPr lang="en-US" sz="2000" dirty="0" smtClean="0"/>
                  <a:t> </a:t>
                </a:r>
                <a:r>
                  <a:rPr lang="sr-Latn-RS" sz="2000" dirty="0" smtClean="0"/>
                  <a:t>šuma)</a:t>
                </a:r>
                <a:r>
                  <a:rPr lang="en-US" sz="2000" dirty="0" smtClean="0"/>
                  <a:t> i </a:t>
                </a:r>
                <a:r>
                  <a:rPr lang="en-US" sz="2000" dirty="0" err="1" smtClean="0"/>
                  <a:t>pronala</a:t>
                </a:r>
                <a:r>
                  <a:rPr lang="sr-Latn-RS" sz="2000" dirty="0" smtClean="0"/>
                  <a:t>ženje kontur</a:t>
                </a:r>
                <a:r>
                  <a:rPr lang="en-US" sz="2000" dirty="0" smtClean="0"/>
                  <a:t>e </a:t>
                </a:r>
                <a:r>
                  <a:rPr lang="sr-Latn-RS" sz="2000" dirty="0" smtClean="0"/>
                  <a:t>šake na slici</a:t>
                </a:r>
                <a:endParaRPr lang="en-US" sz="2000" dirty="0" smtClean="0"/>
              </a:p>
              <a:p>
                <a:pPr lvl="1"/>
                <a:r>
                  <a:rPr lang="en-US" sz="1600" dirty="0" smtClean="0"/>
                  <a:t>Y – </a:t>
                </a:r>
                <a:r>
                  <a:rPr lang="sr-Latn-RS" sz="1600" dirty="0" smtClean="0"/>
                  <a:t>sjajnost </a:t>
                </a:r>
                <a:r>
                  <a:rPr lang="sr-Latn-RS" sz="1600" dirty="0" smtClean="0"/>
                  <a:t>(</a:t>
                </a:r>
                <a:r>
                  <a:rPr lang="en-US" sz="1600" dirty="0" smtClean="0"/>
                  <a:t>brightness</a:t>
                </a:r>
                <a:r>
                  <a:rPr lang="sr-Latn-RS" sz="1600" dirty="0"/>
                  <a:t>)</a:t>
                </a:r>
                <a:r>
                  <a:rPr lang="en-US" sz="1600" dirty="0" smtClean="0"/>
                  <a:t> </a:t>
                </a:r>
                <a:r>
                  <a:rPr lang="en-US" sz="1600" dirty="0" err="1" smtClean="0"/>
                  <a:t>slike</a:t>
                </a:r>
                <a:r>
                  <a:rPr lang="en-US" sz="1600" dirty="0" smtClean="0"/>
                  <a:t> (</a:t>
                </a:r>
                <a:r>
                  <a:rPr lang="en-US" sz="1600" dirty="0" err="1" smtClean="0"/>
                  <a:t>black&amp;white</a:t>
                </a:r>
                <a:r>
                  <a:rPr lang="en-US" sz="1600" dirty="0" smtClean="0"/>
                  <a:t> </a:t>
                </a:r>
                <a:r>
                  <a:rPr lang="en-US" sz="1600" dirty="0" err="1" smtClean="0"/>
                  <a:t>deo</a:t>
                </a:r>
                <a:r>
                  <a:rPr lang="en-US" sz="1600" dirty="0" smtClean="0"/>
                  <a:t> </a:t>
                </a:r>
                <a:r>
                  <a:rPr lang="en-US" sz="1600" dirty="0" err="1" smtClean="0"/>
                  <a:t>slike</a:t>
                </a:r>
                <a:r>
                  <a:rPr lang="en-US" sz="1600" dirty="0" smtClean="0"/>
                  <a:t>)</a:t>
                </a:r>
              </a:p>
              <a:p>
                <a:pPr lvl="1"/>
                <a:r>
                  <a:rPr lang="en-US" sz="1600" dirty="0" err="1" smtClean="0"/>
                  <a:t>Cb</a:t>
                </a:r>
                <a:r>
                  <a:rPr lang="en-US" sz="1600" dirty="0" smtClean="0"/>
                  <a:t> – </a:t>
                </a:r>
                <a:r>
                  <a:rPr lang="en-US" sz="1600" dirty="0" err="1" smtClean="0"/>
                  <a:t>razlika</a:t>
                </a:r>
                <a:r>
                  <a:rPr lang="en-US" sz="1600" dirty="0" smtClean="0"/>
                  <a:t> </a:t>
                </a:r>
                <a:r>
                  <a:rPr lang="en-US" sz="1600" dirty="0" err="1" smtClean="0"/>
                  <a:t>plave</a:t>
                </a:r>
                <a:r>
                  <a:rPr lang="en-US" sz="1600" dirty="0" smtClean="0"/>
                  <a:t> </a:t>
                </a:r>
                <a:r>
                  <a:rPr lang="en-US" sz="1600" dirty="0" err="1" smtClean="0"/>
                  <a:t>boje</a:t>
                </a:r>
                <a:r>
                  <a:rPr lang="en-US" sz="1600" dirty="0" smtClean="0"/>
                  <a:t> i Y </a:t>
                </a:r>
                <a:r>
                  <a:rPr lang="en-US" sz="1600" dirty="0" err="1" smtClean="0"/>
                  <a:t>komponente</a:t>
                </a:r>
                <a:r>
                  <a:rPr lang="en-US" sz="1600" dirty="0" smtClean="0"/>
                  <a:t>, </a:t>
                </a:r>
                <a:r>
                  <a:rPr lang="en-US" sz="1600" dirty="0" err="1" smtClean="0"/>
                  <a:t>komponenta</a:t>
                </a:r>
                <a:r>
                  <a:rPr lang="en-US" sz="1600" dirty="0" smtClean="0"/>
                  <a:t> </a:t>
                </a:r>
                <a:r>
                  <a:rPr lang="en-US" sz="1600" dirty="0" err="1" smtClean="0"/>
                  <a:t>intenziteta</a:t>
                </a:r>
                <a:r>
                  <a:rPr lang="en-US" sz="1600" dirty="0" smtClean="0"/>
                  <a:t> </a:t>
                </a:r>
                <a:r>
                  <a:rPr lang="en-US" sz="1600" dirty="0" err="1" smtClean="0"/>
                  <a:t>boje</a:t>
                </a:r>
                <a:r>
                  <a:rPr lang="sr-Latn-RS" sz="1600" dirty="0" smtClean="0"/>
                  <a:t> </a:t>
                </a:r>
                <a14:m>
                  <m:oMath xmlns:m="http://schemas.openxmlformats.org/officeDocument/2006/math">
                    <m:r>
                      <a:rPr lang="en-US" sz="1600" b="0" i="0" smtClean="0">
                        <a:latin typeface="Cambria Math"/>
                      </a:rPr>
                      <m:t>(</m:t>
                    </m:r>
                    <m:r>
                      <a:rPr lang="en-US" sz="1600" b="0" i="1" smtClean="0">
                        <a:latin typeface="Cambria Math"/>
                      </a:rPr>
                      <m:t>𝐶𝑏</m:t>
                    </m:r>
                    <m:r>
                      <a:rPr lang="en-US" sz="1600" b="0" i="1" smtClean="0">
                        <a:latin typeface="Cambria Math"/>
                      </a:rPr>
                      <m:t>=</m:t>
                    </m:r>
                    <m:r>
                      <a:rPr lang="en-US" sz="1600" b="0" i="1" smtClean="0">
                        <a:latin typeface="Cambria Math"/>
                      </a:rPr>
                      <m:t>𝑏𝑙𝑢𝑒</m:t>
                    </m:r>
                    <m:r>
                      <a:rPr lang="en-US" sz="1600" b="0" i="1" smtClean="0">
                        <a:latin typeface="Cambria Math"/>
                      </a:rPr>
                      <m:t>−</m:t>
                    </m:r>
                    <m:r>
                      <a:rPr lang="en-US" sz="1600" b="0" i="1" smtClean="0">
                        <a:latin typeface="Cambria Math"/>
                      </a:rPr>
                      <m:t>𝑌</m:t>
                    </m:r>
                    <m:r>
                      <a:rPr lang="en-US" sz="1600" b="0" i="1" smtClean="0">
                        <a:latin typeface="Cambria Math"/>
                      </a:rPr>
                      <m:t>)</m:t>
                    </m:r>
                  </m:oMath>
                </a14:m>
                <a:endParaRPr lang="en-US" sz="1600" dirty="0" smtClean="0"/>
              </a:p>
              <a:p>
                <a:pPr lvl="1"/>
                <a:r>
                  <a:rPr lang="en-US" sz="1600" dirty="0" smtClean="0"/>
                  <a:t>Cr – </a:t>
                </a:r>
                <a:r>
                  <a:rPr lang="en-US" sz="1600" dirty="0" err="1"/>
                  <a:t>razlika</a:t>
                </a:r>
                <a:r>
                  <a:rPr lang="en-US" sz="1600" dirty="0"/>
                  <a:t> </a:t>
                </a:r>
                <a:r>
                  <a:rPr lang="en-US" sz="1600" dirty="0" err="1" smtClean="0"/>
                  <a:t>crvene</a:t>
                </a:r>
                <a:r>
                  <a:rPr lang="en-US" sz="1600" dirty="0" smtClean="0"/>
                  <a:t> </a:t>
                </a:r>
                <a:r>
                  <a:rPr lang="en-US" sz="1600" dirty="0" err="1" smtClean="0"/>
                  <a:t>boje</a:t>
                </a:r>
                <a:r>
                  <a:rPr lang="en-US" sz="1600" dirty="0" smtClean="0"/>
                  <a:t> </a:t>
                </a:r>
                <a:r>
                  <a:rPr lang="en-US" sz="1600" dirty="0"/>
                  <a:t>i Y </a:t>
                </a:r>
                <a:r>
                  <a:rPr lang="en-US" sz="1600" dirty="0" err="1"/>
                  <a:t>komponente</a:t>
                </a:r>
                <a:r>
                  <a:rPr lang="en-US" sz="1600" dirty="0" smtClean="0"/>
                  <a:t>, </a:t>
                </a:r>
                <a:r>
                  <a:rPr lang="en-US" sz="1600" dirty="0" err="1" smtClean="0"/>
                  <a:t>komponenta</a:t>
                </a:r>
                <a:r>
                  <a:rPr lang="en-US" sz="1600" dirty="0" smtClean="0"/>
                  <a:t> </a:t>
                </a:r>
                <a:r>
                  <a:rPr lang="en-US" sz="1600" dirty="0" err="1" smtClean="0"/>
                  <a:t>intenziteta</a:t>
                </a:r>
                <a:r>
                  <a:rPr lang="en-US" sz="1600" dirty="0" smtClean="0"/>
                  <a:t> </a:t>
                </a:r>
                <a:r>
                  <a:rPr lang="en-US" sz="1600" dirty="0" err="1" smtClean="0"/>
                  <a:t>boje</a:t>
                </a:r>
                <a:r>
                  <a:rPr lang="en-US" sz="1600" dirty="0" smtClean="0"/>
                  <a:t> </a:t>
                </a:r>
                <a14:m>
                  <m:oMath xmlns:m="http://schemas.openxmlformats.org/officeDocument/2006/math">
                    <m:r>
                      <a:rPr lang="en-US" sz="1600" b="0" i="1" smtClean="0">
                        <a:latin typeface="Cambria Math"/>
                      </a:rPr>
                      <m:t>(</m:t>
                    </m:r>
                    <m:r>
                      <a:rPr lang="en-US" sz="1600" b="0" i="1" smtClean="0">
                        <a:latin typeface="Cambria Math"/>
                      </a:rPr>
                      <m:t>𝐶𝑟</m:t>
                    </m:r>
                    <m:r>
                      <a:rPr lang="en-US" sz="1600" b="0" i="1" smtClean="0">
                        <a:latin typeface="Cambria Math"/>
                      </a:rPr>
                      <m:t>=</m:t>
                    </m:r>
                    <m:r>
                      <a:rPr lang="en-US" sz="1600" b="0" i="1" smtClean="0">
                        <a:latin typeface="Cambria Math"/>
                      </a:rPr>
                      <m:t>𝑟𝑒𝑑</m:t>
                    </m:r>
                    <m:r>
                      <a:rPr lang="en-US" sz="1600" b="0" i="1" smtClean="0">
                        <a:latin typeface="Cambria Math"/>
                      </a:rPr>
                      <m:t>−</m:t>
                    </m:r>
                    <m:r>
                      <a:rPr lang="en-US" sz="1600" b="0" i="1" smtClean="0">
                        <a:latin typeface="Cambria Math"/>
                      </a:rPr>
                      <m:t>𝑌</m:t>
                    </m:r>
                    <m:r>
                      <a:rPr lang="en-US" sz="1600" b="0" i="1" smtClean="0">
                        <a:latin typeface="Cambria Math"/>
                      </a:rPr>
                      <m:t>)</m:t>
                    </m:r>
                  </m:oMath>
                </a14:m>
                <a:endParaRPr lang="sr-Latn-RS" sz="1600" dirty="0" smtClean="0"/>
              </a:p>
              <a:p>
                <a:pPr lvl="1"/>
                <a:r>
                  <a:rPr lang="sr-Latn-RS" sz="1600" dirty="0" smtClean="0"/>
                  <a:t>GaussianBlur koristi Gaussian filter, tj filter čiji impulsni odziv (odziv sistema u funkciji vremena) predstavlja Gaussian (</a:t>
                </a:r>
                <a14:m>
                  <m:oMath xmlns:m="http://schemas.openxmlformats.org/officeDocument/2006/math">
                    <m:r>
                      <a:rPr lang="en-US" sz="1600" b="0" i="1" smtClean="0">
                        <a:latin typeface="Cambria Math"/>
                      </a:rPr>
                      <m:t>𝑓</m:t>
                    </m:r>
                    <m:d>
                      <m:dPr>
                        <m:ctrlPr>
                          <a:rPr lang="en-US" sz="1600" b="0" i="1" smtClean="0">
                            <a:latin typeface="Cambria Math"/>
                          </a:rPr>
                        </m:ctrlPr>
                      </m:dPr>
                      <m:e>
                        <m:r>
                          <a:rPr lang="en-US" sz="1600" b="0" i="1" smtClean="0">
                            <a:latin typeface="Cambria Math"/>
                          </a:rPr>
                          <m:t>𝑥</m:t>
                        </m:r>
                      </m:e>
                    </m:d>
                    <m:r>
                      <a:rPr lang="en-US" sz="1600" b="0" i="1" smtClean="0">
                        <a:latin typeface="Cambria Math"/>
                      </a:rPr>
                      <m:t>=</m:t>
                    </m:r>
                    <m:r>
                      <a:rPr lang="sr-Latn-RS" sz="1600" b="0" i="1" smtClean="0">
                        <a:latin typeface="Cambria Math"/>
                      </a:rPr>
                      <m:t>𝑎</m:t>
                    </m:r>
                    <m:sSup>
                      <m:sSupPr>
                        <m:ctrlPr>
                          <a:rPr lang="sr-Latn-RS" sz="1600" b="0" i="1" smtClean="0">
                            <a:latin typeface="Cambria Math"/>
                          </a:rPr>
                        </m:ctrlPr>
                      </m:sSupPr>
                      <m:e>
                        <m:r>
                          <a:rPr lang="en-US" sz="1600" b="0" i="1" smtClean="0">
                            <a:latin typeface="Cambria Math"/>
                          </a:rPr>
                          <m:t>𝑒</m:t>
                        </m:r>
                      </m:e>
                      <m:sup>
                        <m:r>
                          <a:rPr lang="en-US" sz="1600" b="0" i="1" smtClean="0">
                            <a:latin typeface="Cambria Math"/>
                          </a:rPr>
                          <m:t>−</m:t>
                        </m:r>
                        <m:f>
                          <m:fPr>
                            <m:ctrlPr>
                              <a:rPr lang="sr-Latn-RS" sz="1600" b="0" i="1" smtClean="0">
                                <a:latin typeface="Cambria Math"/>
                              </a:rPr>
                            </m:ctrlPr>
                          </m:fPr>
                          <m:num>
                            <m:sSup>
                              <m:sSupPr>
                                <m:ctrlPr>
                                  <a:rPr lang="sr-Latn-RS" sz="1600" b="0" i="1" smtClean="0">
                                    <a:latin typeface="Cambria Math"/>
                                  </a:rPr>
                                </m:ctrlPr>
                              </m:sSupPr>
                              <m:e>
                                <m:d>
                                  <m:dPr>
                                    <m:ctrlPr>
                                      <a:rPr lang="sr-Latn-RS" sz="1600" b="0" i="1" smtClean="0">
                                        <a:latin typeface="Cambria Math"/>
                                      </a:rPr>
                                    </m:ctrlPr>
                                  </m:dPr>
                                  <m:e>
                                    <m:r>
                                      <a:rPr lang="en-US" sz="1600" b="0" i="1" smtClean="0">
                                        <a:latin typeface="Cambria Math"/>
                                      </a:rPr>
                                      <m:t>𝑥</m:t>
                                    </m:r>
                                    <m:r>
                                      <a:rPr lang="en-US" sz="1600" b="0" i="1" smtClean="0">
                                        <a:latin typeface="Cambria Math"/>
                                      </a:rPr>
                                      <m:t>−</m:t>
                                    </m:r>
                                    <m:r>
                                      <a:rPr lang="en-US" sz="1600" b="0" i="1" smtClean="0">
                                        <a:latin typeface="Cambria Math"/>
                                      </a:rPr>
                                      <m:t>𝑏</m:t>
                                    </m:r>
                                  </m:e>
                                </m:d>
                              </m:e>
                              <m:sup>
                                <m:r>
                                  <a:rPr lang="en-US" sz="1600" b="0" i="1" smtClean="0">
                                    <a:latin typeface="Cambria Math"/>
                                  </a:rPr>
                                  <m:t>2</m:t>
                                </m:r>
                              </m:sup>
                            </m:sSup>
                          </m:num>
                          <m:den>
                            <m:r>
                              <a:rPr lang="sr-Latn-RS" sz="1600" b="0" i="1" smtClean="0">
                                <a:latin typeface="Cambria Math"/>
                              </a:rPr>
                              <m:t>2</m:t>
                            </m:r>
                            <m:sSup>
                              <m:sSupPr>
                                <m:ctrlPr>
                                  <a:rPr lang="en-US" sz="1600" b="0" i="1" smtClean="0">
                                    <a:latin typeface="Cambria Math"/>
                                  </a:rPr>
                                </m:ctrlPr>
                              </m:sSupPr>
                              <m:e>
                                <m:r>
                                  <a:rPr lang="en-US" sz="1600" b="0" i="1" smtClean="0">
                                    <a:latin typeface="Cambria Math"/>
                                  </a:rPr>
                                  <m:t>𝑐</m:t>
                                </m:r>
                              </m:e>
                              <m:sup>
                                <m:r>
                                  <a:rPr lang="en-US" sz="1600" b="0" i="1" smtClean="0">
                                    <a:latin typeface="Cambria Math"/>
                                  </a:rPr>
                                  <m:t>2</m:t>
                                </m:r>
                              </m:sup>
                            </m:sSup>
                          </m:den>
                        </m:f>
                      </m:sup>
                    </m:sSup>
                  </m:oMath>
                </a14:m>
                <a:r>
                  <a:rPr lang="en-US" sz="1600" dirty="0" smtClean="0"/>
                  <a:t>)</a:t>
                </a:r>
                <a:endParaRPr lang="en-US" sz="1600" dirty="0" smtClean="0"/>
              </a:p>
              <a:p>
                <a:pPr lvl="1"/>
                <a:r>
                  <a:rPr lang="en-US" sz="1500" dirty="0" err="1">
                    <a:latin typeface="Consolas" pitchFamily="49" charset="0"/>
                  </a:rPr>
                  <a:t>cnt</a:t>
                </a:r>
                <a:r>
                  <a:rPr lang="en-US" sz="1500" dirty="0">
                    <a:latin typeface="Consolas" pitchFamily="49" charset="0"/>
                  </a:rPr>
                  <a:t>, </a:t>
                </a:r>
                <a:r>
                  <a:rPr lang="en-US" sz="1500" dirty="0">
                    <a:latin typeface="Consolas" pitchFamily="49" charset="0"/>
                  </a:rPr>
                  <a:t>center = </a:t>
                </a:r>
                <a:r>
                  <a:rPr lang="en-US" sz="1500" dirty="0" err="1" smtClean="0">
                    <a:latin typeface="Consolas" pitchFamily="49" charset="0"/>
                  </a:rPr>
                  <a:t>select_contour</a:t>
                </a:r>
                <a:r>
                  <a:rPr lang="en-US" sz="1500" dirty="0" smtClean="0">
                    <a:latin typeface="Consolas" pitchFamily="49" charset="0"/>
                  </a:rPr>
                  <a:t>(</a:t>
                </a:r>
                <a:r>
                  <a:rPr lang="en-US" sz="1500" dirty="0" err="1" smtClean="0">
                    <a:latin typeface="Consolas" pitchFamily="49" charset="0"/>
                  </a:rPr>
                  <a:t>img</a:t>
                </a:r>
                <a:r>
                  <a:rPr lang="en-US" sz="1500" dirty="0">
                    <a:latin typeface="Consolas" pitchFamily="49" charset="0"/>
                  </a:rPr>
                  <a:t>)</a:t>
                </a:r>
                <a:endParaRPr lang="en-US" sz="1500" dirty="0" smtClean="0">
                  <a:latin typeface="Consolas" pitchFamily="49" charset="0"/>
                </a:endParaRPr>
              </a:p>
              <a:p>
                <a:pPr lvl="1"/>
                <a:r>
                  <a:rPr lang="en-US" sz="1600" dirty="0" err="1" smtClean="0"/>
                  <a:t>Funkcija</a:t>
                </a:r>
                <a:r>
                  <a:rPr lang="en-US" sz="1600" dirty="0" smtClean="0"/>
                  <a:t> </a:t>
                </a:r>
                <a:r>
                  <a:rPr lang="sr-Latn-RS" sz="1600" dirty="0" smtClean="0"/>
                  <a:t>će nam vratiti </a:t>
                </a:r>
                <a:r>
                  <a:rPr lang="sr-Latn-RS" sz="1600" dirty="0" smtClean="0"/>
                  <a:t>konturu, koja </a:t>
                </a:r>
                <a:r>
                  <a:rPr lang="sr-Latn-RS" sz="1600" dirty="0" smtClean="0"/>
                  <a:t>predstavlja numpy array koordinata graničnih tačaka </a:t>
                </a:r>
                <a:r>
                  <a:rPr lang="sr-Latn-RS" sz="1600" dirty="0" smtClean="0"/>
                  <a:t>šake u </a:t>
                </a:r>
                <a:r>
                  <a:rPr lang="sr-Latn-RS" sz="1600" dirty="0" smtClean="0"/>
                  <a:t>obliku (x, y</a:t>
                </a:r>
                <a:r>
                  <a:rPr lang="sr-Latn-RS" sz="1600" dirty="0" smtClean="0"/>
                  <a:t>), i koordinate centra konture</a:t>
                </a:r>
                <a:endParaRPr lang="sr-Latn-RS" sz="16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637112"/>
              </a:xfrm>
              <a:blipFill rotWithShape="1">
                <a:blip r:embed="rId2"/>
                <a:stretch>
                  <a:fillRect l="-1111" t="-1184"/>
                </a:stretch>
              </a:blipFill>
            </p:spPr>
            <p:txBody>
              <a:bodyPr/>
              <a:lstStyle/>
              <a:p>
                <a:r>
                  <a:rPr lang="en-US">
                    <a:noFill/>
                  </a:rPr>
                  <a:t> </a:t>
                </a:r>
              </a:p>
            </p:txBody>
          </p:sp>
        </mc:Fallback>
      </mc:AlternateContent>
    </p:spTree>
    <p:extLst>
      <p:ext uri="{BB962C8B-B14F-4D97-AF65-F5344CB8AC3E}">
        <p14:creationId xmlns:p14="http://schemas.microsoft.com/office/powerpoint/2010/main" val="1202819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SPECIFIKACIJA</a:t>
            </a:r>
            <a:r>
              <a:rPr lang="en-US" dirty="0"/>
              <a:t/>
            </a:r>
            <a:br>
              <a:rPr lang="en-US" dirty="0"/>
            </a:br>
            <a:r>
              <a:rPr lang="en-US" sz="3100" i="1" dirty="0" err="1"/>
              <a:t>Kako</a:t>
            </a:r>
            <a:r>
              <a:rPr lang="sr-Latn-RS" sz="3100" i="1" dirty="0"/>
              <a:t> program</a:t>
            </a:r>
            <a:r>
              <a:rPr lang="en-US" sz="3100" i="1" dirty="0"/>
              <a:t> </a:t>
            </a:r>
            <a:r>
              <a:rPr lang="en-US" sz="3100" i="1" dirty="0" err="1"/>
              <a:t>funkcioni</a:t>
            </a:r>
            <a:r>
              <a:rPr lang="sr-Latn-RS" sz="3100" i="1" dirty="0"/>
              <a:t>še?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sr-Latn-RS" sz="2400" dirty="0" smtClean="0"/>
              <a:t>Snimak </a:t>
            </a:r>
            <a:r>
              <a:rPr lang="sr-Latn-RS" sz="2400" dirty="0"/>
              <a:t>se u pozadini softverski obrađuje, sa ciljem da se u frejmovima pronađe oblik koji predstavlja </a:t>
            </a:r>
            <a:r>
              <a:rPr lang="sr-Latn-RS" sz="2400" dirty="0" smtClean="0"/>
              <a:t>šaku</a:t>
            </a:r>
            <a:r>
              <a:rPr lang="sr-Latn-RS" sz="2400" dirty="0"/>
              <a:t>, ili da bar liči na </a:t>
            </a:r>
            <a:r>
              <a:rPr lang="sr-Latn-RS" sz="2400" dirty="0" smtClean="0"/>
              <a:t>nju</a:t>
            </a:r>
          </a:p>
          <a:p>
            <a:r>
              <a:rPr lang="sr-Latn-RS" sz="2000" dirty="0" smtClean="0"/>
              <a:t>I</a:t>
            </a:r>
            <a:r>
              <a:rPr lang="en-US" sz="2000" dirty="0" err="1" smtClean="0"/>
              <a:t>scrtavanje</a:t>
            </a:r>
            <a:r>
              <a:rPr lang="en-US" sz="2000" dirty="0" smtClean="0"/>
              <a:t> </a:t>
            </a:r>
            <a:r>
              <a:rPr lang="sr-Latn-RS" sz="2000" dirty="0" smtClean="0"/>
              <a:t>konture šake na </a:t>
            </a:r>
            <a:r>
              <a:rPr lang="sr-Latn-RS" sz="2000" dirty="0"/>
              <a:t>novu sliku</a:t>
            </a:r>
          </a:p>
          <a:p>
            <a:pPr lvl="1"/>
            <a:r>
              <a:rPr lang="en-US" sz="1500" dirty="0">
                <a:latin typeface="Consolas" pitchFamily="49" charset="0"/>
              </a:rPr>
              <a:t>drawing = </a:t>
            </a:r>
            <a:r>
              <a:rPr lang="en-US" sz="1500" dirty="0" err="1">
                <a:latin typeface="Consolas" pitchFamily="49" charset="0"/>
              </a:rPr>
              <a:t>np.zeros</a:t>
            </a:r>
            <a:r>
              <a:rPr lang="en-US" sz="1500" dirty="0">
                <a:latin typeface="Consolas" pitchFamily="49" charset="0"/>
              </a:rPr>
              <a:t>((</a:t>
            </a:r>
            <a:r>
              <a:rPr lang="en-US" sz="1500" dirty="0" err="1">
                <a:latin typeface="Consolas" pitchFamily="49" charset="0"/>
              </a:rPr>
              <a:t>np.size</a:t>
            </a:r>
            <a:r>
              <a:rPr lang="en-US" sz="1500" dirty="0">
                <a:latin typeface="Consolas" pitchFamily="49" charset="0"/>
              </a:rPr>
              <a:t>(</a:t>
            </a:r>
            <a:r>
              <a:rPr lang="en-US" sz="1500" dirty="0" err="1">
                <a:latin typeface="Consolas" pitchFamily="49" charset="0"/>
              </a:rPr>
              <a:t>img</a:t>
            </a:r>
            <a:r>
              <a:rPr lang="en-US" sz="1500" dirty="0">
                <a:latin typeface="Consolas" pitchFamily="49" charset="0"/>
              </a:rPr>
              <a:t>, 0</a:t>
            </a:r>
            <a:r>
              <a:rPr lang="en-US" sz="1500" dirty="0">
                <a:latin typeface="Consolas" pitchFamily="49" charset="0"/>
              </a:rPr>
              <a:t>)</a:t>
            </a:r>
            <a:r>
              <a:rPr lang="en-US" sz="1500" dirty="0">
                <a:latin typeface="Consolas" pitchFamily="49" charset="0"/>
              </a:rPr>
              <a:t>, </a:t>
            </a:r>
            <a:r>
              <a:rPr lang="en-US" sz="1500" dirty="0" err="1">
                <a:latin typeface="Consolas" pitchFamily="49" charset="0"/>
              </a:rPr>
              <a:t>np.size</a:t>
            </a:r>
            <a:r>
              <a:rPr lang="en-US" sz="1500" dirty="0">
                <a:latin typeface="Consolas" pitchFamily="49" charset="0"/>
              </a:rPr>
              <a:t>(</a:t>
            </a:r>
            <a:r>
              <a:rPr lang="en-US" sz="1500" dirty="0" err="1">
                <a:latin typeface="Consolas" pitchFamily="49" charset="0"/>
              </a:rPr>
              <a:t>img</a:t>
            </a:r>
            <a:r>
              <a:rPr lang="en-US" sz="1500" dirty="0">
                <a:latin typeface="Consolas" pitchFamily="49" charset="0"/>
              </a:rPr>
              <a:t>, 1</a:t>
            </a:r>
            <a:r>
              <a:rPr lang="en-US" sz="1500" dirty="0">
                <a:latin typeface="Consolas" pitchFamily="49" charset="0"/>
              </a:rPr>
              <a:t>))</a:t>
            </a:r>
            <a:r>
              <a:rPr lang="en-US" sz="1500" dirty="0">
                <a:latin typeface="Consolas" pitchFamily="49" charset="0"/>
              </a:rPr>
              <a:t>, </a:t>
            </a:r>
            <a:r>
              <a:rPr lang="en-US" sz="1500" dirty="0">
                <a:latin typeface="Consolas" pitchFamily="49" charset="0"/>
              </a:rPr>
              <a:t>np.uint8</a:t>
            </a:r>
            <a:r>
              <a:rPr lang="en-US" sz="1500" dirty="0" smtClean="0">
                <a:latin typeface="Consolas" pitchFamily="49" charset="0"/>
              </a:rPr>
              <a:t>)</a:t>
            </a:r>
          </a:p>
          <a:p>
            <a:pPr lvl="1"/>
            <a:r>
              <a:rPr lang="en-US" sz="1500" dirty="0" smtClean="0">
                <a:latin typeface="Consolas" pitchFamily="49" charset="0"/>
              </a:rPr>
              <a:t>cv2.drawContours(drawing</a:t>
            </a:r>
            <a:r>
              <a:rPr lang="en-US" sz="1500" dirty="0">
                <a:latin typeface="Consolas" pitchFamily="49" charset="0"/>
              </a:rPr>
              <a:t>, </a:t>
            </a:r>
            <a:r>
              <a:rPr lang="en-US" sz="1500" dirty="0">
                <a:latin typeface="Consolas" pitchFamily="49" charset="0"/>
              </a:rPr>
              <a:t>[</a:t>
            </a:r>
            <a:r>
              <a:rPr lang="en-US" sz="1500" dirty="0" err="1">
                <a:latin typeface="Consolas" pitchFamily="49" charset="0"/>
              </a:rPr>
              <a:t>cnt</a:t>
            </a:r>
            <a:r>
              <a:rPr lang="en-US" sz="1500" dirty="0">
                <a:latin typeface="Consolas" pitchFamily="49" charset="0"/>
              </a:rPr>
              <a:t>]</a:t>
            </a:r>
            <a:r>
              <a:rPr lang="en-US" sz="1500" dirty="0">
                <a:latin typeface="Consolas" pitchFamily="49" charset="0"/>
              </a:rPr>
              <a:t>, 0, </a:t>
            </a:r>
            <a:r>
              <a:rPr lang="en-US" sz="1500" dirty="0">
                <a:latin typeface="Consolas" pitchFamily="49" charset="0"/>
              </a:rPr>
              <a:t>(</a:t>
            </a:r>
            <a:r>
              <a:rPr lang="en-US" sz="1500" dirty="0">
                <a:latin typeface="Consolas" pitchFamily="49" charset="0"/>
              </a:rPr>
              <a:t>255, 255, 255</a:t>
            </a:r>
            <a:r>
              <a:rPr lang="en-US" sz="1500" dirty="0">
                <a:latin typeface="Consolas" pitchFamily="49" charset="0"/>
              </a:rPr>
              <a:t>)</a:t>
            </a:r>
            <a:r>
              <a:rPr lang="en-US" sz="1500" dirty="0">
                <a:latin typeface="Consolas" pitchFamily="49" charset="0"/>
              </a:rPr>
              <a:t>, 2</a:t>
            </a:r>
            <a:r>
              <a:rPr lang="en-US" sz="1500" dirty="0">
                <a:latin typeface="Consolas" pitchFamily="49" charset="0"/>
              </a:rPr>
              <a:t>)</a:t>
            </a:r>
            <a:endParaRPr lang="sr-Latn-RS" sz="1500" dirty="0" smtClean="0">
              <a:latin typeface="Consolas" pitchFamily="49" charset="0"/>
            </a:endParaRPr>
          </a:p>
          <a:p>
            <a:endParaRPr lang="sr-Latn-RS" sz="2000" dirty="0" smtClean="0"/>
          </a:p>
          <a:p>
            <a:r>
              <a:rPr lang="sr-Latn-RS" sz="2000" dirty="0" smtClean="0"/>
              <a:t>Prosleđivanje </a:t>
            </a:r>
            <a:r>
              <a:rPr lang="sr-Latn-RS" sz="2000" dirty="0" smtClean="0"/>
              <a:t>slike sa konturom obučenoj neuronskoj </a:t>
            </a:r>
            <a:r>
              <a:rPr lang="sr-Latn-RS" sz="2000" dirty="0" smtClean="0"/>
              <a:t>mreži</a:t>
            </a:r>
            <a:r>
              <a:rPr lang="en-US" sz="2000" dirty="0" smtClean="0"/>
              <a:t> i </a:t>
            </a:r>
            <a:r>
              <a:rPr lang="sr-Latn-RS" sz="2000" dirty="0" smtClean="0"/>
              <a:t>čitanje rezultata</a:t>
            </a:r>
            <a:endParaRPr lang="sr-Latn-RS" sz="2000" dirty="0" smtClean="0"/>
          </a:p>
          <a:p>
            <a:pPr lvl="1"/>
            <a:r>
              <a:rPr lang="en-US" sz="1600" dirty="0" err="1" smtClean="0"/>
              <a:t>Neuronska</a:t>
            </a:r>
            <a:r>
              <a:rPr lang="en-US" sz="1600" dirty="0" smtClean="0"/>
              <a:t> </a:t>
            </a:r>
            <a:r>
              <a:rPr lang="en-US" sz="1600" dirty="0" err="1" smtClean="0"/>
              <a:t>mre</a:t>
            </a:r>
            <a:r>
              <a:rPr lang="sr-Latn-RS" sz="1600" dirty="0" smtClean="0"/>
              <a:t>ža će obraditi sliku i vratiti nam rezultat </a:t>
            </a:r>
            <a:r>
              <a:rPr lang="sr-Latn-RS" sz="1600" dirty="0" smtClean="0"/>
              <a:t>(koja </a:t>
            </a:r>
            <a:r>
              <a:rPr lang="sr-Latn-RS" sz="1600" dirty="0" smtClean="0"/>
              <a:t>šaka i koja gestura su u </a:t>
            </a:r>
            <a:r>
              <a:rPr lang="sr-Latn-RS" sz="1600" dirty="0" smtClean="0"/>
              <a:t>pitanju)</a:t>
            </a:r>
            <a:endParaRPr lang="en-US" sz="1600" dirty="0" smtClean="0"/>
          </a:p>
          <a:p>
            <a:pPr lvl="1"/>
            <a:r>
              <a:rPr lang="en-US" sz="1500" dirty="0">
                <a:latin typeface="Consolas" pitchFamily="49" charset="0"/>
              </a:rPr>
              <a:t>prediction </a:t>
            </a:r>
            <a:r>
              <a:rPr lang="en-US" sz="1500" dirty="0" smtClean="0">
                <a:latin typeface="Consolas" pitchFamily="49" charset="0"/>
              </a:rPr>
              <a:t>= </a:t>
            </a:r>
            <a:r>
              <a:rPr lang="en-US" sz="1500" dirty="0" err="1" smtClean="0">
                <a:latin typeface="Consolas" pitchFamily="49" charset="0"/>
              </a:rPr>
              <a:t>think_and_decide</a:t>
            </a:r>
            <a:r>
              <a:rPr lang="en-US" sz="1500" dirty="0" smtClean="0">
                <a:latin typeface="Consolas" pitchFamily="49" charset="0"/>
              </a:rPr>
              <a:t>(</a:t>
            </a:r>
            <a:r>
              <a:rPr lang="en-US" sz="1500" dirty="0" err="1" smtClean="0">
                <a:latin typeface="Consolas" pitchFamily="49" charset="0"/>
              </a:rPr>
              <a:t>ann</a:t>
            </a:r>
            <a:r>
              <a:rPr lang="en-US" sz="1500" dirty="0">
                <a:latin typeface="Consolas" pitchFamily="49" charset="0"/>
              </a:rPr>
              <a:t>, </a:t>
            </a:r>
            <a:r>
              <a:rPr lang="en-US" sz="1500" dirty="0">
                <a:latin typeface="Consolas" pitchFamily="49" charset="0"/>
              </a:rPr>
              <a:t>drawing</a:t>
            </a:r>
            <a:r>
              <a:rPr lang="en-US" sz="1500" dirty="0">
                <a:latin typeface="Consolas" pitchFamily="49" charset="0"/>
              </a:rPr>
              <a:t>, </a:t>
            </a:r>
            <a:r>
              <a:rPr lang="en-US" sz="1500" dirty="0" err="1">
                <a:latin typeface="Consolas" pitchFamily="49" charset="0"/>
              </a:rPr>
              <a:t>img</a:t>
            </a:r>
            <a:r>
              <a:rPr lang="en-US" sz="1500" dirty="0" smtClean="0">
                <a:latin typeface="Consolas" pitchFamily="49" charset="0"/>
              </a:rPr>
              <a:t>)</a:t>
            </a:r>
            <a:endParaRPr lang="sr-Latn-RS" sz="1500" dirty="0" smtClean="0">
              <a:latin typeface="Consolas" pitchFamily="49" charset="0"/>
            </a:endParaRPr>
          </a:p>
          <a:p>
            <a:pPr lvl="1"/>
            <a:r>
              <a:rPr lang="en-US" sz="1500" dirty="0">
                <a:latin typeface="Consolas" pitchFamily="49" charset="0"/>
              </a:rPr>
              <a:t>result = </a:t>
            </a:r>
            <a:r>
              <a:rPr lang="en-US" sz="1500" dirty="0" err="1">
                <a:latin typeface="Consolas" pitchFamily="49" charset="0"/>
              </a:rPr>
              <a:t>hand_state</a:t>
            </a:r>
            <a:r>
              <a:rPr lang="en-US" sz="1500" dirty="0">
                <a:latin typeface="Consolas" pitchFamily="49" charset="0"/>
              </a:rPr>
              <a:t>[</a:t>
            </a:r>
            <a:r>
              <a:rPr lang="en-US" sz="1500" dirty="0" err="1">
                <a:latin typeface="Consolas" pitchFamily="49" charset="0"/>
              </a:rPr>
              <a:t>np.argmax</a:t>
            </a:r>
            <a:r>
              <a:rPr lang="en-US" sz="1500" dirty="0">
                <a:latin typeface="Consolas" pitchFamily="49" charset="0"/>
              </a:rPr>
              <a:t>(prediction)]</a:t>
            </a:r>
            <a:endParaRPr lang="en-US" sz="1500" dirty="0" smtClean="0">
              <a:latin typeface="Consolas" pitchFamily="49" charset="0"/>
            </a:endParaRPr>
          </a:p>
        </p:txBody>
      </p:sp>
    </p:spTree>
    <p:extLst>
      <p:ext uri="{BB962C8B-B14F-4D97-AF65-F5344CB8AC3E}">
        <p14:creationId xmlns:p14="http://schemas.microsoft.com/office/powerpoint/2010/main" val="3340575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SPECIFIKACIJA</a:t>
            </a:r>
            <a:r>
              <a:rPr lang="en-US" dirty="0"/>
              <a:t/>
            </a:r>
            <a:br>
              <a:rPr lang="en-US" dirty="0"/>
            </a:br>
            <a:r>
              <a:rPr lang="en-US" sz="3100" i="1" dirty="0" err="1"/>
              <a:t>Kako</a:t>
            </a:r>
            <a:r>
              <a:rPr lang="sr-Latn-RS" sz="3100" i="1" dirty="0"/>
              <a:t> program</a:t>
            </a:r>
            <a:r>
              <a:rPr lang="en-US" sz="3100" i="1" dirty="0"/>
              <a:t> </a:t>
            </a:r>
            <a:r>
              <a:rPr lang="en-US" sz="3100" i="1" dirty="0" err="1"/>
              <a:t>funkcioni</a:t>
            </a:r>
            <a:r>
              <a:rPr lang="sr-Latn-RS" sz="3100" i="1" dirty="0"/>
              <a:t>še?</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4"/>
            </a:pPr>
            <a:r>
              <a:rPr lang="sr-Latn-RS" sz="2800" dirty="0"/>
              <a:t>Ako se šaka pojavi na snimku</a:t>
            </a:r>
            <a:r>
              <a:rPr lang="sr-Latn-RS" sz="2800" dirty="0" smtClean="0"/>
              <a:t>, </a:t>
            </a:r>
            <a:r>
              <a:rPr lang="sr-Latn-RS" sz="2800" dirty="0"/>
              <a:t>na osnovu </a:t>
            </a:r>
            <a:r>
              <a:rPr lang="sr-Latn-RS" sz="2800" dirty="0" smtClean="0"/>
              <a:t>koordinata </a:t>
            </a:r>
            <a:r>
              <a:rPr lang="sr-Latn-RS" sz="2800" dirty="0" smtClean="0"/>
              <a:t>centra njene konture proveravamo </a:t>
            </a:r>
            <a:r>
              <a:rPr lang="sr-Latn-RS" sz="2800" dirty="0"/>
              <a:t>da li se ona </a:t>
            </a:r>
            <a:r>
              <a:rPr lang="sr-Latn-RS" sz="2800" dirty="0" smtClean="0"/>
              <a:t>kreće</a:t>
            </a:r>
            <a:r>
              <a:rPr lang="en-US" sz="2800" dirty="0" smtClean="0"/>
              <a:t>, i </a:t>
            </a:r>
            <a:r>
              <a:rPr lang="en-US" sz="2800" dirty="0" err="1" smtClean="0"/>
              <a:t>ako</a:t>
            </a:r>
            <a:r>
              <a:rPr lang="en-US" sz="2800" dirty="0" smtClean="0"/>
              <a:t> se </a:t>
            </a:r>
            <a:r>
              <a:rPr lang="en-US" sz="2800" dirty="0" err="1" smtClean="0"/>
              <a:t>kre</a:t>
            </a:r>
            <a:r>
              <a:rPr lang="sr-Latn-RS" sz="2800" dirty="0" smtClean="0"/>
              <a:t>će, pomeramo kursor</a:t>
            </a:r>
            <a:endParaRPr lang="en-US" dirty="0" smtClean="0"/>
          </a:p>
          <a:p>
            <a:r>
              <a:rPr lang="en-US" sz="2000" dirty="0" err="1" smtClean="0"/>
              <a:t>Uzimamo</a:t>
            </a:r>
            <a:r>
              <a:rPr lang="en-US" sz="2000" dirty="0" smtClean="0"/>
              <a:t> </a:t>
            </a:r>
            <a:r>
              <a:rPr lang="en-US" sz="2000" dirty="0" err="1" smtClean="0"/>
              <a:t>koordinate</a:t>
            </a:r>
            <a:r>
              <a:rPr lang="en-US" sz="2000" dirty="0" smtClean="0"/>
              <a:t> </a:t>
            </a:r>
            <a:r>
              <a:rPr lang="en-US" sz="2000" dirty="0" err="1" smtClean="0"/>
              <a:t>centra</a:t>
            </a:r>
            <a:r>
              <a:rPr lang="en-US" sz="2000" dirty="0" smtClean="0"/>
              <a:t> </a:t>
            </a:r>
            <a:r>
              <a:rPr lang="en-US" sz="2000" dirty="0" err="1" smtClean="0"/>
              <a:t>konture</a:t>
            </a:r>
            <a:r>
              <a:rPr lang="en-US" sz="2000" dirty="0" smtClean="0"/>
              <a:t> </a:t>
            </a:r>
            <a:r>
              <a:rPr lang="sr-Latn-RS" sz="2000" dirty="0" smtClean="0"/>
              <a:t>šake</a:t>
            </a:r>
            <a:r>
              <a:rPr lang="sr-Cyrl-RS" sz="2000" dirty="0"/>
              <a:t> </a:t>
            </a:r>
            <a:r>
              <a:rPr lang="sr-Latn-RS" sz="2000" dirty="0" smtClean="0"/>
              <a:t>koje smo dobili pri odabiru konture</a:t>
            </a:r>
            <a:endParaRPr lang="sr-Latn-RS" sz="2000" dirty="0" smtClean="0"/>
          </a:p>
          <a:p>
            <a:pPr lvl="1"/>
            <a:r>
              <a:rPr lang="es-ES" sz="1600" dirty="0">
                <a:latin typeface="Consolas" pitchFamily="49" charset="0"/>
              </a:rPr>
              <a:t>x1 = </a:t>
            </a:r>
            <a:r>
              <a:rPr lang="sr-Latn-RS" sz="1600" dirty="0" smtClean="0">
                <a:latin typeface="Consolas" pitchFamily="49" charset="0"/>
              </a:rPr>
              <a:t>-</a:t>
            </a:r>
            <a:r>
              <a:rPr lang="es-ES" sz="1600" dirty="0" smtClean="0">
                <a:latin typeface="Consolas" pitchFamily="49" charset="0"/>
              </a:rPr>
              <a:t>center[0]</a:t>
            </a:r>
            <a:endParaRPr lang="es-ES" sz="1600" dirty="0" smtClean="0">
              <a:latin typeface="Consolas" pitchFamily="49" charset="0"/>
            </a:endParaRPr>
          </a:p>
          <a:p>
            <a:pPr lvl="1"/>
            <a:r>
              <a:rPr lang="es-ES" sz="1600" dirty="0" smtClean="0">
                <a:latin typeface="Consolas" pitchFamily="49" charset="0"/>
              </a:rPr>
              <a:t>y1 </a:t>
            </a:r>
            <a:r>
              <a:rPr lang="es-ES" sz="1600" dirty="0" smtClean="0">
                <a:latin typeface="Consolas" pitchFamily="49" charset="0"/>
              </a:rPr>
              <a:t>= center[1]</a:t>
            </a:r>
            <a:endParaRPr lang="sr-Latn-RS" sz="1600" dirty="0" smtClean="0">
              <a:latin typeface="Consolas" pitchFamily="49" charset="0"/>
            </a:endParaRPr>
          </a:p>
          <a:p>
            <a:r>
              <a:rPr lang="sr-Latn-RS" sz="2000" dirty="0" smtClean="0"/>
              <a:t>Oduzimamo ih od prethodno očitanih koordinata da dobijemo pomeraj</a:t>
            </a:r>
          </a:p>
          <a:p>
            <a:pPr lvl="1"/>
            <a:r>
              <a:rPr lang="en-US" sz="1600" dirty="0" err="1">
                <a:latin typeface="Consolas" pitchFamily="49" charset="0"/>
              </a:rPr>
              <a:t>move_x</a:t>
            </a:r>
            <a:r>
              <a:rPr lang="en-US" sz="1600" dirty="0">
                <a:latin typeface="Consolas" pitchFamily="49" charset="0"/>
              </a:rPr>
              <a:t> = x1 - </a:t>
            </a:r>
            <a:r>
              <a:rPr lang="en-US" sz="1600" dirty="0" smtClean="0">
                <a:latin typeface="Consolas" pitchFamily="49" charset="0"/>
              </a:rPr>
              <a:t>prev_x1</a:t>
            </a:r>
          </a:p>
          <a:p>
            <a:pPr lvl="1"/>
            <a:r>
              <a:rPr lang="en-US" sz="1600" dirty="0" err="1" smtClean="0">
                <a:latin typeface="Consolas" pitchFamily="49" charset="0"/>
              </a:rPr>
              <a:t>move_y</a:t>
            </a:r>
            <a:r>
              <a:rPr lang="en-US" sz="1600" dirty="0" smtClean="0">
                <a:latin typeface="Consolas" pitchFamily="49" charset="0"/>
              </a:rPr>
              <a:t> </a:t>
            </a:r>
            <a:r>
              <a:rPr lang="en-US" sz="1600" dirty="0">
                <a:latin typeface="Consolas" pitchFamily="49" charset="0"/>
              </a:rPr>
              <a:t>= y1 - </a:t>
            </a:r>
            <a:r>
              <a:rPr lang="en-US" sz="1600" dirty="0" smtClean="0">
                <a:latin typeface="Consolas" pitchFamily="49" charset="0"/>
              </a:rPr>
              <a:t>prev_y1</a:t>
            </a:r>
            <a:endParaRPr lang="sr-Latn-RS" sz="1600" dirty="0" smtClean="0">
              <a:latin typeface="Consolas" pitchFamily="49" charset="0"/>
            </a:endParaRPr>
          </a:p>
          <a:p>
            <a:pPr lvl="1"/>
            <a:r>
              <a:rPr lang="sr-Latn-RS" sz="1600" dirty="0" smtClean="0">
                <a:latin typeface="Consolas" pitchFamily="49" charset="0"/>
              </a:rPr>
              <a:t>prev_x1 = x1</a:t>
            </a:r>
          </a:p>
          <a:p>
            <a:pPr lvl="1"/>
            <a:r>
              <a:rPr lang="sr-Latn-RS" sz="1600" dirty="0" smtClean="0">
                <a:latin typeface="Consolas" pitchFamily="49" charset="0"/>
              </a:rPr>
              <a:t>prev_y1 = y1</a:t>
            </a:r>
            <a:endParaRPr lang="sr-Latn-RS" sz="1600" dirty="0" smtClean="0">
              <a:latin typeface="Consolas" pitchFamily="49" charset="0"/>
            </a:endParaRPr>
          </a:p>
          <a:p>
            <a:r>
              <a:rPr lang="en-US" sz="2000" dirty="0" err="1" smtClean="0"/>
              <a:t>Ako</a:t>
            </a:r>
            <a:r>
              <a:rPr lang="en-US" sz="2000" dirty="0" smtClean="0"/>
              <a:t> </a:t>
            </a:r>
            <a:r>
              <a:rPr lang="en-US" sz="2000" dirty="0" err="1" smtClean="0"/>
              <a:t>postoji</a:t>
            </a:r>
            <a:r>
              <a:rPr lang="en-US" sz="2000" dirty="0" smtClean="0"/>
              <a:t> </a:t>
            </a:r>
            <a:r>
              <a:rPr lang="en-US" sz="2000" dirty="0" err="1" smtClean="0"/>
              <a:t>razlika</a:t>
            </a:r>
            <a:r>
              <a:rPr lang="en-US" sz="2000" dirty="0" smtClean="0"/>
              <a:t> u </a:t>
            </a:r>
            <a:r>
              <a:rPr lang="en-US" sz="2000" dirty="0" err="1" smtClean="0"/>
              <a:t>koordinatama</a:t>
            </a:r>
            <a:r>
              <a:rPr lang="en-US" sz="2000" dirty="0" smtClean="0"/>
              <a:t>, p</a:t>
            </a:r>
            <a:r>
              <a:rPr lang="sr-Latn-RS" sz="2000" dirty="0" smtClean="0"/>
              <a:t>omeramo kursor na novu poziciju</a:t>
            </a:r>
            <a:endParaRPr lang="en-US" sz="2000" dirty="0" smtClean="0"/>
          </a:p>
          <a:p>
            <a:pPr lvl="1"/>
            <a:r>
              <a:rPr lang="en-US" sz="1600" dirty="0" err="1">
                <a:latin typeface="Consolas" pitchFamily="49" charset="0"/>
              </a:rPr>
              <a:t>pagui.moveRel</a:t>
            </a:r>
            <a:r>
              <a:rPr lang="en-US" sz="1600" dirty="0">
                <a:latin typeface="Consolas" pitchFamily="49" charset="0"/>
              </a:rPr>
              <a:t>(</a:t>
            </a:r>
            <a:r>
              <a:rPr lang="en-US" sz="1600" dirty="0" err="1">
                <a:latin typeface="Consolas" pitchFamily="49" charset="0"/>
              </a:rPr>
              <a:t>move_x</a:t>
            </a:r>
            <a:r>
              <a:rPr lang="en-US" sz="1600" dirty="0">
                <a:latin typeface="Consolas" pitchFamily="49" charset="0"/>
              </a:rPr>
              <a:t>, </a:t>
            </a:r>
            <a:r>
              <a:rPr lang="en-US" sz="1600" dirty="0" err="1">
                <a:latin typeface="Consolas" pitchFamily="49" charset="0"/>
              </a:rPr>
              <a:t>move_y</a:t>
            </a:r>
            <a:r>
              <a:rPr lang="en-US" sz="1600" dirty="0">
                <a:latin typeface="Consolas" pitchFamily="49" charset="0"/>
              </a:rPr>
              <a:t>)</a:t>
            </a:r>
            <a:endParaRPr lang="sr-Latn-RS" sz="1600" i="1" dirty="0" smtClean="0">
              <a:latin typeface="Consolas" pitchFamily="49" charset="0"/>
            </a:endParaRPr>
          </a:p>
        </p:txBody>
      </p:sp>
    </p:spTree>
    <p:extLst>
      <p:ext uri="{BB962C8B-B14F-4D97-AF65-F5344CB8AC3E}">
        <p14:creationId xmlns:p14="http://schemas.microsoft.com/office/powerpoint/2010/main" val="1642854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a:t>SPECIFIKACIJA</a:t>
            </a:r>
            <a:r>
              <a:rPr lang="en-US" dirty="0"/>
              <a:t/>
            </a:r>
            <a:br>
              <a:rPr lang="en-US" dirty="0"/>
            </a:br>
            <a:r>
              <a:rPr lang="en-US" sz="3100" i="1" dirty="0" err="1"/>
              <a:t>Kako</a:t>
            </a:r>
            <a:r>
              <a:rPr lang="sr-Latn-RS" sz="3100" i="1" dirty="0"/>
              <a:t> program</a:t>
            </a:r>
            <a:r>
              <a:rPr lang="en-US" sz="3100" i="1" dirty="0"/>
              <a:t> </a:t>
            </a:r>
            <a:r>
              <a:rPr lang="en-US" sz="3100" i="1" dirty="0" err="1"/>
              <a:t>funkcioni</a:t>
            </a:r>
            <a:r>
              <a:rPr lang="sr-Latn-RS" sz="3100" i="1" dirty="0"/>
              <a:t>še?</a:t>
            </a:r>
            <a:endParaRPr lang="en-US" sz="3100" i="1" dirty="0"/>
          </a:p>
        </p:txBody>
      </p:sp>
      <p:sp>
        <p:nvSpPr>
          <p:cNvPr id="6" name="Content Placeholder 5"/>
          <p:cNvSpPr>
            <a:spLocks noGrp="1"/>
          </p:cNvSpPr>
          <p:nvPr>
            <p:ph idx="1"/>
          </p:nvPr>
        </p:nvSpPr>
        <p:spPr/>
        <p:txBody>
          <a:bodyPr>
            <a:noAutofit/>
          </a:bodyPr>
          <a:lstStyle/>
          <a:p>
            <a:pPr marL="457200" indent="-457200">
              <a:buFont typeface="+mj-lt"/>
              <a:buAutoNum type="arabicPeriod" startAt="5"/>
            </a:pPr>
            <a:r>
              <a:rPr lang="sr-Latn-RS" sz="2400" dirty="0" smtClean="0"/>
              <a:t>Ako šaka vrši neki gest (skupljena šaka/neki od prstiju šake...), vrši se </a:t>
            </a:r>
            <a:r>
              <a:rPr lang="sr-Latn-RS" sz="2400" dirty="0" smtClean="0"/>
              <a:t>određena akcija</a:t>
            </a:r>
            <a:endParaRPr lang="sr-Latn-RS" sz="2400" dirty="0" smtClean="0"/>
          </a:p>
          <a:p>
            <a:r>
              <a:rPr lang="sr-Latn-RS" sz="2000" dirty="0" smtClean="0"/>
              <a:t>Proveravamo rezultat koji je vratila neuronska mreža</a:t>
            </a:r>
          </a:p>
          <a:p>
            <a:pPr lvl="1"/>
            <a:r>
              <a:rPr lang="en-US" sz="1600" b="1" dirty="0">
                <a:latin typeface="Consolas" pitchFamily="49" charset="0"/>
              </a:rPr>
              <a:t>if </a:t>
            </a:r>
            <a:r>
              <a:rPr lang="en-US" sz="1600" dirty="0" err="1" smtClean="0">
                <a:latin typeface="Consolas" pitchFamily="49" charset="0"/>
              </a:rPr>
              <a:t>result.find</a:t>
            </a:r>
            <a:r>
              <a:rPr lang="en-US" sz="1600" dirty="0" smtClean="0">
                <a:latin typeface="Consolas" pitchFamily="49" charset="0"/>
              </a:rPr>
              <a:t>(‘string’</a:t>
            </a:r>
            <a:r>
              <a:rPr lang="sr-Latn-RS" sz="1600" dirty="0" smtClean="0">
                <a:latin typeface="Consolas" pitchFamily="49" charset="0"/>
              </a:rPr>
              <a:t>):</a:t>
            </a:r>
            <a:endParaRPr lang="en-US" sz="1600" dirty="0">
              <a:latin typeface="Consolas" pitchFamily="49" charset="0"/>
            </a:endParaRPr>
          </a:p>
          <a:p>
            <a:r>
              <a:rPr lang="en-US" sz="2000" dirty="0" smtClean="0"/>
              <a:t>U </a:t>
            </a:r>
            <a:r>
              <a:rPr lang="en-US" sz="2000" dirty="0" err="1" smtClean="0"/>
              <a:t>zavisnosti</a:t>
            </a:r>
            <a:r>
              <a:rPr lang="en-US" sz="2000" dirty="0" smtClean="0"/>
              <a:t> </a:t>
            </a:r>
            <a:r>
              <a:rPr lang="sr-Latn-RS" sz="2000" dirty="0" smtClean="0"/>
              <a:t>od rezultata, vršimo određenu </a:t>
            </a:r>
            <a:r>
              <a:rPr lang="sr-Latn-RS" sz="2000" dirty="0" smtClean="0"/>
              <a:t>akciju</a:t>
            </a:r>
            <a:endParaRPr lang="en-US" sz="2000" dirty="0" smtClean="0"/>
          </a:p>
          <a:p>
            <a:pPr lvl="1"/>
            <a:r>
              <a:rPr lang="en-US" sz="1600" dirty="0" err="1" smtClean="0"/>
              <a:t>Npr</a:t>
            </a:r>
            <a:r>
              <a:rPr lang="en-US" sz="1600" dirty="0" smtClean="0"/>
              <a:t>. </a:t>
            </a:r>
            <a:r>
              <a:rPr lang="sr-Latn-RS" sz="1600" dirty="0" smtClean="0"/>
              <a:t>p</a:t>
            </a:r>
            <a:r>
              <a:rPr lang="en-US" sz="1600" dirty="0" err="1" smtClean="0"/>
              <a:t>ritisak</a:t>
            </a:r>
            <a:r>
              <a:rPr lang="en-US" sz="1600" dirty="0" smtClean="0"/>
              <a:t> </a:t>
            </a:r>
            <a:r>
              <a:rPr lang="en-US" sz="1600" dirty="0" err="1" smtClean="0"/>
              <a:t>tastera</a:t>
            </a:r>
            <a:r>
              <a:rPr lang="en-US" sz="1600" dirty="0" smtClean="0"/>
              <a:t> mi</a:t>
            </a:r>
            <a:r>
              <a:rPr lang="sr-Latn-RS" sz="1600" dirty="0" smtClean="0"/>
              <a:t>ša</a:t>
            </a:r>
            <a:endParaRPr lang="sr-Latn-RS" sz="1600" dirty="0" smtClean="0"/>
          </a:p>
          <a:p>
            <a:pPr lvl="1"/>
            <a:r>
              <a:rPr lang="en-US" sz="1600" dirty="0" err="1" smtClean="0">
                <a:latin typeface="Consolas" pitchFamily="49" charset="0"/>
              </a:rPr>
              <a:t>pagui.mouseDown</a:t>
            </a:r>
            <a:r>
              <a:rPr lang="en-US" sz="1600" dirty="0" smtClean="0">
                <a:latin typeface="Consolas" pitchFamily="49" charset="0"/>
              </a:rPr>
              <a:t>()</a:t>
            </a:r>
          </a:p>
          <a:p>
            <a:pPr lvl="1"/>
            <a:r>
              <a:rPr lang="en-US" sz="1600" dirty="0" err="1" smtClean="0">
                <a:latin typeface="Consolas" pitchFamily="49" charset="0"/>
              </a:rPr>
              <a:t>pagui.mouseDown</a:t>
            </a:r>
            <a:r>
              <a:rPr lang="en-US" sz="1600" dirty="0" smtClean="0">
                <a:latin typeface="Consolas" pitchFamily="49" charset="0"/>
              </a:rPr>
              <a:t>(button=‘right’)</a:t>
            </a:r>
          </a:p>
          <a:p>
            <a:r>
              <a:rPr lang="sr-Latn-RS" sz="2000" dirty="0" smtClean="0"/>
              <a:t>Ako </a:t>
            </a:r>
            <a:r>
              <a:rPr lang="sr-Latn-RS" sz="2000" dirty="0" smtClean="0"/>
              <a:t>se šaka pomera, čak i dok vrši gest, kursor će se takođe pomerati</a:t>
            </a:r>
          </a:p>
          <a:p>
            <a:r>
              <a:rPr lang="sr-Latn-RS" sz="2000" dirty="0" smtClean="0"/>
              <a:t>Ako se šaka vrati u prvobitno stanje (ne vrši gest), akcija se „poništava“</a:t>
            </a:r>
          </a:p>
          <a:p>
            <a:pPr lvl="1"/>
            <a:r>
              <a:rPr lang="sr-Latn-RS" sz="1600" dirty="0" smtClean="0"/>
              <a:t>Npr. taster miša se </a:t>
            </a:r>
            <a:r>
              <a:rPr lang="sr-Latn-RS" sz="1600" dirty="0" smtClean="0"/>
              <a:t>otpusti</a:t>
            </a:r>
          </a:p>
          <a:p>
            <a:pPr lvl="1"/>
            <a:r>
              <a:rPr lang="en-US" sz="1600" dirty="0" err="1">
                <a:latin typeface="Consolas" pitchFamily="49" charset="0"/>
              </a:rPr>
              <a:t>pagui.mouseUp</a:t>
            </a:r>
            <a:r>
              <a:rPr lang="en-US" sz="1600" dirty="0" smtClean="0">
                <a:latin typeface="Consolas" pitchFamily="49" charset="0"/>
              </a:rPr>
              <a:t>()</a:t>
            </a:r>
            <a:endParaRPr lang="sr-Latn-RS" sz="1600" dirty="0" smtClean="0">
              <a:latin typeface="Consolas" pitchFamily="49" charset="0"/>
            </a:endParaRPr>
          </a:p>
        </p:txBody>
      </p:sp>
    </p:spTree>
    <p:extLst>
      <p:ext uri="{BB962C8B-B14F-4D97-AF65-F5344CB8AC3E}">
        <p14:creationId xmlns:p14="http://schemas.microsoft.com/office/powerpoint/2010/main" val="37412109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a:t>SPECIFIKACIJA</a:t>
            </a:r>
            <a:r>
              <a:rPr lang="en-US" dirty="0"/>
              <a:t/>
            </a:r>
            <a:br>
              <a:rPr lang="en-US" dirty="0"/>
            </a:br>
            <a:r>
              <a:rPr lang="en-US" sz="2800" i="1" dirty="0" err="1" smtClean="0"/>
              <a:t>Mogu</a:t>
            </a:r>
            <a:r>
              <a:rPr lang="sr-Latn-RS" sz="2800" i="1" dirty="0" smtClean="0"/>
              <a:t>ći dodaci</a:t>
            </a:r>
            <a:endParaRPr lang="en-US" i="1" dirty="0"/>
          </a:p>
        </p:txBody>
      </p:sp>
      <p:sp>
        <p:nvSpPr>
          <p:cNvPr id="6" name="Content Placeholder 5"/>
          <p:cNvSpPr>
            <a:spLocks noGrp="1"/>
          </p:cNvSpPr>
          <p:nvPr>
            <p:ph idx="1"/>
          </p:nvPr>
        </p:nvSpPr>
        <p:spPr/>
        <p:txBody>
          <a:bodyPr>
            <a:noAutofit/>
          </a:bodyPr>
          <a:lstStyle/>
          <a:p>
            <a:r>
              <a:rPr lang="sr-Latn-RS" sz="2500" dirty="0" smtClean="0"/>
              <a:t>Kontrolisanje kursora i akcija </a:t>
            </a:r>
            <a:r>
              <a:rPr lang="sr-Latn-RS" sz="2500" dirty="0" smtClean="0"/>
              <a:t>miša samo </a:t>
            </a:r>
            <a:r>
              <a:rPr lang="sr-Latn-RS" sz="2500" dirty="0" smtClean="0"/>
              <a:t>desnom šakom</a:t>
            </a:r>
          </a:p>
          <a:p>
            <a:r>
              <a:rPr lang="sr-Latn-RS" sz="2500" dirty="0" smtClean="0"/>
              <a:t>Manipulisanje prozorom aktivne </a:t>
            </a:r>
            <a:r>
              <a:rPr lang="sr-Latn-RS" sz="2500" dirty="0" smtClean="0"/>
              <a:t>aplikacije samo </a:t>
            </a:r>
            <a:r>
              <a:rPr lang="sr-Latn-RS" sz="2500" dirty="0" smtClean="0"/>
              <a:t>levom </a:t>
            </a:r>
            <a:r>
              <a:rPr lang="sr-Latn-RS" sz="2500" dirty="0" smtClean="0"/>
              <a:t>šakom (zahteva ponovnu obuku mreže sa dodatnim gesturama)</a:t>
            </a:r>
          </a:p>
          <a:p>
            <a:r>
              <a:rPr lang="sr-Latn-RS" sz="2500" dirty="0" smtClean="0"/>
              <a:t>Bolje prepoznavanje šake / otklanjanje šuma</a:t>
            </a:r>
          </a:p>
          <a:p>
            <a:r>
              <a:rPr lang="sr-Latn-RS" sz="2500" dirty="0" smtClean="0"/>
              <a:t>Brža obrada slike radi boljih performansi</a:t>
            </a:r>
          </a:p>
          <a:p>
            <a:pPr lvl="1"/>
            <a:r>
              <a:rPr lang="sr-Latn-RS" sz="1800" dirty="0" smtClean="0"/>
              <a:t>Deo koda koji najviše utiče na performansu je metoda </a:t>
            </a:r>
            <a:r>
              <a:rPr lang="sr-Latn-RS" sz="1800" dirty="0" smtClean="0">
                <a:latin typeface="Consolas" pitchFamily="49" charset="0"/>
              </a:rPr>
              <a:t>select_roi(img_orig, img_bin)</a:t>
            </a:r>
            <a:endParaRPr lang="en-US" sz="2100" dirty="0">
              <a:latin typeface="Consolas" pitchFamily="49" charset="0"/>
            </a:endParaRPr>
          </a:p>
        </p:txBody>
      </p:sp>
    </p:spTree>
    <p:extLst>
      <p:ext uri="{BB962C8B-B14F-4D97-AF65-F5344CB8AC3E}">
        <p14:creationId xmlns:p14="http://schemas.microsoft.com/office/powerpoint/2010/main" val="3632328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sr-Latn-RS" sz="4000" b="1" dirty="0" smtClean="0"/>
              <a:t>SLIČNA REŠENJA</a:t>
            </a:r>
            <a:endParaRPr lang="en-US" sz="4000" b="1" dirty="0"/>
          </a:p>
        </p:txBody>
      </p:sp>
      <p:sp>
        <p:nvSpPr>
          <p:cNvPr id="3" name="Content Placeholder 2"/>
          <p:cNvSpPr>
            <a:spLocks noGrp="1"/>
          </p:cNvSpPr>
          <p:nvPr>
            <p:ph idx="1"/>
          </p:nvPr>
        </p:nvSpPr>
        <p:spPr>
          <a:xfrm>
            <a:off x="457200" y="1268760"/>
            <a:ext cx="8229600" cy="5328592"/>
          </a:xfrm>
        </p:spPr>
        <p:txBody>
          <a:bodyPr>
            <a:normAutofit lnSpcReduction="10000"/>
          </a:bodyPr>
          <a:lstStyle/>
          <a:p>
            <a:r>
              <a:rPr lang="sr-Latn-RS" sz="2400" dirty="0" smtClean="0"/>
              <a:t>Hovering Controls za smart </a:t>
            </a:r>
            <a:r>
              <a:rPr lang="sr-Latn-RS" sz="2400" dirty="0" smtClean="0"/>
              <a:t>telefone</a:t>
            </a:r>
            <a:endParaRPr lang="sr-Latn-RS" sz="2400" dirty="0" smtClean="0"/>
          </a:p>
          <a:p>
            <a:pPr lvl="1"/>
            <a:r>
              <a:rPr lang="en-US" sz="1200" dirty="0" smtClean="0">
                <a:solidFill>
                  <a:schemeClr val="accent1"/>
                </a:solidFill>
                <a:hlinkClick r:id="rId2"/>
              </a:rPr>
              <a:t>http</a:t>
            </a:r>
            <a:r>
              <a:rPr lang="en-US" sz="1400" dirty="0" smtClean="0">
                <a:solidFill>
                  <a:schemeClr val="accent1"/>
                </a:solidFill>
                <a:hlinkClick r:id="rId2"/>
              </a:rPr>
              <a:t>://</a:t>
            </a:r>
            <a:r>
              <a:rPr lang="en-US" sz="1200" dirty="0" smtClean="0">
                <a:solidFill>
                  <a:schemeClr val="accent1"/>
                </a:solidFill>
                <a:hlinkClick r:id="rId2"/>
              </a:rPr>
              <a:t>forum.xda-developers.com/showthread.php?t=2351974</a:t>
            </a:r>
            <a:endParaRPr lang="sr-Latn-RS" sz="1400" dirty="0" smtClean="0">
              <a:solidFill>
                <a:schemeClr val="accent1"/>
              </a:solidFill>
            </a:endParaRPr>
          </a:p>
          <a:p>
            <a:pPr lvl="1"/>
            <a:r>
              <a:rPr lang="en-US" sz="1200" dirty="0" smtClean="0">
                <a:solidFill>
                  <a:schemeClr val="accent1"/>
                </a:solidFill>
                <a:hlinkClick r:id="rId3"/>
              </a:rPr>
              <a:t>https://</a:t>
            </a:r>
            <a:r>
              <a:rPr lang="en-US" sz="1200" dirty="0" smtClean="0">
                <a:solidFill>
                  <a:schemeClr val="accent1"/>
                </a:solidFill>
                <a:hlinkClick r:id="rId3"/>
              </a:rPr>
              <a:t>play.google.com/store/apps/details?id=com.golgorz.hoveringcontrols</a:t>
            </a:r>
            <a:endParaRPr lang="en-US" sz="1200" dirty="0" smtClean="0">
              <a:solidFill>
                <a:schemeClr val="accent1"/>
              </a:solidFill>
            </a:endParaRPr>
          </a:p>
          <a:p>
            <a:pPr lvl="1"/>
            <a:r>
              <a:rPr lang="sr-Latn-RS" sz="1600" dirty="0" smtClean="0"/>
              <a:t>Omogućava kontrolisanje smart telefona/tableta pomoću gestura šake</a:t>
            </a:r>
          </a:p>
          <a:p>
            <a:pPr lvl="1"/>
            <a:r>
              <a:rPr lang="sr-Latn-RS" sz="1600" dirty="0" smtClean="0"/>
              <a:t>Koristi proximity senzor</a:t>
            </a:r>
          </a:p>
          <a:p>
            <a:pPr lvl="1"/>
            <a:r>
              <a:rPr lang="sr-Latn-RS" sz="1600" dirty="0" smtClean="0"/>
              <a:t>Podržava kontrolu samog android sistema, kao i pokrenutih aplikacija</a:t>
            </a:r>
          </a:p>
          <a:p>
            <a:pPr lvl="1"/>
            <a:r>
              <a:rPr lang="sr-Latn-RS" sz="1600" dirty="0" smtClean="0"/>
              <a:t>Potpuno konfigurabilan (moguće mapirati željenu akciju na željenu gesturu)</a:t>
            </a:r>
            <a:endParaRPr lang="en-US" sz="1800" dirty="0" smtClean="0"/>
          </a:p>
          <a:p>
            <a:r>
              <a:rPr lang="sr-Latn-RS" sz="2400" dirty="0" smtClean="0"/>
              <a:t>Samsung Smart TV Motion Control</a:t>
            </a:r>
            <a:endParaRPr lang="en-US" sz="2400" dirty="0" smtClean="0"/>
          </a:p>
          <a:p>
            <a:pPr lvl="1"/>
            <a:r>
              <a:rPr lang="en-US" sz="1200" dirty="0" smtClean="0">
                <a:hlinkClick r:id="rId4"/>
              </a:rPr>
              <a:t>http://</a:t>
            </a:r>
            <a:r>
              <a:rPr lang="en-US" sz="1200" dirty="0" smtClean="0">
                <a:hlinkClick r:id="rId4"/>
              </a:rPr>
              <a:t>www.samsung.com/my/microsite/tv/2013_si/motion_control_ex_gesture.html</a:t>
            </a:r>
            <a:endParaRPr lang="sr-Latn-RS" sz="1200" dirty="0" smtClean="0"/>
          </a:p>
          <a:p>
            <a:pPr lvl="1"/>
            <a:r>
              <a:rPr lang="sr-Latn-RS" sz="1600" dirty="0" smtClean="0"/>
              <a:t>Omogućava kontrolisanje Samsung Smart TV uređaja pomoću gestura rukom</a:t>
            </a:r>
          </a:p>
          <a:p>
            <a:pPr lvl="1"/>
            <a:r>
              <a:rPr lang="sr-Latn-RS" sz="1600" dirty="0" smtClean="0"/>
              <a:t>Nije moguće konfigurisati/mapirati akcije na gesture</a:t>
            </a:r>
            <a:endParaRPr lang="sr-Latn-RS" sz="1600" dirty="0" smtClean="0"/>
          </a:p>
          <a:p>
            <a:pPr lvl="1"/>
            <a:r>
              <a:rPr lang="sr-Latn-RS" sz="1600" dirty="0" smtClean="0"/>
              <a:t>Neki modeli STV uređaja koriste kameru, pored standardnih senzora koje koriste svi STV uređaji</a:t>
            </a:r>
          </a:p>
          <a:p>
            <a:pPr lvl="1"/>
            <a:r>
              <a:rPr lang="sr-Latn-RS" sz="1600" dirty="0" smtClean="0"/>
              <a:t>Nisam našao detalje o tome koji je senzor u pitanju, niti koja vrsta kamere</a:t>
            </a:r>
            <a:endParaRPr lang="en-US" sz="1800" dirty="0" smtClean="0"/>
          </a:p>
          <a:p>
            <a:r>
              <a:rPr lang="en-US" sz="2400" dirty="0" smtClean="0"/>
              <a:t>Leap Motion</a:t>
            </a:r>
          </a:p>
          <a:p>
            <a:pPr lvl="1"/>
            <a:r>
              <a:rPr lang="en-US" sz="1200" dirty="0" smtClean="0">
                <a:hlinkClick r:id="rId5"/>
              </a:rPr>
              <a:t>https://www.leapmotion.com</a:t>
            </a:r>
            <a:r>
              <a:rPr lang="en-US" sz="1200" dirty="0" smtClean="0">
                <a:hlinkClick r:id="rId5"/>
              </a:rPr>
              <a:t>/</a:t>
            </a:r>
            <a:endParaRPr lang="sr-Latn-RS" sz="1200" dirty="0" smtClean="0"/>
          </a:p>
          <a:p>
            <a:pPr lvl="1"/>
            <a:r>
              <a:rPr lang="sr-Latn-RS" sz="1600" dirty="0" smtClean="0"/>
              <a:t>Sastoji se od dve infracrvene kamere i tri infracrvene LED, koje zajedno prate infracrvenu svetlost</a:t>
            </a:r>
          </a:p>
          <a:p>
            <a:pPr lvl="1"/>
            <a:r>
              <a:rPr lang="sr-Latn-RS" sz="1600" dirty="0" smtClean="0"/>
              <a:t>Region interakcije je u krugu poluprečnika 60cm sa svih strana uređaja osim ispod njega</a:t>
            </a:r>
            <a:endParaRPr lang="sr-Latn-RS" sz="1400" dirty="0" smtClean="0"/>
          </a:p>
          <a:p>
            <a:pPr lvl="1"/>
            <a:endParaRPr lang="sr-Latn-RS" sz="1400" dirty="0" smtClean="0"/>
          </a:p>
          <a:p>
            <a:pPr lvl="1"/>
            <a:endParaRPr lang="en-US" sz="1800" dirty="0" smtClean="0"/>
          </a:p>
          <a:p>
            <a:pPr marL="0" indent="0">
              <a:buNone/>
            </a:pPr>
            <a:endParaRPr lang="en-US" sz="1600" dirty="0" smtClean="0"/>
          </a:p>
          <a:p>
            <a:pPr marL="0" indent="0">
              <a:buNone/>
            </a:pPr>
            <a:endParaRPr lang="en-US" dirty="0"/>
          </a:p>
        </p:txBody>
      </p:sp>
    </p:spTree>
    <p:extLst>
      <p:ext uri="{BB962C8B-B14F-4D97-AF65-F5344CB8AC3E}">
        <p14:creationId xmlns:p14="http://schemas.microsoft.com/office/powerpoint/2010/main" val="965997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sz="4000" b="1" dirty="0" smtClean="0"/>
              <a:t>VERIFIKACIJA FUNKCIONALNOSTI I REZULTATI</a:t>
            </a:r>
            <a:endParaRPr lang="en-US" b="1" dirty="0"/>
          </a:p>
        </p:txBody>
      </p:sp>
      <p:sp>
        <p:nvSpPr>
          <p:cNvPr id="3" name="Content Placeholder 2"/>
          <p:cNvSpPr>
            <a:spLocks noGrp="1"/>
          </p:cNvSpPr>
          <p:nvPr>
            <p:ph idx="1"/>
          </p:nvPr>
        </p:nvSpPr>
        <p:spPr/>
        <p:txBody>
          <a:bodyPr>
            <a:normAutofit fontScale="47500" lnSpcReduction="20000"/>
          </a:bodyPr>
          <a:lstStyle/>
          <a:p>
            <a:r>
              <a:rPr lang="sr-Latn-RS" sz="4600" dirty="0" smtClean="0"/>
              <a:t>Funkcionalnost (nepotpuna) aplikacije je potvrđena čitanjem koda, debagovanjem i operativnim korišćenjem.</a:t>
            </a:r>
          </a:p>
          <a:p>
            <a:r>
              <a:rPr lang="sr-Latn-RS" sz="4600" dirty="0" smtClean="0"/>
              <a:t>Aplikacija i</a:t>
            </a:r>
            <a:r>
              <a:rPr lang="en-US" sz="4600" dirty="0" smtClean="0"/>
              <a:t>ma </a:t>
            </a:r>
            <a:r>
              <a:rPr lang="en-US" sz="4600" dirty="0" err="1" smtClean="0"/>
              <a:t>mogu</a:t>
            </a:r>
            <a:r>
              <a:rPr lang="sr-Latn-RS" sz="4600" dirty="0" smtClean="0"/>
              <a:t>ćnosti za poboljšanja, s obzirom da aplikacija ne vrši efikasno otklanjanje šuma, već koristi jednostavne metode, i performans je relativno loš, jer se slike obrađuju sporo, zbog metode </a:t>
            </a:r>
            <a:r>
              <a:rPr lang="sr-Latn-RS" sz="4600" dirty="0" smtClean="0">
                <a:latin typeface="Consolas" pitchFamily="49" charset="0"/>
              </a:rPr>
              <a:t>select_roi</a:t>
            </a:r>
            <a:endParaRPr lang="en-US" sz="4600" dirty="0" smtClean="0">
              <a:latin typeface="Consolas" pitchFamily="49" charset="0"/>
            </a:endParaRPr>
          </a:p>
          <a:p>
            <a:r>
              <a:rPr lang="en-US" sz="4600" dirty="0" err="1" smtClean="0"/>
              <a:t>Vidno</a:t>
            </a:r>
            <a:r>
              <a:rPr lang="en-US" sz="4600" dirty="0" smtClean="0"/>
              <a:t> </a:t>
            </a:r>
            <a:r>
              <a:rPr lang="en-US" sz="4600" dirty="0" err="1" smtClean="0"/>
              <a:t>polje</a:t>
            </a:r>
            <a:r>
              <a:rPr lang="en-US" sz="4600" dirty="0" smtClean="0"/>
              <a:t> </a:t>
            </a:r>
            <a:r>
              <a:rPr lang="en-US" sz="4600" dirty="0" err="1" smtClean="0"/>
              <a:t>kamere</a:t>
            </a:r>
            <a:r>
              <a:rPr lang="en-US" sz="4600" dirty="0" smtClean="0"/>
              <a:t> je </a:t>
            </a:r>
            <a:r>
              <a:rPr lang="en-US" sz="4600" dirty="0" err="1" smtClean="0"/>
              <a:t>tako</a:t>
            </a:r>
            <a:r>
              <a:rPr lang="sr-Latn-RS" sz="4600" dirty="0" smtClean="0"/>
              <a:t>đe ograničavajuće, tako da bi trebalo imati veće vidno polje, ili kameru koja može da prati pokret ruke</a:t>
            </a:r>
            <a:endParaRPr lang="en-US" sz="4600" dirty="0" smtClean="0"/>
          </a:p>
          <a:p>
            <a:r>
              <a:rPr lang="en-US" sz="4600" dirty="0" err="1" smtClean="0"/>
              <a:t>Rez</a:t>
            </a:r>
            <a:r>
              <a:rPr lang="sr-Latn-RS" sz="4600" dirty="0" smtClean="0"/>
              <a:t>ultati rada aplikacije su zadovoljavajući, ali kao što je već rečeno, ima mesta za poboljšanja (zbog šuma na obrađenoj slici, dešava se da VNM pogrešno prepozna gest šake, pa rad aplikacije može biti „isprekidan“ )</a:t>
            </a:r>
          </a:p>
          <a:p>
            <a:pPr lvl="1"/>
            <a:r>
              <a:rPr lang="sr-Latn-RS" sz="3600" dirty="0" smtClean="0"/>
              <a:t>Za primer, šaka je skupljena, što znači držimo pritisnut levi taster miša</a:t>
            </a:r>
            <a:r>
              <a:rPr lang="en-US" sz="3600" dirty="0" smtClean="0"/>
              <a:t>, </a:t>
            </a:r>
            <a:r>
              <a:rPr lang="sr-Latn-RS" sz="3600" dirty="0" smtClean="0"/>
              <a:t>aplikacija </a:t>
            </a:r>
            <a:r>
              <a:rPr lang="en-US" sz="3600" dirty="0" smtClean="0"/>
              <a:t>u </a:t>
            </a:r>
            <a:r>
              <a:rPr lang="en-US" sz="3600" dirty="0" err="1" smtClean="0"/>
              <a:t>jednom</a:t>
            </a:r>
            <a:r>
              <a:rPr lang="en-US" sz="3600" dirty="0" smtClean="0"/>
              <a:t> </a:t>
            </a:r>
            <a:r>
              <a:rPr lang="en-US" sz="3600" dirty="0" err="1" smtClean="0"/>
              <a:t>trenutku</a:t>
            </a:r>
            <a:r>
              <a:rPr lang="en-US" sz="3600" dirty="0" smtClean="0"/>
              <a:t> </a:t>
            </a:r>
            <a:r>
              <a:rPr lang="en-US" sz="3600" dirty="0" err="1" smtClean="0"/>
              <a:t>pogre</a:t>
            </a:r>
            <a:r>
              <a:rPr lang="sr-Latn-RS" sz="3600" dirty="0" smtClean="0"/>
              <a:t>šno prepozna gest kao raširenu šaku i pusti levi taster miša, a zatim ponovo pogrešno prepozna gest kao skupljenu šaku sa raširenim palcem, što vrši pritisak desnog tastera miša)</a:t>
            </a:r>
          </a:p>
          <a:p>
            <a:pPr marL="0" indent="0">
              <a:buNone/>
            </a:pPr>
            <a:endParaRPr lang="sr-Latn-RS" dirty="0" smtClean="0"/>
          </a:p>
          <a:p>
            <a:pPr marL="0" indent="0">
              <a:buNone/>
            </a:pPr>
            <a:endParaRPr lang="en-US" dirty="0"/>
          </a:p>
        </p:txBody>
      </p:sp>
    </p:spTree>
    <p:extLst>
      <p:ext uri="{BB962C8B-B14F-4D97-AF65-F5344CB8AC3E}">
        <p14:creationId xmlns:p14="http://schemas.microsoft.com/office/powerpoint/2010/main" val="330687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sr-Latn-RS" b="1" dirty="0" smtClean="0"/>
              <a:t>SPECIFIKACIJA</a:t>
            </a:r>
            <a:br>
              <a:rPr lang="sr-Latn-RS" b="1" dirty="0" smtClean="0"/>
            </a:br>
            <a:r>
              <a:rPr lang="sr-Latn-RS" sz="3100" i="1" dirty="0" smtClean="0"/>
              <a:t>Šta je potrebno?</a:t>
            </a:r>
            <a:endParaRPr lang="en-US" b="1" i="1" dirty="0"/>
          </a:p>
        </p:txBody>
      </p:sp>
      <p:sp>
        <p:nvSpPr>
          <p:cNvPr id="5" name="Content Placeholder 4"/>
          <p:cNvSpPr>
            <a:spLocks noGrp="1"/>
          </p:cNvSpPr>
          <p:nvPr>
            <p:ph idx="1"/>
          </p:nvPr>
        </p:nvSpPr>
        <p:spPr/>
        <p:txBody>
          <a:bodyPr>
            <a:normAutofit/>
          </a:bodyPr>
          <a:lstStyle/>
          <a:p>
            <a:r>
              <a:rPr lang="en-US" dirty="0" err="1" smtClean="0"/>
              <a:t>Jedna</a:t>
            </a:r>
            <a:r>
              <a:rPr lang="en-US" dirty="0" smtClean="0"/>
              <a:t> </a:t>
            </a:r>
            <a:r>
              <a:rPr lang="sr-Latn-RS" dirty="0" smtClean="0"/>
              <a:t>šaka</a:t>
            </a:r>
            <a:r>
              <a:rPr lang="en-US" dirty="0" smtClean="0"/>
              <a:t>…</a:t>
            </a:r>
          </a:p>
          <a:p>
            <a:r>
              <a:rPr lang="en-US" dirty="0" err="1" smtClean="0"/>
              <a:t>Kompjuter</a:t>
            </a:r>
            <a:r>
              <a:rPr lang="en-US" dirty="0" smtClean="0"/>
              <a:t>…</a:t>
            </a:r>
          </a:p>
          <a:p>
            <a:r>
              <a:rPr lang="en-US" dirty="0" smtClean="0"/>
              <a:t>Web </a:t>
            </a:r>
            <a:r>
              <a:rPr lang="en-US" dirty="0" err="1" smtClean="0"/>
              <a:t>kamera</a:t>
            </a:r>
            <a:endParaRPr lang="sr-Latn-RS" dirty="0" smtClean="0"/>
          </a:p>
          <a:p>
            <a:r>
              <a:rPr lang="sr-Latn-RS" dirty="0" smtClean="0"/>
              <a:t>Python</a:t>
            </a:r>
          </a:p>
          <a:p>
            <a:r>
              <a:rPr lang="sr-Latn-RS" dirty="0" smtClean="0"/>
              <a:t>Biblioteke:</a:t>
            </a:r>
          </a:p>
          <a:p>
            <a:pPr lvl="1"/>
            <a:r>
              <a:rPr lang="sr-Latn-RS" dirty="0" smtClean="0"/>
              <a:t>OpenCV2 </a:t>
            </a:r>
            <a:r>
              <a:rPr lang="sr-Latn-RS" sz="2400" dirty="0" smtClean="0"/>
              <a:t>– obrada slike</a:t>
            </a:r>
            <a:endParaRPr lang="sr-Latn-RS" dirty="0" smtClean="0"/>
          </a:p>
          <a:p>
            <a:pPr lvl="1"/>
            <a:r>
              <a:rPr lang="sr-Latn-RS" dirty="0" smtClean="0"/>
              <a:t>Keras </a:t>
            </a:r>
            <a:r>
              <a:rPr lang="sr-Latn-RS" dirty="0" smtClean="0"/>
              <a:t>i Theano</a:t>
            </a:r>
            <a:r>
              <a:rPr lang="sr-Latn-RS" sz="2400" dirty="0" smtClean="0"/>
              <a:t>– </a:t>
            </a:r>
            <a:r>
              <a:rPr lang="sr-Latn-RS" sz="2400" dirty="0" smtClean="0"/>
              <a:t>veštačke neuronske </a:t>
            </a:r>
            <a:r>
              <a:rPr lang="sr-Latn-RS" sz="2400" dirty="0" smtClean="0"/>
              <a:t>mreže</a:t>
            </a:r>
            <a:endParaRPr lang="sr-Latn-RS" sz="2400" dirty="0" smtClean="0"/>
          </a:p>
          <a:p>
            <a:pPr lvl="1"/>
            <a:r>
              <a:rPr lang="sr-Latn-RS" dirty="0" smtClean="0"/>
              <a:t>PyAutoGui </a:t>
            </a:r>
            <a:r>
              <a:rPr lang="sr-Latn-RS" sz="2400" dirty="0" smtClean="0"/>
              <a:t>– upravljanje računarom</a:t>
            </a:r>
            <a:endParaRPr lang="en-US" dirty="0" smtClean="0"/>
          </a:p>
        </p:txBody>
      </p:sp>
    </p:spTree>
    <p:extLst>
      <p:ext uri="{BB962C8B-B14F-4D97-AF65-F5344CB8AC3E}">
        <p14:creationId xmlns:p14="http://schemas.microsoft.com/office/powerpoint/2010/main" val="3741210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b="1" dirty="0"/>
              <a:t>SPECIFIKACIJA</a:t>
            </a:r>
            <a:br>
              <a:rPr lang="sr-Latn-RS" b="1" dirty="0"/>
            </a:br>
            <a:r>
              <a:rPr lang="sr-Latn-RS" sz="3100" i="1" dirty="0" smtClean="0"/>
              <a:t>Opis korišćenih tehnologija</a:t>
            </a:r>
            <a:endParaRPr lang="en-US" dirty="0"/>
          </a:p>
        </p:txBody>
      </p:sp>
      <p:sp>
        <p:nvSpPr>
          <p:cNvPr id="3" name="Content Placeholder 2"/>
          <p:cNvSpPr>
            <a:spLocks noGrp="1"/>
          </p:cNvSpPr>
          <p:nvPr>
            <p:ph idx="1"/>
          </p:nvPr>
        </p:nvSpPr>
        <p:spPr/>
        <p:txBody>
          <a:bodyPr>
            <a:normAutofit/>
          </a:bodyPr>
          <a:lstStyle/>
          <a:p>
            <a:r>
              <a:rPr lang="sr-Latn-RS" dirty="0" smtClean="0"/>
              <a:t>Šaka – deo ljudskog tela, vrlo bitan za svakodnevno normalno funkcionisanje, a u ovom slučaju i vrlo bitan za rad aplikacije</a:t>
            </a:r>
          </a:p>
          <a:p>
            <a:r>
              <a:rPr lang="sr-Latn-RS" dirty="0" smtClean="0"/>
              <a:t>Kompjuter – električna mašinerija bez koje ne bi smo mogli da radimo bilo šta od ovoga</a:t>
            </a:r>
          </a:p>
          <a:p>
            <a:r>
              <a:rPr lang="sr-Latn-RS" dirty="0" smtClean="0"/>
              <a:t>Web kamera – hardver za snimanje/slikanje, služi kao „oči“ kompjutera, potrebno da bi kompjuter mogao da vidi šaku</a:t>
            </a:r>
          </a:p>
          <a:p>
            <a:endParaRPr lang="en-US" dirty="0"/>
          </a:p>
        </p:txBody>
      </p:sp>
    </p:spTree>
    <p:extLst>
      <p:ext uri="{BB962C8B-B14F-4D97-AF65-F5344CB8AC3E}">
        <p14:creationId xmlns:p14="http://schemas.microsoft.com/office/powerpoint/2010/main" val="132175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b="1" dirty="0"/>
              <a:t>SPECIFIKACIJA</a:t>
            </a:r>
            <a:br>
              <a:rPr lang="sr-Latn-RS" b="1" dirty="0"/>
            </a:br>
            <a:r>
              <a:rPr lang="sr-Latn-RS" sz="3100" i="1" dirty="0" smtClean="0"/>
              <a:t>Opis korišćenih tehnologija</a:t>
            </a:r>
            <a:endParaRPr lang="en-US" dirty="0"/>
          </a:p>
        </p:txBody>
      </p:sp>
      <p:sp>
        <p:nvSpPr>
          <p:cNvPr id="3" name="Content Placeholder 2"/>
          <p:cNvSpPr>
            <a:spLocks noGrp="1"/>
          </p:cNvSpPr>
          <p:nvPr>
            <p:ph idx="1"/>
          </p:nvPr>
        </p:nvSpPr>
        <p:spPr/>
        <p:txBody>
          <a:bodyPr/>
          <a:lstStyle/>
          <a:p>
            <a:r>
              <a:rPr lang="sr-Latn-RS" dirty="0" smtClean="0"/>
              <a:t>Python – programski jezik visokog nivoa, nastao sa ciljem pisanja čitljivijeg koda. Sintaksa omogućava iskazivanje rešenja problema u manje linija koda nego u jezicima kao C++ i Java</a:t>
            </a:r>
          </a:p>
          <a:p>
            <a:pPr lvl="1"/>
            <a:r>
              <a:rPr lang="sr-Latn-RS" dirty="0">
                <a:hlinkClick r:id="rId2"/>
              </a:rPr>
              <a:t>https://www.python.org</a:t>
            </a:r>
            <a:r>
              <a:rPr lang="sr-Latn-RS" dirty="0" smtClean="0">
                <a:hlinkClick r:id="rId2"/>
              </a:rPr>
              <a:t>/</a:t>
            </a:r>
            <a:endParaRPr lang="sr-Latn-RS" dirty="0" smtClean="0"/>
          </a:p>
          <a:p>
            <a:pPr marL="57150" indent="0">
              <a:buNone/>
            </a:pPr>
            <a:endParaRPr lang="sr-Latn-RS" dirty="0" smtClean="0"/>
          </a:p>
          <a:p>
            <a:pPr marL="0" indent="0">
              <a:buNone/>
            </a:pPr>
            <a:endParaRPr lang="sr-Latn-RS" dirty="0" smtClean="0"/>
          </a:p>
          <a:p>
            <a:endParaRPr lang="en-US" dirty="0"/>
          </a:p>
        </p:txBody>
      </p:sp>
    </p:spTree>
    <p:extLst>
      <p:ext uri="{BB962C8B-B14F-4D97-AF65-F5344CB8AC3E}">
        <p14:creationId xmlns:p14="http://schemas.microsoft.com/office/powerpoint/2010/main" val="3890890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b="1" dirty="0"/>
              <a:t>SPECIFIKACIJA</a:t>
            </a:r>
            <a:br>
              <a:rPr lang="sr-Latn-RS" b="1" dirty="0"/>
            </a:br>
            <a:r>
              <a:rPr lang="sr-Latn-RS" sz="3100" i="1" dirty="0" smtClean="0"/>
              <a:t>Opis korišćenih tehnologija</a:t>
            </a:r>
            <a:endParaRPr lang="en-US" dirty="0"/>
          </a:p>
        </p:txBody>
      </p:sp>
      <p:sp>
        <p:nvSpPr>
          <p:cNvPr id="3" name="Content Placeholder 2"/>
          <p:cNvSpPr>
            <a:spLocks noGrp="1"/>
          </p:cNvSpPr>
          <p:nvPr>
            <p:ph idx="1"/>
          </p:nvPr>
        </p:nvSpPr>
        <p:spPr/>
        <p:txBody>
          <a:bodyPr/>
          <a:lstStyle/>
          <a:p>
            <a:r>
              <a:rPr lang="sr-Latn-RS" dirty="0" smtClean="0"/>
              <a:t>OpenCV2 – python i C++ open source biblioteka funkcija prvenstveno fokusiranih na real-time computer vision (prikupljanje, procesiranje, analiza i razumevanje slika i ostalih podataka iz realnog sveta), pa je odatle i dobio ime (openCV = open source computer vision)</a:t>
            </a:r>
          </a:p>
          <a:p>
            <a:pPr lvl="1"/>
            <a:r>
              <a:rPr lang="sr-Latn-RS" dirty="0">
                <a:hlinkClick r:id="rId2"/>
              </a:rPr>
              <a:t>http://opencv.org</a:t>
            </a:r>
            <a:r>
              <a:rPr lang="sr-Latn-RS" dirty="0" smtClean="0">
                <a:hlinkClick r:id="rId2"/>
              </a:rPr>
              <a:t>/</a:t>
            </a:r>
            <a:endParaRPr lang="sr-Latn-RS" dirty="0" smtClean="0"/>
          </a:p>
          <a:p>
            <a:pPr marL="57150" indent="0">
              <a:buNone/>
            </a:pPr>
            <a:endParaRPr lang="sr-Latn-RS" dirty="0" smtClean="0"/>
          </a:p>
          <a:p>
            <a:endParaRPr lang="en-US" dirty="0"/>
          </a:p>
        </p:txBody>
      </p:sp>
    </p:spTree>
    <p:extLst>
      <p:ext uri="{BB962C8B-B14F-4D97-AF65-F5344CB8AC3E}">
        <p14:creationId xmlns:p14="http://schemas.microsoft.com/office/powerpoint/2010/main" val="2442231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b="1" dirty="0"/>
              <a:t>SPECIFIKACIJA</a:t>
            </a:r>
            <a:br>
              <a:rPr lang="sr-Latn-RS" b="1" dirty="0"/>
            </a:br>
            <a:r>
              <a:rPr lang="sr-Latn-RS" sz="3100" i="1" dirty="0" smtClean="0"/>
              <a:t>Opis korišćenih tehnologija</a:t>
            </a:r>
            <a:endParaRPr lang="en-US" dirty="0"/>
          </a:p>
        </p:txBody>
      </p:sp>
      <p:sp>
        <p:nvSpPr>
          <p:cNvPr id="3" name="Content Placeholder 2"/>
          <p:cNvSpPr>
            <a:spLocks noGrp="1"/>
          </p:cNvSpPr>
          <p:nvPr>
            <p:ph idx="1"/>
          </p:nvPr>
        </p:nvSpPr>
        <p:spPr/>
        <p:txBody>
          <a:bodyPr>
            <a:normAutofit fontScale="92500" lnSpcReduction="20000"/>
          </a:bodyPr>
          <a:lstStyle/>
          <a:p>
            <a:r>
              <a:rPr lang="sr-Latn-RS" dirty="0" smtClean="0"/>
              <a:t>Keras – minimalistička python biblioteka za rad sa veštačkim neuronskim mrežama, bazirana na biblioteci Theano. Fokusira se na brzu eksperimentaciju, tj prelazak putanje od ideje do rezultata u najkraćem mogućem roku, jer je to ključ dobrog istraživanja</a:t>
            </a:r>
          </a:p>
          <a:p>
            <a:pPr lvl="1"/>
            <a:r>
              <a:rPr lang="en-US" dirty="0">
                <a:hlinkClick r:id="rId2"/>
              </a:rPr>
              <a:t>http://keras.io</a:t>
            </a:r>
            <a:r>
              <a:rPr lang="en-US" dirty="0" smtClean="0">
                <a:hlinkClick r:id="rId2"/>
              </a:rPr>
              <a:t>/</a:t>
            </a:r>
            <a:endParaRPr lang="sr-Latn-RS" dirty="0" smtClean="0"/>
          </a:p>
          <a:p>
            <a:r>
              <a:rPr lang="sr-Latn-RS" dirty="0"/>
              <a:t>Theano – </a:t>
            </a:r>
            <a:r>
              <a:rPr lang="sr-Latn-RS" dirty="0" smtClean="0"/>
              <a:t>python biblioteka </a:t>
            </a:r>
            <a:r>
              <a:rPr lang="sr-Latn-RS" dirty="0"/>
              <a:t>koja omogućava definisanje, optimizaciju i evaluaciju matematičkih izraza na efikasan </a:t>
            </a:r>
            <a:r>
              <a:rPr lang="sr-Latn-RS" dirty="0" smtClean="0"/>
              <a:t>način</a:t>
            </a:r>
            <a:endParaRPr lang="sr-Latn-RS" dirty="0"/>
          </a:p>
          <a:p>
            <a:pPr lvl="1"/>
            <a:r>
              <a:rPr lang="sr-Latn-RS" dirty="0">
                <a:hlinkClick r:id="rId3"/>
              </a:rPr>
              <a:t>http://deeplearning.net/software/theano</a:t>
            </a:r>
            <a:r>
              <a:rPr lang="sr-Latn-RS" dirty="0" smtClean="0">
                <a:hlinkClick r:id="rId3"/>
              </a:rPr>
              <a:t>/</a:t>
            </a:r>
            <a:endParaRPr lang="sr-Latn-RS" dirty="0" smtClean="0"/>
          </a:p>
          <a:p>
            <a:pPr marL="57150" indent="0">
              <a:buNone/>
            </a:pPr>
            <a:endParaRPr lang="sr-Latn-RS" dirty="0" smtClean="0"/>
          </a:p>
          <a:p>
            <a:pPr marL="0" indent="0">
              <a:buNone/>
            </a:pPr>
            <a:endParaRPr lang="sr-Latn-RS" dirty="0" smtClean="0"/>
          </a:p>
          <a:p>
            <a:pPr lvl="1"/>
            <a:endParaRPr lang="en-US" dirty="0"/>
          </a:p>
        </p:txBody>
      </p:sp>
    </p:spTree>
    <p:extLst>
      <p:ext uri="{BB962C8B-B14F-4D97-AF65-F5344CB8AC3E}">
        <p14:creationId xmlns:p14="http://schemas.microsoft.com/office/powerpoint/2010/main" val="163547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b="1" dirty="0"/>
              <a:t>SPECIFIKACIJA</a:t>
            </a:r>
            <a:br>
              <a:rPr lang="sr-Latn-RS" b="1" dirty="0"/>
            </a:br>
            <a:r>
              <a:rPr lang="sr-Latn-RS" sz="3100" i="1" dirty="0" smtClean="0"/>
              <a:t>Opis korišćenih tehnologija</a:t>
            </a:r>
            <a:endParaRPr lang="en-US" dirty="0"/>
          </a:p>
        </p:txBody>
      </p:sp>
      <p:sp>
        <p:nvSpPr>
          <p:cNvPr id="3" name="Content Placeholder 2"/>
          <p:cNvSpPr>
            <a:spLocks noGrp="1"/>
          </p:cNvSpPr>
          <p:nvPr>
            <p:ph idx="1"/>
          </p:nvPr>
        </p:nvSpPr>
        <p:spPr/>
        <p:txBody>
          <a:bodyPr/>
          <a:lstStyle/>
          <a:p>
            <a:r>
              <a:rPr lang="sr-Latn-RS" dirty="0" smtClean="0"/>
              <a:t>PyAutoGui – python modul za upravljanje mišem i tastaturom. Svrha je obezbeđivanje multiplatformskog modula za automatizaciju GUI. Dizajniran je sa ciljem da bude što jednostavniji</a:t>
            </a:r>
          </a:p>
          <a:p>
            <a:pPr lvl="1"/>
            <a:r>
              <a:rPr lang="sr-Latn-RS" dirty="0">
                <a:hlinkClick r:id="rId2"/>
              </a:rPr>
              <a:t>https://pyautogui.readthedocs.org/en/latest</a:t>
            </a:r>
            <a:r>
              <a:rPr lang="sr-Latn-RS" dirty="0" smtClean="0">
                <a:hlinkClick r:id="rId2"/>
              </a:rPr>
              <a:t>/</a:t>
            </a:r>
            <a:endParaRPr lang="sr-Latn-RS" dirty="0" smtClean="0"/>
          </a:p>
          <a:p>
            <a:pPr marL="0" indent="0">
              <a:buNone/>
            </a:pPr>
            <a:endParaRPr lang="sr-Latn-RS" dirty="0" smtClean="0"/>
          </a:p>
        </p:txBody>
      </p:sp>
    </p:spTree>
    <p:extLst>
      <p:ext uri="{BB962C8B-B14F-4D97-AF65-F5344CB8AC3E}">
        <p14:creationId xmlns:p14="http://schemas.microsoft.com/office/powerpoint/2010/main" val="148619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SPECIFIKACIJA</a:t>
            </a:r>
            <a:r>
              <a:rPr lang="en-US" dirty="0" smtClean="0"/>
              <a:t/>
            </a:r>
            <a:br>
              <a:rPr lang="en-US" dirty="0" smtClean="0"/>
            </a:br>
            <a:r>
              <a:rPr lang="en-US" sz="3100" i="1" dirty="0" err="1" smtClean="0"/>
              <a:t>Kako</a:t>
            </a:r>
            <a:r>
              <a:rPr lang="sr-Latn-RS" sz="3100" i="1" dirty="0" smtClean="0"/>
              <a:t> program</a:t>
            </a:r>
            <a:r>
              <a:rPr lang="en-US" sz="3100" i="1" dirty="0" smtClean="0"/>
              <a:t> </a:t>
            </a:r>
            <a:r>
              <a:rPr lang="en-US" sz="3100" i="1" dirty="0" err="1" smtClean="0"/>
              <a:t>funkcioni</a:t>
            </a:r>
            <a:r>
              <a:rPr lang="sr-Latn-RS" sz="3100" i="1" dirty="0" smtClean="0"/>
              <a:t>še?</a:t>
            </a:r>
            <a:endParaRPr lang="en-US" sz="3100" i="1" dirty="0"/>
          </a:p>
        </p:txBody>
      </p:sp>
      <p:sp>
        <p:nvSpPr>
          <p:cNvPr id="5" name="Content Placeholder 4"/>
          <p:cNvSpPr>
            <a:spLocks noGrp="1"/>
          </p:cNvSpPr>
          <p:nvPr>
            <p:ph idx="1"/>
          </p:nvPr>
        </p:nvSpPr>
        <p:spPr>
          <a:xfrm>
            <a:off x="457200" y="1600200"/>
            <a:ext cx="8229600" cy="4997152"/>
          </a:xfrm>
        </p:spPr>
        <p:txBody>
          <a:bodyPr>
            <a:normAutofit fontScale="92500" lnSpcReduction="10000"/>
          </a:bodyPr>
          <a:lstStyle/>
          <a:p>
            <a:pPr marL="514350" indent="-514350">
              <a:spcBef>
                <a:spcPts val="0"/>
              </a:spcBef>
              <a:buFont typeface="+mj-lt"/>
              <a:buAutoNum type="arabicPeriod"/>
            </a:pPr>
            <a:r>
              <a:rPr lang="sr-Latn-RS" sz="2800" dirty="0" smtClean="0"/>
              <a:t>Obučimo neuronsku </a:t>
            </a:r>
            <a:r>
              <a:rPr lang="sr-Latn-RS" sz="2800" dirty="0" smtClean="0"/>
              <a:t>mrežu</a:t>
            </a:r>
            <a:endParaRPr lang="en-US" sz="2800" dirty="0" smtClean="0"/>
          </a:p>
          <a:p>
            <a:pPr>
              <a:spcBef>
                <a:spcPts val="0"/>
              </a:spcBef>
            </a:pPr>
            <a:r>
              <a:rPr lang="en-US" sz="2000" dirty="0" err="1" smtClean="0"/>
              <a:t>Obu</a:t>
            </a:r>
            <a:r>
              <a:rPr lang="sr-Latn-RS" sz="2000" dirty="0" smtClean="0"/>
              <a:t>čavajući podaci su u slici PNG formata</a:t>
            </a:r>
            <a:endParaRPr lang="en-US" sz="2000" dirty="0" smtClean="0"/>
          </a:p>
          <a:p>
            <a:pPr>
              <a:spcBef>
                <a:spcPts val="0"/>
              </a:spcBef>
            </a:pPr>
            <a:r>
              <a:rPr lang="en-US" sz="2000" dirty="0" err="1" smtClean="0"/>
              <a:t>Pripremimo</a:t>
            </a:r>
            <a:r>
              <a:rPr lang="en-US" sz="2000" dirty="0" smtClean="0"/>
              <a:t> </a:t>
            </a:r>
            <a:r>
              <a:rPr lang="en-US" sz="2000" dirty="0" err="1" smtClean="0"/>
              <a:t>podatke</a:t>
            </a:r>
            <a:r>
              <a:rPr lang="en-US" sz="2000" dirty="0" smtClean="0"/>
              <a:t> za </a:t>
            </a:r>
            <a:r>
              <a:rPr lang="en-US" sz="2000" dirty="0" err="1" smtClean="0"/>
              <a:t>obuku</a:t>
            </a:r>
            <a:endParaRPr lang="en-US" sz="2000" dirty="0" smtClean="0"/>
          </a:p>
          <a:p>
            <a:pPr lvl="1">
              <a:spcBef>
                <a:spcPts val="0"/>
              </a:spcBef>
            </a:pPr>
            <a:r>
              <a:rPr lang="en-US" sz="1500" dirty="0" err="1">
                <a:latin typeface="Consolas" pitchFamily="49" charset="0"/>
              </a:rPr>
              <a:t>hand_state</a:t>
            </a:r>
            <a:r>
              <a:rPr lang="en-US" sz="1500" dirty="0">
                <a:latin typeface="Consolas" pitchFamily="49" charset="0"/>
              </a:rPr>
              <a:t> = </a:t>
            </a:r>
            <a:r>
              <a:rPr lang="en-US" sz="1500" dirty="0" err="1">
                <a:latin typeface="Consolas" pitchFamily="49" charset="0"/>
              </a:rPr>
              <a:t>prepare_training_data</a:t>
            </a:r>
            <a:r>
              <a:rPr lang="en-US" sz="1500" dirty="0">
                <a:latin typeface="Consolas" pitchFamily="49" charset="0"/>
              </a:rPr>
              <a:t>(…)</a:t>
            </a:r>
            <a:endParaRPr lang="sr-Latn-RS" sz="1500" dirty="0" smtClean="0">
              <a:latin typeface="Consolas" pitchFamily="49" charset="0"/>
            </a:endParaRPr>
          </a:p>
          <a:p>
            <a:pPr>
              <a:spcBef>
                <a:spcPts val="0"/>
              </a:spcBef>
            </a:pPr>
            <a:r>
              <a:rPr lang="sr-Latn-RS" sz="2000" dirty="0" smtClean="0"/>
              <a:t>Učitamo sliku koja predstavlja obučavajući skup</a:t>
            </a:r>
          </a:p>
          <a:p>
            <a:pPr lvl="1">
              <a:spcBef>
                <a:spcPts val="0"/>
              </a:spcBef>
            </a:pPr>
            <a:r>
              <a:rPr lang="en-US" sz="1500" dirty="0" err="1" smtClean="0">
                <a:latin typeface="Consolas" pitchFamily="49" charset="0"/>
              </a:rPr>
              <a:t>img_train</a:t>
            </a:r>
            <a:r>
              <a:rPr lang="en-US" sz="1500" dirty="0" smtClean="0">
                <a:latin typeface="Consolas" pitchFamily="49" charset="0"/>
              </a:rPr>
              <a:t> </a:t>
            </a:r>
            <a:r>
              <a:rPr lang="en-US" sz="1500" dirty="0">
                <a:latin typeface="Consolas" pitchFamily="49" charset="0"/>
              </a:rPr>
              <a:t>= cv2.imread(</a:t>
            </a:r>
            <a:r>
              <a:rPr lang="en-US" sz="1500" dirty="0">
                <a:latin typeface="Consolas" pitchFamily="49" charset="0"/>
              </a:rPr>
              <a:t>'</a:t>
            </a:r>
            <a:r>
              <a:rPr lang="en-US" sz="1500" dirty="0" err="1">
                <a:latin typeface="Consolas" pitchFamily="49" charset="0"/>
              </a:rPr>
              <a:t>ann_training</a:t>
            </a:r>
            <a:r>
              <a:rPr lang="en-US" sz="1500" dirty="0">
                <a:latin typeface="Consolas" pitchFamily="49" charset="0"/>
              </a:rPr>
              <a:t>/image/fist_state.png</a:t>
            </a:r>
            <a:r>
              <a:rPr lang="en-US" sz="1500" dirty="0" smtClean="0">
                <a:latin typeface="Consolas" pitchFamily="49" charset="0"/>
              </a:rPr>
              <a:t>')</a:t>
            </a:r>
            <a:endParaRPr lang="sr-Latn-RS" sz="1500" dirty="0" smtClean="0">
              <a:latin typeface="Consolas" pitchFamily="49" charset="0"/>
            </a:endParaRPr>
          </a:p>
          <a:p>
            <a:pPr>
              <a:spcBef>
                <a:spcPts val="0"/>
              </a:spcBef>
            </a:pPr>
            <a:r>
              <a:rPr lang="sr-Latn-RS" sz="2000" dirty="0" smtClean="0"/>
              <a:t>Konvertujemo je u grayscale, pa u binarni oblik</a:t>
            </a:r>
            <a:endParaRPr lang="en-US" sz="2000" dirty="0" smtClean="0"/>
          </a:p>
          <a:p>
            <a:pPr lvl="1">
              <a:spcBef>
                <a:spcPts val="0"/>
              </a:spcBef>
            </a:pPr>
            <a:r>
              <a:rPr lang="en-US" sz="1500" dirty="0" err="1" smtClean="0">
                <a:latin typeface="Consolas" pitchFamily="49" charset="0"/>
              </a:rPr>
              <a:t>img_train_bin</a:t>
            </a:r>
            <a:r>
              <a:rPr lang="en-US" sz="1500" dirty="0" smtClean="0">
                <a:latin typeface="Consolas" pitchFamily="49" charset="0"/>
              </a:rPr>
              <a:t> </a:t>
            </a:r>
            <a:r>
              <a:rPr lang="en-US" sz="1500" dirty="0">
                <a:latin typeface="Consolas" pitchFamily="49" charset="0"/>
              </a:rPr>
              <a:t>= </a:t>
            </a:r>
            <a:r>
              <a:rPr lang="en-US" sz="1500" dirty="0" err="1" smtClean="0">
                <a:latin typeface="Consolas" pitchFamily="49" charset="0"/>
              </a:rPr>
              <a:t>get_image_bin</a:t>
            </a:r>
            <a:r>
              <a:rPr lang="en-US" sz="1500" dirty="0" smtClean="0">
                <a:latin typeface="Consolas" pitchFamily="49" charset="0"/>
              </a:rPr>
              <a:t>(</a:t>
            </a:r>
            <a:r>
              <a:rPr lang="en-US" sz="1500" dirty="0" err="1" smtClean="0">
                <a:latin typeface="Consolas" pitchFamily="49" charset="0"/>
              </a:rPr>
              <a:t>get_image_gray</a:t>
            </a:r>
            <a:r>
              <a:rPr lang="en-US" sz="1500" dirty="0" smtClean="0">
                <a:latin typeface="Consolas" pitchFamily="49" charset="0"/>
              </a:rPr>
              <a:t>(</a:t>
            </a:r>
            <a:r>
              <a:rPr lang="en-US" sz="1500" dirty="0" err="1" smtClean="0">
                <a:latin typeface="Consolas" pitchFamily="49" charset="0"/>
              </a:rPr>
              <a:t>img_train</a:t>
            </a:r>
            <a:r>
              <a:rPr lang="en-US" sz="1500" dirty="0">
                <a:latin typeface="Consolas" pitchFamily="49" charset="0"/>
              </a:rPr>
              <a:t>))</a:t>
            </a:r>
            <a:endParaRPr lang="sr-Latn-RS" sz="1500" dirty="0" smtClean="0">
              <a:latin typeface="Consolas" pitchFamily="49" charset="0"/>
            </a:endParaRPr>
          </a:p>
          <a:p>
            <a:pPr>
              <a:spcBef>
                <a:spcPts val="0"/>
              </a:spcBef>
            </a:pPr>
            <a:r>
              <a:rPr lang="sr-Latn-RS" sz="2000" dirty="0" smtClean="0"/>
              <a:t>Odredimo regione od interesa na binarnoj slici</a:t>
            </a:r>
            <a:endParaRPr lang="en-US" sz="2000" dirty="0" smtClean="0"/>
          </a:p>
          <a:p>
            <a:pPr lvl="1">
              <a:spcBef>
                <a:spcPts val="0"/>
              </a:spcBef>
            </a:pPr>
            <a:r>
              <a:rPr lang="en-US" sz="1500" dirty="0" smtClean="0">
                <a:latin typeface="Consolas" pitchFamily="49" charset="0"/>
              </a:rPr>
              <a:t>_,</a:t>
            </a:r>
            <a:r>
              <a:rPr lang="en-US" sz="1500" dirty="0" err="1" smtClean="0">
                <a:latin typeface="Consolas" pitchFamily="49" charset="0"/>
              </a:rPr>
              <a:t>shapes,rectangles</a:t>
            </a:r>
            <a:r>
              <a:rPr lang="en-US" sz="1500" dirty="0" smtClean="0">
                <a:latin typeface="Consolas" pitchFamily="49" charset="0"/>
              </a:rPr>
              <a:t>,_ = </a:t>
            </a:r>
            <a:r>
              <a:rPr lang="en-US" sz="1500" dirty="0" err="1" smtClean="0">
                <a:latin typeface="Consolas" pitchFamily="49" charset="0"/>
              </a:rPr>
              <a:t>select_roi</a:t>
            </a:r>
            <a:r>
              <a:rPr lang="en-US" sz="1500" dirty="0" smtClean="0">
                <a:latin typeface="Consolas" pitchFamily="49" charset="0"/>
              </a:rPr>
              <a:t>(</a:t>
            </a:r>
            <a:r>
              <a:rPr lang="en-US" sz="1500" dirty="0" err="1" smtClean="0">
                <a:latin typeface="Consolas" pitchFamily="49" charset="0"/>
              </a:rPr>
              <a:t>img_train.copy</a:t>
            </a:r>
            <a:r>
              <a:rPr lang="en-US" sz="1500" dirty="0">
                <a:latin typeface="Consolas" pitchFamily="49" charset="0"/>
              </a:rPr>
              <a:t>(), </a:t>
            </a:r>
            <a:r>
              <a:rPr lang="en-US" sz="1500" dirty="0" err="1">
                <a:latin typeface="Consolas" pitchFamily="49" charset="0"/>
              </a:rPr>
              <a:t>img_train_bin</a:t>
            </a:r>
            <a:r>
              <a:rPr lang="en-US" sz="1500" dirty="0">
                <a:latin typeface="Consolas" pitchFamily="49" charset="0"/>
              </a:rPr>
              <a:t>)</a:t>
            </a:r>
            <a:endParaRPr lang="sr-Latn-RS" sz="1500" dirty="0" smtClean="0">
              <a:latin typeface="Consolas" pitchFamily="49" charset="0"/>
            </a:endParaRPr>
          </a:p>
          <a:p>
            <a:pPr>
              <a:spcBef>
                <a:spcPts val="0"/>
              </a:spcBef>
            </a:pPr>
            <a:r>
              <a:rPr lang="sr-Latn-RS" sz="2000" dirty="0" smtClean="0"/>
              <a:t>Regione „formatiramo“ tako da ih veštačka neuronska mreža može očitati</a:t>
            </a:r>
            <a:endParaRPr lang="en-US" sz="2000" dirty="0" smtClean="0"/>
          </a:p>
          <a:p>
            <a:pPr lvl="1">
              <a:spcBef>
                <a:spcPts val="0"/>
              </a:spcBef>
            </a:pPr>
            <a:r>
              <a:rPr lang="en-US" sz="1500" dirty="0">
                <a:latin typeface="Consolas" pitchFamily="49" charset="0"/>
              </a:rPr>
              <a:t>inputs = </a:t>
            </a:r>
            <a:r>
              <a:rPr lang="en-US" sz="1500" dirty="0" err="1" smtClean="0">
                <a:latin typeface="Consolas" pitchFamily="49" charset="0"/>
              </a:rPr>
              <a:t>prepare_for_ann</a:t>
            </a:r>
            <a:r>
              <a:rPr lang="en-US" sz="1500" dirty="0" smtClean="0">
                <a:latin typeface="Consolas" pitchFamily="49" charset="0"/>
              </a:rPr>
              <a:t>(shapes</a:t>
            </a:r>
            <a:r>
              <a:rPr lang="en-US" sz="1500" dirty="0">
                <a:latin typeface="Consolas" pitchFamily="49" charset="0"/>
              </a:rPr>
              <a:t>)</a:t>
            </a:r>
            <a:endParaRPr lang="sr-Latn-RS" sz="1500" dirty="0" smtClean="0">
              <a:latin typeface="Consolas" pitchFamily="49" charset="0"/>
            </a:endParaRPr>
          </a:p>
          <a:p>
            <a:pPr>
              <a:spcBef>
                <a:spcPts val="0"/>
              </a:spcBef>
            </a:pPr>
            <a:r>
              <a:rPr lang="en-US" sz="2000" dirty="0" err="1" smtClean="0"/>
              <a:t>Skup</a:t>
            </a:r>
            <a:r>
              <a:rPr lang="en-US" sz="2000" dirty="0" smtClean="0"/>
              <a:t> </a:t>
            </a:r>
            <a:r>
              <a:rPr lang="sr-Latn-RS" sz="2000" dirty="0" smtClean="0"/>
              <a:t>izlaznih vrednosti</a:t>
            </a:r>
            <a:r>
              <a:rPr lang="en-US" sz="2000" dirty="0" smtClean="0"/>
              <a:t> </a:t>
            </a:r>
            <a:r>
              <a:rPr lang="en-US" sz="2000" dirty="0" err="1" smtClean="0"/>
              <a:t>prevedemo</a:t>
            </a:r>
            <a:r>
              <a:rPr lang="en-US" sz="2000" dirty="0" smtClean="0"/>
              <a:t> u </a:t>
            </a:r>
            <a:r>
              <a:rPr lang="en-US" sz="2000" dirty="0" err="1" smtClean="0"/>
              <a:t>oblik</a:t>
            </a:r>
            <a:r>
              <a:rPr lang="en-US" sz="2000" dirty="0" smtClean="0"/>
              <a:t> </a:t>
            </a:r>
            <a:r>
              <a:rPr lang="en-US" sz="2000" dirty="0" err="1" smtClean="0"/>
              <a:t>pogodan</a:t>
            </a:r>
            <a:r>
              <a:rPr lang="en-US" sz="2000" dirty="0" smtClean="0"/>
              <a:t> za </a:t>
            </a:r>
            <a:r>
              <a:rPr lang="sr-Latn-RS" sz="2000" dirty="0" smtClean="0"/>
              <a:t>V</a:t>
            </a:r>
            <a:r>
              <a:rPr lang="en-US" sz="2000" dirty="0" smtClean="0"/>
              <a:t>NM</a:t>
            </a:r>
            <a:endParaRPr lang="en-US" sz="1400" dirty="0" smtClean="0">
              <a:latin typeface="Consolas" pitchFamily="49" charset="0"/>
            </a:endParaRPr>
          </a:p>
          <a:p>
            <a:pPr lvl="1">
              <a:spcBef>
                <a:spcPts val="0"/>
              </a:spcBef>
            </a:pPr>
            <a:r>
              <a:rPr lang="en-US" sz="1500" dirty="0">
                <a:latin typeface="Consolas" pitchFamily="49" charset="0"/>
              </a:rPr>
              <a:t>outputs = </a:t>
            </a:r>
            <a:r>
              <a:rPr lang="en-US" sz="1500" dirty="0" err="1" smtClean="0">
                <a:latin typeface="Consolas" pitchFamily="49" charset="0"/>
              </a:rPr>
              <a:t>convert_output</a:t>
            </a:r>
            <a:r>
              <a:rPr lang="en-US" sz="1500" dirty="0" smtClean="0">
                <a:latin typeface="Consolas" pitchFamily="49" charset="0"/>
              </a:rPr>
              <a:t>(</a:t>
            </a:r>
            <a:r>
              <a:rPr lang="en-US" sz="1500" dirty="0" err="1" smtClean="0">
                <a:latin typeface="Consolas" pitchFamily="49" charset="0"/>
              </a:rPr>
              <a:t>hand_state</a:t>
            </a:r>
            <a:r>
              <a:rPr lang="en-US" sz="1500" dirty="0">
                <a:latin typeface="Consolas" pitchFamily="49" charset="0"/>
              </a:rPr>
              <a:t>)</a:t>
            </a:r>
            <a:endParaRPr lang="en-US" sz="1500" dirty="0" smtClean="0">
              <a:latin typeface="Consolas" pitchFamily="49" charset="0"/>
            </a:endParaRPr>
          </a:p>
          <a:p>
            <a:pPr>
              <a:spcBef>
                <a:spcPts val="0"/>
              </a:spcBef>
            </a:pPr>
            <a:r>
              <a:rPr lang="en-US" sz="2000" dirty="0" err="1" smtClean="0"/>
              <a:t>Napravimo</a:t>
            </a:r>
            <a:r>
              <a:rPr lang="en-US" sz="2000" dirty="0" smtClean="0"/>
              <a:t> i </a:t>
            </a:r>
            <a:r>
              <a:rPr lang="en-US" sz="2000" dirty="0" err="1" smtClean="0"/>
              <a:t>treniramo</a:t>
            </a:r>
            <a:r>
              <a:rPr lang="en-US" sz="2000" dirty="0" smtClean="0"/>
              <a:t> </a:t>
            </a:r>
            <a:r>
              <a:rPr lang="en-US" sz="2000" dirty="0" err="1" smtClean="0"/>
              <a:t>ve</a:t>
            </a:r>
            <a:r>
              <a:rPr lang="sr-Latn-RS" sz="2000" dirty="0" smtClean="0"/>
              <a:t>štačku NM</a:t>
            </a:r>
            <a:endParaRPr lang="en-US" sz="2000" dirty="0" smtClean="0"/>
          </a:p>
          <a:p>
            <a:pPr lvl="1">
              <a:spcBef>
                <a:spcPts val="0"/>
              </a:spcBef>
            </a:pPr>
            <a:r>
              <a:rPr lang="en-US" sz="1500" dirty="0" err="1">
                <a:latin typeface="Consolas" pitchFamily="49" charset="0"/>
              </a:rPr>
              <a:t>ann</a:t>
            </a:r>
            <a:r>
              <a:rPr lang="en-US" sz="1500" dirty="0">
                <a:latin typeface="Consolas" pitchFamily="49" charset="0"/>
              </a:rPr>
              <a:t> = </a:t>
            </a:r>
            <a:r>
              <a:rPr lang="en-US" sz="1500" dirty="0" err="1" smtClean="0">
                <a:latin typeface="Consolas" pitchFamily="49" charset="0"/>
              </a:rPr>
              <a:t>create_ann</a:t>
            </a:r>
            <a:r>
              <a:rPr lang="en-US" sz="1500" dirty="0" smtClean="0">
                <a:latin typeface="Consolas" pitchFamily="49" charset="0"/>
              </a:rPr>
              <a:t>()</a:t>
            </a:r>
          </a:p>
          <a:p>
            <a:pPr lvl="1">
              <a:spcBef>
                <a:spcPts val="0"/>
              </a:spcBef>
            </a:pPr>
            <a:r>
              <a:rPr lang="en-US" sz="1500" dirty="0" err="1">
                <a:latin typeface="Consolas" pitchFamily="49" charset="0"/>
              </a:rPr>
              <a:t>ann</a:t>
            </a:r>
            <a:r>
              <a:rPr lang="en-US" sz="1500" dirty="0">
                <a:latin typeface="Consolas" pitchFamily="49" charset="0"/>
              </a:rPr>
              <a:t> = </a:t>
            </a:r>
            <a:r>
              <a:rPr lang="en-US" sz="1500" dirty="0" err="1" smtClean="0">
                <a:latin typeface="Consolas" pitchFamily="49" charset="0"/>
              </a:rPr>
              <a:t>train_ann</a:t>
            </a:r>
            <a:r>
              <a:rPr lang="en-US" sz="1500" dirty="0" smtClean="0">
                <a:latin typeface="Consolas" pitchFamily="49" charset="0"/>
              </a:rPr>
              <a:t>(</a:t>
            </a:r>
            <a:r>
              <a:rPr lang="en-US" sz="1500" dirty="0" err="1" smtClean="0">
                <a:latin typeface="Consolas" pitchFamily="49" charset="0"/>
              </a:rPr>
              <a:t>ann</a:t>
            </a:r>
            <a:r>
              <a:rPr lang="en-US" sz="1500" dirty="0">
                <a:latin typeface="Consolas" pitchFamily="49" charset="0"/>
              </a:rPr>
              <a:t>, inputs, </a:t>
            </a:r>
            <a:r>
              <a:rPr lang="en-US" sz="1500" dirty="0" smtClean="0">
                <a:latin typeface="Consolas" pitchFamily="49" charset="0"/>
              </a:rPr>
              <a:t>outputs)</a:t>
            </a:r>
          </a:p>
          <a:p>
            <a:pPr marL="285750" lvl="1">
              <a:spcBef>
                <a:spcPts val="0"/>
              </a:spcBef>
              <a:buFont typeface="Arial" pitchFamily="34" charset="0"/>
              <a:buChar char="•"/>
            </a:pPr>
            <a:r>
              <a:rPr lang="en-US" sz="2000" dirty="0" smtClean="0"/>
              <a:t>VNM </a:t>
            </a:r>
            <a:r>
              <a:rPr lang="en-US" sz="2000" dirty="0" err="1" smtClean="0"/>
              <a:t>koristi</a:t>
            </a:r>
            <a:r>
              <a:rPr lang="en-US" sz="2000" dirty="0" smtClean="0"/>
              <a:t> callback </a:t>
            </a:r>
            <a:r>
              <a:rPr lang="en-US" sz="2000" dirty="0" err="1" smtClean="0"/>
              <a:t>funkciju</a:t>
            </a:r>
            <a:endParaRPr lang="en-US" sz="2000" dirty="0"/>
          </a:p>
          <a:p>
            <a:pPr marL="742950" lvl="2" indent="-285750">
              <a:spcBef>
                <a:spcPts val="0"/>
              </a:spcBef>
              <a:buFont typeface="Consolas" pitchFamily="49" charset="0"/>
              <a:buChar char="–"/>
            </a:pPr>
            <a:r>
              <a:rPr lang="sr-Latn-RS" sz="1600" dirty="0" smtClean="0"/>
              <a:t>ako nema sačuvane podatke o obuci, obučava se i čuva ih</a:t>
            </a:r>
          </a:p>
          <a:p>
            <a:pPr marL="742950" lvl="2" indent="-285750">
              <a:spcBef>
                <a:spcPts val="0"/>
              </a:spcBef>
              <a:buFont typeface="Consolas" pitchFamily="49" charset="0"/>
              <a:buChar char="–"/>
            </a:pPr>
            <a:r>
              <a:rPr lang="sr-Latn-RS" sz="1600" dirty="0" smtClean="0"/>
              <a:t>u suprotnom učitava već sačuvane podatke</a:t>
            </a:r>
            <a:endParaRPr lang="en-US" sz="1600" dirty="0" smtClean="0"/>
          </a:p>
        </p:txBody>
      </p:sp>
    </p:spTree>
    <p:extLst>
      <p:ext uri="{BB962C8B-B14F-4D97-AF65-F5344CB8AC3E}">
        <p14:creationId xmlns:p14="http://schemas.microsoft.com/office/powerpoint/2010/main" val="1298072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SPECIFIKACIJA</a:t>
            </a:r>
            <a:r>
              <a:rPr lang="en-US" dirty="0" smtClean="0"/>
              <a:t/>
            </a:r>
            <a:br>
              <a:rPr lang="en-US" dirty="0" smtClean="0"/>
            </a:br>
            <a:r>
              <a:rPr lang="en-US" sz="3100" i="1" dirty="0" err="1" smtClean="0"/>
              <a:t>Kako</a:t>
            </a:r>
            <a:r>
              <a:rPr lang="sr-Latn-RS" sz="3100" i="1" dirty="0" smtClean="0"/>
              <a:t> program</a:t>
            </a:r>
            <a:r>
              <a:rPr lang="en-US" sz="3100" i="1" dirty="0" smtClean="0"/>
              <a:t> </a:t>
            </a:r>
            <a:r>
              <a:rPr lang="en-US" sz="3100" i="1" dirty="0" err="1" smtClean="0"/>
              <a:t>funkcioni</a:t>
            </a:r>
            <a:r>
              <a:rPr lang="sr-Latn-RS" sz="3100" i="1" dirty="0" smtClean="0"/>
              <a:t>še?</a:t>
            </a:r>
            <a:endParaRPr lang="en-US" sz="3100" i="1" dirty="0"/>
          </a:p>
        </p:txBody>
      </p:sp>
      <p:sp>
        <p:nvSpPr>
          <p:cNvPr id="5" name="Content Placeholder 4"/>
          <p:cNvSpPr>
            <a:spLocks noGrp="1"/>
          </p:cNvSpPr>
          <p:nvPr>
            <p:ph idx="1"/>
          </p:nvPr>
        </p:nvSpPr>
        <p:spPr/>
        <p:txBody>
          <a:bodyPr>
            <a:normAutofit/>
          </a:bodyPr>
          <a:lstStyle/>
          <a:p>
            <a:pPr marL="514350" indent="-514350">
              <a:spcBef>
                <a:spcPts val="0"/>
              </a:spcBef>
              <a:buFont typeface="+mj-lt"/>
              <a:buAutoNum type="arabicPeriod" startAt="2"/>
            </a:pPr>
            <a:r>
              <a:rPr lang="sr-Latn-RS" sz="2800" dirty="0" smtClean="0"/>
              <a:t>Kamera sve vreme snima šta se događa u njenom vidnom polju</a:t>
            </a:r>
            <a:endParaRPr lang="sr-Latn-RS" dirty="0" smtClean="0"/>
          </a:p>
          <a:p>
            <a:pPr>
              <a:spcBef>
                <a:spcPts val="0"/>
              </a:spcBef>
            </a:pPr>
            <a:r>
              <a:rPr lang="sr-Latn-RS" sz="2000" dirty="0" smtClean="0"/>
              <a:t>Napravi </a:t>
            </a:r>
            <a:r>
              <a:rPr lang="sr-Latn-RS" sz="2000" i="1" dirty="0" smtClean="0"/>
              <a:t>VideoCapture</a:t>
            </a:r>
            <a:r>
              <a:rPr lang="sr-Latn-RS" sz="2000" dirty="0" smtClean="0"/>
              <a:t> objekat</a:t>
            </a:r>
          </a:p>
          <a:p>
            <a:pPr lvl="1">
              <a:spcBef>
                <a:spcPts val="0"/>
              </a:spcBef>
            </a:pPr>
            <a:r>
              <a:rPr lang="en-US" sz="1600" dirty="0" err="1" smtClean="0">
                <a:latin typeface="Consolas" pitchFamily="49" charset="0"/>
              </a:rPr>
              <a:t>video_capture</a:t>
            </a:r>
            <a:r>
              <a:rPr lang="en-US" sz="1600" dirty="0" smtClean="0">
                <a:latin typeface="Consolas" pitchFamily="49" charset="0"/>
              </a:rPr>
              <a:t> = </a:t>
            </a:r>
            <a:r>
              <a:rPr lang="en-US" sz="1600" dirty="0">
                <a:latin typeface="Consolas" pitchFamily="49" charset="0"/>
              </a:rPr>
              <a:t>cv2.VideoCapture</a:t>
            </a:r>
            <a:r>
              <a:rPr lang="en-US" sz="1600" dirty="0" smtClean="0">
                <a:latin typeface="Consolas" pitchFamily="49" charset="0"/>
              </a:rPr>
              <a:t>()</a:t>
            </a:r>
            <a:endParaRPr lang="sr-Latn-RS" sz="1600" dirty="0" smtClean="0">
              <a:latin typeface="Consolas" pitchFamily="49" charset="0"/>
            </a:endParaRPr>
          </a:p>
          <a:p>
            <a:pPr>
              <a:spcBef>
                <a:spcPts val="0"/>
              </a:spcBef>
            </a:pPr>
            <a:endParaRPr lang="sr-Latn-RS" sz="2000" dirty="0" smtClean="0"/>
          </a:p>
          <a:p>
            <a:pPr>
              <a:spcBef>
                <a:spcPts val="0"/>
              </a:spcBef>
            </a:pPr>
            <a:r>
              <a:rPr lang="sr-Latn-RS" sz="2000" dirty="0" smtClean="0"/>
              <a:t>Poveži se sa kamerom i uključi je</a:t>
            </a:r>
          </a:p>
          <a:p>
            <a:pPr lvl="1">
              <a:spcBef>
                <a:spcPts val="0"/>
              </a:spcBef>
            </a:pPr>
            <a:r>
              <a:rPr lang="en-US" sz="1600" dirty="0" err="1" smtClean="0">
                <a:latin typeface="Consolas" pitchFamily="49" charset="0"/>
              </a:rPr>
              <a:t>video_capture.open</a:t>
            </a:r>
            <a:r>
              <a:rPr lang="en-US" sz="1600" dirty="0" smtClean="0">
                <a:latin typeface="Consolas" pitchFamily="49" charset="0"/>
              </a:rPr>
              <a:t>(0)</a:t>
            </a:r>
            <a:endParaRPr lang="sr-Latn-RS" sz="1600" dirty="0" smtClean="0">
              <a:latin typeface="Consolas" pitchFamily="49" charset="0"/>
            </a:endParaRPr>
          </a:p>
          <a:p>
            <a:pPr>
              <a:spcBef>
                <a:spcPts val="0"/>
              </a:spcBef>
            </a:pPr>
            <a:endParaRPr lang="sr-Latn-RS" sz="2000" dirty="0" smtClean="0"/>
          </a:p>
          <a:p>
            <a:pPr>
              <a:spcBef>
                <a:spcPts val="0"/>
              </a:spcBef>
            </a:pPr>
            <a:r>
              <a:rPr lang="sr-Latn-RS" sz="2000" dirty="0" smtClean="0"/>
              <a:t>Uzimaj frejmove koje kamera snimi sve dok je kamera uključena</a:t>
            </a:r>
          </a:p>
          <a:p>
            <a:pPr lvl="1">
              <a:spcBef>
                <a:spcPts val="0"/>
              </a:spcBef>
            </a:pPr>
            <a:r>
              <a:rPr lang="en-US" sz="1600" b="1" dirty="0" smtClean="0">
                <a:latin typeface="Consolas" pitchFamily="49" charset="0"/>
              </a:rPr>
              <a:t>while </a:t>
            </a:r>
            <a:r>
              <a:rPr lang="en-US" sz="1600" dirty="0" err="1">
                <a:latin typeface="Consolas" pitchFamily="49" charset="0"/>
              </a:rPr>
              <a:t>video_capture</a:t>
            </a:r>
            <a:r>
              <a:rPr lang="en-US" sz="1600" dirty="0" err="1" smtClean="0">
                <a:latin typeface="Consolas" pitchFamily="49" charset="0"/>
              </a:rPr>
              <a:t>.isOpened</a:t>
            </a:r>
            <a:r>
              <a:rPr lang="en-US" sz="1600" dirty="0" smtClean="0">
                <a:latin typeface="Consolas" pitchFamily="49" charset="0"/>
              </a:rPr>
              <a:t>():</a:t>
            </a:r>
            <a:endParaRPr lang="sr-Latn-RS" sz="1600" dirty="0" smtClean="0">
              <a:latin typeface="Consolas" pitchFamily="49" charset="0"/>
            </a:endParaRPr>
          </a:p>
          <a:p>
            <a:pPr marL="400050" lvl="1" indent="0">
              <a:buNone/>
            </a:pPr>
            <a:r>
              <a:rPr lang="en-US" sz="2000" dirty="0">
                <a:latin typeface="Consolas" pitchFamily="49" charset="0"/>
              </a:rPr>
              <a:t>	</a:t>
            </a:r>
            <a:r>
              <a:rPr lang="sr-Latn-RS" sz="2000" dirty="0" smtClean="0">
                <a:latin typeface="Consolas" pitchFamily="49" charset="0"/>
              </a:rPr>
              <a:t>      </a:t>
            </a:r>
            <a:r>
              <a:rPr lang="en-US" sz="1600" dirty="0" smtClean="0">
                <a:latin typeface="Consolas" pitchFamily="49" charset="0"/>
              </a:rPr>
              <a:t>_, </a:t>
            </a:r>
            <a:r>
              <a:rPr lang="en-US" sz="1600" dirty="0" err="1">
                <a:latin typeface="Consolas" pitchFamily="49" charset="0"/>
              </a:rPr>
              <a:t>img</a:t>
            </a:r>
            <a:r>
              <a:rPr lang="en-US" sz="1600" dirty="0">
                <a:latin typeface="Consolas" pitchFamily="49" charset="0"/>
              </a:rPr>
              <a:t> = </a:t>
            </a:r>
            <a:r>
              <a:rPr lang="en-US" sz="1600" dirty="0" err="1">
                <a:latin typeface="Consolas" pitchFamily="49" charset="0"/>
              </a:rPr>
              <a:t>video_capture</a:t>
            </a:r>
            <a:r>
              <a:rPr lang="en-US" sz="1600" dirty="0" err="1" smtClean="0">
                <a:latin typeface="Consolas" pitchFamily="49" charset="0"/>
              </a:rPr>
              <a:t>.read</a:t>
            </a:r>
            <a:r>
              <a:rPr lang="en-US" sz="1600" dirty="0" smtClean="0">
                <a:latin typeface="Consolas" pitchFamily="49" charset="0"/>
              </a:rPr>
              <a:t>()</a:t>
            </a:r>
          </a:p>
          <a:p>
            <a:pPr marL="685800" lvl="1"/>
            <a:r>
              <a:rPr lang="en-US" sz="1600" dirty="0" err="1" smtClean="0"/>
              <a:t>Dalje</a:t>
            </a:r>
            <a:r>
              <a:rPr lang="en-US" sz="1600" dirty="0" smtClean="0"/>
              <a:t> se sve de</a:t>
            </a:r>
            <a:r>
              <a:rPr lang="sr-Latn-RS" sz="1600" dirty="0" smtClean="0"/>
              <a:t>šava unutar ove </a:t>
            </a:r>
            <a:r>
              <a:rPr lang="sr-Latn-RS" sz="1600" dirty="0" smtClean="0">
                <a:latin typeface="Consolas" pitchFamily="49" charset="0"/>
              </a:rPr>
              <a:t>while</a:t>
            </a:r>
            <a:r>
              <a:rPr lang="sr-Latn-RS" sz="1600" dirty="0" smtClean="0"/>
              <a:t> petlje</a:t>
            </a:r>
            <a:endParaRPr lang="sr-Latn-RS" sz="1800" dirty="0" smtClean="0"/>
          </a:p>
        </p:txBody>
      </p:sp>
    </p:spTree>
    <p:extLst>
      <p:ext uri="{BB962C8B-B14F-4D97-AF65-F5344CB8AC3E}">
        <p14:creationId xmlns:p14="http://schemas.microsoft.com/office/powerpoint/2010/main" val="1580887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2725</TotalTime>
  <Words>1312</Words>
  <Application>Microsoft Office PowerPoint</Application>
  <PresentationFormat>On-screen Show (4:3)</PresentationFormat>
  <Paragraphs>149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Upravljanje računarom na osnovu pokreta snimljenih web kamerom</vt:lpstr>
      <vt:lpstr>SPECIFIKACIJA Šta je potrebno?</vt:lpstr>
      <vt:lpstr>SPECIFIKACIJA Opis korišćenih tehnologija</vt:lpstr>
      <vt:lpstr>SPECIFIKACIJA Opis korišćenih tehnologija</vt:lpstr>
      <vt:lpstr>SPECIFIKACIJA Opis korišćenih tehnologija</vt:lpstr>
      <vt:lpstr>SPECIFIKACIJA Opis korišćenih tehnologija</vt:lpstr>
      <vt:lpstr>SPECIFIKACIJA Opis korišćenih tehnologija</vt:lpstr>
      <vt:lpstr>SPECIFIKACIJA Kako program funkcioniše?</vt:lpstr>
      <vt:lpstr>SPECIFIKACIJA Kako program funkcioniše?</vt:lpstr>
      <vt:lpstr>SPECIFIKACIJA Kako program funkcioniše?</vt:lpstr>
      <vt:lpstr>SPECIFIKACIJA Kako program funkcioniše?</vt:lpstr>
      <vt:lpstr>SPECIFIKACIJA Kako program funkcioniše?</vt:lpstr>
      <vt:lpstr>SPECIFIKACIJA Kako program funkcioniše?</vt:lpstr>
      <vt:lpstr>SPECIFIKACIJA Mogući dodaci</vt:lpstr>
      <vt:lpstr>SLIČNA REŠENJA</vt:lpstr>
      <vt:lpstr>VERIFIKACIJA FUNKCIONALNOSTI I REZULTATI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Anđelić</dc:creator>
  <cp:lastModifiedBy>Lazar Anđelić</cp:lastModifiedBy>
  <cp:revision>165</cp:revision>
  <dcterms:created xsi:type="dcterms:W3CDTF">2015-12-14T19:11:45Z</dcterms:created>
  <dcterms:modified xsi:type="dcterms:W3CDTF">2016-02-19T00:17:53Z</dcterms:modified>
</cp:coreProperties>
</file>