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72" r:id="rId5"/>
    <p:sldId id="268" r:id="rId6"/>
    <p:sldId id="270" r:id="rId7"/>
    <p:sldId id="269" r:id="rId8"/>
    <p:sldId id="260" r:id="rId9"/>
    <p:sldId id="266" r:id="rId10"/>
    <p:sldId id="262" r:id="rId11"/>
    <p:sldId id="263" r:id="rId12"/>
    <p:sldId id="264" r:id="rId13"/>
    <p:sldId id="265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aslov" id="{B976F270-018B-472E-BD36-EA6972E7B11C}">
          <p14:sldIdLst>
            <p14:sldId id="257"/>
          </p14:sldIdLst>
        </p14:section>
        <p14:section name="Specifikacija" id="{EA4AA0BD-61A3-4F2F-8BBA-658763668697}">
          <p14:sldIdLst>
            <p14:sldId id="258"/>
            <p14:sldId id="261"/>
            <p14:sldId id="272"/>
            <p14:sldId id="268"/>
            <p14:sldId id="270"/>
            <p14:sldId id="269"/>
            <p14:sldId id="260"/>
            <p14:sldId id="266"/>
          </p14:sldIdLst>
        </p14:section>
        <p14:section name="Motivacija" id="{94DB4A69-3560-46E1-95C0-AF47193CDC5F}">
          <p14:sldIdLst>
            <p14:sldId id="262"/>
          </p14:sldIdLst>
        </p14:section>
        <p14:section name="Slična rešenja" id="{A2ED84E5-3363-45E7-9CE0-1A9702D53530}">
          <p14:sldIdLst>
            <p14:sldId id="263"/>
          </p14:sldIdLst>
        </p14:section>
        <p14:section name="Koraci implementacije" id="{9D371B48-C159-43E4-85F9-20E88180EDEB}">
          <p14:sldIdLst>
            <p14:sldId id="264"/>
            <p14:sldId id="265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737" autoAdjust="0"/>
  </p:normalViewPr>
  <p:slideViewPr>
    <p:cSldViewPr>
      <p:cViewPr varScale="1">
        <p:scale>
          <a:sx n="90" d="100"/>
          <a:sy n="90" d="100"/>
        </p:scale>
        <p:origin x="-9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E137-8870-4019-B9B1-E6313DA350D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1FED-24F5-4534-859F-6DDD3F0E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7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E137-8870-4019-B9B1-E6313DA350D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1FED-24F5-4534-859F-6DDD3F0E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5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E137-8870-4019-B9B1-E6313DA350D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1FED-24F5-4534-859F-6DDD3F0E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1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E137-8870-4019-B9B1-E6313DA350D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1FED-24F5-4534-859F-6DDD3F0E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8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E137-8870-4019-B9B1-E6313DA350D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1FED-24F5-4534-859F-6DDD3F0E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7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E137-8870-4019-B9B1-E6313DA350D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1FED-24F5-4534-859F-6DDD3F0E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0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E137-8870-4019-B9B1-E6313DA350D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1FED-24F5-4534-859F-6DDD3F0E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0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E137-8870-4019-B9B1-E6313DA350D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1FED-24F5-4534-859F-6DDD3F0E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1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E137-8870-4019-B9B1-E6313DA350D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1FED-24F5-4534-859F-6DDD3F0E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7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E137-8870-4019-B9B1-E6313DA350D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1FED-24F5-4534-859F-6DDD3F0E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1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E137-8870-4019-B9B1-E6313DA350D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1FED-24F5-4534-859F-6DDD3F0E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9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9E137-8870-4019-B9B1-E6313DA350D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51FED-24F5-4534-859F-6DDD3F0E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9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golgorz.hoveringcontrols" TargetMode="External"/><Relationship Id="rId2" Type="http://schemas.openxmlformats.org/officeDocument/2006/relationships/hyperlink" Target="http://forum.xda-developers.com/showthread.php?t=235197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eapmotion.com/" TargetMode="External"/><Relationship Id="rId4" Type="http://schemas.openxmlformats.org/officeDocument/2006/relationships/hyperlink" Target="http://www.samsung.com/my/microsite/tv/2013_si/motion_control_ex_gesture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računarom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pokreta</a:t>
            </a:r>
            <a:r>
              <a:rPr lang="en-US" dirty="0"/>
              <a:t> </a:t>
            </a:r>
            <a:r>
              <a:rPr lang="en-US" dirty="0" err="1"/>
              <a:t>snimljenih</a:t>
            </a:r>
            <a:r>
              <a:rPr lang="en-US" dirty="0"/>
              <a:t> web </a:t>
            </a:r>
            <a:r>
              <a:rPr lang="en-US" dirty="0" err="1"/>
              <a:t>kamerom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2492896"/>
            <a:ext cx="6400800" cy="1752600"/>
          </a:xfrm>
        </p:spPr>
        <p:txBody>
          <a:bodyPr/>
          <a:lstStyle/>
          <a:p>
            <a:r>
              <a:rPr lang="en-US" dirty="0" err="1" smtClean="0"/>
              <a:t>Projekat</a:t>
            </a:r>
            <a:r>
              <a:rPr lang="en-US" dirty="0" smtClean="0"/>
              <a:t> za Soft </a:t>
            </a:r>
            <a:r>
              <a:rPr lang="en-US" dirty="0" err="1" smtClean="0"/>
              <a:t>Kompjuting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1408" y="5505540"/>
            <a:ext cx="1795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bg1">
                    <a:lumMod val="50000"/>
                  </a:schemeClr>
                </a:solidFill>
              </a:rPr>
              <a:t>Student:</a:t>
            </a:r>
          </a:p>
          <a:p>
            <a:r>
              <a:rPr lang="sr-Latn-R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sr-Latn-RS" dirty="0" smtClean="0">
                <a:solidFill>
                  <a:schemeClr val="bg1">
                    <a:lumMod val="50000"/>
                  </a:schemeClr>
                </a:solidFill>
              </a:rPr>
              <a:t>      Lazar Anđelić</a:t>
            </a:r>
          </a:p>
          <a:p>
            <a:r>
              <a:rPr lang="sr-Latn-RS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sr-Latn-RS" dirty="0" smtClean="0">
                <a:solidFill>
                  <a:schemeClr val="bg1">
                    <a:lumMod val="50000"/>
                  </a:schemeClr>
                </a:solidFill>
              </a:rPr>
              <a:t> RA119-2012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409" y="4797152"/>
            <a:ext cx="2153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bg1">
                    <a:lumMod val="50000"/>
                  </a:schemeClr>
                </a:solidFill>
              </a:rPr>
              <a:t>Profesor: </a:t>
            </a:r>
          </a:p>
          <a:p>
            <a:r>
              <a:rPr lang="sr-Latn-RS" dirty="0" smtClean="0">
                <a:solidFill>
                  <a:schemeClr val="bg1">
                    <a:lumMod val="50000"/>
                  </a:schemeClr>
                </a:solidFill>
              </a:rPr>
              <a:t>       Đorđe Obradović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72199" y="5782539"/>
            <a:ext cx="2514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bg1">
                    <a:lumMod val="50000"/>
                  </a:schemeClr>
                </a:solidFill>
              </a:rPr>
              <a:t>Fakultet Tehničkih Nauka</a:t>
            </a:r>
          </a:p>
          <a:p>
            <a:r>
              <a:rPr lang="sr-Latn-RS" dirty="0" smtClean="0">
                <a:solidFill>
                  <a:schemeClr val="bg1">
                    <a:lumMod val="50000"/>
                  </a:schemeClr>
                </a:solidFill>
              </a:rPr>
              <a:t>Novi Sad, 2015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21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Motivacija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Pomeranje</a:t>
            </a:r>
            <a:r>
              <a:rPr lang="en-US" dirty="0" smtClean="0"/>
              <a:t> </a:t>
            </a:r>
            <a:r>
              <a:rPr lang="en-US" dirty="0" err="1" smtClean="0"/>
              <a:t>objekata</a:t>
            </a:r>
            <a:r>
              <a:rPr lang="en-US" dirty="0" smtClean="0"/>
              <a:t> </a:t>
            </a:r>
            <a:r>
              <a:rPr lang="en-US" dirty="0" err="1" smtClean="0"/>
              <a:t>kori</a:t>
            </a:r>
            <a:r>
              <a:rPr lang="sr-Latn-RS" dirty="0" smtClean="0"/>
              <a:t>šćenjem „sile“ u filmovima Star Wars (Force)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4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Sli</a:t>
            </a:r>
            <a:r>
              <a:rPr lang="sr-Latn-RS" dirty="0" smtClean="0"/>
              <a:t>čna rešenja (</a:t>
            </a:r>
            <a:r>
              <a:rPr lang="en-US" dirty="0" err="1" smtClean="0"/>
              <a:t>istrazi</a:t>
            </a:r>
            <a:r>
              <a:rPr lang="en-US" dirty="0" smtClean="0"/>
              <a:t> </a:t>
            </a:r>
            <a:r>
              <a:rPr lang="en-US" dirty="0" err="1" smtClean="0"/>
              <a:t>kako</a:t>
            </a:r>
            <a:r>
              <a:rPr lang="en-US" dirty="0" smtClean="0"/>
              <a:t> </a:t>
            </a:r>
            <a:r>
              <a:rPr lang="en-US" dirty="0" err="1" smtClean="0"/>
              <a:t>rade</a:t>
            </a:r>
            <a:r>
              <a:rPr lang="en-US" dirty="0" smtClean="0"/>
              <a:t> i </a:t>
            </a:r>
            <a:r>
              <a:rPr lang="en-US" dirty="0" err="1" smtClean="0"/>
              <a:t>opisi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Hovering Controls za smart telefone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1"/>
                </a:solidFill>
                <a:hlinkClick r:id="rId2"/>
              </a:rPr>
              <a:t>http</a:t>
            </a:r>
            <a:r>
              <a:rPr lang="en-US" sz="1800" dirty="0" smtClean="0">
                <a:solidFill>
                  <a:schemeClr val="accent1"/>
                </a:solidFill>
                <a:hlinkClick r:id="rId2"/>
              </a:rPr>
              <a:t>://</a:t>
            </a:r>
            <a:r>
              <a:rPr lang="en-US" sz="1600" dirty="0" smtClean="0">
                <a:solidFill>
                  <a:schemeClr val="accent1"/>
                </a:solidFill>
                <a:hlinkClick r:id="rId2"/>
              </a:rPr>
              <a:t>forum.xda-developers.com/showthread.php?t=2351974</a:t>
            </a:r>
            <a:endParaRPr lang="sr-Latn-RS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1"/>
                </a:solidFill>
                <a:hlinkClick r:id="rId3"/>
              </a:rPr>
              <a:t>https://play.google.com/store/apps/details?id=com.golgorz.hoveringcontrols</a:t>
            </a:r>
            <a:endParaRPr lang="en-US" sz="1600" dirty="0" smtClean="0">
              <a:solidFill>
                <a:schemeClr val="accent1"/>
              </a:solidFill>
            </a:endParaRPr>
          </a:p>
          <a:p>
            <a:r>
              <a:rPr lang="sr-Latn-RS" dirty="0" smtClean="0"/>
              <a:t>Samsung Smart TV Motion Control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 smtClean="0">
                <a:hlinkClick r:id="rId4"/>
              </a:rPr>
              <a:t>http://www.samsung.com/my/microsite/tv/2013_si/motion_control_ex_gesture.html</a:t>
            </a:r>
            <a:endParaRPr lang="en-US" sz="1600" dirty="0" smtClean="0"/>
          </a:p>
          <a:p>
            <a:r>
              <a:rPr lang="en-US" dirty="0" smtClean="0"/>
              <a:t>Leap Motion</a:t>
            </a:r>
          </a:p>
          <a:p>
            <a:pPr marL="0" indent="0">
              <a:buNone/>
            </a:pPr>
            <a:r>
              <a:rPr lang="en-US" sz="1600" dirty="0" smtClean="0">
                <a:hlinkClick r:id="rId5"/>
              </a:rPr>
              <a:t>https://www.leapmotion.com/</a:t>
            </a:r>
            <a:endParaRPr lang="en-US" sz="16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313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Koraci</a:t>
            </a:r>
            <a:r>
              <a:rPr lang="en-US" dirty="0" smtClean="0"/>
              <a:t> </a:t>
            </a:r>
            <a:r>
              <a:rPr lang="en-US" dirty="0" err="1" smtClean="0"/>
              <a:t>implementacije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kopiraj</a:t>
            </a:r>
            <a:r>
              <a:rPr lang="en-US" dirty="0" smtClean="0"/>
              <a:t> </a:t>
            </a:r>
            <a:r>
              <a:rPr lang="en-US" dirty="0" err="1" smtClean="0"/>
              <a:t>znacajne</a:t>
            </a:r>
            <a:r>
              <a:rPr lang="en-US" dirty="0" smtClean="0"/>
              <a:t> </a:t>
            </a:r>
            <a:r>
              <a:rPr lang="en-US" dirty="0" err="1" smtClean="0"/>
              <a:t>delove</a:t>
            </a:r>
            <a:r>
              <a:rPr lang="en-US" dirty="0" smtClean="0"/>
              <a:t> </a:t>
            </a:r>
            <a:r>
              <a:rPr lang="en-US" dirty="0" err="1" smtClean="0"/>
              <a:t>koda</a:t>
            </a:r>
            <a:r>
              <a:rPr lang="en-US" dirty="0" smtClean="0"/>
              <a:t> i </a:t>
            </a:r>
            <a:r>
              <a:rPr lang="en-US" dirty="0" err="1" smtClean="0"/>
              <a:t>objasni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Obu</a:t>
            </a:r>
            <a:r>
              <a:rPr lang="sr-Latn-RS" dirty="0" smtClean="0"/>
              <a:t>čiti veštačku neuronsku mrežu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Zatra</a:t>
            </a:r>
            <a:r>
              <a:rPr lang="sr-Latn-RS" dirty="0" smtClean="0"/>
              <a:t>žiti od web kamere da počne da snima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Čitati frejmove iz snimka kamere (realtime)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Konvertovati svaki frejm u binarnu sliku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Pronaći region od interesa (konveksnu „ljusku“ šake)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Proslediti</a:t>
            </a:r>
            <a:r>
              <a:rPr lang="en-US" dirty="0" smtClean="0"/>
              <a:t> region </a:t>
            </a:r>
            <a:r>
              <a:rPr lang="en-US" dirty="0" err="1" smtClean="0"/>
              <a:t>neuronskoj</a:t>
            </a:r>
            <a:r>
              <a:rPr lang="en-US" dirty="0" smtClean="0"/>
              <a:t> </a:t>
            </a:r>
            <a:r>
              <a:rPr lang="en-US" dirty="0" err="1" smtClean="0"/>
              <a:t>mre</a:t>
            </a:r>
            <a:r>
              <a:rPr lang="sr-Latn-RS" dirty="0" smtClean="0"/>
              <a:t>ži da bi odlučila koja je ruka i gestura u pitanju</a:t>
            </a:r>
          </a:p>
        </p:txBody>
      </p:sp>
    </p:spTree>
    <p:extLst>
      <p:ext uri="{BB962C8B-B14F-4D97-AF65-F5344CB8AC3E}">
        <p14:creationId xmlns:p14="http://schemas.microsoft.com/office/powerpoint/2010/main" val="1440826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Koraci implementacije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sr-Latn-RS" dirty="0"/>
              <a:t>Sračunati razlike u poziciji i veličini regiona između </a:t>
            </a:r>
            <a:r>
              <a:rPr lang="sr-Latn-RS" dirty="0" smtClean="0"/>
              <a:t>frejmova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sr-Latn-RS" dirty="0" smtClean="0"/>
              <a:t>Ako postoji razlika u poziciji, i veća je od minimalne granice za pomeraj, pomeri kursor miša za sračunatu razliku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sr-Latn-RS" dirty="0" smtClean="0"/>
              <a:t>Ako postoji razlika u veličini, izvrši pritisak levog ili desnog tastera, u zavisnosti od veličine regiona (region za desni taster je širi od regiona za levi taster)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4637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Korišćene i alternativne metode/alati/funkcije/opcije/šta god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popiši</a:t>
            </a:r>
            <a:r>
              <a:rPr lang="en-US" dirty="0"/>
              <a:t> </a:t>
            </a:r>
            <a:r>
              <a:rPr lang="en-US" dirty="0" err="1"/>
              <a:t>obavezno</a:t>
            </a:r>
            <a:r>
              <a:rPr lang="en-US" dirty="0"/>
              <a:t> sve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radio, </a:t>
            </a:r>
            <a:r>
              <a:rPr lang="en-US" dirty="0" err="1"/>
              <a:t>slična</a:t>
            </a:r>
            <a:r>
              <a:rPr lang="en-US" dirty="0"/>
              <a:t> </a:t>
            </a:r>
            <a:r>
              <a:rPr lang="en-US" dirty="0" err="1"/>
              <a:t>rešenja</a:t>
            </a:r>
            <a:r>
              <a:rPr lang="en-US" dirty="0"/>
              <a:t>, reference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radove</a:t>
            </a:r>
            <a:r>
              <a:rPr lang="en-US" dirty="0"/>
              <a:t>, </a:t>
            </a:r>
            <a:r>
              <a:rPr lang="en-US" dirty="0" err="1"/>
              <a:t>opis</a:t>
            </a:r>
            <a:r>
              <a:rPr lang="en-US" dirty="0"/>
              <a:t> </a:t>
            </a:r>
            <a:r>
              <a:rPr lang="en-US" dirty="0" err="1"/>
              <a:t>tehnologij</a:t>
            </a:r>
            <a:r>
              <a:rPr lang="sr-Cyrl-RS" dirty="0"/>
              <a:t>е/</a:t>
            </a:r>
            <a:r>
              <a:rPr lang="en-US" dirty="0" err="1"/>
              <a:t>algoritama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koristio</a:t>
            </a:r>
            <a:r>
              <a:rPr lang="en-US" dirty="0"/>
              <a:t>, </a:t>
            </a:r>
            <a:r>
              <a:rPr lang="en-US" dirty="0" err="1"/>
              <a:t>način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koji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verifikovao</a:t>
            </a:r>
            <a:r>
              <a:rPr lang="en-US" dirty="0"/>
              <a:t> rad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i same </a:t>
            </a: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 smtClean="0"/>
              <a:t>dobio</a:t>
            </a:r>
            <a:r>
              <a:rPr lang="en-US" dirty="0"/>
              <a:t>. Budi </a:t>
            </a:r>
            <a:r>
              <a:rPr lang="en-US" dirty="0" err="1"/>
              <a:t>koncizan</a:t>
            </a:r>
            <a:r>
              <a:rPr lang="en-US" dirty="0"/>
              <a:t> i </a:t>
            </a:r>
            <a:r>
              <a:rPr lang="en-US" dirty="0" err="1"/>
              <a:t>kratak</a:t>
            </a:r>
            <a:r>
              <a:rPr lang="en-US" dirty="0"/>
              <a:t>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pokušaj</a:t>
            </a:r>
            <a:r>
              <a:rPr lang="en-US" dirty="0"/>
              <a:t> da </a:t>
            </a:r>
            <a:r>
              <a:rPr lang="en-US" dirty="0" err="1"/>
              <a:t>pokriješ</a:t>
            </a:r>
            <a:r>
              <a:rPr lang="en-US" dirty="0"/>
              <a:t> sve</a:t>
            </a:r>
            <a:endParaRPr lang="en-US" dirty="0" smtClean="0"/>
          </a:p>
          <a:p>
            <a:r>
              <a:rPr lang="en-US" dirty="0" smtClean="0"/>
              <a:t>SVAKI OD KORAKA IMPLEMENTACIJE KAO POSEBAN NASLOV, I OSTALO STO VEC IMAS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0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b="1" dirty="0" smtClean="0"/>
              <a:t>SPECIFIKACIJA</a:t>
            </a:r>
            <a:br>
              <a:rPr lang="sr-Latn-RS" b="1" dirty="0" smtClean="0"/>
            </a:br>
            <a:r>
              <a:rPr lang="sr-Latn-RS" sz="3100" i="1" dirty="0" smtClean="0"/>
              <a:t>Šta je potrebno?</a:t>
            </a:r>
            <a:endParaRPr lang="en-US" b="1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Jedna</a:t>
            </a:r>
            <a:r>
              <a:rPr lang="en-US" dirty="0" smtClean="0"/>
              <a:t> </a:t>
            </a:r>
            <a:r>
              <a:rPr lang="sr-Latn-RS" dirty="0" smtClean="0"/>
              <a:t>šaka</a:t>
            </a:r>
            <a:r>
              <a:rPr lang="en-US" dirty="0" smtClean="0"/>
              <a:t>…</a:t>
            </a:r>
          </a:p>
          <a:p>
            <a:r>
              <a:rPr lang="en-US" dirty="0" err="1" smtClean="0"/>
              <a:t>Kompjuter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Web </a:t>
            </a:r>
            <a:r>
              <a:rPr lang="en-US" dirty="0" err="1" smtClean="0"/>
              <a:t>kamera</a:t>
            </a:r>
            <a:endParaRPr lang="sr-Latn-RS" dirty="0" smtClean="0"/>
          </a:p>
          <a:p>
            <a:r>
              <a:rPr lang="sr-Latn-RS" dirty="0" smtClean="0"/>
              <a:t>Python</a:t>
            </a:r>
          </a:p>
          <a:p>
            <a:r>
              <a:rPr lang="sr-Latn-RS" dirty="0" smtClean="0"/>
              <a:t>Biblioteke:</a:t>
            </a:r>
          </a:p>
          <a:p>
            <a:pPr lvl="1"/>
            <a:r>
              <a:rPr lang="sr-Latn-RS" dirty="0" smtClean="0"/>
              <a:t>OpenCV2 </a:t>
            </a:r>
            <a:r>
              <a:rPr lang="sr-Latn-RS" sz="2400" dirty="0" smtClean="0"/>
              <a:t>– obrada slike</a:t>
            </a:r>
            <a:endParaRPr lang="sr-Latn-RS" dirty="0" smtClean="0"/>
          </a:p>
          <a:p>
            <a:pPr lvl="1"/>
            <a:r>
              <a:rPr lang="sr-Latn-RS" dirty="0" smtClean="0"/>
              <a:t>Keras </a:t>
            </a:r>
            <a:r>
              <a:rPr lang="sr-Latn-RS" sz="2400" dirty="0" smtClean="0"/>
              <a:t>– veštačke neuronske mreže</a:t>
            </a:r>
          </a:p>
          <a:p>
            <a:pPr lvl="1"/>
            <a:r>
              <a:rPr lang="sr-Latn-RS" dirty="0" smtClean="0"/>
              <a:t>PyAutoGui </a:t>
            </a:r>
            <a:r>
              <a:rPr lang="sr-Latn-RS" sz="2400" dirty="0" smtClean="0"/>
              <a:t>– upravljanje računarom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121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SPECIFIKACIJA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i="1" dirty="0" err="1" smtClean="0"/>
              <a:t>Kako</a:t>
            </a:r>
            <a:r>
              <a:rPr lang="sr-Latn-RS" sz="3100" i="1" dirty="0" smtClean="0"/>
              <a:t> program</a:t>
            </a:r>
            <a:r>
              <a:rPr lang="en-US" sz="3100" i="1" dirty="0" smtClean="0"/>
              <a:t> </a:t>
            </a:r>
            <a:r>
              <a:rPr lang="en-US" sz="3100" i="1" dirty="0" err="1" smtClean="0"/>
              <a:t>funkcioni</a:t>
            </a:r>
            <a:r>
              <a:rPr lang="sr-Latn-RS" sz="3100" i="1" dirty="0" smtClean="0"/>
              <a:t>še?</a:t>
            </a:r>
            <a:endParaRPr lang="en-US" sz="310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sr-Latn-RS" sz="2800" dirty="0" smtClean="0"/>
              <a:t>Obučimo neuronsku mrežu</a:t>
            </a:r>
          </a:p>
          <a:p>
            <a:pPr>
              <a:spcBef>
                <a:spcPts val="0"/>
              </a:spcBef>
            </a:pPr>
            <a:r>
              <a:rPr lang="sr-Latn-RS" sz="2000" dirty="0" smtClean="0"/>
              <a:t>Učitamo sliku koja predstavlja obučavajući skup</a:t>
            </a:r>
          </a:p>
          <a:p>
            <a:pPr lvl="1">
              <a:spcBef>
                <a:spcPts val="0"/>
              </a:spcBef>
            </a:pPr>
            <a:r>
              <a:rPr lang="en-US" sz="1600" i="1" dirty="0" err="1"/>
              <a:t>img_train</a:t>
            </a:r>
            <a:r>
              <a:rPr lang="en-US" sz="1600" i="1" dirty="0"/>
              <a:t> = </a:t>
            </a:r>
            <a:r>
              <a:rPr lang="en-US" sz="1600" i="1" dirty="0" err="1"/>
              <a:t>simF.load_image</a:t>
            </a:r>
            <a:r>
              <a:rPr lang="en-US" sz="1600" i="1" dirty="0"/>
              <a:t>('fist_state.png')</a:t>
            </a:r>
            <a:endParaRPr lang="sr-Latn-RS" sz="1600" i="1" dirty="0" smtClean="0"/>
          </a:p>
          <a:p>
            <a:pPr>
              <a:spcBef>
                <a:spcPts val="0"/>
              </a:spcBef>
            </a:pPr>
            <a:r>
              <a:rPr lang="sr-Latn-RS" sz="2000" dirty="0" smtClean="0"/>
              <a:t>Konvertujemo je u grayscale, pa u binarni oblik</a:t>
            </a:r>
            <a:endParaRPr lang="en-US" sz="2000" dirty="0" smtClean="0"/>
          </a:p>
          <a:p>
            <a:pPr lvl="1">
              <a:spcBef>
                <a:spcPts val="0"/>
              </a:spcBef>
            </a:pPr>
            <a:r>
              <a:rPr lang="en-US" sz="1600" i="1" dirty="0" err="1"/>
              <a:t>img_train_bin</a:t>
            </a:r>
            <a:r>
              <a:rPr lang="en-US" sz="1600" i="1" dirty="0"/>
              <a:t> = </a:t>
            </a:r>
            <a:r>
              <a:rPr lang="en-US" sz="1600" i="1" dirty="0" err="1"/>
              <a:t>simF.get_image_bin</a:t>
            </a:r>
            <a:r>
              <a:rPr lang="en-US" sz="1600" i="1" dirty="0"/>
              <a:t>(</a:t>
            </a:r>
            <a:r>
              <a:rPr lang="en-US" sz="1600" i="1" dirty="0" err="1"/>
              <a:t>simF.get_image_gray</a:t>
            </a:r>
            <a:r>
              <a:rPr lang="en-US" sz="1600" i="1" dirty="0"/>
              <a:t>(</a:t>
            </a:r>
            <a:r>
              <a:rPr lang="en-US" sz="1600" i="1" dirty="0" err="1"/>
              <a:t>img_train</a:t>
            </a:r>
            <a:r>
              <a:rPr lang="en-US" sz="1600" i="1" dirty="0"/>
              <a:t>))</a:t>
            </a:r>
            <a:endParaRPr lang="sr-Latn-RS" sz="1600" i="1" dirty="0" smtClean="0"/>
          </a:p>
          <a:p>
            <a:pPr>
              <a:spcBef>
                <a:spcPts val="0"/>
              </a:spcBef>
            </a:pPr>
            <a:r>
              <a:rPr lang="sr-Latn-RS" sz="2000" dirty="0" smtClean="0"/>
              <a:t>Odredimo regione od interesa na binarnoj slici</a:t>
            </a:r>
            <a:endParaRPr lang="en-US" sz="2000" dirty="0" smtClean="0"/>
          </a:p>
          <a:p>
            <a:pPr lvl="1">
              <a:spcBef>
                <a:spcPts val="0"/>
              </a:spcBef>
            </a:pPr>
            <a:r>
              <a:rPr lang="en-US" sz="1600" i="1" dirty="0" err="1"/>
              <a:t>sel_img_train</a:t>
            </a:r>
            <a:r>
              <a:rPr lang="en-US" sz="1600" i="1" dirty="0"/>
              <a:t>, shapes, rectangles, dots = </a:t>
            </a:r>
            <a:r>
              <a:rPr lang="en-US" sz="1600" i="1" dirty="0" err="1"/>
              <a:t>regF.select_roi</a:t>
            </a:r>
            <a:r>
              <a:rPr lang="en-US" sz="1600" i="1" dirty="0"/>
              <a:t>(</a:t>
            </a:r>
            <a:r>
              <a:rPr lang="en-US" sz="1600" i="1" dirty="0" err="1"/>
              <a:t>img_train.copy</a:t>
            </a:r>
            <a:r>
              <a:rPr lang="en-US" sz="1600" i="1" dirty="0"/>
              <a:t>(), </a:t>
            </a:r>
            <a:r>
              <a:rPr lang="en-US" sz="1600" i="1" dirty="0" err="1"/>
              <a:t>img_train_bin</a:t>
            </a:r>
            <a:r>
              <a:rPr lang="en-US" sz="1600" i="1" dirty="0"/>
              <a:t>)</a:t>
            </a:r>
            <a:endParaRPr lang="sr-Latn-RS" sz="1600" i="1" dirty="0" smtClean="0"/>
          </a:p>
          <a:p>
            <a:pPr>
              <a:spcBef>
                <a:spcPts val="0"/>
              </a:spcBef>
            </a:pPr>
            <a:r>
              <a:rPr lang="sr-Latn-RS" sz="2000" dirty="0" smtClean="0"/>
              <a:t>Regione „formatiramo“ tako da ih veštačka neuronska mreža može očitati</a:t>
            </a:r>
            <a:endParaRPr lang="en-US" sz="2000" dirty="0" smtClean="0"/>
          </a:p>
          <a:p>
            <a:pPr lvl="1">
              <a:spcBef>
                <a:spcPts val="0"/>
              </a:spcBef>
            </a:pPr>
            <a:r>
              <a:rPr lang="en-US" sz="1600" i="1" dirty="0"/>
              <a:t>inputs = </a:t>
            </a:r>
            <a:r>
              <a:rPr lang="en-US" sz="1600" i="1" dirty="0" err="1"/>
              <a:t>simF.prepare_for_ann</a:t>
            </a:r>
            <a:r>
              <a:rPr lang="en-US" sz="1600" i="1" dirty="0"/>
              <a:t>(shapes)</a:t>
            </a:r>
            <a:endParaRPr lang="sr-Latn-RS" sz="1600" i="1" dirty="0" smtClean="0"/>
          </a:p>
          <a:p>
            <a:pPr>
              <a:spcBef>
                <a:spcPts val="0"/>
              </a:spcBef>
            </a:pPr>
            <a:r>
              <a:rPr lang="sr-Latn-RS" sz="2000" dirty="0" smtClean="0"/>
              <a:t>Napravimo skup izlaznih vrednosti,</a:t>
            </a:r>
            <a:r>
              <a:rPr lang="en-US" sz="2000" dirty="0" smtClean="0"/>
              <a:t> </a:t>
            </a:r>
            <a:r>
              <a:rPr lang="en-US" sz="2000" dirty="0" err="1" smtClean="0"/>
              <a:t>prevedemo</a:t>
            </a:r>
            <a:r>
              <a:rPr lang="en-US" sz="2000" dirty="0" smtClean="0"/>
              <a:t> </a:t>
            </a:r>
            <a:r>
              <a:rPr lang="en-US" sz="2000" dirty="0" err="1" smtClean="0"/>
              <a:t>ga</a:t>
            </a:r>
            <a:r>
              <a:rPr lang="en-US" sz="2000" dirty="0" smtClean="0"/>
              <a:t> u </a:t>
            </a:r>
            <a:r>
              <a:rPr lang="en-US" sz="2000" dirty="0" err="1" smtClean="0"/>
              <a:t>oblik</a:t>
            </a:r>
            <a:r>
              <a:rPr lang="en-US" sz="2000" dirty="0" smtClean="0"/>
              <a:t> </a:t>
            </a:r>
            <a:r>
              <a:rPr lang="en-US" sz="2000" dirty="0" err="1" smtClean="0"/>
              <a:t>pogodan</a:t>
            </a:r>
            <a:r>
              <a:rPr lang="en-US" sz="2000" dirty="0" smtClean="0"/>
              <a:t> za </a:t>
            </a:r>
            <a:r>
              <a:rPr lang="sr-Latn-RS" sz="2000" dirty="0" smtClean="0"/>
              <a:t>V</a:t>
            </a:r>
            <a:r>
              <a:rPr lang="en-US" sz="2000" dirty="0" smtClean="0"/>
              <a:t>NM</a:t>
            </a:r>
          </a:p>
          <a:p>
            <a:pPr lvl="1">
              <a:spcBef>
                <a:spcPts val="0"/>
              </a:spcBef>
            </a:pPr>
            <a:r>
              <a:rPr lang="en-US" sz="1600" i="1" dirty="0" err="1"/>
              <a:t>hand_state</a:t>
            </a:r>
            <a:r>
              <a:rPr lang="en-US" sz="1600" i="1" dirty="0"/>
              <a:t> = </a:t>
            </a:r>
            <a:r>
              <a:rPr lang="en-US" sz="1600" i="1" dirty="0" smtClean="0"/>
              <a:t>[…]</a:t>
            </a:r>
          </a:p>
          <a:p>
            <a:pPr lvl="1">
              <a:spcBef>
                <a:spcPts val="0"/>
              </a:spcBef>
            </a:pPr>
            <a:r>
              <a:rPr lang="en-US" sz="1600" i="1" dirty="0"/>
              <a:t>outputs = </a:t>
            </a:r>
            <a:r>
              <a:rPr lang="en-US" sz="1600" i="1" dirty="0" err="1"/>
              <a:t>simF.convert_output</a:t>
            </a:r>
            <a:r>
              <a:rPr lang="en-US" sz="1600" i="1" dirty="0"/>
              <a:t>(</a:t>
            </a:r>
            <a:r>
              <a:rPr lang="en-US" sz="1600" i="1" dirty="0" err="1"/>
              <a:t>hand_state</a:t>
            </a:r>
            <a:r>
              <a:rPr lang="en-US" sz="1600" i="1" dirty="0"/>
              <a:t>)</a:t>
            </a:r>
            <a:endParaRPr lang="en-US" sz="1600" i="1" dirty="0" smtClean="0"/>
          </a:p>
          <a:p>
            <a:pPr>
              <a:spcBef>
                <a:spcPts val="0"/>
              </a:spcBef>
            </a:pPr>
            <a:r>
              <a:rPr lang="en-US" sz="2000" dirty="0" err="1" smtClean="0"/>
              <a:t>Napravimo</a:t>
            </a:r>
            <a:r>
              <a:rPr lang="en-US" sz="2000" dirty="0" smtClean="0"/>
              <a:t> i </a:t>
            </a:r>
            <a:r>
              <a:rPr lang="en-US" sz="2000" dirty="0" err="1" smtClean="0"/>
              <a:t>treniramo</a:t>
            </a:r>
            <a:r>
              <a:rPr lang="en-US" sz="2000" dirty="0" smtClean="0"/>
              <a:t> </a:t>
            </a:r>
            <a:r>
              <a:rPr lang="en-US" sz="2000" dirty="0" err="1" smtClean="0"/>
              <a:t>ve</a:t>
            </a:r>
            <a:r>
              <a:rPr lang="sr-Latn-RS" sz="2000" dirty="0" smtClean="0"/>
              <a:t>štačku NM</a:t>
            </a:r>
            <a:endParaRPr lang="en-US" sz="2000" dirty="0" smtClean="0"/>
          </a:p>
          <a:p>
            <a:pPr lvl="1">
              <a:spcBef>
                <a:spcPts val="0"/>
              </a:spcBef>
            </a:pPr>
            <a:r>
              <a:rPr lang="en-US" sz="1600" i="1" dirty="0" err="1"/>
              <a:t>ann</a:t>
            </a:r>
            <a:r>
              <a:rPr lang="en-US" sz="1600" i="1" dirty="0"/>
              <a:t> = </a:t>
            </a:r>
            <a:r>
              <a:rPr lang="en-US" sz="1600" i="1" dirty="0" err="1"/>
              <a:t>annFs.create_ann</a:t>
            </a:r>
            <a:r>
              <a:rPr lang="en-US" sz="1600" i="1" dirty="0" smtClean="0"/>
              <a:t>()</a:t>
            </a:r>
          </a:p>
          <a:p>
            <a:pPr lvl="1">
              <a:spcBef>
                <a:spcPts val="0"/>
              </a:spcBef>
            </a:pPr>
            <a:r>
              <a:rPr lang="en-US" sz="1600" i="1" dirty="0" err="1"/>
              <a:t>ann</a:t>
            </a:r>
            <a:r>
              <a:rPr lang="en-US" sz="1600" i="1" dirty="0"/>
              <a:t> = </a:t>
            </a:r>
            <a:r>
              <a:rPr lang="en-US" sz="1600" i="1" dirty="0" err="1"/>
              <a:t>annFs.train_ann</a:t>
            </a:r>
            <a:r>
              <a:rPr lang="en-US" sz="1600" i="1" dirty="0"/>
              <a:t>(</a:t>
            </a:r>
            <a:r>
              <a:rPr lang="en-US" sz="1600" i="1" dirty="0" err="1"/>
              <a:t>ann</a:t>
            </a:r>
            <a:r>
              <a:rPr lang="en-US" sz="1600" i="1" dirty="0"/>
              <a:t>, inputs, outputs)  # MOZDA NEKI TEST DATA SET</a:t>
            </a:r>
            <a:endParaRPr lang="en-US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129807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SPECIFIKACIJA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i="1" dirty="0" err="1" smtClean="0"/>
              <a:t>Kako</a:t>
            </a:r>
            <a:r>
              <a:rPr lang="sr-Latn-RS" sz="3100" i="1" dirty="0" smtClean="0"/>
              <a:t> program</a:t>
            </a:r>
            <a:r>
              <a:rPr lang="en-US" sz="3100" i="1" dirty="0" smtClean="0"/>
              <a:t> </a:t>
            </a:r>
            <a:r>
              <a:rPr lang="en-US" sz="3100" i="1" dirty="0" err="1" smtClean="0"/>
              <a:t>funkcioni</a:t>
            </a:r>
            <a:r>
              <a:rPr lang="sr-Latn-RS" sz="3100" i="1" dirty="0" smtClean="0"/>
              <a:t>še?</a:t>
            </a:r>
            <a:endParaRPr lang="en-US" sz="310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 startAt="2"/>
            </a:pPr>
            <a:r>
              <a:rPr lang="sr-Latn-RS" sz="2800" dirty="0" smtClean="0"/>
              <a:t>Kamera sve vreme snima šta se događa u njenom vidnom polju</a:t>
            </a:r>
            <a:endParaRPr lang="sr-Latn-RS" dirty="0" smtClean="0"/>
          </a:p>
          <a:p>
            <a:pPr>
              <a:spcBef>
                <a:spcPts val="0"/>
              </a:spcBef>
            </a:pPr>
            <a:r>
              <a:rPr lang="sr-Latn-RS" sz="2000" dirty="0" smtClean="0"/>
              <a:t>Napravi </a:t>
            </a:r>
            <a:r>
              <a:rPr lang="sr-Latn-RS" sz="2000" i="1" dirty="0" smtClean="0"/>
              <a:t>VideoCapture</a:t>
            </a:r>
            <a:r>
              <a:rPr lang="sr-Latn-RS" sz="2000" dirty="0" smtClean="0"/>
              <a:t> objekat</a:t>
            </a:r>
          </a:p>
          <a:p>
            <a:pPr lvl="1">
              <a:spcBef>
                <a:spcPts val="0"/>
              </a:spcBef>
            </a:pPr>
            <a:r>
              <a:rPr lang="en-US" sz="1600" i="1" dirty="0" err="1" smtClean="0"/>
              <a:t>video_capture</a:t>
            </a:r>
            <a:r>
              <a:rPr lang="en-US" sz="1600" dirty="0" smtClean="0"/>
              <a:t> </a:t>
            </a:r>
            <a:r>
              <a:rPr lang="en-US" sz="1600" i="1" dirty="0" smtClean="0"/>
              <a:t>=</a:t>
            </a:r>
            <a:r>
              <a:rPr lang="en-US" sz="1600" dirty="0" smtClean="0"/>
              <a:t> </a:t>
            </a:r>
            <a:r>
              <a:rPr lang="en-US" sz="1600" i="1" dirty="0"/>
              <a:t>cv2.VideoCapture</a:t>
            </a:r>
            <a:r>
              <a:rPr lang="en-US" sz="1600" i="1" dirty="0" smtClean="0"/>
              <a:t>()</a:t>
            </a:r>
            <a:endParaRPr lang="sr-Latn-RS" sz="1600" i="1" dirty="0" smtClean="0"/>
          </a:p>
          <a:p>
            <a:pPr>
              <a:spcBef>
                <a:spcPts val="0"/>
              </a:spcBef>
            </a:pPr>
            <a:endParaRPr lang="sr-Latn-RS" sz="2000" dirty="0" smtClean="0"/>
          </a:p>
          <a:p>
            <a:pPr>
              <a:spcBef>
                <a:spcPts val="0"/>
              </a:spcBef>
            </a:pPr>
            <a:r>
              <a:rPr lang="sr-Latn-RS" sz="2000" dirty="0" smtClean="0"/>
              <a:t>Poveži se sa kamerom i uključi je</a:t>
            </a:r>
          </a:p>
          <a:p>
            <a:pPr lvl="1">
              <a:spcBef>
                <a:spcPts val="0"/>
              </a:spcBef>
            </a:pPr>
            <a:r>
              <a:rPr lang="en-US" sz="1600" i="1" dirty="0" err="1" smtClean="0"/>
              <a:t>video_capture.open</a:t>
            </a:r>
            <a:r>
              <a:rPr lang="en-US" sz="1600" i="1" dirty="0" smtClean="0"/>
              <a:t>(0)</a:t>
            </a:r>
            <a:endParaRPr lang="sr-Latn-RS" sz="1600" i="1" dirty="0" smtClean="0"/>
          </a:p>
          <a:p>
            <a:pPr>
              <a:spcBef>
                <a:spcPts val="0"/>
              </a:spcBef>
            </a:pPr>
            <a:endParaRPr lang="sr-Latn-RS" sz="2000" dirty="0" smtClean="0"/>
          </a:p>
          <a:p>
            <a:pPr>
              <a:spcBef>
                <a:spcPts val="0"/>
              </a:spcBef>
            </a:pPr>
            <a:r>
              <a:rPr lang="sr-Latn-RS" sz="2000" dirty="0" smtClean="0"/>
              <a:t>Uzimaj frejmove koje kamera snimi sve dok je kamera uključena</a:t>
            </a:r>
          </a:p>
          <a:p>
            <a:pPr lvl="1">
              <a:spcBef>
                <a:spcPts val="0"/>
              </a:spcBef>
            </a:pPr>
            <a:r>
              <a:rPr lang="en-US" sz="1600" b="1" i="1" dirty="0" smtClean="0"/>
              <a:t>while </a:t>
            </a:r>
            <a:r>
              <a:rPr lang="en-US" sz="1600" i="1" dirty="0" err="1"/>
              <a:t>video_capture</a:t>
            </a:r>
            <a:r>
              <a:rPr lang="en-US" sz="1600" i="1" dirty="0" err="1" smtClean="0"/>
              <a:t>.isOpened</a:t>
            </a:r>
            <a:r>
              <a:rPr lang="en-US" sz="1600" i="1" dirty="0" smtClean="0"/>
              <a:t>():</a:t>
            </a:r>
            <a:endParaRPr lang="sr-Latn-RS" sz="1600" i="1" dirty="0" smtClean="0"/>
          </a:p>
          <a:p>
            <a:pPr marL="400050" lvl="1" indent="0">
              <a:buNone/>
            </a:pPr>
            <a:r>
              <a:rPr lang="en-US" sz="2000" i="1" dirty="0"/>
              <a:t>	</a:t>
            </a:r>
            <a:r>
              <a:rPr lang="sr-Latn-RS" sz="2000" i="1" dirty="0" smtClean="0"/>
              <a:t>      </a:t>
            </a:r>
            <a:r>
              <a:rPr lang="en-US" sz="1600" i="1" dirty="0" smtClean="0"/>
              <a:t>ret</a:t>
            </a:r>
            <a:r>
              <a:rPr lang="en-US" sz="1600" i="1" dirty="0"/>
              <a:t>, </a:t>
            </a:r>
            <a:r>
              <a:rPr lang="en-US" sz="1600" i="1" dirty="0" err="1"/>
              <a:t>img</a:t>
            </a:r>
            <a:r>
              <a:rPr lang="en-US" sz="1600" i="1" dirty="0"/>
              <a:t> = </a:t>
            </a:r>
            <a:r>
              <a:rPr lang="en-US" sz="1600" i="1" dirty="0" err="1"/>
              <a:t>video_capture</a:t>
            </a:r>
            <a:r>
              <a:rPr lang="en-US" sz="1600" i="1" dirty="0" err="1" smtClean="0"/>
              <a:t>.read</a:t>
            </a:r>
            <a:r>
              <a:rPr lang="en-US" sz="1600" i="1" dirty="0" smtClean="0"/>
              <a:t>()</a:t>
            </a:r>
            <a:endParaRPr lang="sr-Latn-RS" sz="1800" i="1" dirty="0" smtClean="0"/>
          </a:p>
        </p:txBody>
      </p:sp>
    </p:spTree>
    <p:extLst>
      <p:ext uri="{BB962C8B-B14F-4D97-AF65-F5344CB8AC3E}">
        <p14:creationId xmlns:p14="http://schemas.microsoft.com/office/powerpoint/2010/main" val="15808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SPECIFIKACIJA</a:t>
            </a:r>
            <a:r>
              <a:rPr lang="en-US" dirty="0"/>
              <a:t/>
            </a:r>
            <a:br>
              <a:rPr lang="en-US" dirty="0"/>
            </a:br>
            <a:r>
              <a:rPr lang="en-US" sz="3100" i="1" dirty="0" err="1"/>
              <a:t>Kako</a:t>
            </a:r>
            <a:r>
              <a:rPr lang="sr-Latn-RS" sz="3100" i="1" dirty="0"/>
              <a:t> program</a:t>
            </a:r>
            <a:r>
              <a:rPr lang="en-US" sz="3100" i="1" dirty="0"/>
              <a:t> </a:t>
            </a:r>
            <a:r>
              <a:rPr lang="en-US" sz="3100" i="1" dirty="0" err="1"/>
              <a:t>funkcioni</a:t>
            </a:r>
            <a:r>
              <a:rPr lang="sr-Latn-RS" sz="3100" i="1" dirty="0"/>
              <a:t>še?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sr-Latn-RS" sz="2800" dirty="0" smtClean="0"/>
                  <a:t>Snimak </a:t>
                </a:r>
                <a:r>
                  <a:rPr lang="sr-Latn-RS" sz="2800" dirty="0"/>
                  <a:t>se u pozadini softverski obrađuje, sa ciljem da se u frejmovima pronađe oblik koji predstavlja raširenu </a:t>
                </a:r>
                <a:r>
                  <a:rPr lang="sr-Latn-RS" sz="2800" dirty="0" smtClean="0"/>
                  <a:t>šaku</a:t>
                </a:r>
                <a:r>
                  <a:rPr lang="sr-Latn-RS" sz="2800" dirty="0"/>
                  <a:t>, ili da bar liči na nju</a:t>
                </a:r>
              </a:p>
              <a:p>
                <a:r>
                  <a:rPr lang="en-US" sz="2000" dirty="0" err="1" smtClean="0"/>
                  <a:t>Konverzija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slike</a:t>
                </a:r>
                <a:r>
                  <a:rPr lang="en-US" sz="2000" dirty="0" smtClean="0"/>
                  <a:t> u </a:t>
                </a:r>
                <a:r>
                  <a:rPr lang="en-US" sz="2000" dirty="0" err="1" smtClean="0"/>
                  <a:t>grayscale</a:t>
                </a:r>
                <a:r>
                  <a:rPr lang="en-US" sz="2000" dirty="0" smtClean="0"/>
                  <a:t>, </a:t>
                </a:r>
                <a:r>
                  <a:rPr lang="en-US" sz="2000" dirty="0" err="1" smtClean="0"/>
                  <a:t>zamu</a:t>
                </a:r>
                <a:r>
                  <a:rPr lang="sr-Latn-RS" sz="2000" dirty="0" smtClean="0"/>
                  <a:t>ćivanje (GaussianBlur)</a:t>
                </a:r>
                <a:r>
                  <a:rPr lang="en-US" sz="2000" dirty="0" smtClean="0"/>
                  <a:t> da bi </a:t>
                </a:r>
                <a:r>
                  <a:rPr lang="en-US" sz="2000" dirty="0" err="1" smtClean="0"/>
                  <a:t>smo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otklonili</a:t>
                </a:r>
                <a:r>
                  <a:rPr lang="en-US" sz="2000" dirty="0" smtClean="0"/>
                  <a:t> </a:t>
                </a:r>
                <a:r>
                  <a:rPr lang="sr-Latn-RS" sz="2000" dirty="0" smtClean="0"/>
                  <a:t>šum, </a:t>
                </a:r>
                <a:r>
                  <a:rPr lang="en-US" sz="2000" dirty="0" smtClean="0"/>
                  <a:t>pa </a:t>
                </a:r>
                <a:r>
                  <a:rPr lang="en-US" sz="2000" dirty="0" err="1" smtClean="0"/>
                  <a:t>binar</a:t>
                </a:r>
                <a:r>
                  <a:rPr lang="sr-Latn-RS" sz="2000" dirty="0" smtClean="0"/>
                  <a:t>izacija</a:t>
                </a:r>
              </a:p>
              <a:p>
                <a:pPr lvl="1"/>
                <a:r>
                  <a:rPr lang="sr-Latn-RS" sz="1600" dirty="0" smtClean="0"/>
                  <a:t>GaussianBlur koristi Gaussian filter, tj filter čiji impulsni odziv (odziv sistema u funkciji vremena) predstavlja Gaussian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r>
                      <a:rPr lang="sr-Latn-RS" sz="1600" b="0" i="1" smtClean="0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sr-Latn-RS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sr-Latn-RS" sz="1600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sr-Latn-RS" sz="16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sr-Latn-RS" sz="16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sr-Latn-RS" sz="1600" b="0" i="1" smtClean="0">
                                <a:latin typeface="Cambria Math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r>
                  <a:rPr lang="en-US" sz="1600" dirty="0" smtClean="0"/>
                  <a:t>)</a:t>
                </a:r>
              </a:p>
              <a:p>
                <a:endParaRPr lang="sr-Latn-RS" sz="2000" dirty="0" smtClean="0"/>
              </a:p>
              <a:p>
                <a:r>
                  <a:rPr lang="en-US" sz="2000" dirty="0" err="1" smtClean="0"/>
                  <a:t>Pronala</a:t>
                </a:r>
                <a:r>
                  <a:rPr lang="sr-Latn-RS" sz="2000" dirty="0" smtClean="0"/>
                  <a:t>ženje kontura na slici</a:t>
                </a:r>
              </a:p>
              <a:p>
                <a:pPr lvl="1"/>
                <a:r>
                  <a:rPr lang="sr-Latn-RS" sz="1600" i="1" dirty="0" smtClean="0"/>
                  <a:t>cv2.findContours(img_bin, ...)</a:t>
                </a:r>
                <a:endParaRPr lang="en-US" sz="1600" i="1" dirty="0" smtClean="0"/>
              </a:p>
              <a:p>
                <a:pPr lvl="1"/>
                <a:r>
                  <a:rPr lang="en-US" sz="1600" dirty="0" err="1" smtClean="0"/>
                  <a:t>Funkcija</a:t>
                </a:r>
                <a:r>
                  <a:rPr lang="en-US" sz="1600" dirty="0" smtClean="0"/>
                  <a:t> </a:t>
                </a:r>
                <a:r>
                  <a:rPr lang="sr-Latn-RS" sz="1600" dirty="0" smtClean="0"/>
                  <a:t>će nam vratiti listu kontura, od kojih svaka predstavlja numpy array koordinata graničnih tačaka objekta u obliku (x, y)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48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81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SPECIFIKACIJA</a:t>
            </a:r>
            <a:r>
              <a:rPr lang="en-US" dirty="0"/>
              <a:t/>
            </a:r>
            <a:br>
              <a:rPr lang="en-US" dirty="0"/>
            </a:br>
            <a:r>
              <a:rPr lang="en-US" sz="3100" i="1" dirty="0" err="1"/>
              <a:t>Kako</a:t>
            </a:r>
            <a:r>
              <a:rPr lang="sr-Latn-RS" sz="3100" i="1" dirty="0"/>
              <a:t> program</a:t>
            </a:r>
            <a:r>
              <a:rPr lang="en-US" sz="3100" i="1" dirty="0"/>
              <a:t> </a:t>
            </a:r>
            <a:r>
              <a:rPr lang="en-US" sz="3100" i="1" dirty="0" err="1"/>
              <a:t>funkcioni</a:t>
            </a:r>
            <a:r>
              <a:rPr lang="sr-Latn-RS" sz="3100" i="1" dirty="0"/>
              <a:t>še?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sr-Latn-RS" sz="2800" dirty="0" smtClean="0"/>
              <a:t>Snimak </a:t>
            </a:r>
            <a:r>
              <a:rPr lang="sr-Latn-RS" sz="2800" dirty="0"/>
              <a:t>se u pozadini softverski obrađuje, sa ciljem da se u frejmovima pronađe oblik koji predstavlja raširenu </a:t>
            </a:r>
            <a:r>
              <a:rPr lang="sr-Latn-RS" sz="2800" dirty="0" smtClean="0"/>
              <a:t>šaku</a:t>
            </a:r>
            <a:r>
              <a:rPr lang="sr-Latn-RS" sz="2800" dirty="0"/>
              <a:t>, ili da bar liči na </a:t>
            </a:r>
            <a:r>
              <a:rPr lang="sr-Latn-RS" sz="2800" dirty="0" smtClean="0"/>
              <a:t>nju</a:t>
            </a:r>
          </a:p>
          <a:p>
            <a:r>
              <a:rPr lang="en-US" sz="2000" dirty="0" err="1"/>
              <a:t>Odabir</a:t>
            </a:r>
            <a:r>
              <a:rPr lang="en-US" sz="2000" dirty="0"/>
              <a:t> </a:t>
            </a:r>
            <a:r>
              <a:rPr lang="en-US" sz="2000" dirty="0" err="1"/>
              <a:t>odgovaraju</a:t>
            </a:r>
            <a:r>
              <a:rPr lang="sr-Latn-RS" sz="2000" dirty="0"/>
              <a:t>će konture</a:t>
            </a:r>
            <a:r>
              <a:rPr lang="en-US" sz="2000" dirty="0"/>
              <a:t> i </a:t>
            </a:r>
            <a:r>
              <a:rPr lang="en-US" sz="2000" dirty="0" err="1"/>
              <a:t>iscrtavanje</a:t>
            </a:r>
            <a:r>
              <a:rPr lang="en-US" sz="2000" dirty="0"/>
              <a:t> </a:t>
            </a:r>
            <a:r>
              <a:rPr lang="sr-Latn-RS" sz="2000" dirty="0"/>
              <a:t>iste na novu sliku</a:t>
            </a:r>
          </a:p>
          <a:p>
            <a:pPr lvl="1"/>
            <a:r>
              <a:rPr lang="sr-Latn-RS" sz="1600" dirty="0"/>
              <a:t>Tražimo </a:t>
            </a:r>
            <a:r>
              <a:rPr lang="en-US" sz="1600" dirty="0" err="1"/>
              <a:t>kontur</a:t>
            </a:r>
            <a:r>
              <a:rPr lang="sr-Latn-RS" sz="1600" dirty="0"/>
              <a:t>u</a:t>
            </a:r>
            <a:r>
              <a:rPr lang="en-US" sz="1600" dirty="0"/>
              <a:t>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najve</a:t>
            </a:r>
            <a:r>
              <a:rPr lang="sr-Latn-RS" sz="1600" dirty="0"/>
              <a:t>ćom površinom</a:t>
            </a:r>
            <a:endParaRPr lang="sr-Latn-RS" sz="2800" dirty="0"/>
          </a:p>
          <a:p>
            <a:endParaRPr lang="sr-Latn-RS" sz="2000" dirty="0" smtClean="0"/>
          </a:p>
          <a:p>
            <a:r>
              <a:rPr lang="sr-Latn-RS" sz="2000" dirty="0" smtClean="0"/>
              <a:t>Prosleđivanje slike sa konturom obučenoj neuronskoj mreži</a:t>
            </a:r>
          </a:p>
          <a:p>
            <a:pPr lvl="1"/>
            <a:r>
              <a:rPr lang="en-US" sz="1600" dirty="0" err="1" smtClean="0"/>
              <a:t>Neuronska</a:t>
            </a:r>
            <a:r>
              <a:rPr lang="en-US" sz="1600" dirty="0" smtClean="0"/>
              <a:t> </a:t>
            </a:r>
            <a:r>
              <a:rPr lang="en-US" sz="1600" dirty="0" err="1" smtClean="0"/>
              <a:t>mre</a:t>
            </a:r>
            <a:r>
              <a:rPr lang="sr-Latn-RS" sz="1600" dirty="0" smtClean="0"/>
              <a:t>ža će obraditi sliku i vratiti nam rezultat (da li je na slici šaka, i ako jeste, koja šaka i koja gestura su u pitanju, i koje su koordinate četvorougla koji opisuje konturu na određenoj slici)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34057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SPECIFIKACIJA</a:t>
            </a:r>
            <a:r>
              <a:rPr lang="en-US" dirty="0"/>
              <a:t/>
            </a:r>
            <a:br>
              <a:rPr lang="en-US" dirty="0"/>
            </a:br>
            <a:r>
              <a:rPr lang="en-US" sz="3100" i="1" dirty="0" err="1"/>
              <a:t>Kako</a:t>
            </a:r>
            <a:r>
              <a:rPr lang="sr-Latn-RS" sz="3100" i="1" dirty="0"/>
              <a:t> program</a:t>
            </a:r>
            <a:r>
              <a:rPr lang="en-US" sz="3100" i="1" dirty="0"/>
              <a:t> </a:t>
            </a:r>
            <a:r>
              <a:rPr lang="en-US" sz="3100" i="1" dirty="0" err="1"/>
              <a:t>funkcioni</a:t>
            </a:r>
            <a:r>
              <a:rPr lang="sr-Latn-RS" sz="3100" i="1" dirty="0"/>
              <a:t>še?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sr-Latn-RS" sz="2800" dirty="0"/>
              <a:t>Ako se šaka pojavi na snimku</a:t>
            </a:r>
            <a:r>
              <a:rPr lang="sr-Latn-RS" sz="2800" dirty="0" smtClean="0"/>
              <a:t>, </a:t>
            </a:r>
            <a:r>
              <a:rPr lang="sr-Latn-RS" sz="2800" dirty="0"/>
              <a:t>na osnovu </a:t>
            </a:r>
            <a:r>
              <a:rPr lang="sr-Latn-RS" sz="2800" dirty="0" smtClean="0"/>
              <a:t>koordinata četvorougla koji je opisuje proveravamo </a:t>
            </a:r>
            <a:r>
              <a:rPr lang="sr-Latn-RS" sz="2800" dirty="0"/>
              <a:t>da li se ona </a:t>
            </a:r>
            <a:r>
              <a:rPr lang="sr-Latn-RS" sz="2800" dirty="0" smtClean="0"/>
              <a:t>kreće</a:t>
            </a:r>
            <a:r>
              <a:rPr lang="en-US" sz="2800" dirty="0" smtClean="0"/>
              <a:t>, i </a:t>
            </a:r>
            <a:r>
              <a:rPr lang="en-US" sz="2800" dirty="0" err="1" smtClean="0"/>
              <a:t>ako</a:t>
            </a:r>
            <a:r>
              <a:rPr lang="en-US" sz="2800" dirty="0" smtClean="0"/>
              <a:t> se </a:t>
            </a:r>
            <a:r>
              <a:rPr lang="en-US" sz="2800" dirty="0" err="1" smtClean="0"/>
              <a:t>kre</a:t>
            </a:r>
            <a:r>
              <a:rPr lang="sr-Latn-RS" sz="2800" dirty="0" smtClean="0"/>
              <a:t>će, pomeramo kursor</a:t>
            </a:r>
            <a:endParaRPr lang="en-US" dirty="0" smtClean="0"/>
          </a:p>
          <a:p>
            <a:r>
              <a:rPr lang="en-US" sz="2000" dirty="0" err="1" smtClean="0"/>
              <a:t>Uzimamo</a:t>
            </a:r>
            <a:r>
              <a:rPr lang="en-US" sz="2000" dirty="0" smtClean="0"/>
              <a:t> </a:t>
            </a:r>
            <a:r>
              <a:rPr lang="en-US" sz="2000" dirty="0" err="1" smtClean="0"/>
              <a:t>koordinate</a:t>
            </a:r>
            <a:r>
              <a:rPr lang="en-US" sz="2000" dirty="0" smtClean="0"/>
              <a:t> </a:t>
            </a:r>
            <a:r>
              <a:rPr lang="sr-Latn-RS" sz="2000" dirty="0" smtClean="0"/>
              <a:t>donje desne </a:t>
            </a:r>
            <a:r>
              <a:rPr lang="en-US" sz="2000" dirty="0" smtClean="0"/>
              <a:t>ta</a:t>
            </a:r>
            <a:r>
              <a:rPr lang="sr-Latn-RS" sz="2000" dirty="0" smtClean="0"/>
              <a:t>čke četvorougla</a:t>
            </a:r>
          </a:p>
          <a:p>
            <a:pPr lvl="1"/>
            <a:r>
              <a:rPr lang="es-ES" sz="1600" i="1" dirty="0"/>
              <a:t>x1 = </a:t>
            </a:r>
            <a:r>
              <a:rPr lang="es-ES" sz="1600" i="1" dirty="0" err="1"/>
              <a:t>rectangle</a:t>
            </a:r>
            <a:r>
              <a:rPr lang="es-ES" sz="1600" i="1" dirty="0"/>
              <a:t>[0</a:t>
            </a:r>
            <a:r>
              <a:rPr lang="es-ES" sz="1600" i="1" dirty="0" smtClean="0"/>
              <a:t>][2]</a:t>
            </a:r>
          </a:p>
          <a:p>
            <a:pPr lvl="1"/>
            <a:r>
              <a:rPr lang="es-ES" sz="1600" i="1" dirty="0" smtClean="0"/>
              <a:t>y1 </a:t>
            </a:r>
            <a:r>
              <a:rPr lang="es-ES" sz="1600" i="1" dirty="0"/>
              <a:t>= </a:t>
            </a:r>
            <a:r>
              <a:rPr lang="es-ES" sz="1600" i="1" dirty="0" err="1"/>
              <a:t>rectangle</a:t>
            </a:r>
            <a:r>
              <a:rPr lang="es-ES" sz="1600" i="1" dirty="0"/>
              <a:t>[0</a:t>
            </a:r>
            <a:r>
              <a:rPr lang="es-ES" sz="1600" i="1" dirty="0" smtClean="0"/>
              <a:t>][3]</a:t>
            </a:r>
            <a:endParaRPr lang="sr-Latn-RS" sz="1600" i="1" dirty="0" smtClean="0"/>
          </a:p>
          <a:p>
            <a:r>
              <a:rPr lang="sr-Latn-RS" sz="2000" dirty="0" smtClean="0"/>
              <a:t>Oduzimamo ih od prethodno očitanih koordinata da dobijemo pomeraj</a:t>
            </a:r>
          </a:p>
          <a:p>
            <a:pPr lvl="1"/>
            <a:r>
              <a:rPr lang="en-US" sz="1600" i="1" dirty="0" err="1"/>
              <a:t>move_x</a:t>
            </a:r>
            <a:r>
              <a:rPr lang="en-US" sz="1600" i="1" dirty="0"/>
              <a:t> = x1 - </a:t>
            </a:r>
            <a:r>
              <a:rPr lang="en-US" sz="1600" i="1" dirty="0" smtClean="0"/>
              <a:t>prev_x1</a:t>
            </a:r>
          </a:p>
          <a:p>
            <a:pPr lvl="1"/>
            <a:r>
              <a:rPr lang="en-US" sz="1600" i="1" dirty="0" err="1" smtClean="0"/>
              <a:t>move_y</a:t>
            </a:r>
            <a:r>
              <a:rPr lang="en-US" sz="1600" i="1" dirty="0" smtClean="0"/>
              <a:t> </a:t>
            </a:r>
            <a:r>
              <a:rPr lang="en-US" sz="1600" i="1" dirty="0"/>
              <a:t>= y1 - prev_y1</a:t>
            </a:r>
            <a:endParaRPr lang="sr-Latn-RS" sz="1600" i="1" dirty="0" smtClean="0"/>
          </a:p>
          <a:p>
            <a:r>
              <a:rPr lang="en-US" sz="2000" dirty="0" err="1" smtClean="0"/>
              <a:t>Ako</a:t>
            </a:r>
            <a:r>
              <a:rPr lang="en-US" sz="2000" dirty="0" smtClean="0"/>
              <a:t> </a:t>
            </a:r>
            <a:r>
              <a:rPr lang="en-US" sz="2000" dirty="0" err="1" smtClean="0"/>
              <a:t>postoji</a:t>
            </a:r>
            <a:r>
              <a:rPr lang="en-US" sz="2000" dirty="0" smtClean="0"/>
              <a:t> </a:t>
            </a:r>
            <a:r>
              <a:rPr lang="en-US" sz="2000" dirty="0" err="1" smtClean="0"/>
              <a:t>razlika</a:t>
            </a:r>
            <a:r>
              <a:rPr lang="en-US" sz="2000" dirty="0" smtClean="0"/>
              <a:t> u </a:t>
            </a:r>
            <a:r>
              <a:rPr lang="en-US" sz="2000" dirty="0" err="1" smtClean="0"/>
              <a:t>koordinatama</a:t>
            </a:r>
            <a:r>
              <a:rPr lang="en-US" sz="2000" dirty="0" smtClean="0"/>
              <a:t>, p</a:t>
            </a:r>
            <a:r>
              <a:rPr lang="sr-Latn-RS" sz="2000" dirty="0" smtClean="0"/>
              <a:t>omeramo kursor na novu poziciju</a:t>
            </a:r>
            <a:endParaRPr lang="en-US" sz="2000" dirty="0" smtClean="0"/>
          </a:p>
          <a:p>
            <a:pPr lvl="1"/>
            <a:r>
              <a:rPr lang="en-US" sz="1600" i="1" dirty="0"/>
              <a:t>win32api.SetCursorPos((</a:t>
            </a:r>
            <a:r>
              <a:rPr lang="en-US" sz="1600" i="1" dirty="0" err="1"/>
              <a:t>cursor_x</a:t>
            </a:r>
            <a:r>
              <a:rPr lang="en-US" sz="1600" i="1" dirty="0"/>
              <a:t>, </a:t>
            </a:r>
            <a:r>
              <a:rPr lang="en-US" sz="1600" i="1" dirty="0" err="1"/>
              <a:t>cursor_y</a:t>
            </a:r>
            <a:r>
              <a:rPr lang="en-US" sz="1600" i="1" dirty="0"/>
              <a:t>))</a:t>
            </a:r>
            <a:endParaRPr lang="sr-Latn-RS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164285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SPECIFIKACIJA</a:t>
            </a:r>
            <a:r>
              <a:rPr lang="en-US" dirty="0"/>
              <a:t/>
            </a:r>
            <a:br>
              <a:rPr lang="en-US" dirty="0"/>
            </a:br>
            <a:r>
              <a:rPr lang="en-US" sz="3100" i="1" dirty="0" err="1"/>
              <a:t>Kako</a:t>
            </a:r>
            <a:r>
              <a:rPr lang="sr-Latn-RS" sz="3100" i="1" dirty="0"/>
              <a:t> program</a:t>
            </a:r>
            <a:r>
              <a:rPr lang="en-US" sz="3100" i="1" dirty="0"/>
              <a:t> </a:t>
            </a:r>
            <a:r>
              <a:rPr lang="en-US" sz="3100" i="1" dirty="0" err="1"/>
              <a:t>funkcioni</a:t>
            </a:r>
            <a:r>
              <a:rPr lang="sr-Latn-RS" sz="3100" i="1" dirty="0"/>
              <a:t>še?</a:t>
            </a:r>
            <a:endParaRPr lang="en-US" sz="3100" i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sr-Latn-RS" sz="2400" dirty="0" smtClean="0"/>
              <a:t>Ako šaka vrši neki gest (skupljena šaka/neki od prstiju šake...), vrši se programski pritisak levog (skupljen</a:t>
            </a:r>
            <a:r>
              <a:rPr lang="en-US" sz="2400" dirty="0" smtClean="0"/>
              <a:t>a </a:t>
            </a:r>
            <a:r>
              <a:rPr lang="en-US" sz="2400" dirty="0" err="1" smtClean="0"/>
              <a:t>cela</a:t>
            </a:r>
            <a:r>
              <a:rPr lang="en-US" sz="2400" dirty="0" smtClean="0"/>
              <a:t> </a:t>
            </a:r>
            <a:r>
              <a:rPr lang="sr-Latn-RS" sz="2400" dirty="0" smtClean="0"/>
              <a:t>šaka) ili desnog (palac nije skupljen) tastera miša</a:t>
            </a:r>
          </a:p>
          <a:p>
            <a:r>
              <a:rPr lang="sr-Latn-RS" sz="2000" dirty="0" smtClean="0"/>
              <a:t>Proveravamo rezultat koji je vratila neuronska mreža</a:t>
            </a:r>
          </a:p>
          <a:p>
            <a:pPr lvl="1"/>
            <a:r>
              <a:rPr lang="en-US" sz="1600" b="1" i="1" dirty="0"/>
              <a:t>if </a:t>
            </a:r>
            <a:r>
              <a:rPr lang="en-US" sz="1600" i="1" dirty="0" err="1"/>
              <a:t>result.startswith</a:t>
            </a:r>
            <a:r>
              <a:rPr lang="en-US" sz="1600" i="1" dirty="0" smtClean="0"/>
              <a:t>(</a:t>
            </a:r>
            <a:r>
              <a:rPr lang="sr-Latn-RS" sz="1600" i="1" dirty="0" smtClean="0"/>
              <a:t>):</a:t>
            </a:r>
            <a:endParaRPr lang="en-US" sz="1600" i="1" dirty="0"/>
          </a:p>
          <a:p>
            <a:r>
              <a:rPr lang="en-US" sz="2000" dirty="0" smtClean="0"/>
              <a:t>U </a:t>
            </a:r>
            <a:r>
              <a:rPr lang="en-US" sz="2000" dirty="0" err="1" smtClean="0"/>
              <a:t>zavisnosti</a:t>
            </a:r>
            <a:r>
              <a:rPr lang="en-US" sz="2000" dirty="0" smtClean="0"/>
              <a:t> </a:t>
            </a:r>
            <a:r>
              <a:rPr lang="sr-Latn-RS" sz="2000" dirty="0" smtClean="0"/>
              <a:t>od rezultata, vršimo određenu akciju</a:t>
            </a:r>
          </a:p>
          <a:p>
            <a:pPr lvl="1"/>
            <a:r>
              <a:rPr lang="en-US" sz="1600" dirty="0" smtClean="0"/>
              <a:t>win32api.mouse_event()</a:t>
            </a:r>
            <a:endParaRPr lang="sr-Latn-RS" sz="1600" dirty="0" smtClean="0"/>
          </a:p>
          <a:p>
            <a:r>
              <a:rPr lang="sr-Latn-RS" sz="2000" dirty="0" smtClean="0"/>
              <a:t>Ako se šaka pomera, čak i dok vrši gest, kursor će se takođe pomerati</a:t>
            </a:r>
          </a:p>
          <a:p>
            <a:r>
              <a:rPr lang="sr-Latn-RS" sz="2000" dirty="0" smtClean="0"/>
              <a:t>Ako se šaka vrati u prvobitno stanje (ne vrši gest), akcija se „poništava“</a:t>
            </a:r>
          </a:p>
          <a:p>
            <a:pPr lvl="1"/>
            <a:r>
              <a:rPr lang="sr-Latn-RS" sz="1600" dirty="0" smtClean="0"/>
              <a:t>Npr. taster miša se otpusti</a:t>
            </a:r>
          </a:p>
          <a:p>
            <a:r>
              <a:rPr lang="sr-Latn-RS" sz="2000" dirty="0" smtClean="0"/>
              <a:t>asd</a:t>
            </a:r>
          </a:p>
        </p:txBody>
      </p:sp>
    </p:spTree>
    <p:extLst>
      <p:ext uri="{BB962C8B-B14F-4D97-AF65-F5344CB8AC3E}">
        <p14:creationId xmlns:p14="http://schemas.microsoft.com/office/powerpoint/2010/main" val="374121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SPECIFIKACIJA</a:t>
            </a:r>
            <a:r>
              <a:rPr lang="en-US" dirty="0"/>
              <a:t/>
            </a:r>
            <a:br>
              <a:rPr lang="en-US" dirty="0"/>
            </a:br>
            <a:r>
              <a:rPr lang="en-US" sz="2800" i="1" dirty="0" err="1" smtClean="0"/>
              <a:t>Mogu</a:t>
            </a:r>
            <a:r>
              <a:rPr lang="sr-Latn-RS" sz="2800" i="1" dirty="0" smtClean="0"/>
              <a:t>ći dodaci</a:t>
            </a:r>
            <a:endParaRPr lang="en-US" i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Latn-RS" sz="2500" dirty="0" smtClean="0"/>
              <a:t>Kontrolisanje kursora i akcija miša desnom šakom</a:t>
            </a:r>
          </a:p>
          <a:p>
            <a:r>
              <a:rPr lang="sr-Latn-RS" sz="2500" dirty="0" smtClean="0"/>
              <a:t>Manipulisanje prozorom aktivne aplikacije levom šakom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63232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2246</TotalTime>
  <Words>845</Words>
  <Application>Microsoft Office PowerPoint</Application>
  <PresentationFormat>On-screen Show (4:3)</PresentationFormat>
  <Paragraphs>107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Upravljanje računarom na osnovu pokreta snimljenih web kamerom</vt:lpstr>
      <vt:lpstr>SPECIFIKACIJA Šta je potrebno?</vt:lpstr>
      <vt:lpstr>SPECIFIKACIJA Kako program funkcioniše?</vt:lpstr>
      <vt:lpstr>SPECIFIKACIJA Kako program funkcioniše?</vt:lpstr>
      <vt:lpstr>SPECIFIKACIJA Kako program funkcioniše?</vt:lpstr>
      <vt:lpstr>SPECIFIKACIJA Kako program funkcioniše?</vt:lpstr>
      <vt:lpstr>SPECIFIKACIJA Kako program funkcioniše?</vt:lpstr>
      <vt:lpstr>SPECIFIKACIJA Kako program funkcioniše?</vt:lpstr>
      <vt:lpstr>SPECIFIKACIJA Mogući dodaci</vt:lpstr>
      <vt:lpstr>Motivacija</vt:lpstr>
      <vt:lpstr>Slična rešenja (istrazi kako rade i opisi)</vt:lpstr>
      <vt:lpstr>Koraci implementacije (kopiraj znacajne delove koda i objasni)</vt:lpstr>
      <vt:lpstr>Koraci implementacije</vt:lpstr>
      <vt:lpstr>Korišćene i alternativne metode/alati/funkcije/opcije/šta god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Anđelić</dc:creator>
  <cp:lastModifiedBy>Lazar Anđelić</cp:lastModifiedBy>
  <cp:revision>87</cp:revision>
  <dcterms:created xsi:type="dcterms:W3CDTF">2015-12-14T19:11:45Z</dcterms:created>
  <dcterms:modified xsi:type="dcterms:W3CDTF">2016-02-18T16:11:58Z</dcterms:modified>
</cp:coreProperties>
</file>