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RSA Encryption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0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Inverse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3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So how do you get an modular multiplicative inverse (d)?</a:t>
            </a:r>
          </a:p>
          <a:p>
            <a:pPr marL="0" indent="0" algn="ctr">
              <a:buNone/>
            </a:pPr>
            <a:r>
              <a:rPr lang="en-GB" dirty="0" smtClean="0"/>
              <a:t>n and e must be relatively prime</a:t>
            </a:r>
          </a:p>
          <a:p>
            <a:pPr marL="0" indent="0" algn="ctr">
              <a:buNone/>
            </a:pPr>
            <a:r>
              <a:rPr lang="en-GB" dirty="0" smtClean="0"/>
              <a:t>and…</a:t>
            </a:r>
          </a:p>
          <a:p>
            <a:pPr marL="0" indent="0" algn="ctr"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1" y="3886992"/>
            <a:ext cx="9905999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 smtClean="0"/>
              <a:t>e * d = 1 mod phi(n)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4178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Euclid’s EXTENDED ALGORITHM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3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It turns out that Euclid’s Extended algorithm will find the multiplicative inverse of n, when given n and 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will even find out the greatest common divisor between n and e along the way</a:t>
            </a:r>
          </a:p>
          <a:p>
            <a:pPr marL="0" indent="0" algn="ctr">
              <a:buNone/>
            </a:pPr>
            <a:endParaRPr lang="en-GB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30017" y="4695218"/>
            <a:ext cx="172878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+mn-lt"/>
              </a:rPr>
              <a:t>MAGIC!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97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TRAPDOORS!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0313"/>
          </a:xfrm>
        </p:spPr>
        <p:txBody>
          <a:bodyPr>
            <a:normAutofit/>
          </a:bodyPr>
          <a:lstStyle/>
          <a:p>
            <a:r>
              <a:rPr lang="en-GB" dirty="0" smtClean="0"/>
              <a:t>The RSA encryption process is a process that is hard to undo, unless you have special information</a:t>
            </a:r>
          </a:p>
          <a:p>
            <a:r>
              <a:rPr lang="en-GB" dirty="0" smtClean="0"/>
              <a:t>An attacker is given e and n, but not d.</a:t>
            </a:r>
          </a:p>
          <a:p>
            <a:r>
              <a:rPr lang="en-GB" dirty="0" smtClean="0"/>
              <a:t>To find d, they need to know the prime factorisation of n</a:t>
            </a:r>
          </a:p>
          <a:p>
            <a:r>
              <a:rPr lang="en-GB" dirty="0" smtClean="0"/>
              <a:t>Once you know that, you can use the extended</a:t>
            </a:r>
          </a:p>
        </p:txBody>
      </p:sp>
    </p:spTree>
    <p:extLst>
      <p:ext uri="{BB962C8B-B14F-4D97-AF65-F5344CB8AC3E}">
        <p14:creationId xmlns:p14="http://schemas.microsoft.com/office/powerpoint/2010/main" val="35492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The phi function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9113"/>
          </a:xfrm>
        </p:spPr>
        <p:txBody>
          <a:bodyPr>
            <a:normAutofit/>
          </a:bodyPr>
          <a:lstStyle/>
          <a:p>
            <a:r>
              <a:rPr lang="en-GB" dirty="0" smtClean="0"/>
              <a:t>The phi of a number is hard to compute, unless you know the prime factorisation the number.</a:t>
            </a:r>
          </a:p>
          <a:p>
            <a:r>
              <a:rPr lang="en-GB" dirty="0" smtClean="0"/>
              <a:t>So if you made up a number n by multiplying two primes p and q, then you know the prime factorisation of n is p*q</a:t>
            </a:r>
          </a:p>
          <a:p>
            <a:r>
              <a:rPr lang="en-GB" dirty="0" smtClean="0"/>
              <a:t>If you know the prime factorisation of n, then phi(n) = (p-1) * (q-1)</a:t>
            </a:r>
          </a:p>
          <a:p>
            <a:r>
              <a:rPr lang="en-GB" dirty="0" smtClean="0"/>
              <a:t>So now you can work out d using Euclid’s Extended Algorithm</a:t>
            </a:r>
          </a:p>
          <a:p>
            <a:r>
              <a:rPr lang="en-GB" dirty="0" smtClean="0"/>
              <a:t>But if you don’t know p and q (the prime factorisation), you can’t use Extended Euclid and so you can’t work out d.</a:t>
            </a:r>
          </a:p>
        </p:txBody>
      </p:sp>
    </p:spTree>
    <p:extLst>
      <p:ext uri="{BB962C8B-B14F-4D97-AF65-F5344CB8AC3E}">
        <p14:creationId xmlns:p14="http://schemas.microsoft.com/office/powerpoint/2010/main" val="246444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Euler’s Theorem</a:t>
            </a:r>
            <a:endParaRPr lang="en-GB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7435" y="-2063931"/>
            <a:ext cx="9905999" cy="10586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 err="1"/>
              <a:t>m</a:t>
            </a:r>
            <a:r>
              <a:rPr lang="en-GB" sz="4000" baseline="30000" dirty="0" err="1" smtClean="0"/>
              <a:t>phi</a:t>
            </a:r>
            <a:r>
              <a:rPr lang="en-GB" sz="4000" baseline="30000" dirty="0" smtClean="0"/>
              <a:t>(n)</a:t>
            </a:r>
            <a:r>
              <a:rPr lang="en-GB" sz="4000" dirty="0" smtClean="0"/>
              <a:t> = 1 mod n</a:t>
            </a:r>
          </a:p>
          <a:p>
            <a:pPr marL="0" indent="0" algn="ctr">
              <a:buNone/>
            </a:pPr>
            <a:r>
              <a:rPr lang="en-GB" sz="4000" dirty="0" err="1" smtClean="0"/>
              <a:t>m</a:t>
            </a:r>
            <a:r>
              <a:rPr lang="en-GB" sz="4000" baseline="30000" dirty="0" err="1" smtClean="0"/>
              <a:t>k</a:t>
            </a:r>
            <a:r>
              <a:rPr lang="en-GB" sz="4000" baseline="30000" dirty="0" smtClean="0"/>
              <a:t>*phi(n)+1</a:t>
            </a:r>
            <a:r>
              <a:rPr lang="en-GB" sz="4000" dirty="0" smtClean="0"/>
              <a:t>= m mod n</a:t>
            </a:r>
          </a:p>
          <a:p>
            <a:pPr marL="0" indent="0" algn="ctr">
              <a:buNone/>
            </a:pPr>
            <a:r>
              <a:rPr lang="en-GB" sz="4000" dirty="0" smtClean="0"/>
              <a:t>e*d = m mod n</a:t>
            </a:r>
          </a:p>
          <a:p>
            <a:pPr marL="0" indent="0" algn="ctr">
              <a:buNone/>
            </a:pPr>
            <a:r>
              <a:rPr lang="en-GB" sz="4000" dirty="0" err="1" smtClean="0"/>
              <a:t>m</a:t>
            </a:r>
            <a:r>
              <a:rPr lang="en-GB" sz="4000" baseline="30000" dirty="0" err="1" smtClean="0"/>
              <a:t>phi</a:t>
            </a:r>
            <a:r>
              <a:rPr lang="en-GB" sz="4000" baseline="30000" dirty="0" smtClean="0"/>
              <a:t>(n) </a:t>
            </a:r>
            <a:r>
              <a:rPr lang="en-GB" sz="4000" dirty="0" smtClean="0"/>
              <a:t>= e*d</a:t>
            </a:r>
          </a:p>
          <a:p>
            <a:pPr marL="0" indent="0" algn="ctr">
              <a:buNone/>
            </a:pPr>
            <a:r>
              <a:rPr lang="en-GB" sz="4000" dirty="0" err="1" smtClean="0"/>
              <a:t>T</a:t>
            </a:r>
            <a:r>
              <a:rPr lang="en-GB" sz="4000" baseline="30000" dirty="0" err="1" smtClean="0"/>
              <a:t>phi</a:t>
            </a:r>
            <a:r>
              <a:rPr lang="en-GB" sz="4000" baseline="30000" dirty="0" smtClean="0"/>
              <a:t>(R)</a:t>
            </a:r>
            <a:r>
              <a:rPr lang="en-GB" sz="4000" dirty="0" smtClean="0"/>
              <a:t> = 1 (mod R)</a:t>
            </a:r>
          </a:p>
          <a:p>
            <a:pPr marL="0" indent="0" algn="ctr">
              <a:buNone/>
            </a:pPr>
            <a:r>
              <a:rPr lang="en-GB" sz="4000" dirty="0" smtClean="0"/>
              <a:t>T</a:t>
            </a:r>
            <a:r>
              <a:rPr lang="en-GB" sz="4000" baseline="30000" dirty="0" smtClean="0"/>
              <a:t>(K *</a:t>
            </a:r>
            <a:r>
              <a:rPr lang="en-GB" sz="4000" dirty="0" smtClean="0"/>
              <a:t> </a:t>
            </a:r>
            <a:r>
              <a:rPr lang="en-GB" sz="4000" baseline="30000" dirty="0" smtClean="0"/>
              <a:t>phi(R))</a:t>
            </a:r>
            <a:r>
              <a:rPr lang="en-GB" sz="4000" dirty="0" smtClean="0"/>
              <a:t> = 1 (mod R)</a:t>
            </a:r>
          </a:p>
          <a:p>
            <a:pPr marL="0" indent="0" algn="ctr">
              <a:buNone/>
            </a:pPr>
            <a:r>
              <a:rPr lang="en-GB" sz="4000" dirty="0" smtClean="0"/>
              <a:t>T</a:t>
            </a:r>
            <a:r>
              <a:rPr lang="en-GB" sz="4000" baseline="30000" dirty="0" smtClean="0"/>
              <a:t>S</a:t>
            </a:r>
            <a:r>
              <a:rPr lang="en-GB" sz="4000" dirty="0" smtClean="0"/>
              <a:t> = 1 (mod R) if S = 0 (mod phi(R))</a:t>
            </a:r>
          </a:p>
          <a:p>
            <a:pPr marL="0" indent="0" algn="ctr">
              <a:buNone/>
            </a:pPr>
            <a:r>
              <a:rPr lang="en-GB" sz="4000" dirty="0" smtClean="0"/>
              <a:t>T</a:t>
            </a:r>
            <a:r>
              <a:rPr lang="en-GB" sz="4000" baseline="30000" dirty="0" smtClean="0"/>
              <a:t>S+1 </a:t>
            </a:r>
            <a:r>
              <a:rPr lang="en-GB" sz="4000" dirty="0" smtClean="0"/>
              <a:t>= T (mod R)</a:t>
            </a:r>
          </a:p>
          <a:p>
            <a:pPr marL="0" indent="0" algn="ctr">
              <a:buNone/>
            </a:pPr>
            <a:r>
              <a:rPr lang="en-GB" sz="4000" dirty="0" smtClean="0"/>
              <a:t>T</a:t>
            </a:r>
            <a:r>
              <a:rPr lang="en-GB" sz="4000" baseline="30000" dirty="0" smtClean="0"/>
              <a:t>E</a:t>
            </a:r>
            <a:r>
              <a:rPr lang="en-GB" sz="4000" dirty="0" smtClean="0"/>
              <a:t> = T</a:t>
            </a:r>
            <a:r>
              <a:rPr lang="en-GB" sz="4000" baseline="30000" dirty="0" smtClean="0"/>
              <a:t>F</a:t>
            </a:r>
            <a:r>
              <a:rPr lang="en-GB" sz="4000" dirty="0" smtClean="0"/>
              <a:t> (mod R) whenever E = F (mod phi(R))</a:t>
            </a:r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4825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Public key cryptography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0313"/>
          </a:xfrm>
        </p:spPr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en-GB" dirty="0" smtClean="0"/>
              <a:t>ka Asymmetric Key cryptography</a:t>
            </a:r>
          </a:p>
          <a:p>
            <a:r>
              <a:rPr lang="en-GB" dirty="0"/>
              <a:t>t</a:t>
            </a:r>
            <a:r>
              <a:rPr lang="en-GB" dirty="0" smtClean="0"/>
              <a:t>he numbers you use to encrypt your message are different from the numbers you use to decrypt the message</a:t>
            </a:r>
          </a:p>
          <a:p>
            <a:r>
              <a:rPr lang="en-GB" dirty="0"/>
              <a:t>t</a:t>
            </a:r>
            <a:r>
              <a:rPr lang="en-GB" dirty="0" smtClean="0"/>
              <a:t>his means you can publish your public key, so everyone can encrypt a message</a:t>
            </a:r>
          </a:p>
          <a:p>
            <a:r>
              <a:rPr lang="en-GB" dirty="0"/>
              <a:t>a</a:t>
            </a:r>
            <a:r>
              <a:rPr lang="en-GB" dirty="0" smtClean="0"/>
              <a:t>s long as you keep your decryption key private, no-one can feasibly decrypt messages sent to you, except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84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Before that…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0313"/>
          </a:xfrm>
        </p:spPr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GB" dirty="0" smtClean="0"/>
              <a:t>ranslate your message into an integer</a:t>
            </a:r>
          </a:p>
          <a:p>
            <a:r>
              <a:rPr lang="en-GB" dirty="0"/>
              <a:t>m</a:t>
            </a:r>
            <a:r>
              <a:rPr lang="en-GB" dirty="0" smtClean="0"/>
              <a:t>aybe use the ASCII value, or the Unicode value</a:t>
            </a:r>
          </a:p>
          <a:p>
            <a:r>
              <a:rPr lang="en-GB" dirty="0" err="1"/>
              <a:t>e</a:t>
            </a:r>
            <a:r>
              <a:rPr lang="en-GB" dirty="0" err="1" smtClean="0"/>
              <a:t>.g</a:t>
            </a:r>
            <a:r>
              <a:rPr lang="en-GB" dirty="0" smtClean="0"/>
              <a:t> ‘</a:t>
            </a:r>
            <a:r>
              <a:rPr lang="en-GB" dirty="0" err="1" smtClean="0"/>
              <a:t>abc</a:t>
            </a:r>
            <a:r>
              <a:rPr lang="en-GB" dirty="0" smtClean="0"/>
              <a:t>’ = </a:t>
            </a:r>
            <a:r>
              <a:rPr lang="en-GB" dirty="0"/>
              <a:t>000</a:t>
            </a:r>
            <a:r>
              <a:rPr lang="en-GB" dirty="0" smtClean="0"/>
              <a:t>97 00098 00099 in Unicode = </a:t>
            </a:r>
            <a:r>
              <a:rPr lang="en-GB" dirty="0">
                <a:solidFill>
                  <a:schemeClr val="bg1">
                    <a:lumMod val="50000"/>
                    <a:lumOff val="50000"/>
                  </a:schemeClr>
                </a:solidFill>
              </a:rPr>
              <a:t>000</a:t>
            </a:r>
            <a:r>
              <a:rPr lang="en-GB" dirty="0" smtClean="0"/>
              <a:t>970009800099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70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RSA Encryption Process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9531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to encrypt a message: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1" y="2997199"/>
            <a:ext cx="9905999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 smtClean="0"/>
              <a:t>C = M</a:t>
            </a:r>
            <a:r>
              <a:rPr lang="en-GB" sz="4000" baseline="30000" dirty="0" smtClean="0"/>
              <a:t>e</a:t>
            </a:r>
            <a:r>
              <a:rPr lang="en-GB" sz="4000" baseline="-25000" dirty="0" smtClean="0"/>
              <a:t> </a:t>
            </a:r>
            <a:r>
              <a:rPr lang="en-GB" sz="4000" dirty="0" smtClean="0"/>
              <a:t>mod n</a:t>
            </a:r>
            <a:endParaRPr lang="en-GB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0" y="3987799"/>
            <a:ext cx="9905999" cy="2171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</a:t>
            </a:r>
            <a:r>
              <a:rPr lang="en-GB" dirty="0" smtClean="0"/>
              <a:t>he number you are encrypting is 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 is your </a:t>
            </a:r>
            <a:r>
              <a:rPr lang="en-GB" dirty="0" err="1" smtClean="0"/>
              <a:t>ciphertext</a:t>
            </a:r>
            <a:r>
              <a:rPr lang="en-GB" dirty="0" smtClean="0"/>
              <a:t> – your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 and n make up your public key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 smtClean="0"/>
              <a:t>(anyone can use this process to send you a message)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61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RSA Decryption Process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9531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to decrypt a message: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1" y="2997199"/>
            <a:ext cx="9905999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 smtClean="0"/>
              <a:t>M = C</a:t>
            </a:r>
            <a:r>
              <a:rPr lang="en-GB" sz="4000" baseline="30000" dirty="0" smtClean="0"/>
              <a:t>d</a:t>
            </a:r>
            <a:r>
              <a:rPr lang="en-GB" sz="4000" baseline="-25000" dirty="0" smtClean="0"/>
              <a:t> </a:t>
            </a:r>
            <a:r>
              <a:rPr lang="en-GB" sz="4000" dirty="0" smtClean="0"/>
              <a:t>mod n</a:t>
            </a:r>
            <a:endParaRPr lang="en-GB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0" y="3987799"/>
            <a:ext cx="9905999" cy="25781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</a:t>
            </a:r>
            <a:r>
              <a:rPr lang="en-GB" dirty="0" smtClean="0"/>
              <a:t>he number you are decrypting is 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 is your message – your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d and n make up your private key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 smtClean="0"/>
              <a:t>(as long as you don’t share your private key, it would take millions of years for someone to discover the value of 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8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Example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513" y="788987"/>
            <a:ext cx="3913188" cy="196691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 (the message) = 7</a:t>
            </a:r>
          </a:p>
          <a:p>
            <a:pPr marL="0" indent="0">
              <a:buNone/>
            </a:pPr>
            <a:r>
              <a:rPr lang="en-GB" dirty="0" smtClean="0"/>
              <a:t>public key: e = 3, n = 25</a:t>
            </a:r>
          </a:p>
          <a:p>
            <a:pPr marL="0" indent="0">
              <a:buNone/>
            </a:pPr>
            <a:r>
              <a:rPr lang="en-GB" dirty="0" smtClean="0"/>
              <a:t>private key: d = 11, n = 25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1411" y="2997199"/>
            <a:ext cx="4344989" cy="274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M</a:t>
            </a:r>
            <a:r>
              <a:rPr lang="en-GB" sz="4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4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 n</a:t>
            </a:r>
          </a:p>
          <a:p>
            <a:pPr marL="0" indent="0">
              <a:buNone/>
            </a:pP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7</a:t>
            </a:r>
            <a:r>
              <a:rPr lang="en-GB" sz="4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 25</a:t>
            </a:r>
          </a:p>
          <a:p>
            <a:pPr marL="0" indent="0">
              <a:buNone/>
            </a:pP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18</a:t>
            </a:r>
          </a:p>
          <a:p>
            <a:pPr marL="0" indent="0" algn="ctr">
              <a:buNone/>
            </a:pPr>
            <a:endParaRPr lang="en-GB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40513" y="2997199"/>
            <a:ext cx="4586287" cy="3111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C</a:t>
            </a:r>
            <a:r>
              <a:rPr lang="en-GB" sz="4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4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 n</a:t>
            </a:r>
          </a:p>
          <a:p>
            <a:pPr marL="0" indent="0">
              <a:buNone/>
            </a:pP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18</a:t>
            </a:r>
            <a:r>
              <a:rPr lang="en-GB" sz="4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 25</a:t>
            </a:r>
          </a:p>
          <a:p>
            <a:pPr marL="0" indent="0">
              <a:buNone/>
            </a:pP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7</a:t>
            </a:r>
          </a:p>
          <a:p>
            <a:pPr marL="0" indent="0" algn="ctr">
              <a:buNone/>
            </a:pPr>
            <a:endParaRPr lang="en-GB" sz="4000" dirty="0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4559300" y="3429000"/>
            <a:ext cx="1981200" cy="18034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MAGIC!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81413"/>
          </a:xfrm>
        </p:spPr>
        <p:txBody>
          <a:bodyPr>
            <a:normAutofit/>
          </a:bodyPr>
          <a:lstStyle/>
          <a:p>
            <a:r>
              <a:rPr lang="en-GB" dirty="0" smtClean="0"/>
              <a:t>There is a relationship between e, d and n.</a:t>
            </a:r>
          </a:p>
          <a:p>
            <a:r>
              <a:rPr lang="en-GB" dirty="0" smtClean="0"/>
              <a:t>When under mod n, multiplying by d removes the effect of multiplying by e:</a:t>
            </a:r>
          </a:p>
          <a:p>
            <a:r>
              <a:rPr lang="en-GB" dirty="0" smtClean="0"/>
              <a:t>In other words, when using mod n:</a:t>
            </a:r>
          </a:p>
          <a:p>
            <a:pPr marL="0" indent="0" algn="ctr">
              <a:buNone/>
            </a:pPr>
            <a:r>
              <a:rPr lang="en-GB" sz="3600" dirty="0"/>
              <a:t>d</a:t>
            </a:r>
            <a:r>
              <a:rPr lang="en-GB" sz="3600" dirty="0" smtClean="0"/>
              <a:t> is the multiplicative inverse of e</a:t>
            </a:r>
          </a:p>
        </p:txBody>
      </p:sp>
    </p:spTree>
    <p:extLst>
      <p:ext uri="{BB962C8B-B14F-4D97-AF65-F5344CB8AC3E}">
        <p14:creationId xmlns:p14="http://schemas.microsoft.com/office/powerpoint/2010/main" val="75651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MAGIC!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This is kind of similar to multiplying and then dividing by the same number in ordinary arithmetic:</a:t>
            </a:r>
          </a:p>
          <a:p>
            <a:pPr marL="0" indent="0">
              <a:buNone/>
            </a:pPr>
            <a:r>
              <a:rPr lang="en-GB" sz="3600" dirty="0" smtClean="0"/>
              <a:t>5 x 4 = 20</a:t>
            </a:r>
          </a:p>
          <a:p>
            <a:pPr marL="0" indent="0">
              <a:buNone/>
            </a:pPr>
            <a:r>
              <a:rPr lang="en-GB" sz="3600" dirty="0" smtClean="0"/>
              <a:t>20 / 4 = 5</a:t>
            </a:r>
          </a:p>
        </p:txBody>
      </p:sp>
    </p:spTree>
    <p:extLst>
      <p:ext uri="{BB962C8B-B14F-4D97-AF65-F5344CB8AC3E}">
        <p14:creationId xmlns:p14="http://schemas.microsoft.com/office/powerpoint/2010/main" val="299877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728787" cy="1478570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MAGIC!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3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But in modular arithmetic, you multiply by a number, and then you get the inverse by multiplying by a different number.</a:t>
            </a:r>
            <a:endParaRPr lang="en-GB" sz="36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So to encrypt you raise your message number by e, and then you raise it by d to get the message number back.</a:t>
            </a:r>
          </a:p>
        </p:txBody>
      </p:sp>
    </p:spTree>
    <p:extLst>
      <p:ext uri="{BB962C8B-B14F-4D97-AF65-F5344CB8AC3E}">
        <p14:creationId xmlns:p14="http://schemas.microsoft.com/office/powerpoint/2010/main" val="2835539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292</TotalTime>
  <Words>693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Trebuchet MS</vt:lpstr>
      <vt:lpstr>Tw Cen MT</vt:lpstr>
      <vt:lpstr>Circuit</vt:lpstr>
      <vt:lpstr>RSA Encryption</vt:lpstr>
      <vt:lpstr>Public key cryptography</vt:lpstr>
      <vt:lpstr>Before that…</vt:lpstr>
      <vt:lpstr>RSA Encryption Process</vt:lpstr>
      <vt:lpstr>RSA Decryption Process</vt:lpstr>
      <vt:lpstr>Example</vt:lpstr>
      <vt:lpstr>MAGIC!</vt:lpstr>
      <vt:lpstr>MAGIC!</vt:lpstr>
      <vt:lpstr>MAGIC!</vt:lpstr>
      <vt:lpstr>Inverse</vt:lpstr>
      <vt:lpstr>Euclid’s EXTENDED ALGORITHM</vt:lpstr>
      <vt:lpstr>TRAPDOORS!</vt:lpstr>
      <vt:lpstr>The phi function</vt:lpstr>
      <vt:lpstr>Euler’s Theorem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Encryption</dc:title>
  <dc:creator>Duncan</dc:creator>
  <cp:lastModifiedBy>Duncan</cp:lastModifiedBy>
  <cp:revision>19</cp:revision>
  <dcterms:created xsi:type="dcterms:W3CDTF">2014-05-26T17:31:32Z</dcterms:created>
  <dcterms:modified xsi:type="dcterms:W3CDTF">2014-05-26T22:23:45Z</dcterms:modified>
</cp:coreProperties>
</file>