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62" r:id="rId2"/>
    <p:sldId id="263" r:id="rId3"/>
    <p:sldId id="283" r:id="rId4"/>
    <p:sldId id="264" r:id="rId5"/>
    <p:sldId id="278" r:id="rId6"/>
    <p:sldId id="279" r:id="rId7"/>
    <p:sldId id="280" r:id="rId8"/>
    <p:sldId id="281" r:id="rId9"/>
    <p:sldId id="282" r:id="rId10"/>
    <p:sldId id="277" r:id="rId11"/>
    <p:sldId id="265" r:id="rId12"/>
    <p:sldId id="266" r:id="rId13"/>
    <p:sldId id="268" r:id="rId14"/>
    <p:sldId id="270" r:id="rId15"/>
    <p:sldId id="271" r:id="rId16"/>
    <p:sldId id="272" r:id="rId17"/>
    <p:sldId id="273" r:id="rId18"/>
    <p:sldId id="274" r:id="rId19"/>
    <p:sldId id="275" r:id="rId20"/>
    <p:sldId id="276" r:id="rId21"/>
    <p:sldId id="284" r:id="rId22"/>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mn-ea"/>
        <a:cs typeface="+mn-cs"/>
      </a:defRPr>
    </a:lvl1pPr>
    <a:lvl2pPr marL="457200" algn="l" defTabSz="457200" rtl="0" fontAlgn="base">
      <a:spcBef>
        <a:spcPct val="0"/>
      </a:spcBef>
      <a:spcAft>
        <a:spcPct val="0"/>
      </a:spcAft>
      <a:defRPr kern="1200">
        <a:solidFill>
          <a:schemeClr val="tx1"/>
        </a:solidFill>
        <a:latin typeface="Arial" charset="0"/>
        <a:ea typeface="+mn-ea"/>
        <a:cs typeface="+mn-cs"/>
      </a:defRPr>
    </a:lvl2pPr>
    <a:lvl3pPr marL="914400" algn="l" defTabSz="457200" rtl="0" fontAlgn="base">
      <a:spcBef>
        <a:spcPct val="0"/>
      </a:spcBef>
      <a:spcAft>
        <a:spcPct val="0"/>
      </a:spcAft>
      <a:defRPr kern="1200">
        <a:solidFill>
          <a:schemeClr val="tx1"/>
        </a:solidFill>
        <a:latin typeface="Arial" charset="0"/>
        <a:ea typeface="+mn-ea"/>
        <a:cs typeface="+mn-cs"/>
      </a:defRPr>
    </a:lvl3pPr>
    <a:lvl4pPr marL="1371600" algn="l" defTabSz="457200" rtl="0" fontAlgn="base">
      <a:spcBef>
        <a:spcPct val="0"/>
      </a:spcBef>
      <a:spcAft>
        <a:spcPct val="0"/>
      </a:spcAft>
      <a:defRPr kern="1200">
        <a:solidFill>
          <a:schemeClr val="tx1"/>
        </a:solidFill>
        <a:latin typeface="Arial" charset="0"/>
        <a:ea typeface="+mn-ea"/>
        <a:cs typeface="+mn-cs"/>
      </a:defRPr>
    </a:lvl4pPr>
    <a:lvl5pPr marL="1828800" algn="l" defTabSz="457200"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C6F70"/>
    <a:srgbClr val="CECFCB"/>
    <a:srgbClr val="EDEBE7"/>
    <a:srgbClr val="E17000"/>
    <a:srgbClr val="E20081"/>
    <a:srgbClr val="11A2C4"/>
    <a:srgbClr val="7AB800"/>
    <a:srgbClr val="B5B6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09" autoAdjust="0"/>
    <p:restoredTop sz="80343" autoAdjust="0"/>
  </p:normalViewPr>
  <p:slideViewPr>
    <p:cSldViewPr snapToGrid="0" snapToObjects="1">
      <p:cViewPr varScale="1">
        <p:scale>
          <a:sx n="93" d="100"/>
          <a:sy n="93" d="100"/>
        </p:scale>
        <p:origin x="-2154" y="-10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itle>
    <c:autoTitleDeleted val="0"/>
    <c:plotArea>
      <c:layout/>
      <c:pieChart>
        <c:varyColors val="1"/>
        <c:ser>
          <c:idx val="0"/>
          <c:order val="0"/>
          <c:tx>
            <c:strRef>
              <c:f>Sheet1!$B$1</c:f>
              <c:strCache>
                <c:ptCount val="1"/>
                <c:pt idx="0">
                  <c:v>Browsing Stats based on Net Applications</c:v>
                </c:pt>
              </c:strCache>
            </c:strRef>
          </c:tx>
          <c:dLbls>
            <c:dLblPos val="bestFit"/>
            <c:showLegendKey val="0"/>
            <c:showVal val="1"/>
            <c:showCatName val="0"/>
            <c:showSerName val="0"/>
            <c:showPercent val="0"/>
            <c:showBubbleSize val="0"/>
            <c:showLeaderLines val="1"/>
          </c:dLbls>
          <c:cat>
            <c:strRef>
              <c:f>Sheet1!$A$2:$A$8</c:f>
              <c:strCache>
                <c:ptCount val="7"/>
                <c:pt idx="0">
                  <c:v>Windows 7</c:v>
                </c:pt>
                <c:pt idx="1">
                  <c:v>Windows XP</c:v>
                </c:pt>
                <c:pt idx="2">
                  <c:v>Windows 8</c:v>
                </c:pt>
                <c:pt idx="3">
                  <c:v>OS X</c:v>
                </c:pt>
                <c:pt idx="4">
                  <c:v>Windows Vista</c:v>
                </c:pt>
                <c:pt idx="5">
                  <c:v>Linux</c:v>
                </c:pt>
                <c:pt idx="6">
                  <c:v>Other</c:v>
                </c:pt>
              </c:strCache>
            </c:strRef>
          </c:cat>
          <c:val>
            <c:numRef>
              <c:f>Sheet1!$B$2:$B$8</c:f>
              <c:numCache>
                <c:formatCode>0.00%</c:formatCode>
                <c:ptCount val="7"/>
                <c:pt idx="0">
                  <c:v>0.47520000000000001</c:v>
                </c:pt>
                <c:pt idx="1">
                  <c:v>0.2898</c:v>
                </c:pt>
                <c:pt idx="2">
                  <c:v>0.10489999999999999</c:v>
                </c:pt>
                <c:pt idx="3">
                  <c:v>7.5300000000000006E-2</c:v>
                </c:pt>
                <c:pt idx="4">
                  <c:v>3.61E-2</c:v>
                </c:pt>
                <c:pt idx="5">
                  <c:v>1.7299999999999999E-2</c:v>
                </c:pt>
                <c:pt idx="6">
                  <c:v>4.8800000000000003E-2</c:v>
                </c:pt>
              </c:numCache>
            </c:numRef>
          </c:val>
        </c:ser>
        <c:dLbls>
          <c:dLblPos val="bestFit"/>
          <c:showLegendKey val="0"/>
          <c:showVal val="1"/>
          <c:showCatName val="0"/>
          <c:showSerName val="0"/>
          <c:showPercent val="0"/>
          <c:showBubbleSize val="0"/>
          <c:showLeaderLines val="1"/>
        </c:dLbls>
        <c:firstSliceAng val="0"/>
      </c:pieChart>
    </c:plotArea>
    <c:legend>
      <c:legendPos val="r"/>
      <c:layout>
        <c:manualLayout>
          <c:xMode val="edge"/>
          <c:yMode val="edge"/>
          <c:x val="0.58805621172353462"/>
          <c:y val="0.32030001458151058"/>
          <c:w val="0.25016104783018628"/>
          <c:h val="0.58602034120734903"/>
        </c:manualLayout>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itle>
    <c:autoTitleDeleted val="0"/>
    <c:plotArea>
      <c:layout/>
      <c:pieChart>
        <c:varyColors val="1"/>
        <c:ser>
          <c:idx val="0"/>
          <c:order val="0"/>
          <c:tx>
            <c:strRef>
              <c:f>Sheet1!$B$10</c:f>
              <c:strCache>
                <c:ptCount val="1"/>
                <c:pt idx="0">
                  <c:v>Browsing Stats based on Net Applications</c:v>
                </c:pt>
              </c:strCache>
            </c:strRef>
          </c:tx>
          <c:dLbls>
            <c:dLbl>
              <c:idx val="2"/>
              <c:layout>
                <c:manualLayout>
                  <c:x val="-0.1552290026246719"/>
                  <c:y val="6.0011665208515558E-2"/>
                </c:manualLayout>
              </c:layout>
              <c:dLblPos val="bestFit"/>
              <c:showLegendKey val="0"/>
              <c:showVal val="1"/>
              <c:showCatName val="0"/>
              <c:showSerName val="0"/>
              <c:showPercent val="0"/>
              <c:showBubbleSize val="0"/>
            </c:dLbl>
            <c:dLblPos val="bestFit"/>
            <c:showLegendKey val="0"/>
            <c:showVal val="1"/>
            <c:showCatName val="0"/>
            <c:showSerName val="0"/>
            <c:showPercent val="0"/>
            <c:showBubbleSize val="0"/>
            <c:showLeaderLines val="1"/>
          </c:dLbls>
          <c:cat>
            <c:strRef>
              <c:f>Sheet1!$A$11:$A$18</c:f>
              <c:strCache>
                <c:ptCount val="8"/>
                <c:pt idx="0">
                  <c:v>iOS</c:v>
                </c:pt>
                <c:pt idx="1">
                  <c:v>Android</c:v>
                </c:pt>
                <c:pt idx="2">
                  <c:v>Java ME</c:v>
                </c:pt>
                <c:pt idx="3">
                  <c:v>Symbian</c:v>
                </c:pt>
                <c:pt idx="4">
                  <c:v>BlackBerry</c:v>
                </c:pt>
                <c:pt idx="5">
                  <c:v>Kindle</c:v>
                </c:pt>
                <c:pt idx="6">
                  <c:v>Windows Phone</c:v>
                </c:pt>
                <c:pt idx="7">
                  <c:v>Other</c:v>
                </c:pt>
              </c:strCache>
            </c:strRef>
          </c:cat>
          <c:val>
            <c:numRef>
              <c:f>Sheet1!$B$11:$B$18</c:f>
              <c:numCache>
                <c:formatCode>0.00%</c:formatCode>
                <c:ptCount val="8"/>
                <c:pt idx="0">
                  <c:v>0.54269999999999996</c:v>
                </c:pt>
                <c:pt idx="1">
                  <c:v>0.35410000000000003</c:v>
                </c:pt>
                <c:pt idx="2">
                  <c:v>3.9E-2</c:v>
                </c:pt>
                <c:pt idx="3">
                  <c:v>3.1800000000000002E-2</c:v>
                </c:pt>
                <c:pt idx="4">
                  <c:v>1.5800000000000002E-2</c:v>
                </c:pt>
                <c:pt idx="5">
                  <c:v>9.4999999999999998E-3</c:v>
                </c:pt>
                <c:pt idx="6">
                  <c:v>5.7000000000000002E-3</c:v>
                </c:pt>
                <c:pt idx="7">
                  <c:v>1.6000000000000001E-3</c:v>
                </c:pt>
              </c:numCache>
            </c:numRef>
          </c:val>
        </c:ser>
        <c:dLbls>
          <c:dLblPos val="bestFit"/>
          <c:showLegendKey val="0"/>
          <c:showVal val="1"/>
          <c:showCatName val="0"/>
          <c:showSerName val="0"/>
          <c:showPercent val="0"/>
          <c:showBubbleSize val="0"/>
          <c:showLeaderLines val="1"/>
        </c:dLbls>
        <c:firstSliceAng val="0"/>
      </c:pieChart>
    </c:plotArea>
    <c:legend>
      <c:legendPos val="r"/>
      <c:layout>
        <c:manualLayout>
          <c:xMode val="edge"/>
          <c:yMode val="edge"/>
          <c:x val="0.62998643919510067"/>
          <c:y val="0.28307086614173227"/>
          <c:w val="0.23112467191601049"/>
          <c:h val="0.66973753280839898"/>
        </c:manualLayout>
      </c:layout>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F4C8D4-35CD-4949-9247-FFAE5909B43F}" type="datetimeFigureOut">
              <a:rPr lang="en-GB" smtClean="0"/>
              <a:t>07/02/2014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EE587A1-E9F2-4735-867D-07B068840D3B}" type="slidenum">
              <a:rPr lang="en-GB" smtClean="0"/>
              <a:t>‹#›</a:t>
            </a:fld>
            <a:endParaRPr lang="en-GB"/>
          </a:p>
        </p:txBody>
      </p:sp>
    </p:spTree>
    <p:extLst>
      <p:ext uri="{BB962C8B-B14F-4D97-AF65-F5344CB8AC3E}">
        <p14:creationId xmlns:p14="http://schemas.microsoft.com/office/powerpoint/2010/main" val="38867175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GB" dirty="0" smtClean="0">
                <a:latin typeface="Arial" pitchFamily="34" charset="0"/>
                <a:cs typeface="Arial" pitchFamily="34" charset="0"/>
              </a:rPr>
              <a:t>The user Interface – allows YOU to execute programs, enter commands manipulate files. Accepts input from keyboard, mouse. Outputs to display (simple text but more likely window GUI)</a:t>
            </a:r>
          </a:p>
          <a:p>
            <a:pPr eaLnBrk="1" hangingPunct="1"/>
            <a:r>
              <a:rPr lang="en-GB" dirty="0" smtClean="0">
                <a:latin typeface="Arial" pitchFamily="34" charset="0"/>
                <a:cs typeface="Arial" pitchFamily="34" charset="0"/>
              </a:rPr>
              <a:t>The API acts as an interface for application programs and utilities to access the internal services provided by the operating system</a:t>
            </a:r>
          </a:p>
          <a:p>
            <a:pPr eaLnBrk="1" hangingPunct="1"/>
            <a:r>
              <a:rPr lang="en-GB" dirty="0" smtClean="0">
                <a:latin typeface="Arial" pitchFamily="34" charset="0"/>
                <a:cs typeface="Arial" pitchFamily="34" charset="0"/>
              </a:rPr>
              <a:t>KERNEL provides many internal services (others provided by other modules controlled by kernel)</a:t>
            </a:r>
          </a:p>
          <a:p>
            <a:pPr eaLnBrk="1" hangingPunct="1"/>
            <a:r>
              <a:rPr lang="en-GB" dirty="0" smtClean="0">
                <a:latin typeface="Arial" pitchFamily="34" charset="0"/>
                <a:cs typeface="Arial" pitchFamily="34" charset="0"/>
              </a:rPr>
              <a:t>KERNEL manages memory- i.e. locates and allocates space for programs; schedules time for each application to execute, provides communication between executing programs, provides security, control other modules</a:t>
            </a:r>
          </a:p>
          <a:p>
            <a:pPr eaLnBrk="1" hangingPunct="1"/>
            <a:r>
              <a:rPr lang="en-GB" dirty="0" smtClean="0">
                <a:latin typeface="Arial" pitchFamily="34" charset="0"/>
                <a:cs typeface="Arial" pitchFamily="34" charset="0"/>
              </a:rPr>
              <a:t>File Man System allocates and manages secondary storage, translates file requests from name based to I/O requests; </a:t>
            </a:r>
          </a:p>
          <a:p>
            <a:pPr eaLnBrk="1" hangingPunct="1"/>
            <a:r>
              <a:rPr lang="en-GB" dirty="0" smtClean="0">
                <a:latin typeface="Arial" pitchFamily="34" charset="0"/>
                <a:cs typeface="Arial" pitchFamily="34" charset="0"/>
              </a:rPr>
              <a:t>I/O driver - each control one or more hardware devices of similar types</a:t>
            </a:r>
          </a:p>
        </p:txBody>
      </p:sp>
      <p:sp>
        <p:nvSpPr>
          <p:cNvPr id="4" name="Slide Number Placeholder 3"/>
          <p:cNvSpPr>
            <a:spLocks noGrp="1"/>
          </p:cNvSpPr>
          <p:nvPr>
            <p:ph type="sldNum" sz="quarter" idx="10"/>
          </p:nvPr>
        </p:nvSpPr>
        <p:spPr/>
        <p:txBody>
          <a:bodyPr/>
          <a:lstStyle/>
          <a:p>
            <a:fld id="{BEE587A1-E9F2-4735-867D-07B068840D3B}" type="slidenum">
              <a:rPr lang="en-GB" smtClean="0"/>
              <a:t>16</a:t>
            </a:fld>
            <a:endParaRPr lang="en-GB"/>
          </a:p>
        </p:txBody>
      </p:sp>
    </p:spTree>
    <p:extLst>
      <p:ext uri="{BB962C8B-B14F-4D97-AF65-F5344CB8AC3E}">
        <p14:creationId xmlns:p14="http://schemas.microsoft.com/office/powerpoint/2010/main" val="22896419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4_Custom Layout">
    <p:spTree>
      <p:nvGrpSpPr>
        <p:cNvPr id="1" name=""/>
        <p:cNvGrpSpPr/>
        <p:nvPr/>
      </p:nvGrpSpPr>
      <p:grpSpPr>
        <a:xfrm>
          <a:off x="0" y="0"/>
          <a:ext cx="0" cy="0"/>
          <a:chOff x="0" y="0"/>
          <a:chExt cx="0" cy="0"/>
        </a:xfrm>
      </p:grpSpPr>
      <p:sp>
        <p:nvSpPr>
          <p:cNvPr id="3" name="Rectangle 8"/>
          <p:cNvSpPr/>
          <p:nvPr userDrawn="1"/>
        </p:nvSpPr>
        <p:spPr>
          <a:xfrm>
            <a:off x="5395913" y="4702175"/>
            <a:ext cx="88900" cy="88900"/>
          </a:xfrm>
          <a:prstGeom prst="rect">
            <a:avLst/>
          </a:prstGeom>
          <a:solidFill>
            <a:srgbClr val="11A2C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4" name="Straight Connector 10"/>
          <p:cNvCxnSpPr/>
          <p:nvPr userDrawn="1"/>
        </p:nvCxnSpPr>
        <p:spPr>
          <a:xfrm rot="16200000" flipH="1" flipV="1">
            <a:off x="3532982" y="4102894"/>
            <a:ext cx="1262062" cy="2552700"/>
          </a:xfrm>
          <a:prstGeom prst="line">
            <a:avLst/>
          </a:prstGeom>
          <a:ln w="9525" cap="flat" cmpd="sng" algn="ctr">
            <a:solidFill>
              <a:srgbClr val="11A2C4"/>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5" name="Rectangle 13"/>
          <p:cNvSpPr/>
          <p:nvPr userDrawn="1"/>
        </p:nvSpPr>
        <p:spPr>
          <a:xfrm>
            <a:off x="2841625" y="5965825"/>
            <a:ext cx="90488" cy="90488"/>
          </a:xfrm>
          <a:prstGeom prst="rect">
            <a:avLst/>
          </a:prstGeom>
          <a:solidFill>
            <a:srgbClr val="11A2C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6" name="Straight Connector 14"/>
          <p:cNvCxnSpPr>
            <a:endCxn id="9" idx="1"/>
          </p:cNvCxnSpPr>
          <p:nvPr userDrawn="1"/>
        </p:nvCxnSpPr>
        <p:spPr>
          <a:xfrm rot="10800000">
            <a:off x="5395913" y="4746625"/>
            <a:ext cx="3748087" cy="360363"/>
          </a:xfrm>
          <a:prstGeom prst="line">
            <a:avLst/>
          </a:prstGeom>
          <a:ln w="9525" cap="flat" cmpd="sng" algn="ctr">
            <a:solidFill>
              <a:srgbClr val="11A2C4"/>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7" name="Straight Connector 17"/>
          <p:cNvCxnSpPr/>
          <p:nvPr userDrawn="1"/>
        </p:nvCxnSpPr>
        <p:spPr>
          <a:xfrm rot="10800000">
            <a:off x="0" y="5106988"/>
            <a:ext cx="2879725" cy="903287"/>
          </a:xfrm>
          <a:prstGeom prst="line">
            <a:avLst/>
          </a:prstGeom>
          <a:ln w="9525" cap="flat" cmpd="sng" algn="ctr">
            <a:solidFill>
              <a:srgbClr val="11A2C4"/>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8" name="Straight Connector 20"/>
          <p:cNvCxnSpPr/>
          <p:nvPr userDrawn="1"/>
        </p:nvCxnSpPr>
        <p:spPr>
          <a:xfrm rot="10800000">
            <a:off x="2879725" y="6010275"/>
            <a:ext cx="1023938" cy="847725"/>
          </a:xfrm>
          <a:prstGeom prst="line">
            <a:avLst/>
          </a:prstGeom>
          <a:ln w="9525" cap="flat" cmpd="sng" algn="ctr">
            <a:solidFill>
              <a:srgbClr val="11A2C4"/>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9" name="Picture 11" descr="bluelogo.png"/>
          <p:cNvPicPr>
            <a:picLocks noChangeAspect="1"/>
          </p:cNvPicPr>
          <p:nvPr userDrawn="1"/>
        </p:nvPicPr>
        <p:blipFill>
          <a:blip r:embed="rId2"/>
          <a:srcRect/>
          <a:stretch>
            <a:fillRect/>
          </a:stretch>
        </p:blipFill>
        <p:spPr bwMode="auto">
          <a:xfrm>
            <a:off x="7239000" y="0"/>
            <a:ext cx="1447800" cy="1447800"/>
          </a:xfrm>
          <a:prstGeom prst="rect">
            <a:avLst/>
          </a:prstGeom>
          <a:noFill/>
          <a:ln w="9525">
            <a:noFill/>
            <a:miter lim="800000"/>
            <a:headEnd/>
            <a:tailEnd/>
          </a:ln>
        </p:spPr>
      </p:pic>
      <p:sp>
        <p:nvSpPr>
          <p:cNvPr id="2" name="Title 1"/>
          <p:cNvSpPr>
            <a:spLocks noGrp="1"/>
          </p:cNvSpPr>
          <p:nvPr>
            <p:ph type="title"/>
          </p:nvPr>
        </p:nvSpPr>
        <p:spPr>
          <a:xfrm>
            <a:off x="457200" y="2639978"/>
            <a:ext cx="8229600" cy="1143000"/>
          </a:xfrm>
        </p:spPr>
        <p:txBody>
          <a:bodyPr/>
          <a:lstStyle>
            <a:lvl1pPr>
              <a:defRPr b="0" i="0">
                <a:solidFill>
                  <a:srgbClr val="11A2C4"/>
                </a:solidFill>
                <a:latin typeface="Arial"/>
                <a:cs typeface="Arial"/>
              </a:defRPr>
            </a:lvl1pPr>
          </a:lstStyle>
          <a:p>
            <a:r>
              <a:rPr lang="en-GB" dirty="0" smtClean="0"/>
              <a:t>Click to edit Master 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9_Title and Content">
    <p:spTree>
      <p:nvGrpSpPr>
        <p:cNvPr id="1" name=""/>
        <p:cNvGrpSpPr/>
        <p:nvPr/>
      </p:nvGrpSpPr>
      <p:grpSpPr>
        <a:xfrm>
          <a:off x="0" y="0"/>
          <a:ext cx="0" cy="0"/>
          <a:chOff x="0" y="0"/>
          <a:chExt cx="0" cy="0"/>
        </a:xfrm>
      </p:grpSpPr>
      <p:cxnSp>
        <p:nvCxnSpPr>
          <p:cNvPr id="5" name="Straight Connector 18"/>
          <p:cNvCxnSpPr/>
          <p:nvPr userDrawn="1"/>
        </p:nvCxnSpPr>
        <p:spPr>
          <a:xfrm rot="10800000">
            <a:off x="0" y="5537200"/>
            <a:ext cx="3810000" cy="1320800"/>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6" name="Rectangle 24"/>
          <p:cNvSpPr/>
          <p:nvPr userDrawn="1"/>
        </p:nvSpPr>
        <p:spPr>
          <a:xfrm>
            <a:off x="457200" y="422275"/>
            <a:ext cx="5800725" cy="567531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9"/>
          <p:cNvSpPr/>
          <p:nvPr userDrawn="1"/>
        </p:nvSpPr>
        <p:spPr>
          <a:xfrm>
            <a:off x="8335963" y="4513263"/>
            <a:ext cx="90487" cy="9048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8" name="Straight Connector 10"/>
          <p:cNvCxnSpPr/>
          <p:nvPr userDrawn="1"/>
        </p:nvCxnSpPr>
        <p:spPr>
          <a:xfrm rot="10800000" flipV="1">
            <a:off x="6211888" y="4557713"/>
            <a:ext cx="2168525" cy="1835150"/>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9" name="Rectangle 11"/>
          <p:cNvSpPr/>
          <p:nvPr userDrawn="1"/>
        </p:nvSpPr>
        <p:spPr>
          <a:xfrm>
            <a:off x="6167438" y="6348413"/>
            <a:ext cx="90487" cy="9048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0" name="Straight Connector 12"/>
          <p:cNvCxnSpPr/>
          <p:nvPr userDrawn="1"/>
        </p:nvCxnSpPr>
        <p:spPr>
          <a:xfrm rot="16200000" flipV="1">
            <a:off x="8359776" y="4578350"/>
            <a:ext cx="804862" cy="763587"/>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1" name="Straight Connector 15"/>
          <p:cNvCxnSpPr/>
          <p:nvPr userDrawn="1"/>
        </p:nvCxnSpPr>
        <p:spPr>
          <a:xfrm rot="10800000">
            <a:off x="0" y="6126163"/>
            <a:ext cx="6211888" cy="266700"/>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2" name="Rectangle 17"/>
          <p:cNvSpPr/>
          <p:nvPr userDrawn="1"/>
        </p:nvSpPr>
        <p:spPr>
          <a:xfrm>
            <a:off x="1917700" y="6170613"/>
            <a:ext cx="90488" cy="889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13" name="Picture 14" descr="bluelogo.png"/>
          <p:cNvPicPr>
            <a:picLocks noChangeAspect="1"/>
          </p:cNvPicPr>
          <p:nvPr userDrawn="1"/>
        </p:nvPicPr>
        <p:blipFill>
          <a:blip r:embed="rId2"/>
          <a:srcRect/>
          <a:stretch>
            <a:fillRect/>
          </a:stretch>
        </p:blipFill>
        <p:spPr bwMode="auto">
          <a:xfrm>
            <a:off x="7239000" y="0"/>
            <a:ext cx="1447800" cy="1447800"/>
          </a:xfrm>
          <a:prstGeom prst="rect">
            <a:avLst/>
          </a:prstGeom>
          <a:noFill/>
          <a:ln w="9525">
            <a:noFill/>
            <a:miter lim="800000"/>
            <a:headEnd/>
            <a:tailEnd/>
          </a:ln>
        </p:spPr>
      </p:pic>
      <p:sp>
        <p:nvSpPr>
          <p:cNvPr id="2" name="Title 1"/>
          <p:cNvSpPr>
            <a:spLocks noGrp="1"/>
          </p:cNvSpPr>
          <p:nvPr>
            <p:ph type="title"/>
          </p:nvPr>
        </p:nvSpPr>
        <p:spPr>
          <a:xfrm>
            <a:off x="607345" y="274638"/>
            <a:ext cx="5559806" cy="1143000"/>
          </a:xfrm>
        </p:spPr>
        <p:txBody>
          <a:bodyPr>
            <a:normAutofit/>
          </a:bodyPr>
          <a:lstStyle>
            <a:lvl1pPr algn="l">
              <a:defRPr sz="2800" b="1" i="0">
                <a:solidFill>
                  <a:srgbClr val="11A2C4"/>
                </a:solidFill>
                <a:latin typeface="Arial Bold"/>
                <a:cs typeface="Arial Bold"/>
              </a:defRPr>
            </a:lvl1pPr>
          </a:lstStyle>
          <a:p>
            <a:r>
              <a:rPr lang="en-GB" dirty="0" smtClean="0"/>
              <a:t>Click to edit Master title style</a:t>
            </a:r>
            <a:endParaRPr lang="en-US" dirty="0"/>
          </a:p>
        </p:txBody>
      </p:sp>
      <p:sp>
        <p:nvSpPr>
          <p:cNvPr id="26" name="Content Placeholder 2"/>
          <p:cNvSpPr>
            <a:spLocks noGrp="1"/>
          </p:cNvSpPr>
          <p:nvPr>
            <p:ph idx="1"/>
          </p:nvPr>
        </p:nvSpPr>
        <p:spPr>
          <a:xfrm>
            <a:off x="457200" y="1600200"/>
            <a:ext cx="5709951" cy="4525963"/>
          </a:xfrm>
        </p:spPr>
        <p:txBody>
          <a:bodyPr/>
          <a:lstStyle>
            <a:lvl1pPr>
              <a:buClr>
                <a:srgbClr val="11A2C4"/>
              </a:buClr>
              <a:defRPr sz="2400" b="0" i="0">
                <a:solidFill>
                  <a:srgbClr val="6C6F70"/>
                </a:solidFill>
                <a:latin typeface="Arial"/>
                <a:cs typeface="Arial"/>
              </a:defRPr>
            </a:lvl1pPr>
            <a:lvl2pPr>
              <a:buClr>
                <a:srgbClr val="11A2C4"/>
              </a:buClr>
              <a:defRPr sz="2000" b="0" i="0">
                <a:solidFill>
                  <a:srgbClr val="6C6F70"/>
                </a:solidFill>
                <a:latin typeface="Arial"/>
                <a:cs typeface="Arial"/>
              </a:defRPr>
            </a:lvl2pPr>
            <a:lvl3pPr>
              <a:buClr>
                <a:srgbClr val="11A2C4"/>
              </a:buClr>
              <a:defRPr sz="1800" b="0" i="0">
                <a:solidFill>
                  <a:srgbClr val="6C6F70"/>
                </a:solidFill>
                <a:latin typeface="Arial"/>
                <a:cs typeface="Arial"/>
              </a:defRPr>
            </a:lvl3pPr>
            <a:lvl4pPr>
              <a:buClr>
                <a:srgbClr val="11A2C4"/>
              </a:buClr>
              <a:defRPr sz="1600" b="0" i="0">
                <a:solidFill>
                  <a:srgbClr val="6C6F70"/>
                </a:solidFill>
                <a:latin typeface="Arial"/>
                <a:cs typeface="Arial"/>
              </a:defRPr>
            </a:lvl4pPr>
            <a:lvl5pPr>
              <a:buClr>
                <a:srgbClr val="11A2C4"/>
              </a:buClr>
              <a:defRPr sz="1600" b="0" i="0">
                <a:solidFill>
                  <a:srgbClr val="6C6F70"/>
                </a:solidFill>
                <a:latin typeface="Arial"/>
                <a:cs typeface="Arial"/>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20" name="Content Placeholder 2"/>
          <p:cNvSpPr>
            <a:spLocks noGrp="1"/>
          </p:cNvSpPr>
          <p:nvPr>
            <p:ph idx="10"/>
          </p:nvPr>
        </p:nvSpPr>
        <p:spPr>
          <a:xfrm>
            <a:off x="6515949" y="1939320"/>
            <a:ext cx="2170849" cy="4186843"/>
          </a:xfrm>
        </p:spPr>
        <p:txBody>
          <a:bodyPr/>
          <a:lstStyle>
            <a:lvl1pPr>
              <a:buClr>
                <a:srgbClr val="11A2C4"/>
              </a:buClr>
              <a:buNone/>
              <a:defRPr sz="2400" b="0" i="0">
                <a:solidFill>
                  <a:srgbClr val="11A2C4"/>
                </a:solidFill>
                <a:latin typeface="Arial"/>
                <a:cs typeface="Arial"/>
              </a:defRPr>
            </a:lvl1pPr>
            <a:lvl2pPr>
              <a:buClr>
                <a:srgbClr val="11A2C4"/>
              </a:buClr>
              <a:defRPr sz="2000" b="0" i="0">
                <a:solidFill>
                  <a:srgbClr val="B5B6B3"/>
                </a:solidFill>
                <a:latin typeface="Arial"/>
                <a:cs typeface="Arial"/>
              </a:defRPr>
            </a:lvl2pPr>
            <a:lvl3pPr>
              <a:buClr>
                <a:srgbClr val="11A2C4"/>
              </a:buClr>
              <a:defRPr sz="1800" b="0" i="0">
                <a:solidFill>
                  <a:srgbClr val="B5B6B3"/>
                </a:solidFill>
                <a:latin typeface="Arial"/>
                <a:cs typeface="Arial"/>
              </a:defRPr>
            </a:lvl3pPr>
            <a:lvl4pPr>
              <a:buClr>
                <a:srgbClr val="11A2C4"/>
              </a:buClr>
              <a:defRPr sz="1600" b="0" i="0">
                <a:solidFill>
                  <a:srgbClr val="B5B6B3"/>
                </a:solidFill>
                <a:latin typeface="Arial"/>
                <a:cs typeface="Arial"/>
              </a:defRPr>
            </a:lvl4pPr>
            <a:lvl5pPr>
              <a:buClr>
                <a:srgbClr val="11A2C4"/>
              </a:buClr>
              <a:defRPr sz="1600" b="0" i="0">
                <a:solidFill>
                  <a:srgbClr val="B5B6B3"/>
                </a:solidFill>
                <a:latin typeface="Arial"/>
                <a:cs typeface="Arial"/>
              </a:defRPr>
            </a:lvl5pPr>
          </a:lstStyle>
          <a:p>
            <a:pPr lvl="0"/>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5" name="Rectangle 14"/>
          <p:cNvSpPr/>
          <p:nvPr userDrawn="1"/>
        </p:nvSpPr>
        <p:spPr>
          <a:xfrm>
            <a:off x="6737350" y="0"/>
            <a:ext cx="2406650" cy="6858000"/>
          </a:xfrm>
          <a:prstGeom prst="rect">
            <a:avLst/>
          </a:prstGeom>
          <a:solidFill>
            <a:srgbClr val="CECFCB"/>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6" name="Straight Connector 12"/>
          <p:cNvCxnSpPr/>
          <p:nvPr userDrawn="1"/>
        </p:nvCxnSpPr>
        <p:spPr>
          <a:xfrm rot="5400000">
            <a:off x="6904038" y="4618037"/>
            <a:ext cx="3016250" cy="1463675"/>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7" name="Straight Connector 15"/>
          <p:cNvCxnSpPr/>
          <p:nvPr userDrawn="1"/>
        </p:nvCxnSpPr>
        <p:spPr>
          <a:xfrm rot="10800000" flipV="1">
            <a:off x="6650038" y="6181725"/>
            <a:ext cx="2493962" cy="587375"/>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8" name="Straight Connector 20"/>
          <p:cNvCxnSpPr/>
          <p:nvPr userDrawn="1"/>
        </p:nvCxnSpPr>
        <p:spPr>
          <a:xfrm rot="16200000" flipV="1">
            <a:off x="6221412" y="2849563"/>
            <a:ext cx="3438525" cy="2406650"/>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9" name="Rectangle 9"/>
          <p:cNvSpPr/>
          <p:nvPr userDrawn="1"/>
        </p:nvSpPr>
        <p:spPr>
          <a:xfrm>
            <a:off x="8556625" y="4921250"/>
            <a:ext cx="90488" cy="889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11"/>
          <p:cNvSpPr/>
          <p:nvPr userDrawn="1"/>
        </p:nvSpPr>
        <p:spPr>
          <a:xfrm>
            <a:off x="7820025" y="6437313"/>
            <a:ext cx="90488" cy="9048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11" name="Picture 17" descr="bluelogo.png"/>
          <p:cNvPicPr>
            <a:picLocks noChangeAspect="1"/>
          </p:cNvPicPr>
          <p:nvPr userDrawn="1"/>
        </p:nvPicPr>
        <p:blipFill>
          <a:blip r:embed="rId2"/>
          <a:srcRect/>
          <a:stretch>
            <a:fillRect/>
          </a:stretch>
        </p:blipFill>
        <p:spPr bwMode="auto">
          <a:xfrm>
            <a:off x="7239000" y="0"/>
            <a:ext cx="1447800" cy="1447800"/>
          </a:xfrm>
          <a:prstGeom prst="rect">
            <a:avLst/>
          </a:prstGeom>
          <a:noFill/>
          <a:ln w="9525">
            <a:noFill/>
            <a:miter lim="800000"/>
            <a:headEnd/>
            <a:tailEnd/>
          </a:ln>
        </p:spPr>
      </p:pic>
      <p:sp>
        <p:nvSpPr>
          <p:cNvPr id="19" name="Content Placeholder 2"/>
          <p:cNvSpPr>
            <a:spLocks noGrp="1"/>
          </p:cNvSpPr>
          <p:nvPr>
            <p:ph idx="10"/>
          </p:nvPr>
        </p:nvSpPr>
        <p:spPr>
          <a:xfrm>
            <a:off x="6862887" y="1939320"/>
            <a:ext cx="2170849" cy="4186843"/>
          </a:xfrm>
        </p:spPr>
        <p:txBody>
          <a:bodyPr/>
          <a:lstStyle>
            <a:lvl1pPr>
              <a:buClr>
                <a:srgbClr val="11A2C4"/>
              </a:buClr>
              <a:buNone/>
              <a:defRPr sz="2400" b="0" i="0">
                <a:solidFill>
                  <a:srgbClr val="11A2C4"/>
                </a:solidFill>
                <a:latin typeface="Arial"/>
                <a:cs typeface="Arial"/>
              </a:defRPr>
            </a:lvl1pPr>
            <a:lvl2pPr>
              <a:buClr>
                <a:srgbClr val="11A2C4"/>
              </a:buClr>
              <a:defRPr sz="2000" b="0" i="0">
                <a:solidFill>
                  <a:srgbClr val="B5B6B3"/>
                </a:solidFill>
                <a:latin typeface="Arial"/>
                <a:cs typeface="Arial"/>
              </a:defRPr>
            </a:lvl2pPr>
            <a:lvl3pPr>
              <a:buClr>
                <a:srgbClr val="11A2C4"/>
              </a:buClr>
              <a:defRPr sz="1800" b="0" i="0">
                <a:solidFill>
                  <a:srgbClr val="B5B6B3"/>
                </a:solidFill>
                <a:latin typeface="Arial"/>
                <a:cs typeface="Arial"/>
              </a:defRPr>
            </a:lvl3pPr>
            <a:lvl4pPr>
              <a:buClr>
                <a:srgbClr val="11A2C4"/>
              </a:buClr>
              <a:defRPr sz="1600" b="0" i="0">
                <a:solidFill>
                  <a:srgbClr val="B5B6B3"/>
                </a:solidFill>
                <a:latin typeface="Arial"/>
                <a:cs typeface="Arial"/>
              </a:defRPr>
            </a:lvl4pPr>
            <a:lvl5pPr>
              <a:buClr>
                <a:srgbClr val="11A2C4"/>
              </a:buClr>
              <a:defRPr sz="1600" b="0" i="0">
                <a:solidFill>
                  <a:srgbClr val="B5B6B3"/>
                </a:solidFill>
                <a:latin typeface="Arial"/>
                <a:cs typeface="Arial"/>
              </a:defRPr>
            </a:lvl5pPr>
          </a:lstStyle>
          <a:p>
            <a:pPr lvl="0"/>
            <a:endParaRPr lang="en-US" dirty="0"/>
          </a:p>
        </p:txBody>
      </p:sp>
      <p:sp>
        <p:nvSpPr>
          <p:cNvPr id="2" name="Title 1"/>
          <p:cNvSpPr>
            <a:spLocks noGrp="1"/>
          </p:cNvSpPr>
          <p:nvPr>
            <p:ph type="title"/>
          </p:nvPr>
        </p:nvSpPr>
        <p:spPr/>
        <p:txBody>
          <a:bodyPr>
            <a:normAutofit/>
          </a:bodyPr>
          <a:lstStyle>
            <a:lvl1pPr algn="l">
              <a:defRPr sz="2800" b="1" i="0">
                <a:solidFill>
                  <a:srgbClr val="11A2C4"/>
                </a:solidFill>
                <a:latin typeface="Arial Bold"/>
                <a:cs typeface="Arial Bold"/>
              </a:defRPr>
            </a:lvl1pPr>
          </a:lstStyle>
          <a:p>
            <a:r>
              <a:rPr lang="en-GB" dirty="0" smtClean="0"/>
              <a:t>Click to edit Master title style</a:t>
            </a:r>
            <a:endParaRPr lang="en-US" dirty="0"/>
          </a:p>
        </p:txBody>
      </p:sp>
      <p:sp>
        <p:nvSpPr>
          <p:cNvPr id="3" name="Content Placeholder 2"/>
          <p:cNvSpPr>
            <a:spLocks noGrp="1"/>
          </p:cNvSpPr>
          <p:nvPr>
            <p:ph idx="1"/>
          </p:nvPr>
        </p:nvSpPr>
        <p:spPr>
          <a:xfrm>
            <a:off x="457200" y="1600200"/>
            <a:ext cx="6061605" cy="4525963"/>
          </a:xfrm>
        </p:spPr>
        <p:txBody>
          <a:bodyPr/>
          <a:lstStyle>
            <a:lvl1pPr>
              <a:buClr>
                <a:srgbClr val="11A2C4"/>
              </a:buClr>
              <a:defRPr sz="2400" b="0" i="0">
                <a:solidFill>
                  <a:srgbClr val="11A2C4"/>
                </a:solidFill>
                <a:latin typeface="Arial"/>
                <a:cs typeface="Arial"/>
              </a:defRPr>
            </a:lvl1pPr>
            <a:lvl2pPr>
              <a:buClr>
                <a:srgbClr val="11A2C4"/>
              </a:buClr>
              <a:defRPr sz="2000" b="0" i="0">
                <a:solidFill>
                  <a:srgbClr val="B5B6B3"/>
                </a:solidFill>
                <a:latin typeface="Arial"/>
                <a:cs typeface="Arial"/>
              </a:defRPr>
            </a:lvl2pPr>
            <a:lvl3pPr>
              <a:buClr>
                <a:srgbClr val="11A2C4"/>
              </a:buClr>
              <a:defRPr sz="1800" b="0" i="0">
                <a:solidFill>
                  <a:srgbClr val="B5B6B3"/>
                </a:solidFill>
                <a:latin typeface="Arial"/>
                <a:cs typeface="Arial"/>
              </a:defRPr>
            </a:lvl3pPr>
            <a:lvl4pPr>
              <a:buClr>
                <a:srgbClr val="11A2C4"/>
              </a:buClr>
              <a:defRPr sz="1600" b="0" i="0">
                <a:solidFill>
                  <a:srgbClr val="B5B6B3"/>
                </a:solidFill>
                <a:latin typeface="Arial"/>
                <a:cs typeface="Arial"/>
              </a:defRPr>
            </a:lvl4pPr>
            <a:lvl5pPr>
              <a:buClr>
                <a:srgbClr val="11A2C4"/>
              </a:buClr>
              <a:defRPr sz="1600" b="0" i="0">
                <a:solidFill>
                  <a:srgbClr val="B5B6B3"/>
                </a:solidFill>
                <a:latin typeface="Arial"/>
                <a:cs typeface="Arial"/>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3" name="Rectangle 8"/>
          <p:cNvSpPr/>
          <p:nvPr userDrawn="1"/>
        </p:nvSpPr>
        <p:spPr>
          <a:xfrm>
            <a:off x="5395913" y="4702175"/>
            <a:ext cx="88900" cy="889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4" name="Straight Connector 10"/>
          <p:cNvCxnSpPr/>
          <p:nvPr userDrawn="1"/>
        </p:nvCxnSpPr>
        <p:spPr>
          <a:xfrm rot="16200000" flipH="1" flipV="1">
            <a:off x="3532982" y="4102894"/>
            <a:ext cx="1262062" cy="2552700"/>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5" name="Rectangle 13"/>
          <p:cNvSpPr/>
          <p:nvPr userDrawn="1"/>
        </p:nvSpPr>
        <p:spPr>
          <a:xfrm>
            <a:off x="2841625" y="5965825"/>
            <a:ext cx="90488" cy="9048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6" name="Straight Connector 14"/>
          <p:cNvCxnSpPr>
            <a:endCxn id="9" idx="1"/>
          </p:cNvCxnSpPr>
          <p:nvPr userDrawn="1"/>
        </p:nvCxnSpPr>
        <p:spPr>
          <a:xfrm rot="10800000">
            <a:off x="5395913" y="4746625"/>
            <a:ext cx="3748087" cy="360363"/>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7" name="Straight Connector 17"/>
          <p:cNvCxnSpPr/>
          <p:nvPr userDrawn="1"/>
        </p:nvCxnSpPr>
        <p:spPr>
          <a:xfrm rot="10800000">
            <a:off x="0" y="5106988"/>
            <a:ext cx="2879725" cy="903287"/>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8" name="Straight Connector 20"/>
          <p:cNvCxnSpPr/>
          <p:nvPr userDrawn="1"/>
        </p:nvCxnSpPr>
        <p:spPr>
          <a:xfrm rot="10800000">
            <a:off x="2879725" y="6010275"/>
            <a:ext cx="1023938" cy="847725"/>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9" name="Picture 9" descr="purplelogo.png"/>
          <p:cNvPicPr>
            <a:picLocks noChangeAspect="1"/>
          </p:cNvPicPr>
          <p:nvPr userDrawn="1"/>
        </p:nvPicPr>
        <p:blipFill>
          <a:blip r:embed="rId2"/>
          <a:srcRect/>
          <a:stretch>
            <a:fillRect/>
          </a:stretch>
        </p:blipFill>
        <p:spPr bwMode="auto">
          <a:xfrm>
            <a:off x="7239000" y="0"/>
            <a:ext cx="1447800" cy="1447800"/>
          </a:xfrm>
          <a:prstGeom prst="rect">
            <a:avLst/>
          </a:prstGeom>
          <a:noFill/>
          <a:ln w="9525">
            <a:noFill/>
            <a:miter lim="800000"/>
            <a:headEnd/>
            <a:tailEnd/>
          </a:ln>
        </p:spPr>
      </p:pic>
      <p:sp>
        <p:nvSpPr>
          <p:cNvPr id="2" name="Title 1"/>
          <p:cNvSpPr>
            <a:spLocks noGrp="1"/>
          </p:cNvSpPr>
          <p:nvPr>
            <p:ph type="title"/>
          </p:nvPr>
        </p:nvSpPr>
        <p:spPr>
          <a:xfrm>
            <a:off x="457200" y="2639978"/>
            <a:ext cx="8229600" cy="1143000"/>
          </a:xfrm>
        </p:spPr>
        <p:txBody>
          <a:bodyPr/>
          <a:lstStyle>
            <a:lvl1pPr>
              <a:defRPr b="0" i="0">
                <a:solidFill>
                  <a:schemeClr val="bg1"/>
                </a:solidFill>
                <a:latin typeface="Arial"/>
                <a:cs typeface="Arial"/>
              </a:defRPr>
            </a:lvl1pPr>
          </a:lstStyle>
          <a:p>
            <a:r>
              <a:rPr lang="en-GB" dirty="0" smtClean="0"/>
              <a:t>Click to edit Master title style</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cxnSp>
        <p:nvCxnSpPr>
          <p:cNvPr id="5" name="Straight Connector 18"/>
          <p:cNvCxnSpPr/>
          <p:nvPr userDrawn="1"/>
        </p:nvCxnSpPr>
        <p:spPr>
          <a:xfrm rot="10800000">
            <a:off x="0" y="5537200"/>
            <a:ext cx="3810000" cy="1320800"/>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6" name="Rectangle 24"/>
          <p:cNvSpPr/>
          <p:nvPr userDrawn="1"/>
        </p:nvSpPr>
        <p:spPr>
          <a:xfrm>
            <a:off x="457200" y="422275"/>
            <a:ext cx="5800725" cy="5675313"/>
          </a:xfrm>
          <a:prstGeom prst="rect">
            <a:avLst/>
          </a:prstGeom>
          <a:solidFill>
            <a:srgbClr val="EDEBE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7" name="Picture 8" descr="purplelogo.png"/>
          <p:cNvPicPr>
            <a:picLocks noChangeAspect="1"/>
          </p:cNvPicPr>
          <p:nvPr userDrawn="1"/>
        </p:nvPicPr>
        <p:blipFill>
          <a:blip r:embed="rId2"/>
          <a:srcRect/>
          <a:stretch>
            <a:fillRect/>
          </a:stretch>
        </p:blipFill>
        <p:spPr bwMode="auto">
          <a:xfrm>
            <a:off x="7239000" y="0"/>
            <a:ext cx="1447800" cy="1447800"/>
          </a:xfrm>
          <a:prstGeom prst="rect">
            <a:avLst/>
          </a:prstGeom>
          <a:noFill/>
          <a:ln w="9525">
            <a:noFill/>
            <a:miter lim="800000"/>
            <a:headEnd/>
            <a:tailEnd/>
          </a:ln>
        </p:spPr>
      </p:pic>
      <p:sp>
        <p:nvSpPr>
          <p:cNvPr id="8" name="Rectangle 9"/>
          <p:cNvSpPr/>
          <p:nvPr userDrawn="1"/>
        </p:nvSpPr>
        <p:spPr>
          <a:xfrm>
            <a:off x="8335963" y="4513263"/>
            <a:ext cx="90487" cy="9048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9" name="Straight Connector 10"/>
          <p:cNvCxnSpPr/>
          <p:nvPr userDrawn="1"/>
        </p:nvCxnSpPr>
        <p:spPr>
          <a:xfrm rot="10800000" flipV="1">
            <a:off x="6211888" y="4557713"/>
            <a:ext cx="2168525" cy="1835150"/>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0" name="Rectangle 11"/>
          <p:cNvSpPr/>
          <p:nvPr userDrawn="1"/>
        </p:nvSpPr>
        <p:spPr>
          <a:xfrm>
            <a:off x="6167438" y="6348413"/>
            <a:ext cx="90487" cy="9048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1" name="Straight Connector 12"/>
          <p:cNvCxnSpPr/>
          <p:nvPr userDrawn="1"/>
        </p:nvCxnSpPr>
        <p:spPr>
          <a:xfrm rot="16200000" flipV="1">
            <a:off x="8359776" y="4578350"/>
            <a:ext cx="804862" cy="763587"/>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2" name="Straight Connector 15"/>
          <p:cNvCxnSpPr/>
          <p:nvPr userDrawn="1"/>
        </p:nvCxnSpPr>
        <p:spPr>
          <a:xfrm rot="10800000">
            <a:off x="0" y="6126163"/>
            <a:ext cx="6211888" cy="266700"/>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3" name="Rectangle 17"/>
          <p:cNvSpPr/>
          <p:nvPr userDrawn="1"/>
        </p:nvSpPr>
        <p:spPr>
          <a:xfrm>
            <a:off x="1917700" y="6170613"/>
            <a:ext cx="90488" cy="889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607345" y="274638"/>
            <a:ext cx="5559806" cy="1143000"/>
          </a:xfrm>
        </p:spPr>
        <p:txBody>
          <a:bodyPr>
            <a:normAutofit/>
          </a:bodyPr>
          <a:lstStyle>
            <a:lvl1pPr algn="l">
              <a:defRPr sz="2800" b="1" i="0">
                <a:solidFill>
                  <a:srgbClr val="7D5CC6"/>
                </a:solidFill>
                <a:latin typeface="Arial Bold"/>
                <a:cs typeface="Arial Bold"/>
              </a:defRPr>
            </a:lvl1pPr>
          </a:lstStyle>
          <a:p>
            <a:r>
              <a:rPr lang="en-GB" dirty="0" smtClean="0"/>
              <a:t>Click to edit Master title style</a:t>
            </a:r>
            <a:endParaRPr lang="en-US" dirty="0"/>
          </a:p>
        </p:txBody>
      </p:sp>
      <p:sp>
        <p:nvSpPr>
          <p:cNvPr id="26" name="Content Placeholder 2"/>
          <p:cNvSpPr>
            <a:spLocks noGrp="1"/>
          </p:cNvSpPr>
          <p:nvPr>
            <p:ph idx="1"/>
          </p:nvPr>
        </p:nvSpPr>
        <p:spPr>
          <a:xfrm>
            <a:off x="457200" y="1600200"/>
            <a:ext cx="5709951" cy="4525963"/>
          </a:xfrm>
        </p:spPr>
        <p:txBody>
          <a:bodyPr/>
          <a:lstStyle>
            <a:lvl1pPr>
              <a:buClr>
                <a:srgbClr val="6C6F70"/>
              </a:buClr>
              <a:defRPr sz="2400" b="0" i="0">
                <a:solidFill>
                  <a:srgbClr val="6C6F70"/>
                </a:solidFill>
                <a:latin typeface="Arial"/>
                <a:cs typeface="Arial"/>
              </a:defRPr>
            </a:lvl1pPr>
            <a:lvl2pPr>
              <a:buClr>
                <a:srgbClr val="6C6F70"/>
              </a:buClr>
              <a:defRPr sz="2000" b="0" i="0">
                <a:solidFill>
                  <a:srgbClr val="6C6F70"/>
                </a:solidFill>
                <a:latin typeface="Arial"/>
                <a:cs typeface="Arial"/>
              </a:defRPr>
            </a:lvl2pPr>
            <a:lvl3pPr>
              <a:buClr>
                <a:srgbClr val="6C6F70"/>
              </a:buClr>
              <a:defRPr sz="1800" b="0" i="0">
                <a:solidFill>
                  <a:srgbClr val="6C6F70"/>
                </a:solidFill>
                <a:latin typeface="Arial"/>
                <a:cs typeface="Arial"/>
              </a:defRPr>
            </a:lvl3pPr>
            <a:lvl4pPr>
              <a:buClr>
                <a:srgbClr val="6C6F70"/>
              </a:buClr>
              <a:defRPr sz="1600" b="0" i="0">
                <a:solidFill>
                  <a:srgbClr val="6C6F70"/>
                </a:solidFill>
                <a:latin typeface="Arial"/>
                <a:cs typeface="Arial"/>
              </a:defRPr>
            </a:lvl4pPr>
            <a:lvl5pPr>
              <a:buClr>
                <a:srgbClr val="6C6F70"/>
              </a:buClr>
              <a:defRPr sz="1600" b="0" i="0">
                <a:solidFill>
                  <a:srgbClr val="6C6F70"/>
                </a:solidFill>
                <a:latin typeface="Arial"/>
                <a:cs typeface="Arial"/>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14" name="Content Placeholder 2"/>
          <p:cNvSpPr>
            <a:spLocks noGrp="1"/>
          </p:cNvSpPr>
          <p:nvPr>
            <p:ph idx="10"/>
          </p:nvPr>
        </p:nvSpPr>
        <p:spPr>
          <a:xfrm>
            <a:off x="6515949" y="1939320"/>
            <a:ext cx="2170849" cy="4186843"/>
          </a:xfrm>
        </p:spPr>
        <p:txBody>
          <a:bodyPr/>
          <a:lstStyle>
            <a:lvl1pPr>
              <a:buClr>
                <a:srgbClr val="11A2C4"/>
              </a:buClr>
              <a:buNone/>
              <a:defRPr sz="2400" b="0" i="0">
                <a:solidFill>
                  <a:srgbClr val="11A2C4"/>
                </a:solidFill>
                <a:latin typeface="Arial"/>
                <a:cs typeface="Arial"/>
              </a:defRPr>
            </a:lvl1pPr>
            <a:lvl2pPr>
              <a:buClr>
                <a:srgbClr val="11A2C4"/>
              </a:buClr>
              <a:defRPr sz="2000" b="0" i="0">
                <a:solidFill>
                  <a:srgbClr val="B5B6B3"/>
                </a:solidFill>
                <a:latin typeface="Arial"/>
                <a:cs typeface="Arial"/>
              </a:defRPr>
            </a:lvl2pPr>
            <a:lvl3pPr>
              <a:buClr>
                <a:srgbClr val="11A2C4"/>
              </a:buClr>
              <a:defRPr sz="1800" b="0" i="0">
                <a:solidFill>
                  <a:srgbClr val="B5B6B3"/>
                </a:solidFill>
                <a:latin typeface="Arial"/>
                <a:cs typeface="Arial"/>
              </a:defRPr>
            </a:lvl3pPr>
            <a:lvl4pPr>
              <a:buClr>
                <a:srgbClr val="11A2C4"/>
              </a:buClr>
              <a:defRPr sz="1600" b="0" i="0">
                <a:solidFill>
                  <a:srgbClr val="B5B6B3"/>
                </a:solidFill>
                <a:latin typeface="Arial"/>
                <a:cs typeface="Arial"/>
              </a:defRPr>
            </a:lvl4pPr>
            <a:lvl5pPr>
              <a:buClr>
                <a:srgbClr val="11A2C4"/>
              </a:buClr>
              <a:defRPr sz="1600" b="0" i="0">
                <a:solidFill>
                  <a:srgbClr val="B5B6B3"/>
                </a:solidFill>
                <a:latin typeface="Arial"/>
                <a:cs typeface="Arial"/>
              </a:defRPr>
            </a:lvl5pPr>
          </a:lstStyle>
          <a:p>
            <a:pPr lvl="0"/>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1_Title and Content">
    <p:spTree>
      <p:nvGrpSpPr>
        <p:cNvPr id="1" name=""/>
        <p:cNvGrpSpPr/>
        <p:nvPr/>
      </p:nvGrpSpPr>
      <p:grpSpPr>
        <a:xfrm>
          <a:off x="0" y="0"/>
          <a:ext cx="0" cy="0"/>
          <a:chOff x="0" y="0"/>
          <a:chExt cx="0" cy="0"/>
        </a:xfrm>
      </p:grpSpPr>
      <p:sp>
        <p:nvSpPr>
          <p:cNvPr id="5" name="Rectangle 14"/>
          <p:cNvSpPr/>
          <p:nvPr userDrawn="1"/>
        </p:nvSpPr>
        <p:spPr>
          <a:xfrm>
            <a:off x="6737350" y="0"/>
            <a:ext cx="2406650" cy="6858000"/>
          </a:xfrm>
          <a:prstGeom prst="rect">
            <a:avLst/>
          </a:prstGeom>
          <a:solidFill>
            <a:srgbClr val="B5B6B3"/>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9"/>
          <p:cNvSpPr/>
          <p:nvPr userDrawn="1"/>
        </p:nvSpPr>
        <p:spPr>
          <a:xfrm>
            <a:off x="8380413" y="5316538"/>
            <a:ext cx="90487" cy="9048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7" name="Straight Connector 10"/>
          <p:cNvCxnSpPr/>
          <p:nvPr userDrawn="1"/>
        </p:nvCxnSpPr>
        <p:spPr>
          <a:xfrm rot="5400000">
            <a:off x="6955632" y="5342731"/>
            <a:ext cx="1541462" cy="1489075"/>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8" name="Rectangle 11"/>
          <p:cNvSpPr/>
          <p:nvPr userDrawn="1"/>
        </p:nvSpPr>
        <p:spPr>
          <a:xfrm>
            <a:off x="7480300" y="4572000"/>
            <a:ext cx="90488" cy="9048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9" name="Straight Connector 12"/>
          <p:cNvCxnSpPr/>
          <p:nvPr userDrawn="1"/>
        </p:nvCxnSpPr>
        <p:spPr>
          <a:xfrm rot="5400000">
            <a:off x="8024812" y="4243388"/>
            <a:ext cx="1520825" cy="717550"/>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0" name="Straight Connector 15"/>
          <p:cNvCxnSpPr/>
          <p:nvPr userDrawn="1"/>
        </p:nvCxnSpPr>
        <p:spPr>
          <a:xfrm rot="10800000">
            <a:off x="6664325" y="4340225"/>
            <a:ext cx="2479675" cy="835025"/>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1" name="Straight Connector 20"/>
          <p:cNvCxnSpPr/>
          <p:nvPr userDrawn="1"/>
        </p:nvCxnSpPr>
        <p:spPr>
          <a:xfrm rot="10800000">
            <a:off x="6737350" y="3949700"/>
            <a:ext cx="2406650" cy="2038350"/>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12" name="Picture 17" descr="purplelogo.png"/>
          <p:cNvPicPr>
            <a:picLocks noChangeAspect="1"/>
          </p:cNvPicPr>
          <p:nvPr userDrawn="1"/>
        </p:nvPicPr>
        <p:blipFill>
          <a:blip r:embed="rId2"/>
          <a:srcRect/>
          <a:stretch>
            <a:fillRect/>
          </a:stretch>
        </p:blipFill>
        <p:spPr bwMode="auto">
          <a:xfrm>
            <a:off x="7239000" y="0"/>
            <a:ext cx="1447800" cy="1447800"/>
          </a:xfrm>
          <a:prstGeom prst="rect">
            <a:avLst/>
          </a:prstGeom>
          <a:noFill/>
          <a:ln w="9525">
            <a:noFill/>
            <a:miter lim="800000"/>
            <a:headEnd/>
            <a:tailEnd/>
          </a:ln>
        </p:spPr>
      </p:pic>
      <p:sp>
        <p:nvSpPr>
          <p:cNvPr id="2" name="Title 1"/>
          <p:cNvSpPr>
            <a:spLocks noGrp="1"/>
          </p:cNvSpPr>
          <p:nvPr>
            <p:ph type="title"/>
          </p:nvPr>
        </p:nvSpPr>
        <p:spPr/>
        <p:txBody>
          <a:bodyPr>
            <a:normAutofit/>
          </a:bodyPr>
          <a:lstStyle>
            <a:lvl1pPr algn="l">
              <a:defRPr sz="2800" b="1" i="0">
                <a:solidFill>
                  <a:srgbClr val="7D5CC6"/>
                </a:solidFill>
                <a:latin typeface="Arial Bold"/>
                <a:cs typeface="Arial Bold"/>
              </a:defRPr>
            </a:lvl1pPr>
          </a:lstStyle>
          <a:p>
            <a:r>
              <a:rPr lang="en-GB" dirty="0" smtClean="0"/>
              <a:t>Click to edit Master title style</a:t>
            </a:r>
            <a:endParaRPr lang="en-US" dirty="0"/>
          </a:p>
        </p:txBody>
      </p:sp>
      <p:sp>
        <p:nvSpPr>
          <p:cNvPr id="3" name="Content Placeholder 2"/>
          <p:cNvSpPr>
            <a:spLocks noGrp="1"/>
          </p:cNvSpPr>
          <p:nvPr>
            <p:ph idx="1"/>
          </p:nvPr>
        </p:nvSpPr>
        <p:spPr>
          <a:xfrm>
            <a:off x="457200" y="1600200"/>
            <a:ext cx="6087533" cy="4525963"/>
          </a:xfrm>
        </p:spPr>
        <p:txBody>
          <a:bodyPr>
            <a:normAutofit/>
          </a:bodyPr>
          <a:lstStyle>
            <a:lvl1pPr>
              <a:buClr>
                <a:srgbClr val="F0AB00"/>
              </a:buClr>
              <a:buNone/>
              <a:defRPr sz="2400" b="0" i="0">
                <a:solidFill>
                  <a:srgbClr val="6C6F70"/>
                </a:solidFill>
                <a:latin typeface="Arial"/>
                <a:cs typeface="Arial"/>
              </a:defRPr>
            </a:lvl1pPr>
            <a:lvl2pPr>
              <a:buClr>
                <a:srgbClr val="F0AB00"/>
              </a:buClr>
              <a:buNone/>
              <a:defRPr sz="2400">
                <a:solidFill>
                  <a:srgbClr val="B5B6B3"/>
                </a:solidFill>
              </a:defRPr>
            </a:lvl2pPr>
            <a:lvl3pPr>
              <a:buClr>
                <a:srgbClr val="F0AB00"/>
              </a:buClr>
              <a:buNone/>
              <a:defRPr sz="2000">
                <a:solidFill>
                  <a:srgbClr val="B5B6B3"/>
                </a:solidFill>
              </a:defRPr>
            </a:lvl3pPr>
            <a:lvl4pPr>
              <a:buClr>
                <a:srgbClr val="F0AB00"/>
              </a:buClr>
              <a:buNone/>
              <a:defRPr sz="1800">
                <a:solidFill>
                  <a:srgbClr val="B5B6B3"/>
                </a:solidFill>
              </a:defRPr>
            </a:lvl4pPr>
            <a:lvl5pPr>
              <a:buClr>
                <a:srgbClr val="F0AB00"/>
              </a:buClr>
              <a:buNone/>
              <a:defRPr sz="1800">
                <a:solidFill>
                  <a:srgbClr val="B5B6B3"/>
                </a:solidFill>
              </a:defRPr>
            </a:lvl5pPr>
          </a:lstStyle>
          <a:p>
            <a:pPr lvl="0"/>
            <a:r>
              <a:rPr lang="en-GB" dirty="0" smtClean="0"/>
              <a:t>Click to edit Master text styles</a:t>
            </a:r>
          </a:p>
        </p:txBody>
      </p:sp>
      <p:sp>
        <p:nvSpPr>
          <p:cNvPr id="17" name="Content Placeholder 2"/>
          <p:cNvSpPr>
            <a:spLocks noGrp="1"/>
          </p:cNvSpPr>
          <p:nvPr>
            <p:ph idx="10"/>
          </p:nvPr>
        </p:nvSpPr>
        <p:spPr>
          <a:xfrm>
            <a:off x="6862887" y="1939320"/>
            <a:ext cx="2170849" cy="4186843"/>
          </a:xfrm>
        </p:spPr>
        <p:txBody>
          <a:bodyPr/>
          <a:lstStyle>
            <a:lvl1pPr>
              <a:buClr>
                <a:srgbClr val="11A2C4"/>
              </a:buClr>
              <a:buNone/>
              <a:defRPr sz="2400" b="0" i="0">
                <a:solidFill>
                  <a:srgbClr val="11A2C4"/>
                </a:solidFill>
                <a:latin typeface="Arial"/>
                <a:cs typeface="Arial"/>
              </a:defRPr>
            </a:lvl1pPr>
            <a:lvl2pPr>
              <a:buClr>
                <a:srgbClr val="11A2C4"/>
              </a:buClr>
              <a:defRPr sz="2000" b="0" i="0">
                <a:solidFill>
                  <a:srgbClr val="B5B6B3"/>
                </a:solidFill>
                <a:latin typeface="Arial"/>
                <a:cs typeface="Arial"/>
              </a:defRPr>
            </a:lvl2pPr>
            <a:lvl3pPr>
              <a:buClr>
                <a:srgbClr val="11A2C4"/>
              </a:buClr>
              <a:defRPr sz="1800" b="0" i="0">
                <a:solidFill>
                  <a:srgbClr val="B5B6B3"/>
                </a:solidFill>
                <a:latin typeface="Arial"/>
                <a:cs typeface="Arial"/>
              </a:defRPr>
            </a:lvl3pPr>
            <a:lvl4pPr>
              <a:buClr>
                <a:srgbClr val="11A2C4"/>
              </a:buClr>
              <a:defRPr sz="1600" b="0" i="0">
                <a:solidFill>
                  <a:srgbClr val="B5B6B3"/>
                </a:solidFill>
                <a:latin typeface="Arial"/>
                <a:cs typeface="Arial"/>
              </a:defRPr>
            </a:lvl4pPr>
            <a:lvl5pPr>
              <a:buClr>
                <a:srgbClr val="11A2C4"/>
              </a:buClr>
              <a:defRPr sz="1600" b="0" i="0">
                <a:solidFill>
                  <a:srgbClr val="B5B6B3"/>
                </a:solidFill>
                <a:latin typeface="Arial"/>
                <a:cs typeface="Arial"/>
              </a:defRPr>
            </a:lvl5pPr>
          </a:lstStyle>
          <a:p>
            <a:pPr lvl="0"/>
            <a:endParaRPr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smtClean="0"/>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pPr>
              <a:defRPr/>
            </a:pPr>
            <a:fld id="{ADDDF1D4-88D1-492E-A93F-53CFB47AA5CE}" type="datetimeFigureOut">
              <a:rPr lang="en-US"/>
              <a:pPr>
                <a:defRPr/>
              </a:pPr>
              <a:t>2/7/2014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pPr>
              <a:defRPr/>
            </a:pPr>
            <a:fld id="{838DD0A2-AF0B-4AAC-8DA1-BC845181D95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Lst>
  <p:txStyles>
    <p:titleStyle>
      <a:lvl1pPr algn="ctr" defTabSz="457200" rtl="0" fontAlgn="base">
        <a:spcBef>
          <a:spcPct val="0"/>
        </a:spcBef>
        <a:spcAft>
          <a:spcPct val="0"/>
        </a:spcAft>
        <a:defRPr sz="4400" kern="1200">
          <a:solidFill>
            <a:schemeClr val="tx1"/>
          </a:solidFill>
          <a:latin typeface="+mj-lt"/>
          <a:ea typeface="+mj-ea"/>
          <a:cs typeface="+mj-cs"/>
        </a:defRPr>
      </a:lvl1pPr>
      <a:lvl2pPr algn="ctr" defTabSz="457200" rtl="0" fontAlgn="base">
        <a:spcBef>
          <a:spcPct val="0"/>
        </a:spcBef>
        <a:spcAft>
          <a:spcPct val="0"/>
        </a:spcAft>
        <a:defRPr sz="4400">
          <a:solidFill>
            <a:schemeClr val="tx1"/>
          </a:solidFill>
          <a:latin typeface="Calibri" pitchFamily="34" charset="0"/>
        </a:defRPr>
      </a:lvl2pPr>
      <a:lvl3pPr algn="ctr" defTabSz="457200" rtl="0" fontAlgn="base">
        <a:spcBef>
          <a:spcPct val="0"/>
        </a:spcBef>
        <a:spcAft>
          <a:spcPct val="0"/>
        </a:spcAft>
        <a:defRPr sz="4400">
          <a:solidFill>
            <a:schemeClr val="tx1"/>
          </a:solidFill>
          <a:latin typeface="Calibri" pitchFamily="34" charset="0"/>
        </a:defRPr>
      </a:lvl3pPr>
      <a:lvl4pPr algn="ctr" defTabSz="457200" rtl="0" fontAlgn="base">
        <a:spcBef>
          <a:spcPct val="0"/>
        </a:spcBef>
        <a:spcAft>
          <a:spcPct val="0"/>
        </a:spcAft>
        <a:defRPr sz="4400">
          <a:solidFill>
            <a:schemeClr val="tx1"/>
          </a:solidFill>
          <a:latin typeface="Calibri" pitchFamily="34" charset="0"/>
        </a:defRPr>
      </a:lvl4pPr>
      <a:lvl5pPr algn="ctr" defTabSz="457200" rtl="0" fontAlgn="base">
        <a:spcBef>
          <a:spcPct val="0"/>
        </a:spcBef>
        <a:spcAft>
          <a:spcPct val="0"/>
        </a:spcAft>
        <a:defRPr sz="4400">
          <a:solidFill>
            <a:schemeClr val="tx1"/>
          </a:solidFill>
          <a:latin typeface="Calibri" pitchFamily="34"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p:titleStyle>
    <p:body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itle 2"/>
          <p:cNvSpPr>
            <a:spLocks noGrp="1"/>
          </p:cNvSpPr>
          <p:nvPr>
            <p:ph type="title"/>
          </p:nvPr>
        </p:nvSpPr>
        <p:spPr>
          <a:xfrm>
            <a:off x="457200" y="2640013"/>
            <a:ext cx="8229600" cy="1143000"/>
          </a:xfrm>
        </p:spPr>
        <p:txBody>
          <a:bodyPr/>
          <a:lstStyle/>
          <a:p>
            <a:r>
              <a:rPr lang="en-GB" dirty="0">
                <a:latin typeface="Arial" charset="0"/>
                <a:cs typeface="Arial" charset="0"/>
              </a:rPr>
              <a:t>Platforms:</a:t>
            </a:r>
            <a:br>
              <a:rPr lang="en-GB" dirty="0">
                <a:latin typeface="Arial" charset="0"/>
                <a:cs typeface="Arial" charset="0"/>
              </a:rPr>
            </a:br>
            <a:r>
              <a:rPr lang="en-GB" dirty="0">
                <a:latin typeface="Arial" charset="0"/>
                <a:cs typeface="Arial" charset="0"/>
              </a:rPr>
              <a:t>Lecture </a:t>
            </a:r>
            <a:r>
              <a:rPr lang="en-GB" dirty="0" smtClean="0">
                <a:latin typeface="Arial" charset="0"/>
                <a:cs typeface="Arial" charset="0"/>
              </a:rPr>
              <a:t>1: What is a computer?</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A Computer Model</a:t>
            </a:r>
          </a:p>
        </p:txBody>
      </p:sp>
      <p:sp>
        <p:nvSpPr>
          <p:cNvPr id="12290" name="Content Placeholder 2"/>
          <p:cNvSpPr>
            <a:spLocks noGrp="1"/>
          </p:cNvSpPr>
          <p:nvPr>
            <p:ph idx="1"/>
          </p:nvPr>
        </p:nvSpPr>
        <p:spPr>
          <a:xfrm>
            <a:off x="457200" y="1600200"/>
            <a:ext cx="8236634" cy="4525963"/>
          </a:xfrm>
        </p:spPr>
        <p:txBody>
          <a:bodyPr/>
          <a:lstStyle/>
          <a:p>
            <a:pPr>
              <a:lnSpc>
                <a:spcPct val="80000"/>
              </a:lnSpc>
            </a:pPr>
            <a:r>
              <a:rPr lang="en-GB" dirty="0">
                <a:solidFill>
                  <a:schemeClr val="tx1"/>
                </a:solidFill>
              </a:rPr>
              <a:t>Regardless of the type of work to be performed, a computer can be modelled by:</a:t>
            </a:r>
          </a:p>
          <a:p>
            <a:pPr>
              <a:lnSpc>
                <a:spcPct val="80000"/>
              </a:lnSpc>
            </a:pPr>
            <a:r>
              <a:rPr lang="en-GB" dirty="0">
                <a:solidFill>
                  <a:schemeClr val="tx1"/>
                </a:solidFill>
              </a:rPr>
              <a:t>an INPUT-PROCESS-OUTPUT model</a:t>
            </a:r>
          </a:p>
          <a:p>
            <a:endParaRPr lang="en-GB" dirty="0" smtClean="0">
              <a:latin typeface="Arial" charset="0"/>
              <a:cs typeface="Arial" charset="0"/>
            </a:endParaRPr>
          </a:p>
        </p:txBody>
      </p:sp>
      <p:pic>
        <p:nvPicPr>
          <p:cNvPr id="5" name="Picture 5" descr="Fig 1"/>
          <p:cNvPicPr>
            <a:picLocks noChangeAspect="1" noChangeArrowheads="1"/>
          </p:cNvPicPr>
          <p:nvPr/>
        </p:nvPicPr>
        <p:blipFill>
          <a:blip r:embed="rId2">
            <a:extLst>
              <a:ext uri="{28A0092B-C50C-407E-A947-70E740481C1C}">
                <a14:useLocalDpi xmlns:a14="http://schemas.microsoft.com/office/drawing/2010/main" val="0"/>
              </a:ext>
            </a:extLst>
          </a:blip>
          <a:srcRect l="10995" t="22218"/>
          <a:stretch>
            <a:fillRect/>
          </a:stretch>
        </p:blipFill>
        <p:spPr bwMode="auto">
          <a:xfrm>
            <a:off x="1187450" y="2708275"/>
            <a:ext cx="6411913" cy="340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47835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Parts of the Model</a:t>
            </a:r>
          </a:p>
        </p:txBody>
      </p:sp>
      <p:sp>
        <p:nvSpPr>
          <p:cNvPr id="12290" name="Content Placeholder 2"/>
          <p:cNvSpPr>
            <a:spLocks noGrp="1"/>
          </p:cNvSpPr>
          <p:nvPr>
            <p:ph idx="1"/>
          </p:nvPr>
        </p:nvSpPr>
        <p:spPr>
          <a:xfrm>
            <a:off x="457200" y="1600200"/>
            <a:ext cx="8250702" cy="4525963"/>
          </a:xfrm>
        </p:spPr>
        <p:txBody>
          <a:bodyPr/>
          <a:lstStyle/>
          <a:p>
            <a:pPr>
              <a:lnSpc>
                <a:spcPct val="90000"/>
              </a:lnSpc>
            </a:pPr>
            <a:r>
              <a:rPr lang="en-GB" dirty="0">
                <a:solidFill>
                  <a:schemeClr val="tx1"/>
                </a:solidFill>
              </a:rPr>
              <a:t>Input</a:t>
            </a:r>
          </a:p>
          <a:p>
            <a:pPr lvl="1">
              <a:lnSpc>
                <a:spcPct val="90000"/>
              </a:lnSpc>
            </a:pPr>
            <a:r>
              <a:rPr lang="en-GB" dirty="0">
                <a:solidFill>
                  <a:schemeClr val="tx1"/>
                </a:solidFill>
              </a:rPr>
              <a:t>from stored (disk) file, mouse, keyboard, </a:t>
            </a:r>
            <a:r>
              <a:rPr lang="en-GB" dirty="0" smtClean="0">
                <a:solidFill>
                  <a:schemeClr val="tx1"/>
                </a:solidFill>
              </a:rPr>
              <a:t>voice, handwriting recognition, network</a:t>
            </a:r>
            <a:r>
              <a:rPr lang="en-GB" dirty="0">
                <a:solidFill>
                  <a:schemeClr val="tx1"/>
                </a:solidFill>
              </a:rPr>
              <a:t>, …..</a:t>
            </a:r>
          </a:p>
          <a:p>
            <a:pPr>
              <a:lnSpc>
                <a:spcPct val="90000"/>
              </a:lnSpc>
            </a:pPr>
            <a:r>
              <a:rPr lang="en-GB" dirty="0" smtClean="0">
                <a:solidFill>
                  <a:schemeClr val="tx1"/>
                </a:solidFill>
              </a:rPr>
              <a:t>Storage</a:t>
            </a:r>
          </a:p>
          <a:p>
            <a:pPr lvl="1">
              <a:lnSpc>
                <a:spcPct val="90000"/>
              </a:lnSpc>
            </a:pPr>
            <a:r>
              <a:rPr lang="en-GB" dirty="0" smtClean="0">
                <a:solidFill>
                  <a:schemeClr val="tx1"/>
                </a:solidFill>
              </a:rPr>
              <a:t>registers, caches, main memory, disk, flash drives, </a:t>
            </a:r>
            <a:r>
              <a:rPr lang="en-GB" dirty="0" err="1" smtClean="0">
                <a:solidFill>
                  <a:schemeClr val="tx1"/>
                </a:solidFill>
              </a:rPr>
              <a:t>dvds</a:t>
            </a:r>
            <a:endParaRPr lang="en-GB" dirty="0" smtClean="0">
              <a:solidFill>
                <a:schemeClr val="tx1"/>
              </a:solidFill>
            </a:endParaRPr>
          </a:p>
          <a:p>
            <a:pPr>
              <a:lnSpc>
                <a:spcPct val="90000"/>
              </a:lnSpc>
            </a:pPr>
            <a:r>
              <a:rPr lang="en-GB" dirty="0" smtClean="0">
                <a:solidFill>
                  <a:schemeClr val="tx1"/>
                </a:solidFill>
              </a:rPr>
              <a:t>Process</a:t>
            </a:r>
            <a:endParaRPr lang="en-GB" dirty="0">
              <a:solidFill>
                <a:schemeClr val="tx1"/>
              </a:solidFill>
            </a:endParaRPr>
          </a:p>
          <a:p>
            <a:pPr lvl="1">
              <a:lnSpc>
                <a:spcPct val="90000"/>
              </a:lnSpc>
            </a:pPr>
            <a:r>
              <a:rPr lang="en-GB" dirty="0">
                <a:solidFill>
                  <a:schemeClr val="tx1"/>
                </a:solidFill>
              </a:rPr>
              <a:t>Simple calculations, sorting, merging, comparisons, decisions, data transformations, input/output, data storage &amp; retrieval, data movement.</a:t>
            </a:r>
          </a:p>
          <a:p>
            <a:pPr>
              <a:lnSpc>
                <a:spcPct val="90000"/>
              </a:lnSpc>
            </a:pPr>
            <a:r>
              <a:rPr lang="en-GB" dirty="0">
                <a:solidFill>
                  <a:schemeClr val="tx1"/>
                </a:solidFill>
              </a:rPr>
              <a:t>Output</a:t>
            </a:r>
          </a:p>
          <a:p>
            <a:pPr lvl="1">
              <a:lnSpc>
                <a:spcPct val="90000"/>
              </a:lnSpc>
            </a:pPr>
            <a:r>
              <a:rPr lang="en-GB" dirty="0">
                <a:solidFill>
                  <a:schemeClr val="tx1"/>
                </a:solidFill>
              </a:rPr>
              <a:t>To disk file, printer, screen</a:t>
            </a:r>
            <a:r>
              <a:rPr lang="en-GB" dirty="0" smtClean="0">
                <a:solidFill>
                  <a:schemeClr val="tx1"/>
                </a:solidFill>
              </a:rPr>
              <a:t>, speech, </a:t>
            </a:r>
            <a:r>
              <a:rPr lang="en-GB" dirty="0">
                <a:solidFill>
                  <a:schemeClr val="tx1"/>
                </a:solidFill>
              </a:rPr>
              <a:t>network,…..</a:t>
            </a:r>
          </a:p>
          <a:p>
            <a:endParaRPr lang="en-GB" dirty="0" smtClean="0">
              <a:latin typeface="Arial" charset="0"/>
              <a:cs typeface="Arial" charset="0"/>
            </a:endParaRPr>
          </a:p>
        </p:txBody>
      </p:sp>
    </p:spTree>
    <p:extLst>
      <p:ext uri="{BB962C8B-B14F-4D97-AF65-F5344CB8AC3E}">
        <p14:creationId xmlns:p14="http://schemas.microsoft.com/office/powerpoint/2010/main" val="3543787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290">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290">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29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Required Components</a:t>
            </a:r>
          </a:p>
        </p:txBody>
      </p:sp>
      <p:sp>
        <p:nvSpPr>
          <p:cNvPr id="5" name="Content Placeholder 3"/>
          <p:cNvSpPr>
            <a:spLocks noGrp="1"/>
          </p:cNvSpPr>
          <p:nvPr>
            <p:ph idx="1"/>
          </p:nvPr>
        </p:nvSpPr>
        <p:spPr>
          <a:xfrm>
            <a:off x="457200" y="1600200"/>
            <a:ext cx="8208963" cy="4525963"/>
          </a:xfrm>
        </p:spPr>
        <p:txBody>
          <a:bodyPr/>
          <a:lstStyle/>
          <a:p>
            <a:r>
              <a:rPr lang="en-GB" dirty="0">
                <a:solidFill>
                  <a:schemeClr val="tx1"/>
                </a:solidFill>
              </a:rPr>
              <a:t>The computer </a:t>
            </a:r>
            <a:r>
              <a:rPr lang="en-GB" dirty="0" smtClean="0">
                <a:solidFill>
                  <a:schemeClr val="tx1"/>
                </a:solidFill>
              </a:rPr>
              <a:t>hardware</a:t>
            </a:r>
            <a:endParaRPr lang="en-GB" dirty="0">
              <a:solidFill>
                <a:schemeClr val="tx1"/>
              </a:solidFill>
            </a:endParaRPr>
          </a:p>
          <a:p>
            <a:pPr lvl="1"/>
            <a:r>
              <a:rPr lang="en-GB" dirty="0">
                <a:solidFill>
                  <a:schemeClr val="tx1"/>
                </a:solidFill>
              </a:rPr>
              <a:t>Physical mechanisms to input and output data, and to physically control  the various inputs, outputs and storage components</a:t>
            </a:r>
          </a:p>
          <a:p>
            <a:r>
              <a:rPr lang="en-GB" dirty="0">
                <a:solidFill>
                  <a:schemeClr val="tx1"/>
                </a:solidFill>
              </a:rPr>
              <a:t>The </a:t>
            </a:r>
            <a:r>
              <a:rPr lang="en-GB" dirty="0" smtClean="0">
                <a:solidFill>
                  <a:schemeClr val="tx1"/>
                </a:solidFill>
              </a:rPr>
              <a:t>software</a:t>
            </a:r>
            <a:endParaRPr lang="en-GB" dirty="0">
              <a:solidFill>
                <a:schemeClr val="tx1"/>
              </a:solidFill>
            </a:endParaRPr>
          </a:p>
          <a:p>
            <a:pPr lvl="1"/>
            <a:r>
              <a:rPr lang="en-GB" dirty="0">
                <a:solidFill>
                  <a:schemeClr val="tx1"/>
                </a:solidFill>
              </a:rPr>
              <a:t>Application and System, which provides instructions that tell the hardware exactly what tasks are to be performed and in what </a:t>
            </a:r>
            <a:r>
              <a:rPr lang="en-GB" dirty="0" smtClean="0">
                <a:solidFill>
                  <a:schemeClr val="tx1"/>
                </a:solidFill>
              </a:rPr>
              <a:t>order</a:t>
            </a:r>
            <a:endParaRPr lang="en-GB" dirty="0">
              <a:solidFill>
                <a:schemeClr val="tx1"/>
              </a:solidFill>
            </a:endParaRPr>
          </a:p>
          <a:p>
            <a:r>
              <a:rPr lang="en-GB" dirty="0">
                <a:solidFill>
                  <a:schemeClr val="tx1"/>
                </a:solidFill>
              </a:rPr>
              <a:t>The data that is being manipulated </a:t>
            </a:r>
          </a:p>
          <a:p>
            <a:pPr lvl="1"/>
            <a:r>
              <a:rPr lang="en-GB" dirty="0">
                <a:solidFill>
                  <a:schemeClr val="tx1"/>
                </a:solidFill>
              </a:rPr>
              <a:t>numeric; alphanumeric; graphic;..  but representable in a form the computer can manipulate</a:t>
            </a:r>
          </a:p>
          <a:p>
            <a:r>
              <a:rPr lang="en-GB" dirty="0">
                <a:solidFill>
                  <a:schemeClr val="tx1"/>
                </a:solidFill>
              </a:rPr>
              <a:t>The communication </a:t>
            </a:r>
            <a:r>
              <a:rPr lang="en-GB" dirty="0" smtClean="0">
                <a:solidFill>
                  <a:schemeClr val="tx1"/>
                </a:solidFill>
              </a:rPr>
              <a:t>component</a:t>
            </a:r>
            <a:endParaRPr lang="en-GB" dirty="0">
              <a:solidFill>
                <a:schemeClr val="tx1"/>
              </a:solidFill>
            </a:endParaRPr>
          </a:p>
          <a:p>
            <a:pPr lvl="1"/>
            <a:r>
              <a:rPr lang="en-GB" dirty="0">
                <a:solidFill>
                  <a:schemeClr val="tx1"/>
                </a:solidFill>
              </a:rPr>
              <a:t>hardware &amp; software that transports programs and data between interconnected computer systems</a:t>
            </a:r>
          </a:p>
          <a:p>
            <a:endParaRPr lang="en-GB" dirty="0"/>
          </a:p>
        </p:txBody>
      </p:sp>
    </p:spTree>
    <p:extLst>
      <p:ext uri="{BB962C8B-B14F-4D97-AF65-F5344CB8AC3E}">
        <p14:creationId xmlns:p14="http://schemas.microsoft.com/office/powerpoint/2010/main" val="677102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Hardware Components</a:t>
            </a:r>
          </a:p>
        </p:txBody>
      </p:sp>
      <p:sp>
        <p:nvSpPr>
          <p:cNvPr id="12290" name="Content Placeholder 2"/>
          <p:cNvSpPr>
            <a:spLocks noGrp="1"/>
          </p:cNvSpPr>
          <p:nvPr>
            <p:ph idx="1"/>
          </p:nvPr>
        </p:nvSpPr>
        <p:spPr>
          <a:xfrm>
            <a:off x="457200" y="1600200"/>
            <a:ext cx="8208498" cy="4525963"/>
          </a:xfrm>
        </p:spPr>
        <p:txBody>
          <a:bodyPr/>
          <a:lstStyle/>
          <a:p>
            <a:pPr>
              <a:lnSpc>
                <a:spcPct val="90000"/>
              </a:lnSpc>
            </a:pPr>
            <a:r>
              <a:rPr lang="en-GB" dirty="0">
                <a:solidFill>
                  <a:schemeClr val="tx1"/>
                </a:solidFill>
              </a:rPr>
              <a:t>For </a:t>
            </a:r>
            <a:r>
              <a:rPr lang="en-GB" dirty="0" smtClean="0">
                <a:solidFill>
                  <a:schemeClr val="tx1"/>
                </a:solidFill>
              </a:rPr>
              <a:t>input (e.g. keyboard, mouse, touchscreen, </a:t>
            </a:r>
            <a:r>
              <a:rPr lang="en-GB" dirty="0" smtClean="0">
                <a:solidFill>
                  <a:schemeClr val="tx1"/>
                </a:solidFill>
              </a:rPr>
              <a:t>microphone, etc</a:t>
            </a:r>
            <a:r>
              <a:rPr lang="en-GB" dirty="0" smtClean="0">
                <a:solidFill>
                  <a:schemeClr val="tx1"/>
                </a:solidFill>
              </a:rPr>
              <a:t>.)</a:t>
            </a:r>
            <a:endParaRPr lang="en-GB" dirty="0">
              <a:solidFill>
                <a:schemeClr val="tx1"/>
              </a:solidFill>
            </a:endParaRPr>
          </a:p>
          <a:p>
            <a:pPr>
              <a:lnSpc>
                <a:spcPct val="90000"/>
              </a:lnSpc>
            </a:pPr>
            <a:r>
              <a:rPr lang="en-GB" dirty="0">
                <a:solidFill>
                  <a:schemeClr val="tx1"/>
                </a:solidFill>
              </a:rPr>
              <a:t>For </a:t>
            </a:r>
            <a:r>
              <a:rPr lang="en-GB" dirty="0" smtClean="0">
                <a:solidFill>
                  <a:schemeClr val="tx1"/>
                </a:solidFill>
              </a:rPr>
              <a:t>output (e.g. screen, speech, printers, etc.)</a:t>
            </a:r>
            <a:endParaRPr lang="en-GB" dirty="0">
              <a:solidFill>
                <a:schemeClr val="tx1"/>
              </a:solidFill>
            </a:endParaRPr>
          </a:p>
          <a:p>
            <a:pPr>
              <a:lnSpc>
                <a:spcPct val="90000"/>
              </a:lnSpc>
            </a:pPr>
            <a:r>
              <a:rPr lang="en-GB" dirty="0">
                <a:solidFill>
                  <a:schemeClr val="tx1"/>
                </a:solidFill>
              </a:rPr>
              <a:t>For </a:t>
            </a:r>
            <a:r>
              <a:rPr lang="en-GB" dirty="0" smtClean="0">
                <a:solidFill>
                  <a:schemeClr val="tx1"/>
                </a:solidFill>
              </a:rPr>
              <a:t>calculations </a:t>
            </a:r>
            <a:r>
              <a:rPr lang="en-GB" dirty="0">
                <a:solidFill>
                  <a:schemeClr val="tx1"/>
                </a:solidFill>
              </a:rPr>
              <a:t>and program </a:t>
            </a:r>
            <a:r>
              <a:rPr lang="en-GB" dirty="0" smtClean="0">
                <a:solidFill>
                  <a:schemeClr val="tx1"/>
                </a:solidFill>
              </a:rPr>
              <a:t>operations (e.g. CPU – ALU, control unit, GPGPU)</a:t>
            </a:r>
            <a:endParaRPr lang="en-GB" dirty="0">
              <a:solidFill>
                <a:schemeClr val="tx1"/>
              </a:solidFill>
            </a:endParaRPr>
          </a:p>
          <a:p>
            <a:pPr>
              <a:lnSpc>
                <a:spcPct val="90000"/>
              </a:lnSpc>
            </a:pPr>
            <a:r>
              <a:rPr lang="en-GB" dirty="0">
                <a:solidFill>
                  <a:schemeClr val="tx1"/>
                </a:solidFill>
              </a:rPr>
              <a:t>To hold programs and data whilst </a:t>
            </a:r>
            <a:r>
              <a:rPr lang="en-GB" dirty="0" smtClean="0">
                <a:solidFill>
                  <a:schemeClr val="tx1"/>
                </a:solidFill>
              </a:rPr>
              <a:t>processing (e.g. RAM, cache, etc.)</a:t>
            </a:r>
            <a:endParaRPr lang="en-GB" dirty="0">
              <a:solidFill>
                <a:schemeClr val="tx1"/>
              </a:solidFill>
            </a:endParaRPr>
          </a:p>
          <a:p>
            <a:pPr>
              <a:lnSpc>
                <a:spcPct val="90000"/>
              </a:lnSpc>
            </a:pPr>
            <a:r>
              <a:rPr lang="en-GB" dirty="0">
                <a:solidFill>
                  <a:schemeClr val="tx1"/>
                </a:solidFill>
              </a:rPr>
              <a:t>To provide long-term </a:t>
            </a:r>
            <a:r>
              <a:rPr lang="en-GB" dirty="0" smtClean="0">
                <a:solidFill>
                  <a:schemeClr val="tx1"/>
                </a:solidFill>
              </a:rPr>
              <a:t>storage (e.g. hard disks, DVDs, Flash drives)</a:t>
            </a:r>
            <a:endParaRPr lang="en-GB" dirty="0">
              <a:solidFill>
                <a:schemeClr val="tx1"/>
              </a:solidFill>
            </a:endParaRPr>
          </a:p>
          <a:p>
            <a:pPr>
              <a:lnSpc>
                <a:spcPct val="90000"/>
              </a:lnSpc>
            </a:pPr>
            <a:r>
              <a:rPr lang="en-GB" dirty="0">
                <a:solidFill>
                  <a:schemeClr val="tx1"/>
                </a:solidFill>
              </a:rPr>
              <a:t>To interface internal </a:t>
            </a:r>
            <a:r>
              <a:rPr lang="en-GB" dirty="0" smtClean="0">
                <a:solidFill>
                  <a:schemeClr val="tx1"/>
                </a:solidFill>
              </a:rPr>
              <a:t>systems (e.g. buses)</a:t>
            </a:r>
            <a:endParaRPr lang="en-GB" dirty="0">
              <a:solidFill>
                <a:schemeClr val="tx1"/>
              </a:solidFill>
            </a:endParaRPr>
          </a:p>
          <a:p>
            <a:endParaRPr lang="en-GB" dirty="0" smtClean="0">
              <a:latin typeface="Arial" charset="0"/>
              <a:cs typeface="Arial" charset="0"/>
            </a:endParaRPr>
          </a:p>
        </p:txBody>
      </p:sp>
    </p:spTree>
    <p:extLst>
      <p:ext uri="{BB962C8B-B14F-4D97-AF65-F5344CB8AC3E}">
        <p14:creationId xmlns:p14="http://schemas.microsoft.com/office/powerpoint/2010/main" val="25632062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Software Components</a:t>
            </a:r>
          </a:p>
        </p:txBody>
      </p:sp>
      <p:sp>
        <p:nvSpPr>
          <p:cNvPr id="5" name="Content Placeholder 3"/>
          <p:cNvSpPr>
            <a:spLocks noGrp="1"/>
          </p:cNvSpPr>
          <p:nvPr>
            <p:ph idx="1"/>
          </p:nvPr>
        </p:nvSpPr>
        <p:spPr>
          <a:xfrm>
            <a:off x="457200" y="1600200"/>
            <a:ext cx="8194675" cy="4525963"/>
          </a:xfrm>
        </p:spPr>
        <p:txBody>
          <a:bodyPr/>
          <a:lstStyle/>
          <a:p>
            <a:r>
              <a:rPr lang="en-GB" dirty="0">
                <a:solidFill>
                  <a:schemeClr val="tx1"/>
                </a:solidFill>
              </a:rPr>
              <a:t>To be useful a computer must do work</a:t>
            </a:r>
          </a:p>
          <a:p>
            <a:pPr lvl="1"/>
            <a:r>
              <a:rPr lang="en-GB" sz="2400" dirty="0">
                <a:solidFill>
                  <a:schemeClr val="tx1"/>
                </a:solidFill>
              </a:rPr>
              <a:t>By executing instructions from some program</a:t>
            </a:r>
          </a:p>
          <a:p>
            <a:r>
              <a:rPr lang="en-GB" dirty="0">
                <a:solidFill>
                  <a:schemeClr val="tx1"/>
                </a:solidFill>
              </a:rPr>
              <a:t>Two major categories of software</a:t>
            </a:r>
          </a:p>
          <a:p>
            <a:pPr lvl="1"/>
            <a:r>
              <a:rPr lang="en-GB" sz="2400" dirty="0">
                <a:solidFill>
                  <a:schemeClr val="tx1"/>
                </a:solidFill>
              </a:rPr>
              <a:t>System software</a:t>
            </a:r>
          </a:p>
          <a:p>
            <a:pPr lvl="1"/>
            <a:r>
              <a:rPr lang="en-GB" sz="2400" dirty="0">
                <a:solidFill>
                  <a:schemeClr val="tx1"/>
                </a:solidFill>
              </a:rPr>
              <a:t>Application software</a:t>
            </a:r>
          </a:p>
          <a:p>
            <a:endParaRPr lang="en-GB" dirty="0"/>
          </a:p>
        </p:txBody>
      </p:sp>
    </p:spTree>
    <p:extLst>
      <p:ext uri="{BB962C8B-B14F-4D97-AF65-F5344CB8AC3E}">
        <p14:creationId xmlns:p14="http://schemas.microsoft.com/office/powerpoint/2010/main" val="33820460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System Software</a:t>
            </a:r>
          </a:p>
        </p:txBody>
      </p:sp>
      <p:sp>
        <p:nvSpPr>
          <p:cNvPr id="12290" name="Content Placeholder 2"/>
          <p:cNvSpPr>
            <a:spLocks noGrp="1"/>
          </p:cNvSpPr>
          <p:nvPr>
            <p:ph idx="1"/>
          </p:nvPr>
        </p:nvSpPr>
        <p:spPr>
          <a:xfrm>
            <a:off x="457200" y="1600200"/>
            <a:ext cx="8236634" cy="4525963"/>
          </a:xfrm>
        </p:spPr>
        <p:txBody>
          <a:bodyPr/>
          <a:lstStyle/>
          <a:p>
            <a:r>
              <a:rPr lang="en-GB" dirty="0">
                <a:solidFill>
                  <a:schemeClr val="tx1"/>
                </a:solidFill>
              </a:rPr>
              <a:t>Manages files; loads and executes programs; accepts your commands, …</a:t>
            </a:r>
          </a:p>
          <a:p>
            <a:r>
              <a:rPr lang="en-GB" dirty="0">
                <a:solidFill>
                  <a:schemeClr val="tx1"/>
                </a:solidFill>
              </a:rPr>
              <a:t>Collectively </a:t>
            </a:r>
            <a:r>
              <a:rPr lang="en-GB" dirty="0" smtClean="0">
                <a:solidFill>
                  <a:schemeClr val="tx1"/>
                </a:solidFill>
              </a:rPr>
              <a:t>known </a:t>
            </a:r>
            <a:r>
              <a:rPr lang="en-GB" dirty="0">
                <a:solidFill>
                  <a:schemeClr val="tx1"/>
                </a:solidFill>
              </a:rPr>
              <a:t>as the Operating System</a:t>
            </a:r>
          </a:p>
          <a:p>
            <a:r>
              <a:rPr lang="en-GB" dirty="0">
                <a:solidFill>
                  <a:schemeClr val="tx1"/>
                </a:solidFill>
              </a:rPr>
              <a:t>Made up of many components</a:t>
            </a:r>
          </a:p>
          <a:p>
            <a:endParaRPr lang="en-GB" dirty="0" smtClean="0">
              <a:latin typeface="Arial" charset="0"/>
              <a:cs typeface="Arial" charset="0"/>
            </a:endParaRPr>
          </a:p>
        </p:txBody>
      </p:sp>
    </p:spTree>
    <p:extLst>
      <p:ext uri="{BB962C8B-B14F-4D97-AF65-F5344CB8AC3E}">
        <p14:creationId xmlns:p14="http://schemas.microsoft.com/office/powerpoint/2010/main" val="25632062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Operating System Components</a:t>
            </a:r>
          </a:p>
        </p:txBody>
      </p:sp>
      <p:pic>
        <p:nvPicPr>
          <p:cNvPr id="5" name="Picture 15" descr="Fig 1"/>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t="5331" b="6480"/>
          <a:stretch>
            <a:fillRect/>
          </a:stretch>
        </p:blipFill>
        <p:spPr bwMode="auto">
          <a:xfrm>
            <a:off x="1019498" y="1600200"/>
            <a:ext cx="4585641"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771025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Common Operating Systems</a:t>
            </a:r>
          </a:p>
        </p:txBody>
      </p:sp>
      <p:sp>
        <p:nvSpPr>
          <p:cNvPr id="12290" name="Content Placeholder 2"/>
          <p:cNvSpPr>
            <a:spLocks noGrp="1"/>
          </p:cNvSpPr>
          <p:nvPr>
            <p:ph idx="1"/>
          </p:nvPr>
        </p:nvSpPr>
        <p:spPr>
          <a:xfrm>
            <a:off x="457200" y="1600200"/>
            <a:ext cx="5710238" cy="4525963"/>
          </a:xfrm>
        </p:spPr>
        <p:txBody>
          <a:bodyPr/>
          <a:lstStyle/>
          <a:p>
            <a:r>
              <a:rPr lang="en-GB" dirty="0" smtClean="0">
                <a:solidFill>
                  <a:schemeClr val="tx1"/>
                </a:solidFill>
                <a:latin typeface="Arial" charset="0"/>
                <a:cs typeface="Arial" charset="0"/>
              </a:rPr>
              <a:t>Desktop operating systems</a:t>
            </a:r>
          </a:p>
          <a:p>
            <a:endParaRPr lang="en-GB" dirty="0">
              <a:solidFill>
                <a:schemeClr val="tx1"/>
              </a:solidFill>
              <a:latin typeface="Arial" charset="0"/>
              <a:cs typeface="Arial" charset="0"/>
            </a:endParaRPr>
          </a:p>
          <a:p>
            <a:endParaRPr lang="en-GB" dirty="0" smtClean="0">
              <a:solidFill>
                <a:schemeClr val="tx1"/>
              </a:solidFill>
              <a:latin typeface="Arial" charset="0"/>
              <a:cs typeface="Arial" charset="0"/>
            </a:endParaRPr>
          </a:p>
          <a:p>
            <a:endParaRPr lang="en-GB" dirty="0">
              <a:solidFill>
                <a:schemeClr val="tx1"/>
              </a:solidFill>
              <a:latin typeface="Arial" charset="0"/>
              <a:cs typeface="Arial" charset="0"/>
            </a:endParaRPr>
          </a:p>
          <a:p>
            <a:endParaRPr lang="en-GB" dirty="0" smtClean="0">
              <a:solidFill>
                <a:schemeClr val="tx1"/>
              </a:solidFill>
              <a:latin typeface="Arial" charset="0"/>
              <a:cs typeface="Arial" charset="0"/>
            </a:endParaRPr>
          </a:p>
          <a:p>
            <a:r>
              <a:rPr lang="en-GB" dirty="0" smtClean="0">
                <a:solidFill>
                  <a:schemeClr val="tx1"/>
                </a:solidFill>
                <a:latin typeface="Arial" charset="0"/>
                <a:cs typeface="Arial" charset="0"/>
              </a:rPr>
              <a:t>Mobile operating systems</a:t>
            </a:r>
          </a:p>
          <a:p>
            <a:endParaRPr lang="en-GB" dirty="0">
              <a:solidFill>
                <a:schemeClr val="tx1"/>
              </a:solidFill>
              <a:latin typeface="Arial" charset="0"/>
              <a:cs typeface="Arial" charset="0"/>
            </a:endParaRPr>
          </a:p>
          <a:p>
            <a:endParaRPr lang="en-GB" dirty="0" smtClean="0">
              <a:solidFill>
                <a:schemeClr val="tx1"/>
              </a:solidFill>
              <a:latin typeface="Arial" charset="0"/>
              <a:cs typeface="Arial" charset="0"/>
            </a:endParaRPr>
          </a:p>
          <a:p>
            <a:endParaRPr lang="en-GB" dirty="0">
              <a:solidFill>
                <a:schemeClr val="tx1"/>
              </a:solidFill>
              <a:latin typeface="Arial" charset="0"/>
              <a:cs typeface="Arial" charset="0"/>
            </a:endParaRPr>
          </a:p>
          <a:p>
            <a:r>
              <a:rPr lang="en-GB" dirty="0" smtClean="0">
                <a:solidFill>
                  <a:schemeClr val="tx1"/>
                </a:solidFill>
                <a:latin typeface="Arial" charset="0"/>
                <a:cs typeface="Arial" charset="0"/>
              </a:rPr>
              <a:t>2013 </a:t>
            </a:r>
            <a:r>
              <a:rPr lang="en-GB" smtClean="0">
                <a:solidFill>
                  <a:schemeClr val="tx1"/>
                </a:solidFill>
                <a:latin typeface="Arial" charset="0"/>
                <a:cs typeface="Arial" charset="0"/>
              </a:rPr>
              <a:t>data Wikipedia</a:t>
            </a:r>
            <a:endParaRPr lang="en-GB" dirty="0">
              <a:solidFill>
                <a:schemeClr val="tx1"/>
              </a:solidFill>
              <a:latin typeface="Arial" charset="0"/>
              <a:cs typeface="Arial" charset="0"/>
            </a:endParaRPr>
          </a:p>
          <a:p>
            <a:endParaRPr lang="en-GB" dirty="0" smtClean="0">
              <a:latin typeface="Arial" charset="0"/>
              <a:cs typeface="Arial" charset="0"/>
            </a:endParaRPr>
          </a:p>
          <a:p>
            <a:endParaRPr lang="en-GB" dirty="0" smtClean="0">
              <a:latin typeface="Arial" charset="0"/>
              <a:cs typeface="Arial" charset="0"/>
            </a:endParaRPr>
          </a:p>
        </p:txBody>
      </p:sp>
      <p:graphicFrame>
        <p:nvGraphicFramePr>
          <p:cNvPr id="6" name="Chart 5"/>
          <p:cNvGraphicFramePr>
            <a:graphicFrameLocks/>
          </p:cNvGraphicFramePr>
          <p:nvPr>
            <p:extLst>
              <p:ext uri="{D42A27DB-BD31-4B8C-83A1-F6EECF244321}">
                <p14:modId xmlns:p14="http://schemas.microsoft.com/office/powerpoint/2010/main" val="2518046148"/>
              </p:ext>
            </p:extLst>
          </p:nvPr>
        </p:nvGraphicFramePr>
        <p:xfrm>
          <a:off x="5014003" y="1474146"/>
          <a:ext cx="39243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p:cNvGraphicFramePr>
            <a:graphicFrameLocks/>
          </p:cNvGraphicFramePr>
          <p:nvPr>
            <p:extLst>
              <p:ext uri="{D42A27DB-BD31-4B8C-83A1-F6EECF244321}">
                <p14:modId xmlns:p14="http://schemas.microsoft.com/office/powerpoint/2010/main" val="510954095"/>
              </p:ext>
            </p:extLst>
          </p:nvPr>
        </p:nvGraphicFramePr>
        <p:xfrm>
          <a:off x="4474396" y="3988941"/>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820460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Communications</a:t>
            </a:r>
          </a:p>
        </p:txBody>
      </p:sp>
      <p:sp>
        <p:nvSpPr>
          <p:cNvPr id="5" name="Content Placeholder 3"/>
          <p:cNvSpPr>
            <a:spLocks noGrp="1"/>
          </p:cNvSpPr>
          <p:nvPr>
            <p:ph idx="1"/>
          </p:nvPr>
        </p:nvSpPr>
        <p:spPr>
          <a:xfrm>
            <a:off x="457200" y="1600200"/>
            <a:ext cx="8204200" cy="4525963"/>
          </a:xfrm>
        </p:spPr>
        <p:txBody>
          <a:bodyPr/>
          <a:lstStyle/>
          <a:p>
            <a:pPr>
              <a:lnSpc>
                <a:spcPct val="90000"/>
              </a:lnSpc>
            </a:pPr>
            <a:r>
              <a:rPr lang="en-GB" dirty="0">
                <a:solidFill>
                  <a:schemeClr val="tx1"/>
                </a:solidFill>
              </a:rPr>
              <a:t>Computers are tied together via communication channel</a:t>
            </a:r>
          </a:p>
          <a:p>
            <a:pPr lvl="1">
              <a:lnSpc>
                <a:spcPct val="90000"/>
              </a:lnSpc>
            </a:pPr>
            <a:r>
              <a:rPr lang="en-GB" dirty="0">
                <a:solidFill>
                  <a:schemeClr val="tx1"/>
                </a:solidFill>
              </a:rPr>
              <a:t>wire cable, fibre-optic, telephone, wireless</a:t>
            </a:r>
          </a:p>
          <a:p>
            <a:pPr>
              <a:lnSpc>
                <a:spcPct val="90000"/>
              </a:lnSpc>
            </a:pPr>
            <a:r>
              <a:rPr lang="en-GB" dirty="0">
                <a:solidFill>
                  <a:schemeClr val="tx1"/>
                </a:solidFill>
              </a:rPr>
              <a:t>I/O hardware within computer</a:t>
            </a:r>
          </a:p>
          <a:p>
            <a:pPr lvl="1">
              <a:lnSpc>
                <a:spcPct val="90000"/>
              </a:lnSpc>
            </a:pPr>
            <a:r>
              <a:rPr lang="en-GB" dirty="0">
                <a:solidFill>
                  <a:schemeClr val="tx1"/>
                </a:solidFill>
              </a:rPr>
              <a:t>modem or network interface card (NIC)</a:t>
            </a:r>
          </a:p>
          <a:p>
            <a:pPr>
              <a:lnSpc>
                <a:spcPct val="90000"/>
              </a:lnSpc>
            </a:pPr>
            <a:r>
              <a:rPr lang="en-GB" dirty="0">
                <a:solidFill>
                  <a:schemeClr val="tx1"/>
                </a:solidFill>
              </a:rPr>
              <a:t>Software within OS</a:t>
            </a:r>
          </a:p>
          <a:p>
            <a:pPr lvl="1">
              <a:lnSpc>
                <a:spcPct val="90000"/>
              </a:lnSpc>
            </a:pPr>
            <a:r>
              <a:rPr lang="en-GB" dirty="0">
                <a:solidFill>
                  <a:schemeClr val="tx1"/>
                </a:solidFill>
              </a:rPr>
              <a:t>Establishes the connection</a:t>
            </a:r>
          </a:p>
          <a:p>
            <a:pPr lvl="1">
              <a:lnSpc>
                <a:spcPct val="90000"/>
              </a:lnSpc>
            </a:pPr>
            <a:r>
              <a:rPr lang="en-GB" dirty="0">
                <a:solidFill>
                  <a:schemeClr val="tx1"/>
                </a:solidFill>
              </a:rPr>
              <a:t>control the flow of data</a:t>
            </a:r>
          </a:p>
          <a:p>
            <a:pPr lvl="1">
              <a:lnSpc>
                <a:spcPct val="90000"/>
              </a:lnSpc>
            </a:pPr>
            <a:r>
              <a:rPr lang="en-GB" dirty="0">
                <a:solidFill>
                  <a:schemeClr val="tx1"/>
                </a:solidFill>
              </a:rPr>
              <a:t>directs the data to the proper application for use</a:t>
            </a:r>
          </a:p>
          <a:p>
            <a:pPr marL="0" indent="0">
              <a:buNone/>
            </a:pPr>
            <a:endParaRPr lang="en-GB" dirty="0"/>
          </a:p>
        </p:txBody>
      </p:sp>
    </p:spTree>
    <p:extLst>
      <p:ext uri="{BB962C8B-B14F-4D97-AF65-F5344CB8AC3E}">
        <p14:creationId xmlns:p14="http://schemas.microsoft.com/office/powerpoint/2010/main" val="2563206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Standards and Protocols 1</a:t>
            </a:r>
          </a:p>
        </p:txBody>
      </p:sp>
      <p:sp>
        <p:nvSpPr>
          <p:cNvPr id="12290" name="Content Placeholder 2"/>
          <p:cNvSpPr>
            <a:spLocks noGrp="1"/>
          </p:cNvSpPr>
          <p:nvPr>
            <p:ph idx="1"/>
          </p:nvPr>
        </p:nvSpPr>
        <p:spPr>
          <a:xfrm>
            <a:off x="457200" y="1600200"/>
            <a:ext cx="8193640" cy="4525963"/>
          </a:xfrm>
        </p:spPr>
        <p:txBody>
          <a:bodyPr/>
          <a:lstStyle/>
          <a:p>
            <a:pPr>
              <a:lnSpc>
                <a:spcPct val="90000"/>
              </a:lnSpc>
            </a:pPr>
            <a:r>
              <a:rPr lang="en-GB" dirty="0" smtClean="0">
                <a:solidFill>
                  <a:schemeClr val="tx1"/>
                </a:solidFill>
              </a:rPr>
              <a:t>Common </a:t>
            </a:r>
            <a:r>
              <a:rPr lang="en-GB" dirty="0">
                <a:solidFill>
                  <a:schemeClr val="tx1"/>
                </a:solidFill>
              </a:rPr>
              <a:t>sets of ground rules allowing each hardware or software unit to understand what other units (they are attached to) are </a:t>
            </a:r>
            <a:r>
              <a:rPr lang="en-GB" dirty="0" smtClean="0">
                <a:solidFill>
                  <a:schemeClr val="tx1"/>
                </a:solidFill>
              </a:rPr>
              <a:t>saying</a:t>
            </a:r>
            <a:endParaRPr lang="en-GB" dirty="0">
              <a:solidFill>
                <a:schemeClr val="tx1"/>
              </a:solidFill>
            </a:endParaRPr>
          </a:p>
          <a:p>
            <a:pPr>
              <a:lnSpc>
                <a:spcPct val="90000"/>
              </a:lnSpc>
            </a:pPr>
            <a:r>
              <a:rPr lang="en-GB" dirty="0">
                <a:solidFill>
                  <a:schemeClr val="tx1"/>
                </a:solidFill>
              </a:rPr>
              <a:t>Protocols for</a:t>
            </a:r>
          </a:p>
          <a:p>
            <a:pPr lvl="1">
              <a:lnSpc>
                <a:spcPct val="90000"/>
              </a:lnSpc>
            </a:pPr>
            <a:r>
              <a:rPr lang="en-GB" dirty="0">
                <a:solidFill>
                  <a:schemeClr val="tx1"/>
                </a:solidFill>
              </a:rPr>
              <a:t>communication between computers</a:t>
            </a:r>
          </a:p>
          <a:p>
            <a:pPr lvl="1">
              <a:lnSpc>
                <a:spcPct val="90000"/>
              </a:lnSpc>
            </a:pPr>
            <a:r>
              <a:rPr lang="en-GB" dirty="0">
                <a:solidFill>
                  <a:schemeClr val="tx1"/>
                </a:solidFill>
              </a:rPr>
              <a:t>communication between various I/O devices and a computer</a:t>
            </a:r>
          </a:p>
          <a:p>
            <a:pPr lvl="1">
              <a:lnSpc>
                <a:spcPct val="90000"/>
              </a:lnSpc>
            </a:pPr>
            <a:r>
              <a:rPr lang="en-GB" dirty="0">
                <a:solidFill>
                  <a:schemeClr val="tx1"/>
                </a:solidFill>
              </a:rPr>
              <a:t>communication between software programs</a:t>
            </a:r>
          </a:p>
          <a:p>
            <a:r>
              <a:rPr lang="en-GB" dirty="0">
                <a:solidFill>
                  <a:schemeClr val="tx1"/>
                </a:solidFill>
                <a:latin typeface="Arial" pitchFamily="34" charset="0"/>
                <a:cs typeface="Arial" pitchFamily="34" charset="0"/>
              </a:rPr>
              <a:t>STANDARDS – </a:t>
            </a:r>
            <a:r>
              <a:rPr lang="en-GB" dirty="0" smtClean="0">
                <a:solidFill>
                  <a:schemeClr val="tx1"/>
                </a:solidFill>
                <a:latin typeface="Arial" pitchFamily="34" charset="0"/>
                <a:cs typeface="Arial" pitchFamily="34" charset="0"/>
              </a:rPr>
              <a:t>international </a:t>
            </a:r>
            <a:r>
              <a:rPr lang="en-GB" dirty="0">
                <a:solidFill>
                  <a:schemeClr val="tx1"/>
                </a:solidFill>
                <a:latin typeface="Arial" pitchFamily="34" charset="0"/>
                <a:cs typeface="Arial" pitchFamily="34" charset="0"/>
              </a:rPr>
              <a:t>- created to ensure that the protocols are universally compatible </a:t>
            </a:r>
          </a:p>
          <a:p>
            <a:endParaRPr lang="en-GB" dirty="0" smtClean="0">
              <a:latin typeface="Arial" charset="0"/>
              <a:cs typeface="Arial" charset="0"/>
            </a:endParaRPr>
          </a:p>
        </p:txBody>
      </p:sp>
    </p:spTree>
    <p:extLst>
      <p:ext uri="{BB962C8B-B14F-4D97-AF65-F5344CB8AC3E}">
        <p14:creationId xmlns:p14="http://schemas.microsoft.com/office/powerpoint/2010/main" val="40491684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Data, information and the "stored program"</a:t>
            </a:r>
          </a:p>
        </p:txBody>
      </p:sp>
      <p:sp>
        <p:nvSpPr>
          <p:cNvPr id="12290" name="Content Placeholder 2"/>
          <p:cNvSpPr>
            <a:spLocks noGrp="1"/>
          </p:cNvSpPr>
          <p:nvPr>
            <p:ph idx="1"/>
          </p:nvPr>
        </p:nvSpPr>
        <p:spPr>
          <a:xfrm>
            <a:off x="457199" y="1600200"/>
            <a:ext cx="8218449" cy="4525963"/>
          </a:xfrm>
        </p:spPr>
        <p:txBody>
          <a:bodyPr/>
          <a:lstStyle/>
          <a:p>
            <a:r>
              <a:rPr lang="en-GB" dirty="0" smtClean="0">
                <a:solidFill>
                  <a:schemeClr val="tx1"/>
                </a:solidFill>
                <a:latin typeface="Arial" charset="0"/>
                <a:cs typeface="Arial" charset="0"/>
              </a:rPr>
              <a:t>An example: weather stations around the UK collect data on temperature, rainfall, air pressure, etc. The Met Office analyses this to produce information on the weather across the UK and make future predictions</a:t>
            </a:r>
          </a:p>
          <a:p>
            <a:r>
              <a:rPr lang="en-GB" dirty="0" smtClean="0">
                <a:solidFill>
                  <a:schemeClr val="tx1"/>
                </a:solidFill>
                <a:latin typeface="Arial" charset="0"/>
                <a:cs typeface="Arial" charset="0"/>
              </a:rPr>
              <a:t>Processing data extracts meaning</a:t>
            </a:r>
          </a:p>
          <a:p>
            <a:r>
              <a:rPr lang="en-GB" dirty="0" smtClean="0">
                <a:solidFill>
                  <a:schemeClr val="tx1"/>
                </a:solidFill>
                <a:latin typeface="Arial" charset="0"/>
                <a:cs typeface="Arial" charset="0"/>
              </a:rPr>
              <a:t>Computers are data processing machines, taking data as input and producing information as output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Standards and Protocols 2</a:t>
            </a:r>
          </a:p>
        </p:txBody>
      </p:sp>
      <p:sp>
        <p:nvSpPr>
          <p:cNvPr id="12290" name="Content Placeholder 2"/>
          <p:cNvSpPr>
            <a:spLocks noGrp="1"/>
          </p:cNvSpPr>
          <p:nvPr>
            <p:ph idx="1"/>
          </p:nvPr>
        </p:nvSpPr>
        <p:spPr>
          <a:xfrm>
            <a:off x="457199" y="1600200"/>
            <a:ext cx="8224463" cy="4525963"/>
          </a:xfrm>
        </p:spPr>
        <p:txBody>
          <a:bodyPr/>
          <a:lstStyle/>
          <a:p>
            <a:pPr>
              <a:lnSpc>
                <a:spcPct val="90000"/>
              </a:lnSpc>
            </a:pPr>
            <a:r>
              <a:rPr lang="en-GB" dirty="0">
                <a:solidFill>
                  <a:schemeClr val="tx1"/>
                </a:solidFill>
              </a:rPr>
              <a:t>Example Protocols:</a:t>
            </a:r>
          </a:p>
          <a:p>
            <a:pPr lvl="1">
              <a:lnSpc>
                <a:spcPct val="90000"/>
              </a:lnSpc>
            </a:pPr>
            <a:r>
              <a:rPr lang="en-GB" dirty="0">
                <a:solidFill>
                  <a:schemeClr val="tx1"/>
                </a:solidFill>
              </a:rPr>
              <a:t>HTTP (web servers </a:t>
            </a:r>
            <a:r>
              <a:rPr lang="en-GB" dirty="0">
                <a:solidFill>
                  <a:schemeClr val="tx1"/>
                </a:solidFill>
                <a:sym typeface="Symbol" pitchFamily="18" charset="2"/>
              </a:rPr>
              <a:t></a:t>
            </a:r>
            <a:r>
              <a:rPr lang="en-GB" dirty="0">
                <a:solidFill>
                  <a:schemeClr val="tx1"/>
                </a:solidFill>
              </a:rPr>
              <a:t> web browsers)</a:t>
            </a:r>
          </a:p>
          <a:p>
            <a:pPr lvl="1">
              <a:lnSpc>
                <a:spcPct val="90000"/>
              </a:lnSpc>
            </a:pPr>
            <a:r>
              <a:rPr lang="en-GB" dirty="0">
                <a:solidFill>
                  <a:schemeClr val="tx1"/>
                </a:solidFill>
              </a:rPr>
              <a:t>TCP/IP (data over Internet)</a:t>
            </a:r>
          </a:p>
          <a:p>
            <a:pPr lvl="1">
              <a:lnSpc>
                <a:spcPct val="90000"/>
              </a:lnSpc>
            </a:pPr>
            <a:r>
              <a:rPr lang="en-GB" dirty="0">
                <a:solidFill>
                  <a:schemeClr val="tx1"/>
                </a:solidFill>
              </a:rPr>
              <a:t>ATAPI (</a:t>
            </a:r>
            <a:r>
              <a:rPr lang="en-GB" dirty="0" err="1">
                <a:solidFill>
                  <a:schemeClr val="tx1"/>
                </a:solidFill>
              </a:rPr>
              <a:t>CD-Roms</a:t>
            </a:r>
            <a:r>
              <a:rPr lang="en-GB" dirty="0">
                <a:solidFill>
                  <a:schemeClr val="tx1"/>
                </a:solidFill>
              </a:rPr>
              <a:t> </a:t>
            </a:r>
            <a:r>
              <a:rPr lang="en-GB" dirty="0">
                <a:solidFill>
                  <a:schemeClr val="tx1"/>
                </a:solidFill>
                <a:sym typeface="Symbol" pitchFamily="18" charset="2"/>
              </a:rPr>
              <a:t></a:t>
            </a:r>
            <a:r>
              <a:rPr lang="en-GB" dirty="0">
                <a:solidFill>
                  <a:schemeClr val="tx1"/>
                </a:solidFill>
              </a:rPr>
              <a:t> CPU)</a:t>
            </a:r>
          </a:p>
          <a:p>
            <a:pPr>
              <a:lnSpc>
                <a:spcPct val="90000"/>
              </a:lnSpc>
            </a:pPr>
            <a:r>
              <a:rPr lang="en-GB" dirty="0">
                <a:solidFill>
                  <a:schemeClr val="tx1"/>
                </a:solidFill>
              </a:rPr>
              <a:t>Example Standards</a:t>
            </a:r>
          </a:p>
          <a:p>
            <a:pPr lvl="1">
              <a:lnSpc>
                <a:spcPct val="90000"/>
              </a:lnSpc>
            </a:pPr>
            <a:r>
              <a:rPr lang="en-GB" dirty="0">
                <a:solidFill>
                  <a:schemeClr val="tx1"/>
                </a:solidFill>
              </a:rPr>
              <a:t>GIF, JPEG, PNG (graphic formats)</a:t>
            </a:r>
          </a:p>
          <a:p>
            <a:pPr lvl="1">
              <a:lnSpc>
                <a:spcPct val="90000"/>
              </a:lnSpc>
            </a:pPr>
            <a:r>
              <a:rPr lang="en-GB" dirty="0">
                <a:solidFill>
                  <a:schemeClr val="tx1"/>
                </a:solidFill>
              </a:rPr>
              <a:t>Unicode, ASCII (text formats)</a:t>
            </a:r>
          </a:p>
          <a:p>
            <a:pPr lvl="1">
              <a:lnSpc>
                <a:spcPct val="90000"/>
              </a:lnSpc>
            </a:pPr>
            <a:r>
              <a:rPr lang="en-GB" dirty="0">
                <a:solidFill>
                  <a:schemeClr val="tx1"/>
                </a:solidFill>
              </a:rPr>
              <a:t>HTML (web presentation)</a:t>
            </a:r>
          </a:p>
          <a:p>
            <a:pPr lvl="1">
              <a:lnSpc>
                <a:spcPct val="90000"/>
              </a:lnSpc>
            </a:pPr>
            <a:r>
              <a:rPr lang="en-GB" dirty="0">
                <a:solidFill>
                  <a:schemeClr val="tx1"/>
                </a:solidFill>
              </a:rPr>
              <a:t>MPEG-2 (transmission/processing of video)</a:t>
            </a:r>
          </a:p>
          <a:p>
            <a:pPr lvl="1">
              <a:lnSpc>
                <a:spcPct val="90000"/>
              </a:lnSpc>
            </a:pPr>
            <a:r>
              <a:rPr lang="en-GB" dirty="0">
                <a:solidFill>
                  <a:schemeClr val="tx1"/>
                </a:solidFill>
              </a:rPr>
              <a:t>MP3 (sound data)</a:t>
            </a:r>
          </a:p>
          <a:p>
            <a:endParaRPr lang="en-GB" dirty="0" smtClean="0">
              <a:latin typeface="Arial" charset="0"/>
              <a:cs typeface="Arial" charset="0"/>
            </a:endParaRPr>
          </a:p>
        </p:txBody>
      </p:sp>
    </p:spTree>
    <p:extLst>
      <p:ext uri="{BB962C8B-B14F-4D97-AF65-F5344CB8AC3E}">
        <p14:creationId xmlns:p14="http://schemas.microsoft.com/office/powerpoint/2010/main" val="4092991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290">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290">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290">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290">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290">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290">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29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6583897" cy="1143000"/>
          </a:xfrm>
        </p:spPr>
        <p:txBody>
          <a:bodyPr/>
          <a:lstStyle/>
          <a:p>
            <a:r>
              <a:rPr lang="en-GB" dirty="0" smtClean="0">
                <a:ea typeface="Arial Bold"/>
              </a:rPr>
              <a:t>A Different Classification of Computers</a:t>
            </a:r>
          </a:p>
        </p:txBody>
      </p:sp>
      <p:sp>
        <p:nvSpPr>
          <p:cNvPr id="12290" name="Content Placeholder 2"/>
          <p:cNvSpPr>
            <a:spLocks noGrp="1"/>
          </p:cNvSpPr>
          <p:nvPr>
            <p:ph idx="1"/>
          </p:nvPr>
        </p:nvSpPr>
        <p:spPr>
          <a:xfrm>
            <a:off x="457199" y="1600200"/>
            <a:ext cx="8224463" cy="4525963"/>
          </a:xfrm>
        </p:spPr>
        <p:txBody>
          <a:bodyPr/>
          <a:lstStyle/>
          <a:p>
            <a:pPr>
              <a:lnSpc>
                <a:spcPct val="90000"/>
              </a:lnSpc>
            </a:pPr>
            <a:r>
              <a:rPr lang="en-GB" dirty="0" smtClean="0">
                <a:solidFill>
                  <a:schemeClr val="tx1"/>
                </a:solidFill>
              </a:rPr>
              <a:t>Microcomputers</a:t>
            </a:r>
            <a:endParaRPr lang="en-GB" dirty="0">
              <a:solidFill>
                <a:schemeClr val="tx1"/>
              </a:solidFill>
            </a:endParaRPr>
          </a:p>
          <a:p>
            <a:pPr lvl="1">
              <a:lnSpc>
                <a:spcPct val="90000"/>
              </a:lnSpc>
            </a:pPr>
            <a:r>
              <a:rPr lang="en-GB" dirty="0" smtClean="0">
                <a:solidFill>
                  <a:schemeClr val="tx1"/>
                </a:solidFill>
              </a:rPr>
              <a:t>desktops, laptops, netbooks, tablets, handhelds, etc.</a:t>
            </a:r>
            <a:endParaRPr lang="en-GB" dirty="0">
              <a:solidFill>
                <a:schemeClr val="tx1"/>
              </a:solidFill>
            </a:endParaRPr>
          </a:p>
          <a:p>
            <a:pPr>
              <a:lnSpc>
                <a:spcPct val="90000"/>
              </a:lnSpc>
            </a:pPr>
            <a:r>
              <a:rPr lang="en-GB" dirty="0" smtClean="0">
                <a:solidFill>
                  <a:schemeClr val="tx1"/>
                </a:solidFill>
              </a:rPr>
              <a:t>Minicomputers</a:t>
            </a:r>
          </a:p>
          <a:p>
            <a:pPr lvl="1">
              <a:lnSpc>
                <a:spcPct val="90000"/>
              </a:lnSpc>
            </a:pPr>
            <a:r>
              <a:rPr lang="en-GB" dirty="0" smtClean="0">
                <a:solidFill>
                  <a:schemeClr val="tx1"/>
                </a:solidFill>
              </a:rPr>
              <a:t>multi-user server systems</a:t>
            </a:r>
          </a:p>
          <a:p>
            <a:pPr>
              <a:lnSpc>
                <a:spcPct val="90000"/>
              </a:lnSpc>
            </a:pPr>
            <a:r>
              <a:rPr lang="en-GB" dirty="0" smtClean="0">
                <a:solidFill>
                  <a:schemeClr val="tx1"/>
                </a:solidFill>
              </a:rPr>
              <a:t>Mainframe computers</a:t>
            </a:r>
          </a:p>
          <a:p>
            <a:pPr lvl="1">
              <a:lnSpc>
                <a:spcPct val="90000"/>
              </a:lnSpc>
            </a:pPr>
            <a:r>
              <a:rPr lang="en-GB" dirty="0" smtClean="0">
                <a:solidFill>
                  <a:schemeClr val="tx1"/>
                </a:solidFill>
              </a:rPr>
              <a:t>very high number of users and processing, found in large companies and banks, other systems connecting as clients</a:t>
            </a:r>
            <a:endParaRPr lang="en-GB" dirty="0">
              <a:solidFill>
                <a:schemeClr val="tx1"/>
              </a:solidFill>
            </a:endParaRPr>
          </a:p>
          <a:p>
            <a:pPr>
              <a:lnSpc>
                <a:spcPct val="90000"/>
              </a:lnSpc>
            </a:pPr>
            <a:r>
              <a:rPr lang="en-GB" dirty="0" smtClean="0">
                <a:solidFill>
                  <a:schemeClr val="tx1"/>
                </a:solidFill>
              </a:rPr>
              <a:t>Supercomputers</a:t>
            </a:r>
          </a:p>
          <a:p>
            <a:pPr lvl="1">
              <a:lnSpc>
                <a:spcPct val="90000"/>
              </a:lnSpc>
            </a:pPr>
            <a:r>
              <a:rPr lang="en-GB" dirty="0" smtClean="0">
                <a:solidFill>
                  <a:schemeClr val="tx1"/>
                </a:solidFill>
              </a:rPr>
              <a:t>calculation intensive, big data applications, major universities, agencies, scientific labs</a:t>
            </a:r>
          </a:p>
          <a:p>
            <a:pPr>
              <a:lnSpc>
                <a:spcPct val="90000"/>
              </a:lnSpc>
            </a:pPr>
            <a:endParaRPr lang="en-GB" dirty="0">
              <a:solidFill>
                <a:schemeClr val="tx1"/>
              </a:solidFill>
            </a:endParaRPr>
          </a:p>
          <a:p>
            <a:endParaRPr lang="en-GB" dirty="0" smtClean="0">
              <a:latin typeface="Arial" charset="0"/>
              <a:cs typeface="Arial" charset="0"/>
            </a:endParaRPr>
          </a:p>
        </p:txBody>
      </p:sp>
    </p:spTree>
    <p:extLst>
      <p:ext uri="{BB962C8B-B14F-4D97-AF65-F5344CB8AC3E}">
        <p14:creationId xmlns:p14="http://schemas.microsoft.com/office/powerpoint/2010/main" val="3308287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290">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290">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29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Data, information and the "stored program" 2</a:t>
            </a:r>
          </a:p>
        </p:txBody>
      </p:sp>
      <p:sp>
        <p:nvSpPr>
          <p:cNvPr id="12290" name="Content Placeholder 2"/>
          <p:cNvSpPr>
            <a:spLocks noGrp="1"/>
          </p:cNvSpPr>
          <p:nvPr>
            <p:ph idx="1"/>
          </p:nvPr>
        </p:nvSpPr>
        <p:spPr>
          <a:xfrm>
            <a:off x="457199" y="1600200"/>
            <a:ext cx="8218449" cy="4525963"/>
          </a:xfrm>
        </p:spPr>
        <p:txBody>
          <a:bodyPr/>
          <a:lstStyle/>
          <a:p>
            <a:r>
              <a:rPr lang="en-GB" dirty="0" smtClean="0">
                <a:solidFill>
                  <a:schemeClr val="tx1"/>
                </a:solidFill>
                <a:latin typeface="Arial" charset="0"/>
                <a:cs typeface="Arial" charset="0"/>
              </a:rPr>
              <a:t>Is a calculator a computer?</a:t>
            </a:r>
          </a:p>
          <a:p>
            <a:r>
              <a:rPr lang="en-GB" dirty="0" smtClean="0">
                <a:solidFill>
                  <a:schemeClr val="tx1"/>
                </a:solidFill>
                <a:latin typeface="Arial" charset="0"/>
                <a:cs typeface="Arial" charset="0"/>
              </a:rPr>
              <a:t>A calculator relies on you tapping keys to make decisions</a:t>
            </a:r>
          </a:p>
          <a:p>
            <a:r>
              <a:rPr lang="en-GB" dirty="0" smtClean="0">
                <a:solidFill>
                  <a:schemeClr val="tx1"/>
                </a:solidFill>
                <a:latin typeface="Arial" charset="0"/>
                <a:cs typeface="Arial" charset="0"/>
              </a:rPr>
              <a:t>A computer processes data automatically and relies on a set of instructions to guide it. This "program" is stored in the computer</a:t>
            </a:r>
          </a:p>
          <a:p>
            <a:r>
              <a:rPr lang="en-GB" dirty="0" smtClean="0">
                <a:solidFill>
                  <a:schemeClr val="tx1"/>
                </a:solidFill>
                <a:latin typeface="Arial" charset="0"/>
                <a:cs typeface="Arial" charset="0"/>
              </a:rPr>
              <a:t>A computer is a machine that processes data into information under the control of a stored program</a:t>
            </a:r>
          </a:p>
        </p:txBody>
      </p:sp>
    </p:spTree>
    <p:extLst>
      <p:ext uri="{BB962C8B-B14F-4D97-AF65-F5344CB8AC3E}">
        <p14:creationId xmlns:p14="http://schemas.microsoft.com/office/powerpoint/2010/main" val="2926136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29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29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Historical Computers 1</a:t>
            </a:r>
          </a:p>
        </p:txBody>
      </p:sp>
      <p:sp>
        <p:nvSpPr>
          <p:cNvPr id="12290" name="Content Placeholder 2"/>
          <p:cNvSpPr>
            <a:spLocks noGrp="1"/>
          </p:cNvSpPr>
          <p:nvPr>
            <p:ph idx="1"/>
          </p:nvPr>
        </p:nvSpPr>
        <p:spPr>
          <a:xfrm>
            <a:off x="457200" y="1600200"/>
            <a:ext cx="8207298" cy="4525963"/>
          </a:xfrm>
        </p:spPr>
        <p:txBody>
          <a:bodyPr/>
          <a:lstStyle/>
          <a:p>
            <a:r>
              <a:rPr lang="en-GB" dirty="0" smtClean="0">
                <a:solidFill>
                  <a:schemeClr val="tx1"/>
                </a:solidFill>
                <a:latin typeface="Arial" charset="0"/>
                <a:cs typeface="Arial" charset="0"/>
              </a:rPr>
              <a:t>Precursors (among others):</a:t>
            </a:r>
          </a:p>
          <a:p>
            <a:pPr lvl="1"/>
            <a:r>
              <a:rPr lang="en-GB" dirty="0" smtClean="0">
                <a:solidFill>
                  <a:schemeClr val="tx1"/>
                </a:solidFill>
                <a:latin typeface="Arial" charset="0"/>
                <a:cs typeface="Arial" charset="0"/>
              </a:rPr>
              <a:t>Abacus (3000 BC) as mechanical calculating device</a:t>
            </a:r>
          </a:p>
          <a:p>
            <a:pPr lvl="1"/>
            <a:r>
              <a:rPr lang="en-GB" dirty="0" smtClean="0">
                <a:solidFill>
                  <a:schemeClr val="tx1"/>
                </a:solidFill>
                <a:latin typeface="Arial" charset="0"/>
                <a:cs typeface="Arial" charset="0"/>
              </a:rPr>
              <a:t>Navigational tables came into use in 1600s as sea voyages crossed oceans</a:t>
            </a:r>
          </a:p>
          <a:p>
            <a:pPr lvl="1"/>
            <a:r>
              <a:rPr lang="en-GB" dirty="0" smtClean="0">
                <a:solidFill>
                  <a:schemeClr val="tx1"/>
                </a:solidFill>
                <a:latin typeface="Arial" charset="0"/>
                <a:cs typeface="Arial" charset="0"/>
              </a:rPr>
              <a:t>Logarithms and slide rule (addition, subtraction, multiplication and division) by 1617</a:t>
            </a:r>
          </a:p>
          <a:p>
            <a:pPr lvl="1"/>
            <a:r>
              <a:rPr lang="en-GB" dirty="0" smtClean="0">
                <a:solidFill>
                  <a:schemeClr val="tx1"/>
                </a:solidFill>
                <a:latin typeface="Arial" charset="0"/>
                <a:cs typeface="Arial" charset="0"/>
              </a:rPr>
              <a:t>Punched card (Jacquard) to control power looms with binary bits (hole, no hole)</a:t>
            </a:r>
          </a:p>
          <a:p>
            <a:pPr lvl="1"/>
            <a:r>
              <a:rPr lang="en-GB" dirty="0" smtClean="0">
                <a:solidFill>
                  <a:schemeClr val="tx1"/>
                </a:solidFill>
                <a:latin typeface="Arial" charset="0"/>
                <a:cs typeface="Arial" charset="0"/>
              </a:rPr>
              <a:t>1800s Charles Babbage invents Difference Engine and designs Analytical Engine with Ada Lovelace producing programs</a:t>
            </a:r>
          </a:p>
          <a:p>
            <a:pPr lvl="1"/>
            <a:r>
              <a:rPr lang="en-GB" dirty="0" smtClean="0">
                <a:solidFill>
                  <a:schemeClr val="tx1"/>
                </a:solidFill>
                <a:latin typeface="Arial" charset="0"/>
                <a:cs typeface="Arial" charset="0"/>
              </a:rPr>
              <a:t>1889 Herman Hollerith builds a punched card tabulating machine – his company becomes IBM in 1924</a:t>
            </a:r>
          </a:p>
        </p:txBody>
      </p:sp>
    </p:spTree>
    <p:extLst>
      <p:ext uri="{BB962C8B-B14F-4D97-AF65-F5344CB8AC3E}">
        <p14:creationId xmlns:p14="http://schemas.microsoft.com/office/powerpoint/2010/main" val="35437872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Historical Computers 2 </a:t>
            </a:r>
            <a:br>
              <a:rPr lang="en-GB" dirty="0" smtClean="0">
                <a:ea typeface="Arial Bold"/>
              </a:rPr>
            </a:br>
            <a:r>
              <a:rPr lang="en-GB" dirty="0" smtClean="0">
                <a:ea typeface="Arial Bold"/>
              </a:rPr>
              <a:t>(1940-1956)</a:t>
            </a:r>
          </a:p>
        </p:txBody>
      </p:sp>
      <p:sp>
        <p:nvSpPr>
          <p:cNvPr id="12290" name="Content Placeholder 2"/>
          <p:cNvSpPr>
            <a:spLocks noGrp="1"/>
          </p:cNvSpPr>
          <p:nvPr>
            <p:ph idx="1"/>
          </p:nvPr>
        </p:nvSpPr>
        <p:spPr>
          <a:xfrm>
            <a:off x="457200" y="1600200"/>
            <a:ext cx="8229600" cy="4525963"/>
          </a:xfrm>
        </p:spPr>
        <p:txBody>
          <a:bodyPr/>
          <a:lstStyle/>
          <a:p>
            <a:r>
              <a:rPr lang="en-GB" dirty="0" smtClean="0">
                <a:solidFill>
                  <a:schemeClr val="tx1"/>
                </a:solidFill>
                <a:latin typeface="Arial" charset="0"/>
                <a:cs typeface="Arial" charset="0"/>
              </a:rPr>
              <a:t>1</a:t>
            </a:r>
            <a:r>
              <a:rPr lang="en-GB" baseline="30000" dirty="0" smtClean="0">
                <a:solidFill>
                  <a:schemeClr val="tx1"/>
                </a:solidFill>
                <a:latin typeface="Arial" charset="0"/>
                <a:cs typeface="Arial" charset="0"/>
              </a:rPr>
              <a:t>st</a:t>
            </a:r>
            <a:r>
              <a:rPr lang="en-GB" dirty="0" smtClean="0">
                <a:solidFill>
                  <a:schemeClr val="tx1"/>
                </a:solidFill>
                <a:latin typeface="Arial" charset="0"/>
                <a:cs typeface="Arial" charset="0"/>
              </a:rPr>
              <a:t> generation:</a:t>
            </a:r>
          </a:p>
          <a:p>
            <a:pPr lvl="1"/>
            <a:r>
              <a:rPr lang="en-GB" dirty="0" smtClean="0">
                <a:solidFill>
                  <a:schemeClr val="tx1"/>
                </a:solidFill>
                <a:latin typeface="Arial" charset="0"/>
                <a:cs typeface="Arial" charset="0"/>
              </a:rPr>
              <a:t>development driven by Allied code-breaking efforts</a:t>
            </a:r>
          </a:p>
          <a:p>
            <a:pPr lvl="1"/>
            <a:r>
              <a:rPr lang="en-GB" dirty="0" smtClean="0">
                <a:solidFill>
                  <a:schemeClr val="tx1"/>
                </a:solidFill>
                <a:latin typeface="Arial" charset="0"/>
                <a:cs typeface="Arial" charset="0"/>
              </a:rPr>
              <a:t>British COLOSSUS , American ENIAC</a:t>
            </a:r>
          </a:p>
          <a:p>
            <a:pPr lvl="1"/>
            <a:r>
              <a:rPr lang="en-GB" dirty="0" smtClean="0">
                <a:solidFill>
                  <a:schemeClr val="tx1"/>
                </a:solidFill>
                <a:latin typeface="Arial" charset="0"/>
                <a:cs typeface="Arial" charset="0"/>
              </a:rPr>
              <a:t>vacuum tubes for circuitry, magnetic drums, punched cards and paper tape input, printouts for output</a:t>
            </a:r>
          </a:p>
          <a:p>
            <a:pPr lvl="1"/>
            <a:r>
              <a:rPr lang="en-GB" dirty="0" smtClean="0">
                <a:solidFill>
                  <a:schemeClr val="tx1"/>
                </a:solidFill>
                <a:latin typeface="Arial" charset="0"/>
                <a:cs typeface="Arial" charset="0"/>
              </a:rPr>
              <a:t>software "machine language" (0s and 1s), one problem at a time, millisecond computation times</a:t>
            </a:r>
          </a:p>
          <a:p>
            <a:pPr lvl="1"/>
            <a:r>
              <a:rPr lang="en-GB" dirty="0" smtClean="0">
                <a:solidFill>
                  <a:schemeClr val="tx1"/>
                </a:solidFill>
                <a:latin typeface="Arial" charset="0"/>
                <a:cs typeface="Arial" charset="0"/>
              </a:rPr>
              <a:t>room-sized</a:t>
            </a:r>
          </a:p>
          <a:p>
            <a:pPr lvl="1"/>
            <a:r>
              <a:rPr lang="en-GB" dirty="0" smtClean="0">
                <a:solidFill>
                  <a:schemeClr val="tx1"/>
                </a:solidFill>
                <a:latin typeface="Arial" charset="0"/>
                <a:cs typeface="Arial" charset="0"/>
              </a:rPr>
              <a:t>first "stored program" machine built in 1948 at Manchester University</a:t>
            </a:r>
          </a:p>
        </p:txBody>
      </p:sp>
    </p:spTree>
    <p:extLst>
      <p:ext uri="{BB962C8B-B14F-4D97-AF65-F5344CB8AC3E}">
        <p14:creationId xmlns:p14="http://schemas.microsoft.com/office/powerpoint/2010/main" val="5843360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Historical Computers 3 </a:t>
            </a:r>
            <a:br>
              <a:rPr lang="en-GB" dirty="0" smtClean="0">
                <a:ea typeface="Arial Bold"/>
              </a:rPr>
            </a:br>
            <a:r>
              <a:rPr lang="en-GB" dirty="0" smtClean="0">
                <a:ea typeface="Arial Bold"/>
              </a:rPr>
              <a:t>(1956-1963)</a:t>
            </a:r>
          </a:p>
        </p:txBody>
      </p:sp>
      <p:sp>
        <p:nvSpPr>
          <p:cNvPr id="12290" name="Content Placeholder 2"/>
          <p:cNvSpPr>
            <a:spLocks noGrp="1"/>
          </p:cNvSpPr>
          <p:nvPr>
            <p:ph idx="1"/>
          </p:nvPr>
        </p:nvSpPr>
        <p:spPr>
          <a:xfrm>
            <a:off x="457200" y="1600200"/>
            <a:ext cx="8207298" cy="4525963"/>
          </a:xfrm>
        </p:spPr>
        <p:txBody>
          <a:bodyPr/>
          <a:lstStyle/>
          <a:p>
            <a:r>
              <a:rPr lang="en-GB" dirty="0" smtClean="0">
                <a:solidFill>
                  <a:schemeClr val="tx1"/>
                </a:solidFill>
                <a:latin typeface="Arial" charset="0"/>
                <a:cs typeface="Arial" charset="0"/>
              </a:rPr>
              <a:t>2</a:t>
            </a:r>
            <a:r>
              <a:rPr lang="en-GB" baseline="30000" dirty="0" smtClean="0">
                <a:solidFill>
                  <a:schemeClr val="tx1"/>
                </a:solidFill>
                <a:latin typeface="Arial" charset="0"/>
                <a:cs typeface="Arial" charset="0"/>
              </a:rPr>
              <a:t>nd</a:t>
            </a:r>
            <a:r>
              <a:rPr lang="en-GB" dirty="0" smtClean="0">
                <a:solidFill>
                  <a:schemeClr val="tx1"/>
                </a:solidFill>
                <a:latin typeface="Arial" charset="0"/>
                <a:cs typeface="Arial" charset="0"/>
              </a:rPr>
              <a:t> generation:</a:t>
            </a:r>
          </a:p>
          <a:p>
            <a:pPr lvl="1"/>
            <a:r>
              <a:rPr lang="en-GB" dirty="0" smtClean="0">
                <a:solidFill>
                  <a:schemeClr val="tx1"/>
                </a:solidFill>
                <a:latin typeface="Arial" charset="0"/>
                <a:cs typeface="Arial" charset="0"/>
              </a:rPr>
              <a:t>transistors replaced tubes, so computers became smaller, faster, cheaper, more efficient, more reliable</a:t>
            </a:r>
          </a:p>
          <a:p>
            <a:pPr lvl="1"/>
            <a:r>
              <a:rPr lang="en-GB" dirty="0" smtClean="0">
                <a:solidFill>
                  <a:schemeClr val="tx1"/>
                </a:solidFill>
                <a:latin typeface="Arial" charset="0"/>
                <a:cs typeface="Arial" charset="0"/>
              </a:rPr>
              <a:t>magnetic core for primary memory, magnetic tapes and disks for secondary storage</a:t>
            </a:r>
          </a:p>
          <a:p>
            <a:pPr lvl="1"/>
            <a:r>
              <a:rPr lang="en-GB" dirty="0" smtClean="0">
                <a:solidFill>
                  <a:schemeClr val="tx1"/>
                </a:solidFill>
                <a:latin typeface="Arial" charset="0"/>
                <a:cs typeface="Arial" charset="0"/>
              </a:rPr>
              <a:t>programs written using assembly language (has mnemonics for instructions) and first high-level languages such as COBOL (</a:t>
            </a:r>
            <a:r>
              <a:rPr lang="en-GB" dirty="0" err="1" smtClean="0">
                <a:solidFill>
                  <a:schemeClr val="tx1"/>
                </a:solidFill>
                <a:latin typeface="Arial" charset="0"/>
                <a:cs typeface="Arial" charset="0"/>
              </a:rPr>
              <a:t>COmmon</a:t>
            </a:r>
            <a:r>
              <a:rPr lang="en-GB" dirty="0" smtClean="0">
                <a:solidFill>
                  <a:schemeClr val="tx1"/>
                </a:solidFill>
                <a:latin typeface="Arial" charset="0"/>
                <a:cs typeface="Arial" charset="0"/>
              </a:rPr>
              <a:t> Business Oriented Language) and FORTRAN (</a:t>
            </a:r>
            <a:r>
              <a:rPr lang="en-GB" dirty="0" err="1" smtClean="0">
                <a:solidFill>
                  <a:schemeClr val="tx1"/>
                </a:solidFill>
                <a:latin typeface="Arial" charset="0"/>
                <a:cs typeface="Arial" charset="0"/>
              </a:rPr>
              <a:t>FORmula</a:t>
            </a:r>
            <a:r>
              <a:rPr lang="en-GB" dirty="0" smtClean="0">
                <a:solidFill>
                  <a:schemeClr val="tx1"/>
                </a:solidFill>
                <a:latin typeface="Arial" charset="0"/>
                <a:cs typeface="Arial" charset="0"/>
              </a:rPr>
              <a:t> Translator) appear</a:t>
            </a:r>
          </a:p>
          <a:p>
            <a:pPr lvl="1"/>
            <a:r>
              <a:rPr lang="en-GB" dirty="0" smtClean="0">
                <a:solidFill>
                  <a:schemeClr val="tx1"/>
                </a:solidFill>
                <a:latin typeface="Arial" charset="0"/>
                <a:cs typeface="Arial" charset="0"/>
              </a:rPr>
              <a:t>computation time in microseconds</a:t>
            </a:r>
          </a:p>
          <a:p>
            <a:pPr lvl="1"/>
            <a:r>
              <a:rPr lang="en-GB" dirty="0" smtClean="0">
                <a:solidFill>
                  <a:schemeClr val="tx1"/>
                </a:solidFill>
                <a:latin typeface="Arial" charset="0"/>
                <a:cs typeface="Arial" charset="0"/>
              </a:rPr>
              <a:t>software industry is born</a:t>
            </a:r>
          </a:p>
        </p:txBody>
      </p:sp>
    </p:spTree>
    <p:extLst>
      <p:ext uri="{BB962C8B-B14F-4D97-AF65-F5344CB8AC3E}">
        <p14:creationId xmlns:p14="http://schemas.microsoft.com/office/powerpoint/2010/main" val="35268811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Historical Computers 4 </a:t>
            </a:r>
            <a:br>
              <a:rPr lang="en-GB" dirty="0" smtClean="0">
                <a:ea typeface="Arial Bold"/>
              </a:rPr>
            </a:br>
            <a:r>
              <a:rPr lang="en-GB" dirty="0" smtClean="0">
                <a:ea typeface="Arial Bold"/>
              </a:rPr>
              <a:t>(1964 to 1971)</a:t>
            </a:r>
          </a:p>
        </p:txBody>
      </p:sp>
      <p:sp>
        <p:nvSpPr>
          <p:cNvPr id="12290" name="Content Placeholder 2"/>
          <p:cNvSpPr>
            <a:spLocks noGrp="1"/>
          </p:cNvSpPr>
          <p:nvPr>
            <p:ph idx="1"/>
          </p:nvPr>
        </p:nvSpPr>
        <p:spPr>
          <a:xfrm>
            <a:off x="457200" y="1600200"/>
            <a:ext cx="8222566" cy="4525963"/>
          </a:xfrm>
        </p:spPr>
        <p:txBody>
          <a:bodyPr/>
          <a:lstStyle/>
          <a:p>
            <a:r>
              <a:rPr lang="en-GB" dirty="0" smtClean="0">
                <a:solidFill>
                  <a:schemeClr val="tx1"/>
                </a:solidFill>
                <a:latin typeface="Arial" charset="0"/>
                <a:cs typeface="Arial" charset="0"/>
              </a:rPr>
              <a:t>3</a:t>
            </a:r>
            <a:r>
              <a:rPr lang="en-GB" baseline="30000" dirty="0" smtClean="0">
                <a:solidFill>
                  <a:schemeClr val="tx1"/>
                </a:solidFill>
                <a:latin typeface="Arial" charset="0"/>
                <a:cs typeface="Arial" charset="0"/>
              </a:rPr>
              <a:t>rd</a:t>
            </a:r>
            <a:r>
              <a:rPr lang="en-GB" dirty="0" smtClean="0">
                <a:solidFill>
                  <a:schemeClr val="tx1"/>
                </a:solidFill>
                <a:latin typeface="Arial" charset="0"/>
                <a:cs typeface="Arial" charset="0"/>
              </a:rPr>
              <a:t> generation:</a:t>
            </a:r>
          </a:p>
          <a:p>
            <a:r>
              <a:rPr lang="en-GB" dirty="0" smtClean="0">
                <a:solidFill>
                  <a:schemeClr val="tx1"/>
                </a:solidFill>
                <a:latin typeface="Arial" charset="0"/>
                <a:cs typeface="Arial" charset="0"/>
              </a:rPr>
              <a:t>Integrated circuits (multiple transistors on silicon wafers) increase computer speed and efficiency. Keyboards and monitors become input and output norms</a:t>
            </a:r>
          </a:p>
          <a:p>
            <a:r>
              <a:rPr lang="en-GB" dirty="0" smtClean="0">
                <a:solidFill>
                  <a:schemeClr val="tx1"/>
                </a:solidFill>
                <a:latin typeface="Arial" charset="0"/>
                <a:cs typeface="Arial" charset="0"/>
              </a:rPr>
              <a:t>Operating systems allow multiple applications to run at the same time</a:t>
            </a:r>
          </a:p>
          <a:p>
            <a:r>
              <a:rPr lang="en-GB" dirty="0" smtClean="0">
                <a:solidFill>
                  <a:schemeClr val="tx1"/>
                </a:solidFill>
                <a:latin typeface="Arial" charset="0"/>
                <a:cs typeface="Arial" charset="0"/>
              </a:rPr>
              <a:t>High-level languages supersede machine and assembly languages</a:t>
            </a:r>
          </a:p>
          <a:p>
            <a:r>
              <a:rPr lang="en-GB" dirty="0" smtClean="0">
                <a:solidFill>
                  <a:schemeClr val="tx1"/>
                </a:solidFill>
                <a:latin typeface="Arial" charset="0"/>
                <a:cs typeface="Arial" charset="0"/>
              </a:rPr>
              <a:t>Computation time is in </a:t>
            </a:r>
            <a:r>
              <a:rPr lang="en-GB" dirty="0" err="1" smtClean="0">
                <a:solidFill>
                  <a:schemeClr val="tx1"/>
                </a:solidFill>
                <a:latin typeface="Arial" charset="0"/>
                <a:cs typeface="Arial" charset="0"/>
              </a:rPr>
              <a:t>nanoseonds</a:t>
            </a:r>
            <a:endParaRPr lang="en-GB" dirty="0" smtClean="0">
              <a:solidFill>
                <a:schemeClr val="tx1"/>
              </a:solidFill>
              <a:latin typeface="Arial" charset="0"/>
              <a:cs typeface="Arial" charset="0"/>
            </a:endParaRPr>
          </a:p>
        </p:txBody>
      </p:sp>
    </p:spTree>
    <p:extLst>
      <p:ext uri="{BB962C8B-B14F-4D97-AF65-F5344CB8AC3E}">
        <p14:creationId xmlns:p14="http://schemas.microsoft.com/office/powerpoint/2010/main" val="38561368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Historical Computers 5 </a:t>
            </a:r>
            <a:br>
              <a:rPr lang="en-GB" dirty="0" smtClean="0">
                <a:ea typeface="Arial Bold"/>
              </a:rPr>
            </a:br>
            <a:r>
              <a:rPr lang="en-GB" dirty="0" smtClean="0">
                <a:ea typeface="Arial Bold"/>
              </a:rPr>
              <a:t>(1971-present?)</a:t>
            </a:r>
          </a:p>
        </p:txBody>
      </p:sp>
      <p:sp>
        <p:nvSpPr>
          <p:cNvPr id="12290" name="Content Placeholder 2"/>
          <p:cNvSpPr>
            <a:spLocks noGrp="1"/>
          </p:cNvSpPr>
          <p:nvPr>
            <p:ph idx="1"/>
          </p:nvPr>
        </p:nvSpPr>
        <p:spPr>
          <a:xfrm>
            <a:off x="457200" y="1600200"/>
            <a:ext cx="8236634" cy="4525963"/>
          </a:xfrm>
        </p:spPr>
        <p:txBody>
          <a:bodyPr/>
          <a:lstStyle/>
          <a:p>
            <a:r>
              <a:rPr lang="en-GB" dirty="0" smtClean="0">
                <a:solidFill>
                  <a:schemeClr val="tx1"/>
                </a:solidFill>
                <a:latin typeface="Arial" charset="0"/>
                <a:cs typeface="Arial" charset="0"/>
              </a:rPr>
              <a:t>4</a:t>
            </a:r>
            <a:r>
              <a:rPr lang="en-GB" baseline="30000" dirty="0" smtClean="0">
                <a:solidFill>
                  <a:schemeClr val="tx1"/>
                </a:solidFill>
                <a:latin typeface="Arial" charset="0"/>
                <a:cs typeface="Arial" charset="0"/>
              </a:rPr>
              <a:t>th</a:t>
            </a:r>
            <a:r>
              <a:rPr lang="en-GB" dirty="0" smtClean="0">
                <a:solidFill>
                  <a:schemeClr val="tx1"/>
                </a:solidFill>
                <a:latin typeface="Arial" charset="0"/>
                <a:cs typeface="Arial" charset="0"/>
              </a:rPr>
              <a:t> generation:</a:t>
            </a:r>
          </a:p>
          <a:p>
            <a:pPr lvl="1"/>
            <a:r>
              <a:rPr lang="en-GB" dirty="0" smtClean="0">
                <a:solidFill>
                  <a:schemeClr val="tx1"/>
                </a:solidFill>
                <a:latin typeface="Arial" charset="0"/>
                <a:cs typeface="Arial" charset="0"/>
              </a:rPr>
              <a:t>Large Scale and then Very Large Scale Integration of transistors continues to improve computer performance and decrease size</a:t>
            </a:r>
          </a:p>
          <a:p>
            <a:pPr lvl="1"/>
            <a:r>
              <a:rPr lang="en-GB" dirty="0" smtClean="0">
                <a:solidFill>
                  <a:schemeClr val="tx1"/>
                </a:solidFill>
                <a:latin typeface="Arial" charset="0"/>
                <a:cs typeface="Arial" charset="0"/>
              </a:rPr>
              <a:t>Central processing unit is now a single chip – the microprocessor</a:t>
            </a:r>
          </a:p>
          <a:p>
            <a:pPr lvl="1"/>
            <a:r>
              <a:rPr lang="en-GB" dirty="0" smtClean="0">
                <a:solidFill>
                  <a:schemeClr val="tx1"/>
                </a:solidFill>
                <a:latin typeface="Arial" charset="0"/>
                <a:cs typeface="Arial" charset="0"/>
              </a:rPr>
              <a:t>Semiconductor memory replaces cores, magnetic disks get larger, a multitude of peripherals and storage media arise</a:t>
            </a:r>
          </a:p>
          <a:p>
            <a:pPr lvl="1"/>
            <a:r>
              <a:rPr lang="en-GB" dirty="0" smtClean="0">
                <a:solidFill>
                  <a:schemeClr val="tx1"/>
                </a:solidFill>
                <a:latin typeface="Arial" charset="0"/>
                <a:cs typeface="Arial" charset="0"/>
              </a:rPr>
              <a:t>New operating systems (DOS, Windows, Macintosh, etc.) and high-level programming languages arise and evolve</a:t>
            </a:r>
          </a:p>
          <a:p>
            <a:pPr lvl="1"/>
            <a:r>
              <a:rPr lang="en-GB" dirty="0" smtClean="0">
                <a:solidFill>
                  <a:schemeClr val="tx1"/>
                </a:solidFill>
                <a:latin typeface="Arial" charset="0"/>
                <a:cs typeface="Arial" charset="0"/>
              </a:rPr>
              <a:t>Graphical User Interfaces predominate</a:t>
            </a:r>
          </a:p>
          <a:p>
            <a:pPr lvl="1"/>
            <a:r>
              <a:rPr lang="en-GB" dirty="0" smtClean="0">
                <a:solidFill>
                  <a:schemeClr val="tx1"/>
                </a:solidFill>
                <a:latin typeface="Arial" charset="0"/>
                <a:cs typeface="Arial" charset="0"/>
              </a:rPr>
              <a:t>Computers become linked through networks and the Internet emerges</a:t>
            </a:r>
          </a:p>
          <a:p>
            <a:pPr lvl="1"/>
            <a:r>
              <a:rPr lang="en-GB" dirty="0" smtClean="0">
                <a:solidFill>
                  <a:schemeClr val="tx1"/>
                </a:solidFill>
                <a:latin typeface="Arial" charset="0"/>
                <a:cs typeface="Arial" charset="0"/>
              </a:rPr>
              <a:t>Computation times are now picosecond</a:t>
            </a:r>
          </a:p>
        </p:txBody>
      </p:sp>
    </p:spTree>
    <p:extLst>
      <p:ext uri="{BB962C8B-B14F-4D97-AF65-F5344CB8AC3E}">
        <p14:creationId xmlns:p14="http://schemas.microsoft.com/office/powerpoint/2010/main" val="35268811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Historical Computers 6 (Present and future)</a:t>
            </a:r>
          </a:p>
        </p:txBody>
      </p:sp>
      <p:sp>
        <p:nvSpPr>
          <p:cNvPr id="12290" name="Content Placeholder 2"/>
          <p:cNvSpPr>
            <a:spLocks noGrp="1"/>
          </p:cNvSpPr>
          <p:nvPr>
            <p:ph idx="1"/>
          </p:nvPr>
        </p:nvSpPr>
        <p:spPr>
          <a:xfrm>
            <a:off x="457199" y="1600200"/>
            <a:ext cx="8278837" cy="4525963"/>
          </a:xfrm>
        </p:spPr>
        <p:txBody>
          <a:bodyPr/>
          <a:lstStyle/>
          <a:p>
            <a:r>
              <a:rPr lang="en-GB" dirty="0" smtClean="0">
                <a:solidFill>
                  <a:schemeClr val="tx1"/>
                </a:solidFill>
                <a:latin typeface="Arial" charset="0"/>
                <a:cs typeface="Arial" charset="0"/>
              </a:rPr>
              <a:t>5</a:t>
            </a:r>
            <a:r>
              <a:rPr lang="en-GB" baseline="30000" dirty="0" smtClean="0">
                <a:solidFill>
                  <a:schemeClr val="tx1"/>
                </a:solidFill>
                <a:latin typeface="Arial" charset="0"/>
                <a:cs typeface="Arial" charset="0"/>
              </a:rPr>
              <a:t>th</a:t>
            </a:r>
            <a:r>
              <a:rPr lang="en-GB" dirty="0" smtClean="0">
                <a:solidFill>
                  <a:schemeClr val="tx1"/>
                </a:solidFill>
                <a:latin typeface="Arial" charset="0"/>
                <a:cs typeface="Arial" charset="0"/>
              </a:rPr>
              <a:t> generation:</a:t>
            </a:r>
          </a:p>
          <a:p>
            <a:pPr lvl="1"/>
            <a:r>
              <a:rPr lang="en-GB" dirty="0" smtClean="0">
                <a:solidFill>
                  <a:schemeClr val="tx1"/>
                </a:solidFill>
                <a:latin typeface="Arial" charset="0"/>
                <a:cs typeface="Arial" charset="0"/>
              </a:rPr>
              <a:t>this might be massively parallel computing</a:t>
            </a:r>
          </a:p>
          <a:p>
            <a:pPr lvl="1"/>
            <a:r>
              <a:rPr lang="en-GB" dirty="0" smtClean="0">
                <a:solidFill>
                  <a:schemeClr val="tx1"/>
                </a:solidFill>
                <a:latin typeface="Arial" charset="0"/>
                <a:cs typeface="Arial" charset="0"/>
              </a:rPr>
              <a:t>this might be grid computing</a:t>
            </a:r>
          </a:p>
          <a:p>
            <a:pPr lvl="1"/>
            <a:r>
              <a:rPr lang="en-GB" dirty="0" smtClean="0">
                <a:solidFill>
                  <a:schemeClr val="tx1"/>
                </a:solidFill>
                <a:latin typeface="Arial" charset="0"/>
                <a:cs typeface="Arial" charset="0"/>
              </a:rPr>
              <a:t>this might be </a:t>
            </a:r>
            <a:r>
              <a:rPr lang="en-GB" smtClean="0">
                <a:solidFill>
                  <a:schemeClr val="tx1"/>
                </a:solidFill>
                <a:latin typeface="Arial" charset="0"/>
                <a:cs typeface="Arial" charset="0"/>
              </a:rPr>
              <a:t>cloud computing</a:t>
            </a:r>
            <a:endParaRPr lang="en-GB" dirty="0" smtClean="0">
              <a:solidFill>
                <a:schemeClr val="tx1"/>
              </a:solidFill>
              <a:latin typeface="Arial" charset="0"/>
              <a:cs typeface="Arial" charset="0"/>
            </a:endParaRPr>
          </a:p>
          <a:p>
            <a:pPr lvl="1"/>
            <a:r>
              <a:rPr lang="en-GB" dirty="0" smtClean="0">
                <a:solidFill>
                  <a:schemeClr val="tx1"/>
                </a:solidFill>
                <a:latin typeface="Arial" charset="0"/>
                <a:cs typeface="Arial" charset="0"/>
              </a:rPr>
              <a:t>this might be quantum computing</a:t>
            </a:r>
          </a:p>
          <a:p>
            <a:pPr lvl="1"/>
            <a:r>
              <a:rPr lang="en-GB" dirty="0" smtClean="0">
                <a:solidFill>
                  <a:schemeClr val="tx1"/>
                </a:solidFill>
                <a:latin typeface="Arial" charset="0"/>
                <a:cs typeface="Arial" charset="0"/>
              </a:rPr>
              <a:t>this might be ubiquitous computing</a:t>
            </a:r>
          </a:p>
          <a:p>
            <a:pPr lvl="1"/>
            <a:r>
              <a:rPr lang="en-GB" dirty="0" smtClean="0">
                <a:solidFill>
                  <a:schemeClr val="tx1"/>
                </a:solidFill>
                <a:latin typeface="Arial" charset="0"/>
                <a:cs typeface="Arial" charset="0"/>
              </a:rPr>
              <a:t>this might be AI</a:t>
            </a:r>
          </a:p>
          <a:p>
            <a:pPr lvl="1"/>
            <a:r>
              <a:rPr lang="en-GB" dirty="0" smtClean="0">
                <a:solidFill>
                  <a:schemeClr val="tx1"/>
                </a:solidFill>
                <a:latin typeface="Arial" charset="0"/>
                <a:cs typeface="Arial" charset="0"/>
              </a:rPr>
              <a:t>or it might be something completely different</a:t>
            </a:r>
          </a:p>
        </p:txBody>
      </p:sp>
    </p:spTree>
    <p:extLst>
      <p:ext uri="{BB962C8B-B14F-4D97-AF65-F5344CB8AC3E}">
        <p14:creationId xmlns:p14="http://schemas.microsoft.com/office/powerpoint/2010/main" val="38561368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1394</TotalTime>
  <Words>1274</Words>
  <Application>Microsoft Office PowerPoint</Application>
  <PresentationFormat>On-screen Show (4:3)</PresentationFormat>
  <Paragraphs>153</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Platforms: Lecture 1: What is a computer?</vt:lpstr>
      <vt:lpstr>Data, information and the "stored program"</vt:lpstr>
      <vt:lpstr>Data, information and the "stored program" 2</vt:lpstr>
      <vt:lpstr>Historical Computers 1</vt:lpstr>
      <vt:lpstr>Historical Computers 2  (1940-1956)</vt:lpstr>
      <vt:lpstr>Historical Computers 3  (1956-1963)</vt:lpstr>
      <vt:lpstr>Historical Computers 4  (1964 to 1971)</vt:lpstr>
      <vt:lpstr>Historical Computers 5  (1971-present?)</vt:lpstr>
      <vt:lpstr>Historical Computers 6 (Present and future)</vt:lpstr>
      <vt:lpstr>A Computer Model</vt:lpstr>
      <vt:lpstr>Parts of the Model</vt:lpstr>
      <vt:lpstr>Required Components</vt:lpstr>
      <vt:lpstr>Hardware Components</vt:lpstr>
      <vt:lpstr>Software Components</vt:lpstr>
      <vt:lpstr>System Software</vt:lpstr>
      <vt:lpstr>Operating System Components</vt:lpstr>
      <vt:lpstr>Common Operating Systems</vt:lpstr>
      <vt:lpstr>Communications</vt:lpstr>
      <vt:lpstr>Standards and Protocols 1</vt:lpstr>
      <vt:lpstr>Standards and Protocols 2</vt:lpstr>
      <vt:lpstr>A Different Classification of Computers</vt:lpstr>
    </vt:vector>
  </TitlesOfParts>
  <Company>designflavour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peter ramsey</dc:creator>
  <cp:lastModifiedBy>Nicholas Caldwell</cp:lastModifiedBy>
  <cp:revision>36</cp:revision>
  <dcterms:created xsi:type="dcterms:W3CDTF">2011-03-16T14:24:04Z</dcterms:created>
  <dcterms:modified xsi:type="dcterms:W3CDTF">2014-02-07T09:33:27Z</dcterms:modified>
</cp:coreProperties>
</file>