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4"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2" r:id="rId35"/>
    <p:sldId id="294" r:id="rId36"/>
    <p:sldId id="295" r:id="rId37"/>
    <p:sldId id="296" r:id="rId38"/>
    <p:sldId id="297" r:id="rId39"/>
  </p:sldIdLst>
  <p:sldSz cx="9144000" cy="6858000" type="screen4x3"/>
  <p:notesSz cx="6858000" cy="9144000"/>
  <p:defaultTextStyle>
    <a:defPPr>
      <a:defRPr lang="en-GB"/>
    </a:defPPr>
    <a:lvl1pPr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9532" autoAdjust="0"/>
  </p:normalViewPr>
  <p:slideViewPr>
    <p:cSldViewPr>
      <p:cViewPr varScale="1">
        <p:scale>
          <a:sx n="88" d="100"/>
          <a:sy n="88" d="100"/>
        </p:scale>
        <p:origin x="-114"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5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386A86B-EE91-4FA1-BD04-7F0D36F6E01F}" type="slidenum">
              <a:rPr lang="en-GB"/>
              <a:pPr/>
              <a:t>‹#›</a:t>
            </a:fld>
            <a:endParaRPr lang="en-GB"/>
          </a:p>
        </p:txBody>
      </p:sp>
    </p:spTree>
    <p:extLst>
      <p:ext uri="{BB962C8B-B14F-4D97-AF65-F5344CB8AC3E}">
        <p14:creationId xmlns:p14="http://schemas.microsoft.com/office/powerpoint/2010/main" val="114787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61734B5-85CD-400A-96D3-875247E70B99}" type="slidenum">
              <a:rPr lang="en-GB"/>
              <a:pPr/>
              <a:t>‹#›</a:t>
            </a:fld>
            <a:endParaRPr lang="en-GB"/>
          </a:p>
        </p:txBody>
      </p:sp>
    </p:spTree>
    <p:extLst>
      <p:ext uri="{BB962C8B-B14F-4D97-AF65-F5344CB8AC3E}">
        <p14:creationId xmlns:p14="http://schemas.microsoft.com/office/powerpoint/2010/main" val="389319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F47FAFC-D0F5-417F-AF5E-16002CD026A9}" type="slidenum">
              <a:rPr lang="en-GB"/>
              <a:pPr/>
              <a:t>‹#›</a:t>
            </a:fld>
            <a:endParaRPr lang="en-GB"/>
          </a:p>
        </p:txBody>
      </p:sp>
    </p:spTree>
    <p:extLst>
      <p:ext uri="{BB962C8B-B14F-4D97-AF65-F5344CB8AC3E}">
        <p14:creationId xmlns:p14="http://schemas.microsoft.com/office/powerpoint/2010/main" val="122577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8E74C08-B864-41E4-8C27-94E30F4DEAAE}" type="slidenum">
              <a:rPr lang="en-GB"/>
              <a:pPr/>
              <a:t>‹#›</a:t>
            </a:fld>
            <a:endParaRPr lang="en-GB"/>
          </a:p>
        </p:txBody>
      </p:sp>
    </p:spTree>
    <p:extLst>
      <p:ext uri="{BB962C8B-B14F-4D97-AF65-F5344CB8AC3E}">
        <p14:creationId xmlns:p14="http://schemas.microsoft.com/office/powerpoint/2010/main" val="153476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83EE9DD-B94D-4F48-A56C-D08D8B650479}" type="slidenum">
              <a:rPr lang="en-GB"/>
              <a:pPr/>
              <a:t>‹#›</a:t>
            </a:fld>
            <a:endParaRPr lang="en-GB"/>
          </a:p>
        </p:txBody>
      </p:sp>
    </p:spTree>
    <p:extLst>
      <p:ext uri="{BB962C8B-B14F-4D97-AF65-F5344CB8AC3E}">
        <p14:creationId xmlns:p14="http://schemas.microsoft.com/office/powerpoint/2010/main" val="266434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4440272-35A4-4B1F-81B3-F753F2B5DE60}" type="slidenum">
              <a:rPr lang="en-GB"/>
              <a:pPr/>
              <a:t>‹#›</a:t>
            </a:fld>
            <a:endParaRPr lang="en-GB"/>
          </a:p>
        </p:txBody>
      </p:sp>
    </p:spTree>
    <p:extLst>
      <p:ext uri="{BB962C8B-B14F-4D97-AF65-F5344CB8AC3E}">
        <p14:creationId xmlns:p14="http://schemas.microsoft.com/office/powerpoint/2010/main" val="410202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CE6A60B7-66CA-4AF4-B433-2CD0590E86D3}" type="slidenum">
              <a:rPr lang="en-GB"/>
              <a:pPr/>
              <a:t>‹#›</a:t>
            </a:fld>
            <a:endParaRPr lang="en-GB"/>
          </a:p>
        </p:txBody>
      </p:sp>
    </p:spTree>
    <p:extLst>
      <p:ext uri="{BB962C8B-B14F-4D97-AF65-F5344CB8AC3E}">
        <p14:creationId xmlns:p14="http://schemas.microsoft.com/office/powerpoint/2010/main" val="84306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9D085DA-29C2-446D-86A2-C6D02A6675F0}" type="slidenum">
              <a:rPr lang="en-GB"/>
              <a:pPr/>
              <a:t>‹#›</a:t>
            </a:fld>
            <a:endParaRPr lang="en-GB"/>
          </a:p>
        </p:txBody>
      </p:sp>
    </p:spTree>
    <p:extLst>
      <p:ext uri="{BB962C8B-B14F-4D97-AF65-F5344CB8AC3E}">
        <p14:creationId xmlns:p14="http://schemas.microsoft.com/office/powerpoint/2010/main" val="320695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F71670D8-41C6-4259-A331-4F64DB4BD6C6}" type="slidenum">
              <a:rPr lang="en-GB"/>
              <a:pPr/>
              <a:t>‹#›</a:t>
            </a:fld>
            <a:endParaRPr lang="en-GB"/>
          </a:p>
        </p:txBody>
      </p:sp>
    </p:spTree>
    <p:extLst>
      <p:ext uri="{BB962C8B-B14F-4D97-AF65-F5344CB8AC3E}">
        <p14:creationId xmlns:p14="http://schemas.microsoft.com/office/powerpoint/2010/main" val="297893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2D062E5-2E35-4BA4-BCD2-3B4CF1159BB3}" type="slidenum">
              <a:rPr lang="en-GB"/>
              <a:pPr/>
              <a:t>‹#›</a:t>
            </a:fld>
            <a:endParaRPr lang="en-GB"/>
          </a:p>
        </p:txBody>
      </p:sp>
    </p:spTree>
    <p:extLst>
      <p:ext uri="{BB962C8B-B14F-4D97-AF65-F5344CB8AC3E}">
        <p14:creationId xmlns:p14="http://schemas.microsoft.com/office/powerpoint/2010/main" val="106463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CCF4505D-9044-4C36-9000-2AE1076902DB}" type="slidenum">
              <a:rPr lang="en-GB"/>
              <a:pPr/>
              <a:t>‹#›</a:t>
            </a:fld>
            <a:endParaRPr lang="en-GB"/>
          </a:p>
        </p:txBody>
      </p:sp>
    </p:spTree>
    <p:extLst>
      <p:ext uri="{BB962C8B-B14F-4D97-AF65-F5344CB8AC3E}">
        <p14:creationId xmlns:p14="http://schemas.microsoft.com/office/powerpoint/2010/main" val="413234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85800" y="1600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1E95AAD8-CA2C-4BCA-BE7F-3790BA1752DF}" type="slidenum">
              <a:rPr lang="en-GB"/>
              <a:pPr/>
              <a:t>‹#›</a:t>
            </a:fld>
            <a:endParaRPr lang="en-GB"/>
          </a:p>
        </p:txBody>
      </p:sp>
      <p:pic>
        <p:nvPicPr>
          <p:cNvPr id="1031"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20955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81950" y="0"/>
            <a:ext cx="11620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2pPr>
      <a:lvl3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3pPr>
      <a:lvl4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4pPr>
      <a:lvl5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5pPr>
      <a:lvl6pPr marL="4572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6pPr>
      <a:lvl7pPr marL="9144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7pPr>
      <a:lvl8pPr marL="13716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8pPr>
      <a:lvl9pPr marL="18288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143000"/>
          </a:xfrm>
        </p:spPr>
        <p:txBody>
          <a:bodyPr anchor="ctr"/>
          <a:lstStyle/>
          <a:p>
            <a:r>
              <a:rPr lang="en-GB" sz="4000" dirty="0" smtClean="0">
                <a:solidFill>
                  <a:schemeClr val="tx1"/>
                </a:solidFill>
              </a:rPr>
              <a:t>Platforms</a:t>
            </a:r>
            <a:r>
              <a:rPr lang="en-GB" sz="4000" dirty="0">
                <a:solidFill>
                  <a:srgbClr val="FFFFFF"/>
                </a:solidFill>
              </a:rPr>
              <a:t/>
            </a:r>
            <a:br>
              <a:rPr lang="en-GB" sz="4000" dirty="0">
                <a:solidFill>
                  <a:srgbClr val="FFFFFF"/>
                </a:solidFill>
              </a:rPr>
            </a:br>
            <a:endParaRPr lang="en-GB" sz="4000" dirty="0">
              <a:solidFill>
                <a:srgbClr val="FFFFFF"/>
              </a:solidFill>
            </a:endParaRPr>
          </a:p>
        </p:txBody>
      </p:sp>
      <p:sp>
        <p:nvSpPr>
          <p:cNvPr id="2051" name="Rectangle 3"/>
          <p:cNvSpPr>
            <a:spLocks noGrp="1" noChangeArrowheads="1"/>
          </p:cNvSpPr>
          <p:nvPr>
            <p:ph type="subTitle" idx="1"/>
          </p:nvPr>
        </p:nvSpPr>
        <p:spPr>
          <a:xfrm>
            <a:off x="914400" y="2971800"/>
            <a:ext cx="7086600" cy="2667000"/>
          </a:xfrm>
        </p:spPr>
        <p:txBody>
          <a:bodyPr/>
          <a:lstStyle/>
          <a:p>
            <a:r>
              <a:rPr lang="en-GB" sz="3200" dirty="0"/>
              <a:t>Lecture </a:t>
            </a:r>
            <a:r>
              <a:rPr lang="en-GB" sz="3200" dirty="0" smtClean="0"/>
              <a:t>5A:</a:t>
            </a:r>
            <a:r>
              <a:rPr lang="en-GB" sz="3200" dirty="0"/>
              <a:t/>
            </a:r>
            <a:br>
              <a:rPr lang="en-GB" sz="3200" dirty="0"/>
            </a:br>
            <a:r>
              <a:rPr lang="en-GB" sz="3200" dirty="0">
                <a:latin typeface="Tahoma" panose="020B0604030504040204" pitchFamily="34" charset="0"/>
              </a:rPr>
              <a:t>Assembly Language Programming</a:t>
            </a:r>
          </a:p>
          <a:p>
            <a:endParaRPr lang="en-GB" sz="3200" dirty="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t>Pre-indexed Addressing</a:t>
            </a:r>
          </a:p>
        </p:txBody>
      </p:sp>
      <p:sp>
        <p:nvSpPr>
          <p:cNvPr id="98396" name="Rectangle 92"/>
          <p:cNvSpPr>
            <a:spLocks noChangeArrowheads="1"/>
          </p:cNvSpPr>
          <p:nvPr/>
        </p:nvSpPr>
        <p:spPr bwMode="auto">
          <a:xfrm>
            <a:off x="0" y="1295400"/>
            <a:ext cx="9144000" cy="536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Arial" panose="020B0604020202020204" pitchFamily="34" charset="0"/>
              </a:rPr>
              <a:t>copy	ADR r1, SRCDATA ; value of r1 points to SRCDATA	         </a:t>
            </a:r>
          </a:p>
          <a:p>
            <a:pPr>
              <a:spcBef>
                <a:spcPct val="50000"/>
              </a:spcBef>
            </a:pPr>
            <a:r>
              <a:rPr lang="en-US" sz="2000">
                <a:latin typeface="Arial" panose="020B0604020202020204" pitchFamily="34" charset="0"/>
              </a:rPr>
              <a:t>	ADR r2, DESTDATA ; value of r2 points to DESTDATA	</a:t>
            </a:r>
          </a:p>
          <a:p>
            <a:pPr>
              <a:spcBef>
                <a:spcPct val="50000"/>
              </a:spcBef>
            </a:pPr>
            <a:r>
              <a:rPr lang="en-US" sz="2000">
                <a:latin typeface="Arial" panose="020B0604020202020204" pitchFamily="34" charset="0"/>
              </a:rPr>
              <a:t>	LDR r0, [r1] ; load value at location pointed to by r1 into r0 (SRCDATA) 	</a:t>
            </a:r>
          </a:p>
          <a:p>
            <a:pPr>
              <a:spcBef>
                <a:spcPct val="50000"/>
              </a:spcBef>
            </a:pPr>
            <a:r>
              <a:rPr lang="en-US" sz="2000">
                <a:latin typeface="Arial" panose="020B0604020202020204" pitchFamily="34" charset="0"/>
              </a:rPr>
              <a:t>	STR r0, [r2] ; store value in r0 to location pointed to by r2 (DESTDATA) </a:t>
            </a:r>
          </a:p>
          <a:p>
            <a:pPr>
              <a:spcBef>
                <a:spcPct val="50000"/>
              </a:spcBef>
            </a:pPr>
            <a:r>
              <a:rPr lang="en-US" sz="2000">
                <a:latin typeface="Arial" panose="020B0604020202020204" pitchFamily="34" charset="0"/>
              </a:rPr>
              <a:t>	ADD r1, r1, #4 ; step r1's value to next word location </a:t>
            </a:r>
          </a:p>
          <a:p>
            <a:pPr>
              <a:spcBef>
                <a:spcPct val="50000"/>
              </a:spcBef>
            </a:pPr>
            <a:r>
              <a:rPr lang="en-US" sz="2000">
                <a:latin typeface="Arial" panose="020B0604020202020204" pitchFamily="34" charset="0"/>
              </a:rPr>
              <a:t>	ADD r2, r2, #4 ; step r2's value to next word location </a:t>
            </a:r>
          </a:p>
          <a:p>
            <a:pPr>
              <a:spcBef>
                <a:spcPct val="50000"/>
              </a:spcBef>
            </a:pPr>
            <a:r>
              <a:rPr lang="en-US" sz="2000">
                <a:latin typeface="Arial" panose="020B0604020202020204" pitchFamily="34" charset="0"/>
              </a:rPr>
              <a:t>	LDR r0, [r1] ; load value at new location pointed to by r1 into r0 	</a:t>
            </a:r>
          </a:p>
          <a:p>
            <a:pPr>
              <a:spcBef>
                <a:spcPct val="50000"/>
              </a:spcBef>
            </a:pPr>
            <a:r>
              <a:rPr lang="en-US" sz="2000">
                <a:latin typeface="Arial" panose="020B0604020202020204" pitchFamily="34" charset="0"/>
              </a:rPr>
              <a:t>	STR r0, [r2] ; store value in r0 to new location pointed to by r2 	</a:t>
            </a:r>
          </a:p>
          <a:p>
            <a:pPr>
              <a:spcBef>
                <a:spcPct val="50000"/>
              </a:spcBef>
            </a:pPr>
            <a:r>
              <a:rPr lang="en-US" sz="2000">
                <a:latin typeface="Arial" panose="020B0604020202020204" pitchFamily="34" charset="0"/>
              </a:rPr>
              <a:t>SRCDATA			; source of data 	</a:t>
            </a:r>
          </a:p>
          <a:p>
            <a:pPr>
              <a:spcBef>
                <a:spcPct val="50000"/>
              </a:spcBef>
            </a:pPr>
            <a:r>
              <a:rPr lang="en-US" sz="2000">
                <a:latin typeface="Arial" panose="020B0604020202020204" pitchFamily="34" charset="0"/>
              </a:rPr>
              <a:t>	..	</a:t>
            </a:r>
            <a:r>
              <a:rPr lang="en-US" sz="1200">
                <a:latin typeface="Arial" panose="020B0604020202020204" pitchFamily="34" charset="0"/>
              </a:rPr>
              <a:t>		</a:t>
            </a:r>
          </a:p>
          <a:p>
            <a:pPr>
              <a:spcBef>
                <a:spcPct val="50000"/>
              </a:spcBef>
            </a:pPr>
            <a:r>
              <a:rPr lang="en-US" sz="2000">
                <a:latin typeface="Arial" panose="020B0604020202020204" pitchFamily="34" charset="0"/>
              </a:rPr>
              <a:t>DESTDATA			; destination for the data</a:t>
            </a:r>
            <a:r>
              <a:rPr lang="en-US" sz="24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a:t>Pre-indexed Addressing</a:t>
            </a:r>
          </a:p>
        </p:txBody>
      </p:sp>
      <p:sp>
        <p:nvSpPr>
          <p:cNvPr id="100355" name="Rectangle 3"/>
          <p:cNvSpPr>
            <a:spLocks noGrp="1" noChangeArrowheads="1"/>
          </p:cNvSpPr>
          <p:nvPr>
            <p:ph type="body" idx="1"/>
          </p:nvPr>
        </p:nvSpPr>
        <p:spPr>
          <a:xfrm>
            <a:off x="228600" y="1600200"/>
            <a:ext cx="8763000" cy="4495800"/>
          </a:xfrm>
        </p:spPr>
        <p:txBody>
          <a:bodyPr/>
          <a:lstStyle/>
          <a:p>
            <a:pPr>
              <a:spcBef>
                <a:spcPct val="0"/>
              </a:spcBef>
              <a:spcAft>
                <a:spcPts val="1413"/>
              </a:spcAft>
            </a:pPr>
            <a:r>
              <a:rPr lang="en-GB" sz="2800"/>
              <a:t>Pre-indexed addressing mode provides a means of simplifying the process by eliminating the ADD instructions.</a:t>
            </a:r>
          </a:p>
          <a:p>
            <a:pPr>
              <a:spcBef>
                <a:spcPct val="0"/>
              </a:spcBef>
              <a:spcAft>
                <a:spcPts val="1413"/>
              </a:spcAft>
              <a:buFontTx/>
              <a:buNone/>
            </a:pPr>
            <a:r>
              <a:rPr lang="en-GB" sz="2800" b="1"/>
              <a:t>LDR r0, [r1, #4] </a:t>
            </a:r>
            <a:r>
              <a:rPr lang="en-GB" sz="2800"/>
              <a:t>	; load r0 with the value found 	                                     			; at the memory location whose                           			; address is value of r1 + 4</a:t>
            </a:r>
          </a:p>
          <a:p>
            <a:pPr>
              <a:spcBef>
                <a:spcPct val="0"/>
              </a:spcBef>
              <a:spcAft>
                <a:spcPts val="1413"/>
              </a:spcAft>
            </a:pPr>
            <a:r>
              <a:rPr lang="en-GB" sz="2800"/>
              <a:t>r1 contains the base address and #4 is the offset. </a:t>
            </a:r>
          </a:p>
          <a:p>
            <a:pPr>
              <a:spcBef>
                <a:spcPct val="0"/>
              </a:spcBef>
              <a:spcAft>
                <a:spcPts val="1413"/>
              </a:spcAft>
            </a:pPr>
            <a:r>
              <a:rPr lang="en-GB" sz="2800"/>
              <a:t>The sum of the base address and the offset yields the effective address.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Pre-indexed Addressing</a:t>
            </a:r>
          </a:p>
        </p:txBody>
      </p:sp>
      <p:sp>
        <p:nvSpPr>
          <p:cNvPr id="101461" name="Rectangle 85"/>
          <p:cNvSpPr>
            <a:spLocks noChangeArrowheads="1"/>
          </p:cNvSpPr>
          <p:nvPr/>
        </p:nvSpPr>
        <p:spPr bwMode="auto">
          <a:xfrm>
            <a:off x="0" y="1447800"/>
            <a:ext cx="9144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1pPr>
            <a:lvl2pPr>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2pPr>
            <a:lvl3pPr>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3pPr>
            <a:lvl4pPr>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4pPr>
            <a:lvl5pPr>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tabLst>
                <a:tab pos="823913" algn="l"/>
                <a:tab pos="1343025" algn="l"/>
                <a:tab pos="2338388" algn="l"/>
                <a:tab pos="5292725" algn="l"/>
              </a:tabLst>
              <a:defRPr sz="2400">
                <a:solidFill>
                  <a:schemeClr val="tx1"/>
                </a:solidFill>
                <a:latin typeface="Times New Roman" panose="02020603050405020304" pitchFamily="18" charset="0"/>
                <a:cs typeface="Times New Roman" panose="02020603050405020304" pitchFamily="18" charset="0"/>
              </a:defRPr>
            </a:lvl9pPr>
          </a:lstStyle>
          <a:p>
            <a:r>
              <a:rPr lang="en-GB" sz="2000">
                <a:latin typeface="Arial" panose="020B0604020202020204" pitchFamily="34" charset="0"/>
              </a:rPr>
              <a:t>copycode  ADR r1, SRCDATA ; the value of r1 points to the SRCDATA location 			                ; in memory </a:t>
            </a:r>
          </a:p>
          <a:p>
            <a:pPr eaLnBrk="0" hangingPunct="0"/>
            <a:r>
              <a:rPr lang="en-GB" sz="2000">
                <a:latin typeface="Arial" panose="020B0604020202020204" pitchFamily="34" charset="0"/>
              </a:rPr>
              <a:t>	     ADR r2, DESTDATA ; the value of r2 points to the DESTDATA 			                 ; location in memory </a:t>
            </a:r>
          </a:p>
          <a:p>
            <a:pPr eaLnBrk="0" hangingPunct="0"/>
            <a:r>
              <a:rPr lang="en-GB" sz="2000">
                <a:latin typeface="Arial" panose="020B0604020202020204" pitchFamily="34" charset="0"/>
              </a:rPr>
              <a:t>	      LDR  r0, [r1]             ; load value at memory location pointed to by r1                			                 ; into r0 (SRCDATA) </a:t>
            </a:r>
          </a:p>
          <a:p>
            <a:pPr eaLnBrk="0" hangingPunct="0"/>
            <a:r>
              <a:rPr lang="en-GB" sz="2000">
                <a:latin typeface="Arial" panose="020B0604020202020204" pitchFamily="34" charset="0"/>
              </a:rPr>
              <a:t>	      STR  r0, [r2]             ; store value in r0 to memory location pointed to 			                 ; by r2 (DESTDATA) </a:t>
            </a:r>
          </a:p>
          <a:p>
            <a:pPr eaLnBrk="0" hangingPunct="0"/>
            <a:r>
              <a:rPr lang="en-GB" sz="2000">
                <a:latin typeface="Arial" panose="020B0604020202020204" pitchFamily="34" charset="0"/>
              </a:rPr>
              <a:t>	      LDR  r0, [r1, #4]       ; load value at new memory location pointed to 			                 ; by the effective address of r1+4 </a:t>
            </a:r>
          </a:p>
          <a:p>
            <a:pPr eaLnBrk="0" hangingPunct="0"/>
            <a:r>
              <a:rPr lang="en-GB" sz="2000">
                <a:latin typeface="Arial" panose="020B0604020202020204" pitchFamily="34" charset="0"/>
              </a:rPr>
              <a:t>	      STR r0, [r2, #4]        ; store value in r0 to new memory location 			                 ; pointed to by the effective address of r2+4 </a:t>
            </a:r>
          </a:p>
          <a:p>
            <a:pPr eaLnBrk="0" hangingPunct="0"/>
            <a:r>
              <a:rPr lang="en-GB" sz="2000">
                <a:latin typeface="Arial" panose="020B0604020202020204" pitchFamily="34" charset="0"/>
              </a:rPr>
              <a:t>	.		</a:t>
            </a:r>
          </a:p>
          <a:p>
            <a:pPr eaLnBrk="0" hangingPunct="0"/>
            <a:r>
              <a:rPr lang="en-GB" sz="2000">
                <a:latin typeface="Arial" panose="020B0604020202020204" pitchFamily="34" charset="0"/>
              </a:rPr>
              <a:t>SRCDATA		                 ; source of data </a:t>
            </a:r>
          </a:p>
          <a:p>
            <a:pPr eaLnBrk="0" hangingPunct="0"/>
            <a:r>
              <a:rPr lang="en-GB" sz="2000">
                <a:latin typeface="Arial" panose="020B0604020202020204" pitchFamily="34" charset="0"/>
              </a:rPr>
              <a:t>	..		</a:t>
            </a:r>
          </a:p>
          <a:p>
            <a:pPr eaLnBrk="0" hangingPunct="0"/>
            <a:r>
              <a:rPr lang="en-GB" sz="2000">
                <a:latin typeface="Arial" panose="020B0604020202020204" pitchFamily="34" charset="0"/>
              </a:rPr>
              <a:t>DESTDATA	                 ; destination for the data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a:t>Pre-indexed Addressing</a:t>
            </a:r>
          </a:p>
        </p:txBody>
      </p:sp>
      <p:sp>
        <p:nvSpPr>
          <p:cNvPr id="102403" name="Rectangle 3"/>
          <p:cNvSpPr>
            <a:spLocks noGrp="1" noChangeArrowheads="1"/>
          </p:cNvSpPr>
          <p:nvPr>
            <p:ph type="body" idx="1"/>
          </p:nvPr>
        </p:nvSpPr>
        <p:spPr>
          <a:xfrm>
            <a:off x="304800" y="1600200"/>
            <a:ext cx="8534400" cy="4495800"/>
          </a:xfrm>
        </p:spPr>
        <p:txBody>
          <a:bodyPr/>
          <a:lstStyle/>
          <a:p>
            <a:pPr>
              <a:lnSpc>
                <a:spcPct val="90000"/>
              </a:lnSpc>
              <a:spcBef>
                <a:spcPct val="0"/>
              </a:spcBef>
              <a:spcAft>
                <a:spcPts val="1413"/>
              </a:spcAft>
            </a:pPr>
            <a:r>
              <a:rPr lang="en-GB" sz="2800"/>
              <a:t>In pre-indexed addressing, the base address register (e.g. r1 and r2) are not modified.</a:t>
            </a:r>
          </a:p>
          <a:p>
            <a:pPr>
              <a:lnSpc>
                <a:spcPct val="90000"/>
              </a:lnSpc>
              <a:spcBef>
                <a:spcPct val="0"/>
              </a:spcBef>
              <a:spcAft>
                <a:spcPts val="1413"/>
              </a:spcAft>
            </a:pPr>
            <a:r>
              <a:rPr lang="en-GB" sz="2800"/>
              <a:t>The base address register can be updated to point to the new address. This is pre-indexed addressing with auto-indexing:</a:t>
            </a:r>
          </a:p>
          <a:p>
            <a:pPr>
              <a:lnSpc>
                <a:spcPct val="90000"/>
              </a:lnSpc>
              <a:spcBef>
                <a:spcPct val="0"/>
              </a:spcBef>
              <a:spcAft>
                <a:spcPts val="1413"/>
              </a:spcAft>
              <a:buFontTx/>
              <a:buNone/>
            </a:pPr>
            <a:r>
              <a:rPr lang="en-GB" sz="2800" b="1"/>
              <a:t>LDR r0, [r1, #4]!</a:t>
            </a:r>
            <a:r>
              <a:rPr lang="en-GB" sz="2800"/>
              <a:t> ; load value at location pointed to                                       			; by the effective address of r1+4.                                      			; Increment r1 (i.e. r1 := r1 +4)</a:t>
            </a:r>
          </a:p>
          <a:p>
            <a:pPr>
              <a:lnSpc>
                <a:spcPct val="90000"/>
              </a:lnSpc>
              <a:spcBef>
                <a:spcPct val="0"/>
              </a:spcBef>
              <a:spcAft>
                <a:spcPts val="1413"/>
              </a:spcAft>
            </a:pPr>
            <a:r>
              <a:rPr lang="en-GB" sz="2800"/>
              <a:t>The "!" suffix on the effective address indicates that the base register should be incremented after the data transfer.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Post-indexed Addressing</a:t>
            </a:r>
          </a:p>
        </p:txBody>
      </p:sp>
      <p:sp>
        <p:nvSpPr>
          <p:cNvPr id="104451" name="Rectangle 3"/>
          <p:cNvSpPr>
            <a:spLocks noGrp="1" noChangeArrowheads="1"/>
          </p:cNvSpPr>
          <p:nvPr>
            <p:ph type="body" idx="1"/>
          </p:nvPr>
        </p:nvSpPr>
        <p:spPr>
          <a:xfrm>
            <a:off x="304800" y="1600200"/>
            <a:ext cx="8686800" cy="4495800"/>
          </a:xfrm>
        </p:spPr>
        <p:txBody>
          <a:bodyPr/>
          <a:lstStyle/>
          <a:p>
            <a:pPr>
              <a:spcBef>
                <a:spcPct val="0"/>
              </a:spcBef>
              <a:spcAft>
                <a:spcPts val="1413"/>
              </a:spcAft>
            </a:pPr>
            <a:r>
              <a:rPr lang="en-GB" sz="2800" dirty="0"/>
              <a:t>In </a:t>
            </a:r>
            <a:r>
              <a:rPr lang="en-GB" sz="2800" b="1" dirty="0"/>
              <a:t>post-indexed addressing</a:t>
            </a:r>
            <a:r>
              <a:rPr lang="en-GB" sz="2800" dirty="0"/>
              <a:t>, the base address stored in the base register is used directly as the effective address. The base register is then auto-indexed to point to the next memory location.</a:t>
            </a:r>
          </a:p>
          <a:p>
            <a:pPr lvl="1">
              <a:spcBef>
                <a:spcPct val="0"/>
              </a:spcBef>
              <a:spcAft>
                <a:spcPts val="1125"/>
              </a:spcAft>
            </a:pPr>
            <a:r>
              <a:rPr lang="en-GB" sz="2400" dirty="0"/>
              <a:t>Post-indexed addressing is always auto-indexing.</a:t>
            </a:r>
          </a:p>
          <a:p>
            <a:pPr lvl="1">
              <a:spcBef>
                <a:spcPct val="0"/>
              </a:spcBef>
              <a:spcAft>
                <a:spcPts val="1125"/>
              </a:spcAft>
            </a:pPr>
            <a:endParaRPr lang="en-GB" sz="2400" dirty="0"/>
          </a:p>
          <a:p>
            <a:pPr>
              <a:spcBef>
                <a:spcPct val="0"/>
              </a:spcBef>
              <a:spcAft>
                <a:spcPts val="1413"/>
              </a:spcAft>
              <a:buFontTx/>
              <a:buNone/>
            </a:pPr>
            <a:r>
              <a:rPr lang="en-GB" sz="2800" b="1" dirty="0"/>
              <a:t>LDR</a:t>
            </a:r>
            <a:r>
              <a:rPr lang="en-GB" sz="2800" dirty="0"/>
              <a:t>  </a:t>
            </a:r>
            <a:r>
              <a:rPr lang="en-GB" sz="2800" b="1" dirty="0"/>
              <a:t>r0, [</a:t>
            </a:r>
            <a:r>
              <a:rPr lang="en-GB" sz="2800" b="1" dirty="0" smtClean="0"/>
              <a:t>r1], </a:t>
            </a:r>
            <a:r>
              <a:rPr lang="en-GB" sz="2800" b="1" dirty="0"/>
              <a:t>#</a:t>
            </a:r>
            <a:r>
              <a:rPr lang="en-GB" sz="2800" b="1" dirty="0" smtClean="0"/>
              <a:t>4</a:t>
            </a:r>
            <a:r>
              <a:rPr lang="en-GB" sz="2800" dirty="0" smtClean="0"/>
              <a:t>  </a:t>
            </a:r>
            <a:r>
              <a:rPr lang="en-GB" sz="2800" dirty="0"/>
              <a:t>; load value at memory location                                      			 ; pointed to by r1. Increment r1                         			 ; such that r1:= r1 +4</a:t>
            </a:r>
          </a:p>
          <a:p>
            <a:endParaRPr lang="en-GB"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Post-indexed Addressing</a:t>
            </a:r>
          </a:p>
        </p:txBody>
      </p:sp>
      <p:sp>
        <p:nvSpPr>
          <p:cNvPr id="103427" name="Rectangle 3"/>
          <p:cNvSpPr>
            <a:spLocks noChangeArrowheads="1"/>
          </p:cNvSpPr>
          <p:nvPr/>
        </p:nvSpPr>
        <p:spPr bwMode="auto">
          <a:xfrm>
            <a:off x="0" y="1371600"/>
            <a:ext cx="9144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a:solidFill>
                  <a:schemeClr val="tx1"/>
                </a:solidFill>
              </a:rPr>
              <a:t>copycode  ADR r1, SOURCEDATA ; value of r1 points to SRCDATA location in 				  ; memory  </a:t>
            </a:r>
          </a:p>
          <a:p>
            <a:pPr eaLnBrk="0" hangingPunct="0"/>
            <a:r>
              <a:rPr lang="en-GB" sz="2000">
                <a:solidFill>
                  <a:schemeClr val="tx1"/>
                </a:solidFill>
              </a:rPr>
              <a:t> 	   ADR r2, DESTDATA ; value of r2 points to DESTDATA memory location</a:t>
            </a:r>
          </a:p>
          <a:p>
            <a:pPr eaLnBrk="0" hangingPunct="0"/>
            <a:r>
              <a:rPr lang="en-GB" sz="2000">
                <a:solidFill>
                  <a:schemeClr val="tx1"/>
                </a:solidFill>
              </a:rPr>
              <a:t>   </a:t>
            </a:r>
          </a:p>
          <a:p>
            <a:pPr eaLnBrk="0" hangingPunct="0"/>
            <a:r>
              <a:rPr lang="en-GB" sz="2000">
                <a:solidFill>
                  <a:schemeClr val="tx1"/>
                </a:solidFill>
              </a:rPr>
              <a:t>loop  	   LDR  r0, [r1], #4 ; load value at memory location pointed to by r1 into r0. 			   ; Increment r1    </a:t>
            </a:r>
          </a:p>
          <a:p>
            <a:pPr eaLnBrk="0" hangingPunct="0"/>
            <a:r>
              <a:rPr lang="en-GB" sz="2000">
                <a:solidFill>
                  <a:schemeClr val="tx1"/>
                </a:solidFill>
              </a:rPr>
              <a:t> 	   STR r0, [r2], #4   ; store value in r0 to memory location pointed to by r2. 			   ; Increment r2 </a:t>
            </a:r>
          </a:p>
          <a:p>
            <a:pPr eaLnBrk="0" hangingPunct="0"/>
            <a:r>
              <a:rPr lang="en-GB" sz="2000">
                <a:solidFill>
                  <a:schemeClr val="tx1"/>
                </a:solidFill>
              </a:rPr>
              <a:t> 	     </a:t>
            </a:r>
            <a:br>
              <a:rPr lang="en-GB" sz="2000">
                <a:solidFill>
                  <a:schemeClr val="tx1"/>
                </a:solidFill>
              </a:rPr>
            </a:br>
            <a:r>
              <a:rPr lang="en-GB" sz="2000">
                <a:solidFill>
                  <a:schemeClr val="tx1"/>
                </a:solidFill>
              </a:rPr>
              <a:t>	    ...  ; decide if more data is available and if so branch to loop </a:t>
            </a:r>
          </a:p>
          <a:p>
            <a:pPr eaLnBrk="0" hangingPunct="0"/>
            <a:r>
              <a:rPr lang="en-GB" sz="2000">
                <a:solidFill>
                  <a:schemeClr val="tx1"/>
                </a:solidFill>
              </a:rPr>
              <a:t>   </a:t>
            </a:r>
          </a:p>
          <a:p>
            <a:pPr eaLnBrk="0" hangingPunct="0"/>
            <a:r>
              <a:rPr lang="en-GB" sz="2000">
                <a:solidFill>
                  <a:schemeClr val="tx1"/>
                </a:solidFill>
              </a:rPr>
              <a:t>SRCDATA   ; source of data </a:t>
            </a:r>
          </a:p>
          <a:p>
            <a:pPr eaLnBrk="0" hangingPunct="0"/>
            <a:r>
              <a:rPr lang="en-GB" sz="2000">
                <a:solidFill>
                  <a:schemeClr val="tx1"/>
                </a:solidFill>
              </a:rPr>
              <a:t>      </a:t>
            </a:r>
          </a:p>
          <a:p>
            <a:pPr eaLnBrk="0" hangingPunct="0"/>
            <a:r>
              <a:rPr lang="en-GB" sz="2000">
                <a:solidFill>
                  <a:schemeClr val="tx1"/>
                </a:solidFill>
              </a:rPr>
              <a:t>DESTDATA    ; destination for the data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Byte Load and Store</a:t>
            </a:r>
          </a:p>
        </p:txBody>
      </p:sp>
      <p:sp>
        <p:nvSpPr>
          <p:cNvPr id="105475" name="Rectangle 3"/>
          <p:cNvSpPr>
            <a:spLocks noGrp="1" noChangeArrowheads="1"/>
          </p:cNvSpPr>
          <p:nvPr>
            <p:ph type="body" idx="1"/>
          </p:nvPr>
        </p:nvSpPr>
        <p:spPr>
          <a:xfrm>
            <a:off x="228600" y="1600200"/>
            <a:ext cx="8763000" cy="4495800"/>
          </a:xfrm>
        </p:spPr>
        <p:txBody>
          <a:bodyPr/>
          <a:lstStyle/>
          <a:p>
            <a:pPr>
              <a:spcBef>
                <a:spcPct val="0"/>
              </a:spcBef>
              <a:spcAft>
                <a:spcPts val="1413"/>
              </a:spcAft>
            </a:pPr>
            <a:r>
              <a:rPr lang="en-GB" sz="2800"/>
              <a:t>LDR and STR instructions transfer full words not individual bytes. </a:t>
            </a:r>
          </a:p>
          <a:p>
            <a:pPr>
              <a:spcBef>
                <a:spcPct val="0"/>
              </a:spcBef>
              <a:spcAft>
                <a:spcPts val="1413"/>
              </a:spcAft>
            </a:pPr>
            <a:r>
              <a:rPr lang="en-GB" sz="2800"/>
              <a:t>The LDRB and STRB instructions transfer bytes</a:t>
            </a:r>
          </a:p>
          <a:p>
            <a:pPr>
              <a:spcBef>
                <a:spcPct val="0"/>
              </a:spcBef>
              <a:spcAft>
                <a:spcPts val="1413"/>
              </a:spcAft>
              <a:buFontTx/>
              <a:buNone/>
            </a:pPr>
            <a:r>
              <a:rPr lang="en-GB" sz="2800" b="1"/>
              <a:t>LDRB r0, [r1]</a:t>
            </a:r>
            <a:r>
              <a:rPr lang="en-GB" sz="2800"/>
              <a:t> 	; load r0 with the byte at                                                  			; memory location pointed to by r1                                         </a:t>
            </a:r>
          </a:p>
          <a:p>
            <a:pPr>
              <a:spcBef>
                <a:spcPct val="0"/>
              </a:spcBef>
              <a:spcAft>
                <a:spcPts val="1413"/>
              </a:spcAft>
              <a:buFontTx/>
              <a:buNone/>
            </a:pPr>
            <a:r>
              <a:rPr lang="en-GB" sz="2800" b="1"/>
              <a:t>STRB  r0, [r1]</a:t>
            </a:r>
            <a:r>
              <a:rPr lang="en-GB" sz="2800"/>
              <a:t> 	; store the byte held in r0 into                                          			; the memory location pointed to                     			; by r1</a:t>
            </a:r>
          </a:p>
          <a:p>
            <a:endParaRPr lang="en-GB"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Byte Load and Store</a:t>
            </a:r>
          </a:p>
        </p:txBody>
      </p:sp>
      <p:sp>
        <p:nvSpPr>
          <p:cNvPr id="106499" name="Rectangle 3"/>
          <p:cNvSpPr>
            <a:spLocks noGrp="1" noChangeArrowheads="1"/>
          </p:cNvSpPr>
          <p:nvPr>
            <p:ph type="body" idx="1"/>
          </p:nvPr>
        </p:nvSpPr>
        <p:spPr>
          <a:xfrm>
            <a:off x="152400" y="1600200"/>
            <a:ext cx="8763000" cy="4495800"/>
          </a:xfrm>
        </p:spPr>
        <p:txBody>
          <a:bodyPr/>
          <a:lstStyle/>
          <a:p>
            <a:pPr>
              <a:lnSpc>
                <a:spcPct val="90000"/>
              </a:lnSpc>
              <a:spcBef>
                <a:spcPct val="0"/>
              </a:spcBef>
              <a:spcAft>
                <a:spcPts val="1413"/>
              </a:spcAft>
            </a:pPr>
            <a:r>
              <a:rPr lang="en-GB" sz="2800"/>
              <a:t>Which byte is transferred by LDRB?</a:t>
            </a:r>
          </a:p>
          <a:p>
            <a:pPr lvl="1">
              <a:lnSpc>
                <a:spcPct val="90000"/>
              </a:lnSpc>
              <a:spcBef>
                <a:spcPct val="0"/>
              </a:spcBef>
              <a:spcAft>
                <a:spcPts val="1125"/>
              </a:spcAft>
            </a:pPr>
            <a:r>
              <a:rPr lang="en-GB" sz="2400"/>
              <a:t>If the address is word aligned, bits 0 to 7 are loaded into the destination register. </a:t>
            </a:r>
          </a:p>
          <a:p>
            <a:pPr lvl="1">
              <a:lnSpc>
                <a:spcPct val="90000"/>
              </a:lnSpc>
              <a:spcBef>
                <a:spcPct val="0"/>
              </a:spcBef>
              <a:spcAft>
                <a:spcPts val="1125"/>
              </a:spcAft>
            </a:pPr>
            <a:r>
              <a:rPr lang="en-GB" sz="2400"/>
              <a:t>If the address is word aligned plus one byte, bits 8 to 15 are loaded into the destination register, etc. </a:t>
            </a:r>
          </a:p>
          <a:p>
            <a:pPr lvl="1">
              <a:lnSpc>
                <a:spcPct val="90000"/>
              </a:lnSpc>
              <a:spcBef>
                <a:spcPct val="0"/>
              </a:spcBef>
              <a:spcAft>
                <a:spcPts val="1125"/>
              </a:spcAft>
            </a:pPr>
            <a:r>
              <a:rPr lang="en-GB" sz="2400"/>
              <a:t>The chosen bits are loaded into the bottom 8 bits of the destination register (all other bits are zeroed).</a:t>
            </a:r>
          </a:p>
          <a:p>
            <a:pPr>
              <a:lnSpc>
                <a:spcPct val="90000"/>
              </a:lnSpc>
              <a:spcBef>
                <a:spcPct val="0"/>
              </a:spcBef>
              <a:spcAft>
                <a:spcPts val="1413"/>
              </a:spcAft>
            </a:pPr>
            <a:r>
              <a:rPr lang="en-GB" sz="2800"/>
              <a:t>In STRB transfer, the bottom 8 bits of the source register are repeated across the entire word as it is sent over the data bus. It is the responsibility of the external memory hardware to ensure that the correct byte is updated.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a:t>Shift and Rotate Introduction</a:t>
            </a:r>
          </a:p>
        </p:txBody>
      </p:sp>
      <p:sp>
        <p:nvSpPr>
          <p:cNvPr id="107523" name="Rectangle 3"/>
          <p:cNvSpPr>
            <a:spLocks noGrp="1" noChangeArrowheads="1"/>
          </p:cNvSpPr>
          <p:nvPr>
            <p:ph type="body" idx="1"/>
          </p:nvPr>
        </p:nvSpPr>
        <p:spPr/>
        <p:txBody>
          <a:bodyPr/>
          <a:lstStyle/>
          <a:p>
            <a:pPr>
              <a:spcBef>
                <a:spcPct val="0"/>
              </a:spcBef>
              <a:spcAft>
                <a:spcPts val="1413"/>
              </a:spcAft>
            </a:pPr>
            <a:r>
              <a:rPr lang="en-GB" sz="2800"/>
              <a:t>A shift operation moves the bits in a register to the left or right and fills the vacant holes with zeros or ones. </a:t>
            </a:r>
          </a:p>
          <a:p>
            <a:pPr>
              <a:spcBef>
                <a:spcPct val="0"/>
              </a:spcBef>
              <a:spcAft>
                <a:spcPts val="1413"/>
              </a:spcAft>
            </a:pPr>
            <a:r>
              <a:rPr lang="en-GB" sz="2800"/>
              <a:t>Shifting bits left by one bit is equivalent to multiplying the original number by 2. </a:t>
            </a:r>
          </a:p>
          <a:p>
            <a:pPr>
              <a:spcBef>
                <a:spcPct val="0"/>
              </a:spcBef>
              <a:spcAft>
                <a:spcPts val="1413"/>
              </a:spcAft>
            </a:pPr>
            <a:r>
              <a:rPr lang="en-GB" sz="2800"/>
              <a:t>Shifting bits right is equivalent to division. </a:t>
            </a:r>
          </a:p>
          <a:p>
            <a:pPr>
              <a:spcBef>
                <a:spcPct val="0"/>
              </a:spcBef>
              <a:spcAft>
                <a:spcPts val="1413"/>
              </a:spcAft>
            </a:pPr>
            <a:r>
              <a:rPr lang="en-GB" sz="2800"/>
              <a:t>Thus shift operations can simulate certain forms of integer multiplication and division.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t>Shift and Rotate Introduction</a:t>
            </a:r>
          </a:p>
        </p:txBody>
      </p:sp>
      <p:sp>
        <p:nvSpPr>
          <p:cNvPr id="108547" name="Rectangle 3"/>
          <p:cNvSpPr>
            <a:spLocks noGrp="1" noChangeArrowheads="1"/>
          </p:cNvSpPr>
          <p:nvPr>
            <p:ph type="body" idx="1"/>
          </p:nvPr>
        </p:nvSpPr>
        <p:spPr>
          <a:xfrm>
            <a:off x="304800" y="1600200"/>
            <a:ext cx="8534400" cy="4495800"/>
          </a:xfrm>
        </p:spPr>
        <p:txBody>
          <a:bodyPr/>
          <a:lstStyle/>
          <a:p>
            <a:pPr>
              <a:lnSpc>
                <a:spcPct val="90000"/>
              </a:lnSpc>
              <a:spcBef>
                <a:spcPct val="0"/>
              </a:spcBef>
              <a:spcAft>
                <a:spcPts val="1413"/>
              </a:spcAft>
            </a:pPr>
            <a:r>
              <a:rPr lang="en-GB" sz="2800"/>
              <a:t>Why not use generic multiply and divide instructions? </a:t>
            </a:r>
          </a:p>
          <a:p>
            <a:pPr lvl="1">
              <a:lnSpc>
                <a:spcPct val="90000"/>
              </a:lnSpc>
              <a:spcBef>
                <a:spcPct val="0"/>
              </a:spcBef>
              <a:spcAft>
                <a:spcPts val="1125"/>
              </a:spcAft>
            </a:pPr>
            <a:r>
              <a:rPr lang="en-GB" sz="2400"/>
              <a:t>Firstly the ARM, like many processors, does not have an integer division instruction. </a:t>
            </a:r>
          </a:p>
          <a:p>
            <a:pPr lvl="1">
              <a:lnSpc>
                <a:spcPct val="90000"/>
              </a:lnSpc>
              <a:spcBef>
                <a:spcPct val="0"/>
              </a:spcBef>
              <a:spcAft>
                <a:spcPts val="1125"/>
              </a:spcAft>
            </a:pPr>
            <a:r>
              <a:rPr lang="en-GB" sz="2400"/>
              <a:t>Secondly generic multiplication and division is a slow process - faster to use shift operations.</a:t>
            </a:r>
          </a:p>
          <a:p>
            <a:pPr>
              <a:lnSpc>
                <a:spcPct val="90000"/>
              </a:lnSpc>
              <a:spcBef>
                <a:spcPct val="0"/>
              </a:spcBef>
              <a:spcAft>
                <a:spcPts val="1413"/>
              </a:spcAft>
            </a:pPr>
            <a:r>
              <a:rPr lang="en-GB" sz="2800"/>
              <a:t>In most processors, shift and rotate instructions are distinct instructions. </a:t>
            </a:r>
          </a:p>
          <a:p>
            <a:pPr>
              <a:lnSpc>
                <a:spcPct val="90000"/>
              </a:lnSpc>
              <a:spcBef>
                <a:spcPct val="0"/>
              </a:spcBef>
              <a:spcAft>
                <a:spcPts val="1413"/>
              </a:spcAft>
            </a:pPr>
            <a:r>
              <a:rPr lang="en-GB" sz="2800"/>
              <a:t>In ARMs, shift and rotate are special operands that can be applied to one of the register operands of any data processing instruction.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81000"/>
            <a:ext cx="8458200" cy="1143000"/>
          </a:xfrm>
        </p:spPr>
        <p:txBody>
          <a:bodyPr/>
          <a:lstStyle/>
          <a:p>
            <a:r>
              <a:rPr lang="en-GB"/>
              <a:t>Data Transfer Introduction</a:t>
            </a:r>
          </a:p>
        </p:txBody>
      </p:sp>
      <p:sp>
        <p:nvSpPr>
          <p:cNvPr id="7171" name="Rectangle 3"/>
          <p:cNvSpPr>
            <a:spLocks noGrp="1" noChangeArrowheads="1"/>
          </p:cNvSpPr>
          <p:nvPr>
            <p:ph type="body" idx="1"/>
          </p:nvPr>
        </p:nvSpPr>
        <p:spPr>
          <a:xfrm>
            <a:off x="304800" y="1600200"/>
            <a:ext cx="8534400" cy="4495800"/>
          </a:xfrm>
        </p:spPr>
        <p:txBody>
          <a:bodyPr/>
          <a:lstStyle/>
          <a:p>
            <a:pPr>
              <a:spcBef>
                <a:spcPct val="0"/>
              </a:spcBef>
              <a:spcAft>
                <a:spcPts val="1413"/>
              </a:spcAft>
            </a:pPr>
            <a:r>
              <a:rPr lang="en-GB" sz="2800" dirty="0"/>
              <a:t>ARM has 3 classes of data transfer instructions:</a:t>
            </a:r>
          </a:p>
          <a:p>
            <a:pPr lvl="1">
              <a:spcBef>
                <a:spcPct val="0"/>
              </a:spcBef>
              <a:spcAft>
                <a:spcPts val="1125"/>
              </a:spcAft>
            </a:pPr>
            <a:r>
              <a:rPr lang="en-GB" sz="2400" dirty="0"/>
              <a:t>Single register swap instructions, i.e. MOV and MVN, which were covered in Lecture </a:t>
            </a:r>
            <a:r>
              <a:rPr lang="en-GB" sz="2400" dirty="0" smtClean="0"/>
              <a:t>4B</a:t>
            </a:r>
            <a:endParaRPr lang="en-GB" sz="2400" dirty="0"/>
          </a:p>
          <a:p>
            <a:pPr lvl="1">
              <a:spcBef>
                <a:spcPct val="0"/>
              </a:spcBef>
              <a:spcAft>
                <a:spcPts val="1125"/>
              </a:spcAft>
            </a:pPr>
            <a:r>
              <a:rPr lang="en-GB" sz="2400" dirty="0"/>
              <a:t>Single register load and store instructions, which will be covered in this lecture</a:t>
            </a:r>
          </a:p>
          <a:p>
            <a:pPr lvl="1">
              <a:spcBef>
                <a:spcPct val="0"/>
              </a:spcBef>
              <a:spcAft>
                <a:spcPts val="1125"/>
              </a:spcAft>
            </a:pPr>
            <a:r>
              <a:rPr lang="en-GB" sz="2400" dirty="0"/>
              <a:t>Multiple register load and store instructions, which will be covered in the next lecture.</a:t>
            </a:r>
          </a:p>
          <a:p>
            <a:pPr>
              <a:spcBef>
                <a:spcPct val="0"/>
              </a:spcBef>
              <a:spcAft>
                <a:spcPts val="1413"/>
              </a:spcAft>
            </a:pPr>
            <a:r>
              <a:rPr lang="en-GB" sz="2800" dirty="0"/>
              <a:t>The load instruction is LDR (Load into Register)</a:t>
            </a:r>
          </a:p>
          <a:p>
            <a:pPr>
              <a:spcBef>
                <a:spcPct val="0"/>
              </a:spcBef>
              <a:spcAft>
                <a:spcPts val="1413"/>
              </a:spcAft>
            </a:pPr>
            <a:r>
              <a:rPr lang="en-GB" sz="2800" dirty="0"/>
              <a:t>The store instruction is STR (Store from Register).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a:t>Shift and Rotate Introduction</a:t>
            </a:r>
          </a:p>
        </p:txBody>
      </p:sp>
      <p:sp>
        <p:nvSpPr>
          <p:cNvPr id="109571" name="Rectangle 3"/>
          <p:cNvSpPr>
            <a:spLocks noGrp="1" noChangeArrowheads="1"/>
          </p:cNvSpPr>
          <p:nvPr>
            <p:ph type="body" idx="1"/>
          </p:nvPr>
        </p:nvSpPr>
        <p:spPr>
          <a:xfrm>
            <a:off x="457200" y="1600200"/>
            <a:ext cx="8305800" cy="4495800"/>
          </a:xfrm>
        </p:spPr>
        <p:txBody>
          <a:bodyPr/>
          <a:lstStyle/>
          <a:p>
            <a:pPr>
              <a:spcBef>
                <a:spcPct val="0"/>
              </a:spcBef>
              <a:spcAft>
                <a:spcPts val="1413"/>
              </a:spcAft>
            </a:pPr>
            <a:r>
              <a:rPr lang="en-GB" sz="2800"/>
              <a:t>A shift or a rotate can be performed at the same time as an ADD or a MOV instruction because the ARM has a "barrel shifter" in its ALU</a:t>
            </a:r>
          </a:p>
          <a:p>
            <a:pPr>
              <a:spcBef>
                <a:spcPct val="0"/>
              </a:spcBef>
              <a:spcAft>
                <a:spcPts val="1413"/>
              </a:spcAft>
            </a:pPr>
            <a:r>
              <a:rPr lang="en-GB" sz="2800"/>
              <a:t>Shift and rotate operands can be applied to:</a:t>
            </a:r>
          </a:p>
          <a:p>
            <a:pPr lvl="1">
              <a:spcBef>
                <a:spcPct val="0"/>
              </a:spcBef>
              <a:spcAft>
                <a:spcPts val="1125"/>
              </a:spcAft>
            </a:pPr>
            <a:r>
              <a:rPr lang="en-GB" sz="2400"/>
              <a:t>ADC, ADD, AND, BIC, CMN, CMP, EOR, MOV, MVN, ORR, RSB, SBC, SUB, TEQ, TST.</a:t>
            </a:r>
          </a:p>
          <a:p>
            <a:pPr>
              <a:spcBef>
                <a:spcPct val="0"/>
              </a:spcBef>
              <a:spcAft>
                <a:spcPts val="1413"/>
              </a:spcAft>
            </a:pPr>
            <a:r>
              <a:rPr lang="en-GB" sz="2800"/>
              <a:t>Shift and rotate operands can also be applied to registers used for calculating addresses in LDR and STR instructions.</a:t>
            </a:r>
          </a:p>
          <a:p>
            <a:endParaRPr lang="en-GB"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GB"/>
              <a:t>Logical Shift Operations</a:t>
            </a:r>
          </a:p>
        </p:txBody>
      </p:sp>
      <p:sp>
        <p:nvSpPr>
          <p:cNvPr id="110595" name="Rectangle 3"/>
          <p:cNvSpPr>
            <a:spLocks noGrp="1" noChangeArrowheads="1"/>
          </p:cNvSpPr>
          <p:nvPr>
            <p:ph type="body" idx="1"/>
          </p:nvPr>
        </p:nvSpPr>
        <p:spPr>
          <a:xfrm>
            <a:off x="685800" y="1600200"/>
            <a:ext cx="7772400" cy="1676400"/>
          </a:xfrm>
        </p:spPr>
        <p:txBody>
          <a:bodyPr/>
          <a:lstStyle/>
          <a:p>
            <a:pPr>
              <a:lnSpc>
                <a:spcPct val="90000"/>
              </a:lnSpc>
              <a:spcBef>
                <a:spcPct val="0"/>
              </a:spcBef>
              <a:spcAft>
                <a:spcPts val="1413"/>
              </a:spcAft>
            </a:pPr>
            <a:r>
              <a:rPr lang="en-GB" sz="2800"/>
              <a:t>LSL is a </a:t>
            </a:r>
            <a:r>
              <a:rPr lang="en-GB" sz="2800" b="1"/>
              <a:t>logical shift left</a:t>
            </a:r>
            <a:r>
              <a:rPr lang="en-GB" sz="2800"/>
              <a:t> by 0 to 31 places. </a:t>
            </a:r>
          </a:p>
          <a:p>
            <a:pPr>
              <a:lnSpc>
                <a:spcPct val="90000"/>
              </a:lnSpc>
              <a:spcBef>
                <a:spcPct val="0"/>
              </a:spcBef>
              <a:spcAft>
                <a:spcPts val="1413"/>
              </a:spcAft>
            </a:pPr>
            <a:r>
              <a:rPr lang="en-GB" sz="2800"/>
              <a:t>The vacated bits at the least significant end of the word are filled with zeros.</a:t>
            </a:r>
          </a:p>
          <a:p>
            <a:pPr>
              <a:lnSpc>
                <a:spcPct val="90000"/>
              </a:lnSpc>
            </a:pPr>
            <a:endParaRPr lang="en-GB" sz="2800"/>
          </a:p>
        </p:txBody>
      </p:sp>
      <p:pic>
        <p:nvPicPr>
          <p:cNvPr id="110596" name="Picture 4" descr="C:\CUED\ARM\armsite18oct06\armwebsite-iefixed\editable\Logicalshiftlef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7291388" cy="2392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Logical Shift Operations</a:t>
            </a:r>
          </a:p>
        </p:txBody>
      </p:sp>
      <p:sp>
        <p:nvSpPr>
          <p:cNvPr id="111619" name="Rectangle 3"/>
          <p:cNvSpPr>
            <a:spLocks noGrp="1" noChangeArrowheads="1"/>
          </p:cNvSpPr>
          <p:nvPr>
            <p:ph type="body" idx="1"/>
          </p:nvPr>
        </p:nvSpPr>
        <p:spPr>
          <a:xfrm>
            <a:off x="685800" y="1600200"/>
            <a:ext cx="7772400" cy="1676400"/>
          </a:xfrm>
        </p:spPr>
        <p:txBody>
          <a:bodyPr/>
          <a:lstStyle/>
          <a:p>
            <a:pPr>
              <a:lnSpc>
                <a:spcPct val="90000"/>
              </a:lnSpc>
              <a:spcBef>
                <a:spcPct val="0"/>
              </a:spcBef>
              <a:spcAft>
                <a:spcPts val="1413"/>
              </a:spcAft>
            </a:pPr>
            <a:r>
              <a:rPr lang="en-GB" sz="2800"/>
              <a:t>LSR is a </a:t>
            </a:r>
            <a:r>
              <a:rPr lang="en-GB" sz="2800" b="1"/>
              <a:t>logical shift right</a:t>
            </a:r>
            <a:r>
              <a:rPr lang="en-GB" sz="2800"/>
              <a:t> by 0 to 32 places.</a:t>
            </a:r>
          </a:p>
          <a:p>
            <a:pPr>
              <a:lnSpc>
                <a:spcPct val="90000"/>
              </a:lnSpc>
              <a:spcBef>
                <a:spcPct val="0"/>
              </a:spcBef>
              <a:spcAft>
                <a:spcPts val="1413"/>
              </a:spcAft>
            </a:pPr>
            <a:r>
              <a:rPr lang="en-GB" sz="2800"/>
              <a:t>The vacated bits at the most significant end of the word are filled with zeros.</a:t>
            </a:r>
          </a:p>
          <a:p>
            <a:pPr>
              <a:lnSpc>
                <a:spcPct val="90000"/>
              </a:lnSpc>
            </a:pPr>
            <a:endParaRPr lang="en-GB" sz="2800"/>
          </a:p>
        </p:txBody>
      </p:sp>
      <p:pic>
        <p:nvPicPr>
          <p:cNvPr id="111621" name="Picture 5" descr="C:\CUED\ARM\armsite18oct06\armwebsite-iefixed\editable\Logicalshiftr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7291388" cy="2392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t>Logical Shift Operations</a:t>
            </a:r>
          </a:p>
        </p:txBody>
      </p:sp>
      <p:sp>
        <p:nvSpPr>
          <p:cNvPr id="112643" name="Rectangle 3"/>
          <p:cNvSpPr>
            <a:spLocks noGrp="1" noChangeArrowheads="1"/>
          </p:cNvSpPr>
          <p:nvPr>
            <p:ph type="body" idx="1"/>
          </p:nvPr>
        </p:nvSpPr>
        <p:spPr/>
        <p:txBody>
          <a:bodyPr/>
          <a:lstStyle/>
          <a:p>
            <a:pPr>
              <a:spcBef>
                <a:spcPct val="0"/>
              </a:spcBef>
              <a:spcAft>
                <a:spcPts val="1413"/>
              </a:spcAft>
            </a:pPr>
            <a:r>
              <a:rPr lang="en-GB" sz="2800"/>
              <a:t>Consider the following ARM instruction with r1 = 3 and r2 = 5</a:t>
            </a:r>
          </a:p>
          <a:p>
            <a:pPr lvl="1">
              <a:spcBef>
                <a:spcPct val="0"/>
              </a:spcBef>
              <a:spcAft>
                <a:spcPts val="1125"/>
              </a:spcAft>
              <a:buFontTx/>
              <a:buNone/>
            </a:pPr>
            <a:r>
              <a:rPr lang="en-GB" sz="2400" b="1"/>
              <a:t>ADD r0, r1, r2 </a:t>
            </a:r>
            <a:r>
              <a:rPr lang="en-GB" sz="2400"/>
              <a:t>; r0 := r1 + r2 which is r0 := 3 + 5 = 8</a:t>
            </a:r>
          </a:p>
          <a:p>
            <a:pPr>
              <a:spcBef>
                <a:spcPct val="0"/>
              </a:spcBef>
              <a:spcAft>
                <a:spcPts val="1413"/>
              </a:spcAft>
            </a:pPr>
            <a:r>
              <a:rPr lang="en-GB" sz="2800"/>
              <a:t>Now try the same instruction with a LSL operand, say LSL #3 (logical shift left 3 places which is equivalent to multiplying by 8 (2^3)):</a:t>
            </a:r>
          </a:p>
          <a:p>
            <a:pPr lvl="1">
              <a:spcBef>
                <a:spcPct val="0"/>
              </a:spcBef>
              <a:spcAft>
                <a:spcPts val="1125"/>
              </a:spcAft>
              <a:buFontTx/>
              <a:buNone/>
            </a:pPr>
            <a:r>
              <a:rPr lang="en-GB" sz="2400" b="1"/>
              <a:t>ADD r0, r1, r2, LSL #3</a:t>
            </a:r>
            <a:r>
              <a:rPr lang="en-GB" sz="2400"/>
              <a:t> ; r0 := r1 + (8 x r2)                                        				; which is r0:= 3 +(8x5) =43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a:t>Logical Shift Operations</a:t>
            </a:r>
          </a:p>
        </p:txBody>
      </p:sp>
      <p:sp>
        <p:nvSpPr>
          <p:cNvPr id="113667" name="Rectangle 3"/>
          <p:cNvSpPr>
            <a:spLocks noGrp="1" noChangeArrowheads="1"/>
          </p:cNvSpPr>
          <p:nvPr>
            <p:ph type="body" idx="1"/>
          </p:nvPr>
        </p:nvSpPr>
        <p:spPr>
          <a:xfrm>
            <a:off x="0" y="1600200"/>
            <a:ext cx="9144000" cy="4495800"/>
          </a:xfrm>
        </p:spPr>
        <p:txBody>
          <a:bodyPr/>
          <a:lstStyle/>
          <a:p>
            <a:pPr>
              <a:lnSpc>
                <a:spcPct val="90000"/>
              </a:lnSpc>
              <a:spcBef>
                <a:spcPct val="0"/>
              </a:spcBef>
              <a:spcAft>
                <a:spcPts val="1413"/>
              </a:spcAft>
            </a:pPr>
            <a:r>
              <a:rPr lang="en-GB" sz="2800"/>
              <a:t>Values of LSLs or LSRs need not be literals. </a:t>
            </a:r>
          </a:p>
          <a:p>
            <a:pPr>
              <a:lnSpc>
                <a:spcPct val="90000"/>
              </a:lnSpc>
              <a:spcBef>
                <a:spcPct val="0"/>
              </a:spcBef>
              <a:spcAft>
                <a:spcPts val="1413"/>
              </a:spcAft>
            </a:pPr>
            <a:r>
              <a:rPr lang="en-GB" sz="2800"/>
              <a:t>They can be sourced from a register (but must be in the ranges 0 to 31 or 0 to 32 respectively).</a:t>
            </a:r>
          </a:p>
          <a:p>
            <a:pPr>
              <a:lnSpc>
                <a:spcPct val="90000"/>
              </a:lnSpc>
              <a:spcBef>
                <a:spcPct val="0"/>
              </a:spcBef>
              <a:spcAft>
                <a:spcPts val="1413"/>
              </a:spcAft>
            </a:pPr>
            <a:r>
              <a:rPr lang="en-GB" sz="2800"/>
              <a:t>Consider a MOV instruction with r1 = 168 and r2 = 3:</a:t>
            </a:r>
          </a:p>
          <a:p>
            <a:pPr lvl="1">
              <a:lnSpc>
                <a:spcPct val="90000"/>
              </a:lnSpc>
              <a:spcBef>
                <a:spcPct val="0"/>
              </a:spcBef>
              <a:spcAft>
                <a:spcPts val="1125"/>
              </a:spcAft>
              <a:buFontTx/>
              <a:buNone/>
            </a:pPr>
            <a:r>
              <a:rPr lang="en-GB" sz="2400" b="1"/>
              <a:t>MOV r0, r1, LSR r2</a:t>
            </a:r>
            <a:r>
              <a:rPr lang="en-GB" sz="2400"/>
              <a:t> ; shift binary value of 168 3                                               			     ; places to the right, r0 :=21</a:t>
            </a:r>
          </a:p>
          <a:p>
            <a:pPr lvl="1">
              <a:lnSpc>
                <a:spcPct val="90000"/>
              </a:lnSpc>
              <a:spcBef>
                <a:spcPct val="0"/>
              </a:spcBef>
              <a:spcAft>
                <a:spcPts val="1125"/>
              </a:spcAft>
            </a:pPr>
            <a:r>
              <a:rPr lang="en-GB" sz="2400"/>
              <a:t>(168 = 0000 0000 0000 0000 0000 0000 1010 1000)</a:t>
            </a:r>
          </a:p>
          <a:p>
            <a:pPr lvl="1">
              <a:lnSpc>
                <a:spcPct val="90000"/>
              </a:lnSpc>
              <a:spcBef>
                <a:spcPct val="0"/>
              </a:spcBef>
              <a:spcAft>
                <a:spcPts val="1125"/>
              </a:spcAft>
            </a:pPr>
            <a:r>
              <a:rPr lang="en-GB" sz="2400"/>
              <a:t>(shifted 0000 0000 0000 0000 0000 0000 0001 0101)</a:t>
            </a:r>
          </a:p>
          <a:p>
            <a:pPr>
              <a:lnSpc>
                <a:spcPct val="90000"/>
              </a:lnSpc>
              <a:spcBef>
                <a:spcPct val="0"/>
              </a:spcBef>
              <a:spcAft>
                <a:spcPts val="1413"/>
              </a:spcAft>
            </a:pPr>
            <a:r>
              <a:rPr lang="en-GB" sz="2800"/>
              <a:t>For positive numbers, LSR 3 is the same as dividing by 2 ^ 3 (8).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GB"/>
              <a:t>Arithmetic Shift Operations</a:t>
            </a:r>
          </a:p>
        </p:txBody>
      </p:sp>
      <p:sp>
        <p:nvSpPr>
          <p:cNvPr id="114691" name="Rectangle 3"/>
          <p:cNvSpPr>
            <a:spLocks noGrp="1" noChangeArrowheads="1"/>
          </p:cNvSpPr>
          <p:nvPr>
            <p:ph type="body" idx="1"/>
          </p:nvPr>
        </p:nvSpPr>
        <p:spPr>
          <a:xfrm>
            <a:off x="304800" y="1600200"/>
            <a:ext cx="8534400" cy="4495800"/>
          </a:xfrm>
        </p:spPr>
        <p:txBody>
          <a:bodyPr/>
          <a:lstStyle/>
          <a:p>
            <a:pPr>
              <a:lnSpc>
                <a:spcPct val="90000"/>
              </a:lnSpc>
              <a:spcBef>
                <a:spcPct val="0"/>
              </a:spcBef>
              <a:spcAft>
                <a:spcPts val="1413"/>
              </a:spcAft>
            </a:pPr>
            <a:r>
              <a:rPr lang="en-GB" sz="2800"/>
              <a:t>ASL is an </a:t>
            </a:r>
            <a:r>
              <a:rPr lang="en-GB" sz="2800" b="1"/>
              <a:t>arithmetic shift left</a:t>
            </a:r>
            <a:r>
              <a:rPr lang="en-GB" sz="2800"/>
              <a:t> by 0 to 31 places.</a:t>
            </a:r>
          </a:p>
          <a:p>
            <a:pPr>
              <a:lnSpc>
                <a:spcPct val="90000"/>
              </a:lnSpc>
              <a:spcBef>
                <a:spcPct val="0"/>
              </a:spcBef>
              <a:spcAft>
                <a:spcPts val="1413"/>
              </a:spcAft>
            </a:pPr>
            <a:r>
              <a:rPr lang="en-GB" sz="2800"/>
              <a:t>The vacated bits at the least significant end of the word are filled with zeros. (Same as LSL)</a:t>
            </a:r>
          </a:p>
          <a:p>
            <a:pPr>
              <a:lnSpc>
                <a:spcPct val="90000"/>
              </a:lnSpc>
              <a:spcBef>
                <a:spcPct val="0"/>
              </a:spcBef>
              <a:spcAft>
                <a:spcPts val="1413"/>
              </a:spcAft>
            </a:pPr>
            <a:endParaRPr lang="en-GB" sz="2800"/>
          </a:p>
          <a:p>
            <a:pPr>
              <a:lnSpc>
                <a:spcPct val="90000"/>
              </a:lnSpc>
              <a:spcBef>
                <a:spcPct val="0"/>
              </a:spcBef>
              <a:spcAft>
                <a:spcPts val="1413"/>
              </a:spcAft>
              <a:buFontTx/>
              <a:buNone/>
            </a:pPr>
            <a:r>
              <a:rPr lang="en-GB" sz="2800" b="1"/>
              <a:t>MOV r0, r1, ASL #3</a:t>
            </a:r>
            <a:r>
              <a:rPr lang="en-GB" sz="2800"/>
              <a:t> 	; shift value in r1 3 places left                                             				; fill in vacant slots with 0's</a:t>
            </a:r>
          </a:p>
          <a:p>
            <a:pPr>
              <a:lnSpc>
                <a:spcPct val="90000"/>
              </a:lnSpc>
              <a:spcBef>
                <a:spcPct val="0"/>
              </a:spcBef>
              <a:spcAft>
                <a:spcPts val="1413"/>
              </a:spcAft>
              <a:buFontTx/>
              <a:buNone/>
            </a:pPr>
            <a:r>
              <a:rPr lang="en-GB" sz="2800" b="1"/>
              <a:t>MOV r0, r1, ASL r2</a:t>
            </a:r>
            <a:r>
              <a:rPr lang="en-GB" sz="2800"/>
              <a:t> 	; shift value in r1 by number                                               				; of places given in r2 and fill                                              				; in vacant slots with 0's</a:t>
            </a:r>
          </a:p>
          <a:p>
            <a:pPr>
              <a:lnSpc>
                <a:spcPct val="90000"/>
              </a:lnSpc>
            </a:pPr>
            <a:endParaRPr lang="en-GB" sz="2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Arithmetic Shift Operations</a:t>
            </a:r>
          </a:p>
        </p:txBody>
      </p:sp>
      <p:pic>
        <p:nvPicPr>
          <p:cNvPr id="115716" name="Picture 4" descr="C:\CUED\ARM\armsite18oct06\armwebsite-iefixed\editable\Arithmeticshiftlef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291388" cy="2392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GB"/>
              <a:t>Arithmetic Shift Operations </a:t>
            </a:r>
          </a:p>
        </p:txBody>
      </p:sp>
      <p:sp>
        <p:nvSpPr>
          <p:cNvPr id="117763" name="Rectangle 3"/>
          <p:cNvSpPr>
            <a:spLocks noGrp="1" noChangeArrowheads="1"/>
          </p:cNvSpPr>
          <p:nvPr>
            <p:ph type="body" idx="1"/>
          </p:nvPr>
        </p:nvSpPr>
        <p:spPr>
          <a:xfrm>
            <a:off x="228600" y="1600200"/>
            <a:ext cx="8610600" cy="4495800"/>
          </a:xfrm>
        </p:spPr>
        <p:txBody>
          <a:bodyPr/>
          <a:lstStyle/>
          <a:p>
            <a:pPr>
              <a:lnSpc>
                <a:spcPct val="90000"/>
              </a:lnSpc>
              <a:spcBef>
                <a:spcPct val="0"/>
              </a:spcBef>
              <a:spcAft>
                <a:spcPts val="1413"/>
              </a:spcAft>
            </a:pPr>
            <a:r>
              <a:rPr lang="en-GB" sz="2800"/>
              <a:t>ASR is an arithmetic shift right by 0 to 32 places.</a:t>
            </a:r>
          </a:p>
          <a:p>
            <a:pPr lvl="1">
              <a:lnSpc>
                <a:spcPct val="90000"/>
              </a:lnSpc>
              <a:spcBef>
                <a:spcPct val="0"/>
              </a:spcBef>
              <a:spcAft>
                <a:spcPts val="1125"/>
              </a:spcAft>
            </a:pPr>
            <a:r>
              <a:rPr lang="en-GB" sz="2400"/>
              <a:t>The vacated bits at the most significant end of the word are filled with 0's if the original value (the source operand) was positive. </a:t>
            </a:r>
          </a:p>
          <a:p>
            <a:pPr lvl="1">
              <a:lnSpc>
                <a:spcPct val="90000"/>
              </a:lnSpc>
              <a:spcBef>
                <a:spcPct val="0"/>
              </a:spcBef>
              <a:spcAft>
                <a:spcPts val="1125"/>
              </a:spcAft>
            </a:pPr>
            <a:r>
              <a:rPr lang="en-GB" sz="2400"/>
              <a:t>The vacated bits are filled with 1's if the original value was negative. </a:t>
            </a:r>
          </a:p>
          <a:p>
            <a:pPr>
              <a:lnSpc>
                <a:spcPct val="90000"/>
              </a:lnSpc>
              <a:spcBef>
                <a:spcPct val="0"/>
              </a:spcBef>
              <a:spcAft>
                <a:spcPts val="1413"/>
              </a:spcAft>
            </a:pPr>
            <a:r>
              <a:rPr lang="en-GB" sz="2800"/>
              <a:t>Known as "</a:t>
            </a:r>
            <a:r>
              <a:rPr lang="en-GB" sz="2800" b="1"/>
              <a:t>sign extending</a:t>
            </a:r>
            <a:r>
              <a:rPr lang="en-GB" sz="2800"/>
              <a:t>" because the most significant bit of the original value is the sign bit for 2's complement numbers, i.e. 0 for positive and 1 for negative numbers. </a:t>
            </a:r>
          </a:p>
          <a:p>
            <a:pPr>
              <a:lnSpc>
                <a:spcPct val="90000"/>
              </a:lnSpc>
              <a:spcBef>
                <a:spcPct val="0"/>
              </a:spcBef>
              <a:spcAft>
                <a:spcPts val="1413"/>
              </a:spcAft>
            </a:pPr>
            <a:r>
              <a:rPr lang="en-GB" sz="2800"/>
              <a:t>Arithmetic shifting therefore preserves the sign of numbers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t>Arithmetic Shift Operations</a:t>
            </a:r>
          </a:p>
        </p:txBody>
      </p:sp>
      <p:sp>
        <p:nvSpPr>
          <p:cNvPr id="118787" name="Rectangle 3"/>
          <p:cNvSpPr>
            <a:spLocks noGrp="1" noChangeArrowheads="1"/>
          </p:cNvSpPr>
          <p:nvPr>
            <p:ph type="body" idx="1"/>
          </p:nvPr>
        </p:nvSpPr>
        <p:spPr/>
        <p:txBody>
          <a:bodyPr/>
          <a:lstStyle/>
          <a:p>
            <a:pPr>
              <a:spcBef>
                <a:spcPct val="0"/>
              </a:spcBef>
              <a:spcAft>
                <a:spcPts val="1413"/>
              </a:spcAft>
            </a:pPr>
            <a:r>
              <a:rPr lang="en-GB" sz="2800" b="1"/>
              <a:t>MOV 	r0, r1, ASR #3</a:t>
            </a:r>
            <a:r>
              <a:rPr lang="en-GB" sz="2800"/>
              <a:t>     </a:t>
            </a:r>
          </a:p>
          <a:p>
            <a:pPr>
              <a:spcBef>
                <a:spcPct val="0"/>
              </a:spcBef>
              <a:spcAft>
                <a:spcPts val="1413"/>
              </a:spcAft>
              <a:buFontTx/>
              <a:buNone/>
            </a:pPr>
            <a:r>
              <a:rPr lang="en-GB" sz="2800"/>
              <a:t>; shift value in r1 3 places right and fill in vacant bits with copies of original most significant bit</a:t>
            </a:r>
          </a:p>
          <a:p>
            <a:pPr>
              <a:spcBef>
                <a:spcPct val="0"/>
              </a:spcBef>
              <a:spcAft>
                <a:spcPts val="1413"/>
              </a:spcAft>
            </a:pPr>
            <a:r>
              <a:rPr lang="en-GB" sz="2800" b="1"/>
              <a:t>MOV 	r0, r1, ASR r2</a:t>
            </a:r>
            <a:r>
              <a:rPr lang="en-GB" sz="2800"/>
              <a:t> 	</a:t>
            </a:r>
          </a:p>
          <a:p>
            <a:pPr>
              <a:spcBef>
                <a:spcPct val="0"/>
              </a:spcBef>
              <a:spcAft>
                <a:spcPts val="1413"/>
              </a:spcAft>
              <a:buFontTx/>
              <a:buNone/>
            </a:pPr>
            <a:r>
              <a:rPr lang="en-GB" sz="2800"/>
              <a:t>; shift value in r1 right by number of places given in r2 fill in vacant bits with copies of original most significant bit</a:t>
            </a:r>
          </a:p>
          <a:p>
            <a:endParaRPr lang="en-GB" sz="28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t>Arithmetic Shift Operations</a:t>
            </a:r>
          </a:p>
        </p:txBody>
      </p:sp>
      <p:pic>
        <p:nvPicPr>
          <p:cNvPr id="119811" name="Picture 3" descr="C:\CUED\ARM\armsite18oct06\armwebsite-iefixed\editable\Arithmeticshiftrightp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291388" cy="2392363"/>
          </a:xfrm>
          <a:prstGeom prst="rect">
            <a:avLst/>
          </a:prstGeom>
          <a:noFill/>
          <a:extLst>
            <a:ext uri="{909E8E84-426E-40DD-AFC4-6F175D3DCCD1}">
              <a14:hiddenFill xmlns:a14="http://schemas.microsoft.com/office/drawing/2010/main">
                <a:solidFill>
                  <a:srgbClr val="FFFFFF"/>
                </a:solidFill>
              </a14:hiddenFill>
            </a:ext>
          </a:extLst>
        </p:spPr>
      </p:pic>
      <p:pic>
        <p:nvPicPr>
          <p:cNvPr id="119812" name="Picture 4" descr="C:\CUED\ARM\armsite18oct06\armwebsite-iefixed\editable\Arithmeticshiftrightne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38600"/>
            <a:ext cx="7291388" cy="2392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GB"/>
              <a:t>Register-Indirect Addressing</a:t>
            </a:r>
          </a:p>
        </p:txBody>
      </p:sp>
      <p:sp>
        <p:nvSpPr>
          <p:cNvPr id="91139" name="Rectangle 3"/>
          <p:cNvSpPr>
            <a:spLocks noGrp="1" noChangeArrowheads="1"/>
          </p:cNvSpPr>
          <p:nvPr>
            <p:ph type="body" idx="1"/>
          </p:nvPr>
        </p:nvSpPr>
        <p:spPr>
          <a:xfrm>
            <a:off x="381000" y="1600200"/>
            <a:ext cx="8077200" cy="4495800"/>
          </a:xfrm>
        </p:spPr>
        <p:txBody>
          <a:bodyPr/>
          <a:lstStyle/>
          <a:p>
            <a:pPr>
              <a:lnSpc>
                <a:spcPct val="90000"/>
              </a:lnSpc>
              <a:spcBef>
                <a:spcPct val="0"/>
              </a:spcBef>
              <a:spcAft>
                <a:spcPts val="1413"/>
              </a:spcAft>
            </a:pPr>
            <a:r>
              <a:rPr lang="en-GB" sz="2800"/>
              <a:t>To load a value from memory into a register using this mode, use a second register, known as the base register. </a:t>
            </a:r>
          </a:p>
          <a:p>
            <a:pPr>
              <a:lnSpc>
                <a:spcPct val="90000"/>
              </a:lnSpc>
              <a:spcBef>
                <a:spcPct val="0"/>
              </a:spcBef>
              <a:spcAft>
                <a:spcPts val="1413"/>
              </a:spcAft>
            </a:pPr>
            <a:r>
              <a:rPr lang="en-GB" sz="2800"/>
              <a:t>This base register holds the actual memory address that the program is interested in. </a:t>
            </a:r>
          </a:p>
          <a:p>
            <a:pPr>
              <a:lnSpc>
                <a:spcPct val="90000"/>
              </a:lnSpc>
              <a:spcBef>
                <a:spcPct val="0"/>
              </a:spcBef>
              <a:spcAft>
                <a:spcPts val="1413"/>
              </a:spcAft>
            </a:pPr>
            <a:r>
              <a:rPr lang="en-GB" sz="2800"/>
              <a:t>The LDR instruction:</a:t>
            </a:r>
          </a:p>
          <a:p>
            <a:pPr lvl="1">
              <a:lnSpc>
                <a:spcPct val="90000"/>
              </a:lnSpc>
              <a:spcBef>
                <a:spcPct val="0"/>
              </a:spcBef>
              <a:spcAft>
                <a:spcPts val="1125"/>
              </a:spcAft>
            </a:pPr>
            <a:r>
              <a:rPr lang="en-GB" sz="2400"/>
              <a:t>inspects the base register, </a:t>
            </a:r>
          </a:p>
          <a:p>
            <a:pPr lvl="1">
              <a:lnSpc>
                <a:spcPct val="90000"/>
              </a:lnSpc>
              <a:spcBef>
                <a:spcPct val="0"/>
              </a:spcBef>
              <a:spcAft>
                <a:spcPts val="1125"/>
              </a:spcAft>
            </a:pPr>
            <a:r>
              <a:rPr lang="en-GB" sz="2400"/>
              <a:t>interprets its value as the memory address, </a:t>
            </a:r>
          </a:p>
          <a:p>
            <a:pPr lvl="1">
              <a:lnSpc>
                <a:spcPct val="90000"/>
              </a:lnSpc>
              <a:spcBef>
                <a:spcPct val="0"/>
              </a:spcBef>
              <a:spcAft>
                <a:spcPts val="1125"/>
              </a:spcAft>
            </a:pPr>
            <a:r>
              <a:rPr lang="en-GB" sz="2400"/>
              <a:t>fetches the value stored at that memory location</a:t>
            </a:r>
          </a:p>
          <a:p>
            <a:pPr lvl="1">
              <a:lnSpc>
                <a:spcPct val="90000"/>
              </a:lnSpc>
              <a:spcBef>
                <a:spcPct val="0"/>
              </a:spcBef>
              <a:spcAft>
                <a:spcPts val="1125"/>
              </a:spcAft>
            </a:pPr>
            <a:r>
              <a:rPr lang="en-GB" sz="2400"/>
              <a:t>and then loads it into a destination register.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Arithmetic Shift Operations</a:t>
            </a:r>
          </a:p>
        </p:txBody>
      </p:sp>
      <p:sp>
        <p:nvSpPr>
          <p:cNvPr id="120835" name="Rectangle 3"/>
          <p:cNvSpPr>
            <a:spLocks noGrp="1" noChangeArrowheads="1"/>
          </p:cNvSpPr>
          <p:nvPr>
            <p:ph type="body" idx="1"/>
          </p:nvPr>
        </p:nvSpPr>
        <p:spPr>
          <a:xfrm>
            <a:off x="381000" y="1600200"/>
            <a:ext cx="8305800" cy="4495800"/>
          </a:xfrm>
        </p:spPr>
        <p:txBody>
          <a:bodyPr/>
          <a:lstStyle/>
          <a:p>
            <a:pPr>
              <a:lnSpc>
                <a:spcPct val="90000"/>
              </a:lnSpc>
              <a:spcBef>
                <a:spcPct val="0"/>
              </a:spcBef>
              <a:spcAft>
                <a:spcPts val="1413"/>
              </a:spcAft>
            </a:pPr>
            <a:r>
              <a:rPr lang="en-GB" sz="2800" dirty="0"/>
              <a:t>The 8-bit pattern for 112 is 0111 0000.</a:t>
            </a:r>
          </a:p>
          <a:p>
            <a:pPr lvl="1">
              <a:lnSpc>
                <a:spcPct val="90000"/>
              </a:lnSpc>
              <a:spcBef>
                <a:spcPct val="0"/>
              </a:spcBef>
              <a:spcAft>
                <a:spcPts val="1125"/>
              </a:spcAft>
            </a:pPr>
            <a:r>
              <a:rPr lang="en-GB" sz="2400" dirty="0"/>
              <a:t>Performing </a:t>
            </a:r>
            <a:r>
              <a:rPr lang="en-GB" sz="2400" dirty="0" smtClean="0"/>
              <a:t>LSR </a:t>
            </a:r>
            <a:r>
              <a:rPr lang="en-GB" sz="2400" dirty="0"/>
              <a:t>#3 </a:t>
            </a:r>
            <a:r>
              <a:rPr lang="en-GB" sz="2400"/>
              <a:t>or </a:t>
            </a:r>
            <a:r>
              <a:rPr lang="en-GB" sz="2400" smtClean="0"/>
              <a:t>ASR </a:t>
            </a:r>
            <a:r>
              <a:rPr lang="en-GB" sz="2400" dirty="0"/>
              <a:t>#3 transforms the bit pattern to be 0000 1110 (or 14 which is 112 / 2^3).</a:t>
            </a:r>
          </a:p>
          <a:p>
            <a:pPr>
              <a:lnSpc>
                <a:spcPct val="90000"/>
              </a:lnSpc>
              <a:spcBef>
                <a:spcPct val="0"/>
              </a:spcBef>
              <a:spcAft>
                <a:spcPts val="1413"/>
              </a:spcAft>
            </a:pPr>
            <a:r>
              <a:rPr lang="en-GB" sz="2800" dirty="0"/>
              <a:t>Now what happens if the number is -112?</a:t>
            </a:r>
          </a:p>
          <a:p>
            <a:pPr lvl="1">
              <a:lnSpc>
                <a:spcPct val="90000"/>
              </a:lnSpc>
              <a:spcBef>
                <a:spcPct val="0"/>
              </a:spcBef>
              <a:spcAft>
                <a:spcPts val="1125"/>
              </a:spcAft>
            </a:pPr>
            <a:r>
              <a:rPr lang="en-GB" sz="2400" dirty="0"/>
              <a:t>Create 2's complement bit pattern for -112 by flipping the bit pattern of 112 and adding 1:</a:t>
            </a:r>
          </a:p>
          <a:p>
            <a:pPr lvl="1">
              <a:lnSpc>
                <a:spcPct val="90000"/>
              </a:lnSpc>
              <a:spcBef>
                <a:spcPct val="0"/>
              </a:spcBef>
              <a:spcAft>
                <a:spcPts val="1125"/>
              </a:spcAft>
            </a:pPr>
            <a:r>
              <a:rPr lang="en-GB" sz="2400" dirty="0"/>
              <a:t>0111 0000 becomes 1000 1111 + 1 becomes 1001 0000</a:t>
            </a:r>
          </a:p>
          <a:p>
            <a:pPr lvl="1">
              <a:lnSpc>
                <a:spcPct val="90000"/>
              </a:lnSpc>
              <a:spcBef>
                <a:spcPct val="0"/>
              </a:spcBef>
              <a:spcAft>
                <a:spcPts val="1125"/>
              </a:spcAft>
            </a:pPr>
            <a:r>
              <a:rPr lang="en-GB" sz="2400" dirty="0"/>
              <a:t>An LSR #3 operation on 1001 0000 shifts the bits 3 places to the right and fills vacated bits with 0's</a:t>
            </a:r>
          </a:p>
          <a:p>
            <a:pPr lvl="1">
              <a:lnSpc>
                <a:spcPct val="90000"/>
              </a:lnSpc>
              <a:spcBef>
                <a:spcPct val="0"/>
              </a:spcBef>
              <a:spcAft>
                <a:spcPts val="1125"/>
              </a:spcAft>
            </a:pPr>
            <a:r>
              <a:rPr lang="en-GB" sz="2400" dirty="0"/>
              <a:t>1001 0000 becomes 0001 0010 which is +18</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Arithmetic Shift Operations</a:t>
            </a:r>
          </a:p>
        </p:txBody>
      </p:sp>
      <p:sp>
        <p:nvSpPr>
          <p:cNvPr id="121859" name="Rectangle 3"/>
          <p:cNvSpPr>
            <a:spLocks noGrp="1" noChangeArrowheads="1"/>
          </p:cNvSpPr>
          <p:nvPr>
            <p:ph type="body" idx="1"/>
          </p:nvPr>
        </p:nvSpPr>
        <p:spPr/>
        <p:txBody>
          <a:bodyPr/>
          <a:lstStyle/>
          <a:p>
            <a:pPr>
              <a:spcBef>
                <a:spcPct val="0"/>
              </a:spcBef>
              <a:spcAft>
                <a:spcPts val="1413"/>
              </a:spcAft>
            </a:pPr>
            <a:r>
              <a:rPr lang="en-GB" sz="2800"/>
              <a:t>Now instead perform an ASR #3 operation on 1001 0000. </a:t>
            </a:r>
          </a:p>
          <a:p>
            <a:pPr>
              <a:spcBef>
                <a:spcPct val="0"/>
              </a:spcBef>
              <a:spcAft>
                <a:spcPts val="1413"/>
              </a:spcAft>
            </a:pPr>
            <a:r>
              <a:rPr lang="en-GB" sz="2800"/>
              <a:t>This shifts the bits 3 places to the right and fills the vacated bits with copies of the most significant bit, i.e. 1's.</a:t>
            </a:r>
          </a:p>
          <a:p>
            <a:pPr>
              <a:spcBef>
                <a:spcPct val="0"/>
              </a:spcBef>
              <a:spcAft>
                <a:spcPts val="1413"/>
              </a:spcAft>
            </a:pPr>
            <a:r>
              <a:rPr lang="en-GB" sz="2800"/>
              <a:t>1001 0000 becomes 1111 0010 which is -14.</a:t>
            </a:r>
          </a:p>
          <a:p>
            <a:pPr>
              <a:spcBef>
                <a:spcPct val="0"/>
              </a:spcBef>
              <a:spcAft>
                <a:spcPts val="1413"/>
              </a:spcAft>
            </a:pPr>
            <a:r>
              <a:rPr lang="en-GB" sz="2800"/>
              <a:t>Thus this ASR operation is equivalent to performing -112 / 2^3.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Rotate Operations</a:t>
            </a:r>
          </a:p>
        </p:txBody>
      </p:sp>
      <p:sp>
        <p:nvSpPr>
          <p:cNvPr id="122883" name="Rectangle 3"/>
          <p:cNvSpPr>
            <a:spLocks noGrp="1" noChangeArrowheads="1"/>
          </p:cNvSpPr>
          <p:nvPr>
            <p:ph type="body" idx="1"/>
          </p:nvPr>
        </p:nvSpPr>
        <p:spPr>
          <a:xfrm>
            <a:off x="304800" y="1600200"/>
            <a:ext cx="8458200" cy="4495800"/>
          </a:xfrm>
        </p:spPr>
        <p:txBody>
          <a:bodyPr/>
          <a:lstStyle/>
          <a:p>
            <a:pPr>
              <a:lnSpc>
                <a:spcPct val="90000"/>
              </a:lnSpc>
              <a:spcBef>
                <a:spcPct val="0"/>
              </a:spcBef>
              <a:spcAft>
                <a:spcPts val="1413"/>
              </a:spcAft>
            </a:pPr>
            <a:r>
              <a:rPr lang="en-GB" sz="2800"/>
              <a:t>ROR (Rotate Right) behaves much like LSR in that bits are moved between 0 and 32 places to the right. </a:t>
            </a:r>
          </a:p>
          <a:p>
            <a:pPr>
              <a:lnSpc>
                <a:spcPct val="90000"/>
              </a:lnSpc>
              <a:spcBef>
                <a:spcPct val="0"/>
              </a:spcBef>
              <a:spcAft>
                <a:spcPts val="1413"/>
              </a:spcAft>
            </a:pPr>
            <a:r>
              <a:rPr lang="en-GB" sz="2800"/>
              <a:t>However, whereas the rightmost bits in a LSR operation fall off the register, in a ROR operation, these bits are used to fill the vacated slots at the most significant end of the register. In this way the bits "rotate". </a:t>
            </a:r>
          </a:p>
          <a:p>
            <a:pPr>
              <a:lnSpc>
                <a:spcPct val="90000"/>
              </a:lnSpc>
              <a:spcBef>
                <a:spcPct val="0"/>
              </a:spcBef>
              <a:spcAft>
                <a:spcPts val="1413"/>
              </a:spcAft>
            </a:pPr>
            <a:r>
              <a:rPr lang="en-GB" sz="2800"/>
              <a:t>If the degree of the rotation is 32 places, then the output is identical to the input as all the bits will have returned to their original location.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Rotate Operations</a:t>
            </a:r>
          </a:p>
        </p:txBody>
      </p:sp>
      <p:sp>
        <p:nvSpPr>
          <p:cNvPr id="124931" name="Rectangle 3"/>
          <p:cNvSpPr>
            <a:spLocks noGrp="1" noChangeArrowheads="1"/>
          </p:cNvSpPr>
          <p:nvPr>
            <p:ph type="body" idx="1"/>
          </p:nvPr>
        </p:nvSpPr>
        <p:spPr>
          <a:xfrm>
            <a:off x="228600" y="1371600"/>
            <a:ext cx="8610600" cy="3200400"/>
          </a:xfrm>
        </p:spPr>
        <p:txBody>
          <a:bodyPr/>
          <a:lstStyle/>
          <a:p>
            <a:pPr>
              <a:lnSpc>
                <a:spcPct val="90000"/>
              </a:lnSpc>
              <a:spcBef>
                <a:spcPct val="0"/>
              </a:spcBef>
              <a:spcAft>
                <a:spcPts val="1413"/>
              </a:spcAft>
            </a:pPr>
            <a:r>
              <a:rPr lang="en-GB" sz="2400"/>
              <a:t>RRX is a ROR operation with a difference. </a:t>
            </a:r>
          </a:p>
          <a:p>
            <a:pPr lvl="1">
              <a:lnSpc>
                <a:spcPct val="90000"/>
              </a:lnSpc>
              <a:spcBef>
                <a:spcPct val="0"/>
              </a:spcBef>
              <a:spcAft>
                <a:spcPts val="1125"/>
              </a:spcAft>
            </a:pPr>
            <a:r>
              <a:rPr lang="en-GB" sz="2400"/>
              <a:t>It rotates the number to the right by 1 place but the original bit 31 is filled by the value of the Carry flag and the original bit 0 is moved into the Carry flag. </a:t>
            </a:r>
          </a:p>
          <a:p>
            <a:pPr lvl="1">
              <a:lnSpc>
                <a:spcPct val="90000"/>
              </a:lnSpc>
              <a:spcBef>
                <a:spcPct val="0"/>
              </a:spcBef>
              <a:spcAft>
                <a:spcPts val="1125"/>
              </a:spcAft>
            </a:pPr>
            <a:r>
              <a:rPr lang="en-GB" sz="2400"/>
              <a:t>Allows a 33-bit rotation by using both the register and the carry flag.</a:t>
            </a:r>
          </a:p>
          <a:p>
            <a:pPr>
              <a:lnSpc>
                <a:spcPct val="90000"/>
              </a:lnSpc>
              <a:spcBef>
                <a:spcPct val="0"/>
              </a:spcBef>
              <a:spcAft>
                <a:spcPts val="1125"/>
              </a:spcAft>
              <a:buFontTx/>
              <a:buNone/>
            </a:pPr>
            <a:r>
              <a:rPr lang="en-GB" sz="2400" b="1"/>
              <a:t>MOV r0, r0, RRX</a:t>
            </a:r>
            <a:r>
              <a:rPr lang="en-GB" sz="2400"/>
              <a:t> ; rotate right extended and put                                         		       ; result back into r0</a:t>
            </a:r>
          </a:p>
        </p:txBody>
      </p:sp>
      <p:pic>
        <p:nvPicPr>
          <p:cNvPr id="124932" name="Picture 4" descr="C:\CUED\ARM\armsite18oct06\armwebsite-iefixed\editable\rr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67225"/>
            <a:ext cx="8021638" cy="239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Rotate Operations</a:t>
            </a:r>
          </a:p>
        </p:txBody>
      </p:sp>
      <p:sp>
        <p:nvSpPr>
          <p:cNvPr id="123907" name="Rectangle 3"/>
          <p:cNvSpPr>
            <a:spLocks noGrp="1" noChangeArrowheads="1"/>
          </p:cNvSpPr>
          <p:nvPr>
            <p:ph type="body" idx="1"/>
          </p:nvPr>
        </p:nvSpPr>
        <p:spPr>
          <a:xfrm>
            <a:off x="228600" y="1600200"/>
            <a:ext cx="8610600" cy="2895600"/>
          </a:xfrm>
        </p:spPr>
        <p:txBody>
          <a:bodyPr/>
          <a:lstStyle/>
          <a:p>
            <a:pPr>
              <a:spcBef>
                <a:spcPct val="0"/>
              </a:spcBef>
              <a:spcAft>
                <a:spcPts val="1413"/>
              </a:spcAft>
            </a:pPr>
            <a:r>
              <a:rPr lang="en-GB" sz="2800"/>
              <a:t>ROR can be used with a literal or by sourcing the rotation from a register.</a:t>
            </a:r>
          </a:p>
          <a:p>
            <a:pPr lvl="1">
              <a:spcBef>
                <a:spcPct val="0"/>
              </a:spcBef>
              <a:spcAft>
                <a:spcPts val="1125"/>
              </a:spcAft>
              <a:buFontTx/>
              <a:buNone/>
            </a:pPr>
            <a:r>
              <a:rPr lang="en-GB" sz="2400" b="1"/>
              <a:t>MOV r0, r0, ROR #3</a:t>
            </a:r>
            <a:r>
              <a:rPr lang="en-GB" sz="2400"/>
              <a:t> ; rotate value in r0 3 places and                                        			       ; put result in r0</a:t>
            </a:r>
          </a:p>
          <a:p>
            <a:pPr lvl="1">
              <a:spcBef>
                <a:spcPct val="0"/>
              </a:spcBef>
              <a:spcAft>
                <a:spcPts val="1125"/>
              </a:spcAft>
              <a:buFontTx/>
              <a:buNone/>
            </a:pPr>
            <a:r>
              <a:rPr lang="en-GB" sz="2400" b="1"/>
              <a:t>MOV r2, r0, ROR r1</a:t>
            </a:r>
            <a:r>
              <a:rPr lang="en-GB" sz="2400"/>
              <a:t> ; rotate r0 by value of places in                                         			      ; r1 and put result in r2</a:t>
            </a:r>
          </a:p>
          <a:p>
            <a:endParaRPr lang="en-GB" sz="2800"/>
          </a:p>
        </p:txBody>
      </p:sp>
      <p:pic>
        <p:nvPicPr>
          <p:cNvPr id="123908" name="Picture 4" descr="C:\CUED\ARM\armsite18oct06\armwebsite-iefixed\editable\r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267200"/>
            <a:ext cx="7291388" cy="2392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381000"/>
            <a:ext cx="8458200" cy="1143000"/>
          </a:xfrm>
        </p:spPr>
        <p:txBody>
          <a:bodyPr/>
          <a:lstStyle/>
          <a:p>
            <a:r>
              <a:rPr lang="en-GB"/>
              <a:t>Flowcharts for Assembly Programs</a:t>
            </a:r>
          </a:p>
        </p:txBody>
      </p:sp>
      <p:sp>
        <p:nvSpPr>
          <p:cNvPr id="125955" name="Rectangle 3"/>
          <p:cNvSpPr>
            <a:spLocks noGrp="1" noChangeArrowheads="1"/>
          </p:cNvSpPr>
          <p:nvPr>
            <p:ph type="body" idx="1"/>
          </p:nvPr>
        </p:nvSpPr>
        <p:spPr>
          <a:xfrm>
            <a:off x="381000" y="1600200"/>
            <a:ext cx="8382000" cy="4495800"/>
          </a:xfrm>
        </p:spPr>
        <p:txBody>
          <a:bodyPr/>
          <a:lstStyle/>
          <a:p>
            <a:pPr>
              <a:lnSpc>
                <a:spcPct val="90000"/>
              </a:lnSpc>
              <a:spcBef>
                <a:spcPct val="0"/>
              </a:spcBef>
              <a:spcAft>
                <a:spcPts val="1413"/>
              </a:spcAft>
            </a:pPr>
            <a:r>
              <a:rPr lang="en-GB" sz="2800"/>
              <a:t>Flow Charts are a graphical technique for designing short programs:</a:t>
            </a:r>
          </a:p>
          <a:p>
            <a:pPr lvl="1">
              <a:lnSpc>
                <a:spcPct val="90000"/>
              </a:lnSpc>
              <a:spcBef>
                <a:spcPct val="0"/>
              </a:spcBef>
              <a:spcAft>
                <a:spcPts val="1125"/>
              </a:spcAft>
            </a:pPr>
            <a:r>
              <a:rPr lang="en-GB" sz="2400"/>
              <a:t>encourage design of the overall algorithm</a:t>
            </a:r>
          </a:p>
          <a:p>
            <a:pPr lvl="1">
              <a:lnSpc>
                <a:spcPct val="90000"/>
              </a:lnSpc>
              <a:spcBef>
                <a:spcPct val="0"/>
              </a:spcBef>
              <a:spcAft>
                <a:spcPts val="1125"/>
              </a:spcAft>
            </a:pPr>
            <a:r>
              <a:rPr lang="en-GB" sz="2400"/>
              <a:t>independent of microprocessor architecture</a:t>
            </a:r>
          </a:p>
          <a:p>
            <a:pPr lvl="1">
              <a:lnSpc>
                <a:spcPct val="90000"/>
              </a:lnSpc>
              <a:spcBef>
                <a:spcPct val="0"/>
              </a:spcBef>
              <a:spcAft>
                <a:spcPts val="1125"/>
              </a:spcAft>
            </a:pPr>
            <a:r>
              <a:rPr lang="en-GB" sz="2400"/>
              <a:t>easier to read than machine code</a:t>
            </a:r>
          </a:p>
          <a:p>
            <a:pPr lvl="1">
              <a:lnSpc>
                <a:spcPct val="90000"/>
              </a:lnSpc>
              <a:spcBef>
                <a:spcPct val="0"/>
              </a:spcBef>
              <a:spcAft>
                <a:spcPts val="1125"/>
              </a:spcAft>
            </a:pPr>
            <a:r>
              <a:rPr lang="en-GB" sz="2400"/>
              <a:t>pen and paper good enough.</a:t>
            </a:r>
          </a:p>
          <a:p>
            <a:pPr>
              <a:lnSpc>
                <a:spcPct val="90000"/>
              </a:lnSpc>
              <a:spcBef>
                <a:spcPct val="0"/>
              </a:spcBef>
              <a:spcAft>
                <a:spcPts val="1413"/>
              </a:spcAft>
            </a:pPr>
            <a:r>
              <a:rPr lang="en-GB" sz="2800"/>
              <a:t>Flow charts work best when they can be drawn on a single page. Once a flow chart becomes too large for a single page, links from one page to another must be made consistently.</a:t>
            </a:r>
          </a:p>
          <a:p>
            <a:pPr>
              <a:lnSpc>
                <a:spcPct val="90000"/>
              </a:lnSpc>
            </a:pPr>
            <a:endParaRPr lang="en-GB" sz="2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81000" y="381000"/>
            <a:ext cx="8458200" cy="1143000"/>
          </a:xfrm>
        </p:spPr>
        <p:txBody>
          <a:bodyPr/>
          <a:lstStyle/>
          <a:p>
            <a:r>
              <a:rPr lang="en-GB"/>
              <a:t>Flowcharts for Assembly Programs</a:t>
            </a:r>
          </a:p>
        </p:txBody>
      </p:sp>
      <p:pic>
        <p:nvPicPr>
          <p:cNvPr id="126979" name="Picture 3" descr="C:\CUED\ARM\armsite18oct06\armwebsite-iefixed\editable\flowchartac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3979863" cy="2871788"/>
          </a:xfrm>
          <a:prstGeom prst="rect">
            <a:avLst/>
          </a:prstGeom>
          <a:noFill/>
          <a:extLst>
            <a:ext uri="{909E8E84-426E-40DD-AFC4-6F175D3DCCD1}">
              <a14:hiddenFill xmlns:a14="http://schemas.microsoft.com/office/drawing/2010/main">
                <a:solidFill>
                  <a:srgbClr val="FFFFFF"/>
                </a:solidFill>
              </a14:hiddenFill>
            </a:ext>
          </a:extLst>
        </p:spPr>
      </p:pic>
      <p:pic>
        <p:nvPicPr>
          <p:cNvPr id="126980" name="Picture 4" descr="C:\CUED\ARM\armsite18oct06\armwebsite-iefixed\editable\flowchartdeci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429000"/>
            <a:ext cx="4146550" cy="2873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GB"/>
              <a:t>Example Program</a:t>
            </a:r>
          </a:p>
        </p:txBody>
      </p:sp>
      <p:pic>
        <p:nvPicPr>
          <p:cNvPr id="128003" name="Picture 3" descr="C:\CUED\ARM\armsite18oct06\armwebsite-iefixed\editable\flowchart_av_pr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447800"/>
            <a:ext cx="3175000" cy="5106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Example Program</a:t>
            </a:r>
          </a:p>
        </p:txBody>
      </p:sp>
      <p:sp>
        <p:nvSpPr>
          <p:cNvPr id="129027" name="Rectangle 3"/>
          <p:cNvSpPr>
            <a:spLocks noChangeArrowheads="1"/>
          </p:cNvSpPr>
          <p:nvPr/>
        </p:nvSpPr>
        <p:spPr bwMode="auto">
          <a:xfrm>
            <a:off x="0" y="2105025"/>
            <a:ext cx="9144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a:solidFill>
                  <a:schemeClr val="tx1"/>
                </a:solidFill>
              </a:rPr>
              <a:t>    AREA Average, CODE, READONLY 	; name code block </a:t>
            </a:r>
          </a:p>
          <a:p>
            <a:pPr eaLnBrk="0" hangingPunct="0"/>
            <a:r>
              <a:rPr lang="en-GB" sz="2000">
                <a:solidFill>
                  <a:schemeClr val="tx1"/>
                </a:solidFill>
              </a:rPr>
              <a:t>    ENTRY  				; marker of first executable instruction </a:t>
            </a:r>
          </a:p>
          <a:p>
            <a:pPr eaLnBrk="0" hangingPunct="0"/>
            <a:r>
              <a:rPr lang="en-GB" sz="2000">
                <a:solidFill>
                  <a:schemeClr val="tx1"/>
                </a:solidFill>
              </a:rPr>
              <a:t>start   </a:t>
            </a:r>
          </a:p>
          <a:p>
            <a:pPr eaLnBrk="0" hangingPunct="0"/>
            <a:r>
              <a:rPr lang="en-GB" sz="2000">
                <a:solidFill>
                  <a:schemeClr val="tx1"/>
                </a:solidFill>
              </a:rPr>
              <a:t>    ADR   r1, FIRSTNUM  			; load first address into r1 </a:t>
            </a:r>
          </a:p>
          <a:p>
            <a:pPr eaLnBrk="0" hangingPunct="0"/>
            <a:r>
              <a:rPr lang="en-GB" sz="2000">
                <a:solidFill>
                  <a:schemeClr val="tx1"/>
                </a:solidFill>
              </a:rPr>
              <a:t>    ADR   r2, SECONDNUM 		; load second address into r2 </a:t>
            </a:r>
          </a:p>
          <a:p>
            <a:pPr eaLnBrk="0" hangingPunct="0"/>
            <a:r>
              <a:rPr lang="en-GB" sz="2000">
                <a:solidFill>
                  <a:schemeClr val="tx1"/>
                </a:solidFill>
              </a:rPr>
              <a:t>    ADR   r3, AVGRESULT  		; load result address into r3 </a:t>
            </a:r>
          </a:p>
          <a:p>
            <a:pPr eaLnBrk="0" hangingPunct="0"/>
            <a:r>
              <a:rPr lang="en-GB" sz="2000">
                <a:solidFill>
                  <a:schemeClr val="tx1"/>
                </a:solidFill>
              </a:rPr>
              <a:t>    LDR   r4, [r1] 				; load first number into r4 </a:t>
            </a:r>
          </a:p>
          <a:p>
            <a:pPr eaLnBrk="0" hangingPunct="0"/>
            <a:r>
              <a:rPr lang="en-GB" sz="2000">
                <a:solidFill>
                  <a:schemeClr val="tx1"/>
                </a:solidFill>
              </a:rPr>
              <a:t>    LDR   r5, [r2] 				; load second number into r5 </a:t>
            </a:r>
          </a:p>
          <a:p>
            <a:pPr eaLnBrk="0" hangingPunct="0"/>
            <a:r>
              <a:rPr lang="en-GB" sz="2000">
                <a:solidFill>
                  <a:schemeClr val="tx1"/>
                </a:solidFill>
              </a:rPr>
              <a:t>    ADD  r0, r4, r5  			; add numbers together </a:t>
            </a:r>
          </a:p>
          <a:p>
            <a:pPr eaLnBrk="0" hangingPunct="0"/>
            <a:r>
              <a:rPr lang="en-GB" sz="2000">
                <a:solidFill>
                  <a:schemeClr val="tx1"/>
                </a:solidFill>
              </a:rPr>
              <a:t>    MOV  r0, r0, ASR#1 			; divide by two using arithmetic shift </a:t>
            </a:r>
          </a:p>
          <a:p>
            <a:pPr eaLnBrk="0" hangingPunct="0"/>
            <a:r>
              <a:rPr lang="en-GB" sz="2000">
                <a:solidFill>
                  <a:schemeClr val="tx1"/>
                </a:solidFill>
              </a:rPr>
              <a:t>    STR    r0, [r3] 				; store result to address pointed to by r3 </a:t>
            </a:r>
          </a:p>
          <a:p>
            <a:pPr eaLnBrk="0" hangingPunct="0"/>
            <a:r>
              <a:rPr lang="en-GB" sz="2000">
                <a:solidFill>
                  <a:schemeClr val="tx1"/>
                </a:solidFill>
              </a:rPr>
              <a:t>   </a:t>
            </a:r>
          </a:p>
          <a:p>
            <a:pPr eaLnBrk="0" hangingPunct="0"/>
            <a:r>
              <a:rPr lang="en-GB" sz="2000">
                <a:solidFill>
                  <a:schemeClr val="tx1"/>
                </a:solidFill>
              </a:rPr>
              <a:t>    SWI 0x11 				; terminate the program </a:t>
            </a:r>
          </a:p>
          <a:p>
            <a:pPr eaLnBrk="0" hangingPunct="0"/>
            <a:r>
              <a:rPr lang="en-GB" sz="2000">
                <a:solidFill>
                  <a:schemeClr val="tx1"/>
                </a:solidFill>
              </a:rPr>
              <a:t>    END  					; marks the end of the file</a:t>
            </a:r>
            <a:r>
              <a:rPr lang="en-GB" sz="1200">
                <a:solidFill>
                  <a:schemeClr val="tx1"/>
                </a:solidFill>
              </a:rPr>
              <a:t> </a:t>
            </a:r>
            <a:endParaRPr lang="en-GB" sz="24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Register-Indirect Addressing</a:t>
            </a:r>
          </a:p>
        </p:txBody>
      </p:sp>
      <p:sp>
        <p:nvSpPr>
          <p:cNvPr id="92163" name="Rectangle 3"/>
          <p:cNvSpPr>
            <a:spLocks noGrp="1" noChangeArrowheads="1"/>
          </p:cNvSpPr>
          <p:nvPr>
            <p:ph type="body" idx="1"/>
          </p:nvPr>
        </p:nvSpPr>
        <p:spPr>
          <a:xfrm>
            <a:off x="152400" y="3886200"/>
            <a:ext cx="8763000" cy="2819400"/>
          </a:xfrm>
        </p:spPr>
        <p:txBody>
          <a:bodyPr/>
          <a:lstStyle/>
          <a:p>
            <a:pPr>
              <a:spcBef>
                <a:spcPct val="0"/>
              </a:spcBef>
              <a:spcAft>
                <a:spcPts val="1413"/>
              </a:spcAft>
              <a:buFontTx/>
              <a:buNone/>
            </a:pPr>
            <a:r>
              <a:rPr lang="en-GB" sz="2800" b="1"/>
              <a:t>LDR r0, [r1] </a:t>
            </a:r>
            <a:r>
              <a:rPr lang="en-GB" sz="2800"/>
              <a:t>; r0 receives the value held at the	               		  ; the memory address pointed to by r1         </a:t>
            </a:r>
          </a:p>
          <a:p>
            <a:pPr>
              <a:spcBef>
                <a:spcPct val="0"/>
              </a:spcBef>
              <a:spcAft>
                <a:spcPts val="1413"/>
              </a:spcAft>
              <a:buFontTx/>
              <a:buNone/>
            </a:pPr>
            <a:r>
              <a:rPr lang="en-GB" sz="2800"/>
              <a:t>                     ; r0 is the destination register, </a:t>
            </a:r>
          </a:p>
          <a:p>
            <a:pPr>
              <a:spcBef>
                <a:spcPct val="0"/>
              </a:spcBef>
              <a:spcAft>
                <a:spcPts val="1413"/>
              </a:spcAft>
              <a:buFontTx/>
              <a:buNone/>
            </a:pPr>
            <a:r>
              <a:rPr lang="en-GB" sz="2800"/>
              <a:t>                     ; r1 is the base register</a:t>
            </a:r>
          </a:p>
        </p:txBody>
      </p:sp>
      <p:pic>
        <p:nvPicPr>
          <p:cNvPr id="92164" name="Picture 4" descr="C:\CUED\ARM\armsite18oct06\armwebsite-iefixed\editable\register-indir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5834063" cy="1925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Register-Indirect Addressing</a:t>
            </a:r>
          </a:p>
        </p:txBody>
      </p:sp>
      <p:sp>
        <p:nvSpPr>
          <p:cNvPr id="93187" name="Rectangle 3"/>
          <p:cNvSpPr>
            <a:spLocks noGrp="1" noChangeArrowheads="1"/>
          </p:cNvSpPr>
          <p:nvPr>
            <p:ph type="body" idx="1"/>
          </p:nvPr>
        </p:nvSpPr>
        <p:spPr>
          <a:xfrm>
            <a:off x="228600" y="1600200"/>
            <a:ext cx="8686800" cy="4495800"/>
          </a:xfrm>
        </p:spPr>
        <p:txBody>
          <a:bodyPr/>
          <a:lstStyle/>
          <a:p>
            <a:pPr>
              <a:lnSpc>
                <a:spcPct val="90000"/>
              </a:lnSpc>
              <a:spcBef>
                <a:spcPct val="0"/>
              </a:spcBef>
              <a:spcAft>
                <a:spcPts val="1413"/>
              </a:spcAft>
            </a:pPr>
            <a:r>
              <a:rPr lang="en-GB" sz="2800"/>
              <a:t>In storing a value to memory from a register, a base register holds the actual memory address. </a:t>
            </a:r>
          </a:p>
          <a:p>
            <a:pPr>
              <a:lnSpc>
                <a:spcPct val="90000"/>
              </a:lnSpc>
              <a:spcBef>
                <a:spcPct val="0"/>
              </a:spcBef>
              <a:spcAft>
                <a:spcPts val="1413"/>
              </a:spcAft>
            </a:pPr>
            <a:r>
              <a:rPr lang="en-GB" sz="2800"/>
              <a:t>The STR instruction: </a:t>
            </a:r>
          </a:p>
          <a:p>
            <a:pPr lvl="1">
              <a:lnSpc>
                <a:spcPct val="90000"/>
              </a:lnSpc>
              <a:spcBef>
                <a:spcPct val="0"/>
              </a:spcBef>
              <a:spcAft>
                <a:spcPts val="1125"/>
              </a:spcAft>
            </a:pPr>
            <a:r>
              <a:rPr lang="en-GB" sz="2400"/>
              <a:t>inspects the base register, </a:t>
            </a:r>
          </a:p>
          <a:p>
            <a:pPr lvl="1">
              <a:lnSpc>
                <a:spcPct val="90000"/>
              </a:lnSpc>
              <a:spcBef>
                <a:spcPct val="0"/>
              </a:spcBef>
              <a:spcAft>
                <a:spcPts val="1125"/>
              </a:spcAft>
            </a:pPr>
            <a:r>
              <a:rPr lang="en-GB" sz="2400"/>
              <a:t>interprets its value as a memory address location,</a:t>
            </a:r>
          </a:p>
          <a:p>
            <a:pPr lvl="1">
              <a:lnSpc>
                <a:spcPct val="90000"/>
              </a:lnSpc>
              <a:spcBef>
                <a:spcPct val="0"/>
              </a:spcBef>
              <a:spcAft>
                <a:spcPts val="1125"/>
              </a:spcAft>
            </a:pPr>
            <a:r>
              <a:rPr lang="en-GB" sz="2400"/>
              <a:t>and places the value held in the source register into the memory location.</a:t>
            </a:r>
          </a:p>
          <a:p>
            <a:pPr>
              <a:lnSpc>
                <a:spcPct val="90000"/>
              </a:lnSpc>
              <a:spcBef>
                <a:spcPct val="0"/>
              </a:spcBef>
              <a:spcAft>
                <a:spcPts val="1413"/>
              </a:spcAft>
            </a:pPr>
            <a:r>
              <a:rPr lang="en-GB" sz="2800" b="1"/>
              <a:t>STR r0, [r1]</a:t>
            </a:r>
            <a:r>
              <a:rPr lang="en-GB" sz="2800"/>
              <a:t> ; the memory location pointed to by                                		      ; r1 receives the value held in r0</a:t>
            </a:r>
          </a:p>
          <a:p>
            <a:pPr>
              <a:lnSpc>
                <a:spcPct val="90000"/>
              </a:lnSpc>
              <a:spcBef>
                <a:spcPct val="0"/>
              </a:spcBef>
              <a:spcAft>
                <a:spcPts val="1413"/>
              </a:spcAft>
            </a:pPr>
            <a:r>
              <a:rPr lang="en-GB" sz="2800"/>
              <a:t>(r0 is the source register, r1 is the base register)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a:t>PC-Relative Addressing</a:t>
            </a:r>
          </a:p>
        </p:txBody>
      </p:sp>
      <p:sp>
        <p:nvSpPr>
          <p:cNvPr id="94211" name="Rectangle 3"/>
          <p:cNvSpPr>
            <a:spLocks noGrp="1" noChangeArrowheads="1"/>
          </p:cNvSpPr>
          <p:nvPr>
            <p:ph type="body" idx="1"/>
          </p:nvPr>
        </p:nvSpPr>
        <p:spPr>
          <a:xfrm>
            <a:off x="228600" y="1600200"/>
            <a:ext cx="8458200" cy="4495800"/>
          </a:xfrm>
        </p:spPr>
        <p:txBody>
          <a:bodyPr/>
          <a:lstStyle/>
          <a:p>
            <a:pPr>
              <a:lnSpc>
                <a:spcPct val="90000"/>
              </a:lnSpc>
              <a:spcBef>
                <a:spcPct val="0"/>
              </a:spcBef>
              <a:spcAft>
                <a:spcPts val="1413"/>
              </a:spcAft>
            </a:pPr>
            <a:r>
              <a:rPr lang="en-GB" sz="2800"/>
              <a:t>How can a 32-bit memory address be loaded into a register in the first place? </a:t>
            </a:r>
          </a:p>
          <a:p>
            <a:pPr>
              <a:lnSpc>
                <a:spcPct val="90000"/>
              </a:lnSpc>
              <a:spcBef>
                <a:spcPct val="0"/>
              </a:spcBef>
              <a:spcAft>
                <a:spcPts val="1413"/>
              </a:spcAft>
            </a:pPr>
            <a:r>
              <a:rPr lang="en-GB" sz="2800"/>
              <a:t>A MOV instruction will not do the job:</a:t>
            </a:r>
          </a:p>
          <a:p>
            <a:pPr lvl="1">
              <a:lnSpc>
                <a:spcPct val="90000"/>
              </a:lnSpc>
              <a:spcBef>
                <a:spcPct val="0"/>
              </a:spcBef>
              <a:spcAft>
                <a:spcPts val="1125"/>
              </a:spcAft>
            </a:pPr>
            <a:r>
              <a:rPr lang="en-GB" sz="2400"/>
              <a:t>all ARM instructions are 32 bits long. Some bits are for the opcode, others for the destination register, leaving fewer than 32 bits left for a literal number. </a:t>
            </a:r>
          </a:p>
          <a:p>
            <a:pPr>
              <a:lnSpc>
                <a:spcPct val="90000"/>
              </a:lnSpc>
              <a:spcBef>
                <a:spcPct val="0"/>
              </a:spcBef>
              <a:spcAft>
                <a:spcPts val="1413"/>
              </a:spcAft>
            </a:pPr>
            <a:r>
              <a:rPr lang="en-GB" sz="2800"/>
              <a:t>ARM uses a special instruction, known as a pseudo-instruction, that does not actually exist.</a:t>
            </a:r>
          </a:p>
          <a:p>
            <a:pPr lvl="1">
              <a:lnSpc>
                <a:spcPct val="90000"/>
              </a:lnSpc>
              <a:spcBef>
                <a:spcPct val="0"/>
              </a:spcBef>
              <a:spcAft>
                <a:spcPts val="1125"/>
              </a:spcAft>
            </a:pPr>
            <a:r>
              <a:rPr lang="en-GB" sz="2400"/>
              <a:t>the assembler translates the pseudo-instruction (e.g. ADR) into one or more real instructions. </a:t>
            </a:r>
          </a:p>
          <a:p>
            <a:pPr lvl="1">
              <a:lnSpc>
                <a:spcPct val="90000"/>
              </a:lnSpc>
              <a:spcBef>
                <a:spcPct val="0"/>
              </a:spcBef>
              <a:spcAft>
                <a:spcPts val="1125"/>
              </a:spcAft>
            </a:pPr>
            <a:r>
              <a:rPr lang="en-GB" sz="2400"/>
              <a:t>ADR loads an address into a destination register.</a:t>
            </a:r>
          </a:p>
          <a:p>
            <a:pPr>
              <a:lnSpc>
                <a:spcPct val="90000"/>
              </a:lnSpc>
            </a:pPr>
            <a:endParaRPr lang="en-GB"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t>PC-Relative Addressing</a:t>
            </a:r>
          </a:p>
        </p:txBody>
      </p:sp>
      <p:sp>
        <p:nvSpPr>
          <p:cNvPr id="95235" name="Rectangle 3"/>
          <p:cNvSpPr>
            <a:spLocks noGrp="1" noChangeArrowheads="1"/>
          </p:cNvSpPr>
          <p:nvPr>
            <p:ph type="body" idx="1"/>
          </p:nvPr>
        </p:nvSpPr>
        <p:spPr>
          <a:xfrm>
            <a:off x="0" y="1600200"/>
            <a:ext cx="9144000" cy="4495800"/>
          </a:xfrm>
        </p:spPr>
        <p:txBody>
          <a:bodyPr/>
          <a:lstStyle/>
          <a:p>
            <a:pPr>
              <a:lnSpc>
                <a:spcPct val="90000"/>
              </a:lnSpc>
              <a:buFontTx/>
              <a:buNone/>
            </a:pPr>
            <a:r>
              <a:rPr lang="en-GB" sz="2400"/>
              <a:t>copycode ADR r1, SRCDATA   ; the value of r1 points to the 					       ; SRCDATA location in memory </a:t>
            </a:r>
          </a:p>
          <a:p>
            <a:pPr>
              <a:lnSpc>
                <a:spcPct val="90000"/>
              </a:lnSpc>
              <a:buFontTx/>
              <a:buNone/>
            </a:pPr>
            <a:r>
              <a:rPr lang="en-GB" sz="2400"/>
              <a:t>		      ADR r2, DESTDATA ; the value of r2 points to the 					        ; DESTDATA location in memory	</a:t>
            </a:r>
          </a:p>
          <a:p>
            <a:pPr>
              <a:lnSpc>
                <a:spcPct val="90000"/>
              </a:lnSpc>
              <a:buFontTx/>
              <a:buNone/>
            </a:pPr>
            <a:r>
              <a:rPr lang="en-GB" sz="2400"/>
              <a:t>		      LDR r0, [r1]	  ; load value at memory location 				    	  ; pointed to by r1 into r0 (SRCDATA)</a:t>
            </a:r>
          </a:p>
          <a:p>
            <a:pPr>
              <a:lnSpc>
                <a:spcPct val="90000"/>
              </a:lnSpc>
              <a:buFontTx/>
              <a:buNone/>
            </a:pPr>
            <a:r>
              <a:rPr lang="en-GB" sz="2400"/>
              <a:t>		      STR r0, [r2] 	  ; store value in r0 to memory				  	  ; location pointed to by r2 					  ; (DESTDATA) </a:t>
            </a:r>
          </a:p>
          <a:p>
            <a:pPr>
              <a:lnSpc>
                <a:spcPct val="90000"/>
              </a:lnSpc>
              <a:buFontTx/>
              <a:buNone/>
            </a:pPr>
            <a:r>
              <a:rPr lang="en-GB" sz="2400"/>
              <a:t>	</a:t>
            </a:r>
            <a:r>
              <a:rPr lang="en-GB" sz="2000"/>
              <a:t>	       ... </a:t>
            </a:r>
          </a:p>
          <a:p>
            <a:pPr>
              <a:lnSpc>
                <a:spcPct val="90000"/>
              </a:lnSpc>
              <a:buFontTx/>
              <a:buNone/>
            </a:pPr>
            <a:r>
              <a:rPr lang="en-GB" sz="2400"/>
              <a:t>		      SRCDATA ... ; source of data </a:t>
            </a:r>
          </a:p>
          <a:p>
            <a:pPr>
              <a:lnSpc>
                <a:spcPct val="90000"/>
              </a:lnSpc>
              <a:buFontTx/>
              <a:buNone/>
            </a:pPr>
            <a:r>
              <a:rPr lang="en-GB" sz="2000"/>
              <a:t>		       ... </a:t>
            </a:r>
          </a:p>
          <a:p>
            <a:pPr>
              <a:lnSpc>
                <a:spcPct val="90000"/>
              </a:lnSpc>
              <a:buFontTx/>
              <a:buNone/>
            </a:pPr>
            <a:r>
              <a:rPr lang="en-GB" sz="2400"/>
              <a:t>		      DESTDATA ... ; destination for the data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GB"/>
              <a:t>PC-Relative Addressing</a:t>
            </a:r>
          </a:p>
        </p:txBody>
      </p:sp>
      <p:sp>
        <p:nvSpPr>
          <p:cNvPr id="96259" name="Rectangle 3"/>
          <p:cNvSpPr>
            <a:spLocks noGrp="1" noChangeArrowheads="1"/>
          </p:cNvSpPr>
          <p:nvPr>
            <p:ph type="body" idx="1"/>
          </p:nvPr>
        </p:nvSpPr>
        <p:spPr>
          <a:xfrm>
            <a:off x="381000" y="1600200"/>
            <a:ext cx="8077200" cy="4495800"/>
          </a:xfrm>
        </p:spPr>
        <p:txBody>
          <a:bodyPr/>
          <a:lstStyle/>
          <a:p>
            <a:pPr>
              <a:spcBef>
                <a:spcPct val="0"/>
              </a:spcBef>
              <a:spcAft>
                <a:spcPts val="1413"/>
              </a:spcAft>
            </a:pPr>
            <a:r>
              <a:rPr lang="en-GB" sz="2800"/>
              <a:t>In most cases, the current value of the Program Counter (r15) will normally be "close" to the intended memory address location. </a:t>
            </a:r>
          </a:p>
          <a:p>
            <a:pPr>
              <a:spcBef>
                <a:spcPct val="0"/>
              </a:spcBef>
              <a:spcAft>
                <a:spcPts val="1413"/>
              </a:spcAft>
            </a:pPr>
            <a:r>
              <a:rPr lang="en-GB" sz="2800"/>
              <a:t>An ADR instruction is translated into one or more instructions that can add a constant value to or subtract a constant value from the current value of the Program Counter and place the result in the destination register specified by the original ADR instruction. </a:t>
            </a:r>
          </a:p>
          <a:p>
            <a:endParaRPr lang="en-GB"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PC-Relative Addressing</a:t>
            </a:r>
          </a:p>
        </p:txBody>
      </p:sp>
      <p:sp>
        <p:nvSpPr>
          <p:cNvPr id="97283" name="Rectangle 3"/>
          <p:cNvSpPr>
            <a:spLocks noGrp="1" noChangeArrowheads="1"/>
          </p:cNvSpPr>
          <p:nvPr>
            <p:ph type="body" idx="1"/>
          </p:nvPr>
        </p:nvSpPr>
        <p:spPr>
          <a:xfrm>
            <a:off x="685800" y="4114800"/>
            <a:ext cx="7772400" cy="2743200"/>
          </a:xfrm>
        </p:spPr>
        <p:txBody>
          <a:bodyPr/>
          <a:lstStyle/>
          <a:p>
            <a:pPr>
              <a:spcBef>
                <a:spcPct val="0"/>
              </a:spcBef>
              <a:spcAft>
                <a:spcPts val="1413"/>
              </a:spcAft>
            </a:pPr>
            <a:r>
              <a:rPr lang="en-GB" sz="2400"/>
              <a:t>The constant value is known as the PC-relative offset. </a:t>
            </a:r>
          </a:p>
          <a:p>
            <a:pPr>
              <a:spcBef>
                <a:spcPct val="0"/>
              </a:spcBef>
              <a:spcAft>
                <a:spcPts val="1413"/>
              </a:spcAft>
            </a:pPr>
            <a:r>
              <a:rPr lang="en-GB" sz="2400"/>
              <a:t>It can be calculated by the formula below:</a:t>
            </a:r>
          </a:p>
          <a:p>
            <a:pPr>
              <a:spcBef>
                <a:spcPct val="0"/>
              </a:spcBef>
              <a:spcAft>
                <a:spcPts val="1413"/>
              </a:spcAft>
              <a:buFontTx/>
              <a:buNone/>
            </a:pPr>
            <a:r>
              <a:rPr lang="en-GB" sz="2400"/>
              <a:t>PC-relative offset = </a:t>
            </a:r>
            <a:br>
              <a:rPr lang="en-GB" sz="2400"/>
            </a:br>
            <a:r>
              <a:rPr lang="en-GB" sz="2400"/>
              <a:t>desired address  -  (Program Counter value + 8)</a:t>
            </a:r>
          </a:p>
          <a:p>
            <a:endParaRPr lang="en-GB" sz="2400"/>
          </a:p>
        </p:txBody>
      </p:sp>
      <p:pic>
        <p:nvPicPr>
          <p:cNvPr id="97284" name="Picture 4" descr="C:\CUED\ARM\armsite18oct06\armwebsite-iefixed\editable\pcrelativeaddress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561138" cy="2828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0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0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1852</Words>
  <Application>Microsoft Office PowerPoint</Application>
  <PresentationFormat>On-screen Show (4:3)</PresentationFormat>
  <Paragraphs>216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Default Design</vt:lpstr>
      <vt:lpstr>Platforms </vt:lpstr>
      <vt:lpstr>Data Transfer Introduction</vt:lpstr>
      <vt:lpstr>Register-Indirect Addressing</vt:lpstr>
      <vt:lpstr>Register-Indirect Addressing</vt:lpstr>
      <vt:lpstr>Register-Indirect Addressing</vt:lpstr>
      <vt:lpstr>PC-Relative Addressing</vt:lpstr>
      <vt:lpstr>PC-Relative Addressing</vt:lpstr>
      <vt:lpstr>PC-Relative Addressing</vt:lpstr>
      <vt:lpstr>PC-Relative Addressing</vt:lpstr>
      <vt:lpstr>Pre-indexed Addressing</vt:lpstr>
      <vt:lpstr>Pre-indexed Addressing</vt:lpstr>
      <vt:lpstr>Pre-indexed Addressing</vt:lpstr>
      <vt:lpstr>Pre-indexed Addressing</vt:lpstr>
      <vt:lpstr>Post-indexed Addressing</vt:lpstr>
      <vt:lpstr>Post-indexed Addressing</vt:lpstr>
      <vt:lpstr>Byte Load and Store</vt:lpstr>
      <vt:lpstr>Byte Load and Store</vt:lpstr>
      <vt:lpstr>Shift and Rotate Introduction</vt:lpstr>
      <vt:lpstr>Shift and Rotate Introduction</vt:lpstr>
      <vt:lpstr>Shift and Rotate Introduction</vt:lpstr>
      <vt:lpstr>Logical Shift Operations</vt:lpstr>
      <vt:lpstr>Logical Shift Operations</vt:lpstr>
      <vt:lpstr>Logical Shift Operations</vt:lpstr>
      <vt:lpstr>Logical Shift Operations</vt:lpstr>
      <vt:lpstr>Arithmetic Shift Operations</vt:lpstr>
      <vt:lpstr>Arithmetic Shift Operations</vt:lpstr>
      <vt:lpstr>Arithmetic Shift Operations </vt:lpstr>
      <vt:lpstr>Arithmetic Shift Operations</vt:lpstr>
      <vt:lpstr>Arithmetic Shift Operations</vt:lpstr>
      <vt:lpstr>Arithmetic Shift Operations</vt:lpstr>
      <vt:lpstr>Arithmetic Shift Operations</vt:lpstr>
      <vt:lpstr>Rotate Operations</vt:lpstr>
      <vt:lpstr>Rotate Operations</vt:lpstr>
      <vt:lpstr>Rotate Operations</vt:lpstr>
      <vt:lpstr>Flowcharts for Assembly Programs</vt:lpstr>
      <vt:lpstr>Flowcharts for Assembly Programs</vt:lpstr>
      <vt:lpstr>Example Program</vt:lpstr>
      <vt:lpstr>Example Program</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Circuits and Information Processing</dc:title>
  <dc:creator>Nicholas Caldwell</dc:creator>
  <cp:lastModifiedBy>Nicholas Caldwell</cp:lastModifiedBy>
  <cp:revision>52</cp:revision>
  <dcterms:created xsi:type="dcterms:W3CDTF">2006-12-16T13:29:42Z</dcterms:created>
  <dcterms:modified xsi:type="dcterms:W3CDTF">2014-03-04T10:25:04Z</dcterms:modified>
</cp:coreProperties>
</file>