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62" r:id="rId2"/>
    <p:sldId id="279" r:id="rId3"/>
    <p:sldId id="280" r:id="rId4"/>
    <p:sldId id="281" r:id="rId5"/>
    <p:sldId id="283" r:id="rId6"/>
    <p:sldId id="284" r:id="rId7"/>
    <p:sldId id="285" r:id="rId8"/>
    <p:sldId id="287" r:id="rId9"/>
    <p:sldId id="292" r:id="rId10"/>
    <p:sldId id="288" r:id="rId11"/>
    <p:sldId id="289" r:id="rId12"/>
    <p:sldId id="290" r:id="rId13"/>
    <p:sldId id="293" r:id="rId14"/>
    <p:sldId id="264" r:id="rId15"/>
    <p:sldId id="294" r:id="rId16"/>
    <p:sldId id="265" r:id="rId17"/>
    <p:sldId id="266" r:id="rId18"/>
    <p:sldId id="267" r:id="rId19"/>
    <p:sldId id="269" r:id="rId20"/>
    <p:sldId id="268" r:id="rId21"/>
    <p:sldId id="270" r:id="rId22"/>
    <p:sldId id="295" r:id="rId23"/>
    <p:sldId id="271" r:id="rId24"/>
    <p:sldId id="272" r:id="rId25"/>
    <p:sldId id="308" r:id="rId26"/>
    <p:sldId id="296" r:id="rId27"/>
    <p:sldId id="309" r:id="rId28"/>
    <p:sldId id="320" r:id="rId29"/>
    <p:sldId id="310" r:id="rId30"/>
    <p:sldId id="311" r:id="rId31"/>
    <p:sldId id="312" r:id="rId32"/>
    <p:sldId id="313" r:id="rId33"/>
    <p:sldId id="314" r:id="rId34"/>
    <p:sldId id="273" r:id="rId35"/>
    <p:sldId id="274" r:id="rId36"/>
    <p:sldId id="297" r:id="rId37"/>
    <p:sldId id="275" r:id="rId38"/>
    <p:sldId id="276" r:id="rId39"/>
    <p:sldId id="277" r:id="rId40"/>
    <p:sldId id="301" r:id="rId41"/>
    <p:sldId id="302" r:id="rId42"/>
    <p:sldId id="303" r:id="rId43"/>
    <p:sldId id="278" r:id="rId44"/>
    <p:sldId id="298" r:id="rId45"/>
    <p:sldId id="299" r:id="rId46"/>
    <p:sldId id="300" r:id="rId47"/>
    <p:sldId id="304" r:id="rId48"/>
    <p:sldId id="305" r:id="rId49"/>
    <p:sldId id="306" r:id="rId50"/>
    <p:sldId id="307" r:id="rId51"/>
    <p:sldId id="315" r:id="rId52"/>
    <p:sldId id="316" r:id="rId53"/>
    <p:sldId id="317" r:id="rId54"/>
    <p:sldId id="318" r:id="rId55"/>
    <p:sldId id="319" r:id="rId56"/>
    <p:sldId id="321"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88000" autoAdjust="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48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B20F5-96AF-446F-AC85-5F6E7F5A8BE5}" type="datetimeFigureOut">
              <a:rPr lang="en-GB" smtClean="0"/>
              <a:t>19/02/2014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CFC-92EE-40BD-8701-829E3A120FA2}" type="slidenum">
              <a:rPr lang="en-GB" smtClean="0"/>
              <a:t>‹#›</a:t>
            </a:fld>
            <a:endParaRPr lang="en-GB"/>
          </a:p>
        </p:txBody>
      </p:sp>
    </p:spTree>
    <p:extLst>
      <p:ext uri="{BB962C8B-B14F-4D97-AF65-F5344CB8AC3E}">
        <p14:creationId xmlns:p14="http://schemas.microsoft.com/office/powerpoint/2010/main" val="93213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4-block cache, 1-word</a:t>
            </a:r>
            <a:r>
              <a:rPr lang="en-GB" baseline="0" dirty="0" smtClean="0"/>
              <a:t> blocks</a:t>
            </a:r>
            <a:endParaRPr lang="en-GB" dirty="0"/>
          </a:p>
        </p:txBody>
      </p:sp>
      <p:sp>
        <p:nvSpPr>
          <p:cNvPr id="4" name="Slide Number Placeholder 3"/>
          <p:cNvSpPr>
            <a:spLocks noGrp="1"/>
          </p:cNvSpPr>
          <p:nvPr>
            <p:ph type="sldNum" sz="quarter" idx="10"/>
          </p:nvPr>
        </p:nvSpPr>
        <p:spPr/>
        <p:txBody>
          <a:bodyPr/>
          <a:lstStyle/>
          <a:p>
            <a:fld id="{E67A0CFC-92EE-40BD-8701-829E3A120FA2}" type="slidenum">
              <a:rPr lang="en-GB" smtClean="0"/>
              <a:t>27</a:t>
            </a:fld>
            <a:endParaRPr lang="en-GB"/>
          </a:p>
        </p:txBody>
      </p:sp>
    </p:spTree>
    <p:extLst>
      <p:ext uri="{BB962C8B-B14F-4D97-AF65-F5344CB8AC3E}">
        <p14:creationId xmlns:p14="http://schemas.microsoft.com/office/powerpoint/2010/main" val="357340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4-block cache, 4-word</a:t>
            </a:r>
            <a:r>
              <a:rPr lang="en-GB" baseline="0" dirty="0" smtClean="0"/>
              <a:t> blocks</a:t>
            </a:r>
          </a:p>
          <a:p>
            <a:r>
              <a:rPr lang="en-GB" baseline="0" dirty="0" smtClean="0"/>
              <a:t>Byte address is 31 to 16 as tag, 15 to 4 as 12-bit index, 3 &amp; 2 as block offset, 1 and 0 as byte offset</a:t>
            </a:r>
            <a:endParaRPr lang="en-GB" dirty="0"/>
          </a:p>
        </p:txBody>
      </p:sp>
      <p:sp>
        <p:nvSpPr>
          <p:cNvPr id="4" name="Slide Number Placeholder 3"/>
          <p:cNvSpPr>
            <a:spLocks noGrp="1"/>
          </p:cNvSpPr>
          <p:nvPr>
            <p:ph type="sldNum" sz="quarter" idx="10"/>
          </p:nvPr>
        </p:nvSpPr>
        <p:spPr/>
        <p:txBody>
          <a:bodyPr/>
          <a:lstStyle/>
          <a:p>
            <a:fld id="{E67A0CFC-92EE-40BD-8701-829E3A120FA2}" type="slidenum">
              <a:rPr lang="en-GB" smtClean="0"/>
              <a:t>28</a:t>
            </a:fld>
            <a:endParaRPr lang="en-GB"/>
          </a:p>
        </p:txBody>
      </p:sp>
    </p:spTree>
    <p:extLst>
      <p:ext uri="{BB962C8B-B14F-4D97-AF65-F5344CB8AC3E}">
        <p14:creationId xmlns:p14="http://schemas.microsoft.com/office/powerpoint/2010/main" val="357340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Synchronous</a:t>
            </a:r>
          </a:p>
          <a:p>
            <a:pPr eaLnBrk="1" hangingPunct="1"/>
            <a:r>
              <a:rPr lang="en-GB" dirty="0" smtClean="0"/>
              <a:t>In most systems, the memory bus (and FSB) operate at the same sub-multiple of the system clock. </a:t>
            </a:r>
            <a:r>
              <a:rPr lang="en-GB" dirty="0" err="1" smtClean="0"/>
              <a:t>e.g</a:t>
            </a:r>
            <a:r>
              <a:rPr lang="en-GB" dirty="0" smtClean="0"/>
              <a:t>  System clock 1.4GHz, but FSB and memory bus clock speed could be (1/7) =200 MHz, 400 MHz or 800 MHz</a:t>
            </a:r>
          </a:p>
          <a:p>
            <a:pPr eaLnBrk="1" hangingPunct="1"/>
            <a:r>
              <a:rPr lang="en-GB" dirty="0" smtClean="0"/>
              <a:t>In some BIOS the ratio between FSB clock speed and system clock speed can be altered (cf. overclocking)</a:t>
            </a:r>
          </a:p>
          <a:p>
            <a:pPr eaLnBrk="1" hangingPunct="1"/>
            <a:r>
              <a:rPr lang="en-GB" dirty="0" smtClean="0"/>
              <a:t>{Some chipsets (</a:t>
            </a:r>
            <a:r>
              <a:rPr lang="en-GB" dirty="0" err="1" smtClean="0"/>
              <a:t>nVidia</a:t>
            </a:r>
            <a:r>
              <a:rPr lang="en-GB" dirty="0" smtClean="0"/>
              <a:t> 680i ) have different memory bus and FSB clock speeds}</a:t>
            </a:r>
          </a:p>
          <a:p>
            <a:pPr eaLnBrk="1" hangingPunct="1"/>
            <a:endParaRPr lang="en-GB" dirty="0" smtClean="0"/>
          </a:p>
          <a:p>
            <a:pPr eaLnBrk="1" hangingPunct="1"/>
            <a:r>
              <a:rPr lang="en-GB" dirty="0" smtClean="0"/>
              <a:t>For SDRAM , memory access occurs on the leading edge of the memory bus clock</a:t>
            </a:r>
          </a:p>
          <a:p>
            <a:pPr eaLnBrk="1" hangingPunct="1"/>
            <a:r>
              <a:rPr lang="en-GB" dirty="0" smtClean="0"/>
              <a:t>                  _____         _____         _____          _____          __</a:t>
            </a:r>
          </a:p>
          <a:p>
            <a:pPr eaLnBrk="1" hangingPunct="1"/>
            <a:r>
              <a:rPr lang="en-GB" dirty="0" smtClean="0"/>
              <a:t>Clock       _|        |_____|        |_____|        |_____|        |_____|</a:t>
            </a:r>
          </a:p>
          <a:p>
            <a:pPr eaLnBrk="1" hangingPunct="1"/>
            <a:endParaRPr lang="en-GB" dirty="0" smtClean="0"/>
          </a:p>
          <a:p>
            <a:pPr eaLnBrk="1" hangingPunct="1"/>
            <a:r>
              <a:rPr lang="en-GB" dirty="0" smtClean="0"/>
              <a:t>Access      |                 |                  |                 |                  |                  </a:t>
            </a:r>
          </a:p>
          <a:p>
            <a:endParaRPr lang="en-GB" dirty="0"/>
          </a:p>
        </p:txBody>
      </p:sp>
      <p:sp>
        <p:nvSpPr>
          <p:cNvPr id="4" name="Slide Number Placeholder 3"/>
          <p:cNvSpPr>
            <a:spLocks noGrp="1"/>
          </p:cNvSpPr>
          <p:nvPr>
            <p:ph type="sldNum" sz="quarter" idx="10"/>
          </p:nvPr>
        </p:nvSpPr>
        <p:spPr/>
        <p:txBody>
          <a:bodyPr/>
          <a:lstStyle/>
          <a:p>
            <a:fld id="{E67A0CFC-92EE-40BD-8701-829E3A120FA2}" type="slidenum">
              <a:rPr lang="en-GB" smtClean="0"/>
              <a:t>36</a:t>
            </a:fld>
            <a:endParaRPr lang="en-GB"/>
          </a:p>
        </p:txBody>
      </p:sp>
    </p:spTree>
    <p:extLst>
      <p:ext uri="{BB962C8B-B14F-4D97-AF65-F5344CB8AC3E}">
        <p14:creationId xmlns:p14="http://schemas.microsoft.com/office/powerpoint/2010/main" val="77926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DDR: Access on both Leading &amp; trailing edges of memory clock</a:t>
            </a:r>
          </a:p>
          <a:p>
            <a:pPr eaLnBrk="1" hangingPunct="1"/>
            <a:r>
              <a:rPr lang="en-GB" dirty="0" smtClean="0"/>
              <a:t>                 _____          _____         _____          _____          __</a:t>
            </a:r>
          </a:p>
          <a:p>
            <a:pPr eaLnBrk="1" hangingPunct="1"/>
            <a:r>
              <a:rPr lang="en-GB" dirty="0" smtClean="0"/>
              <a:t>Clock       _|        |_____|        |_____|        |_____|        |_____|</a:t>
            </a:r>
          </a:p>
          <a:p>
            <a:pPr eaLnBrk="1" hangingPunct="1"/>
            <a:endParaRPr lang="en-GB" dirty="0" smtClean="0"/>
          </a:p>
          <a:p>
            <a:pPr eaLnBrk="1" hangingPunct="1"/>
            <a:r>
              <a:rPr lang="en-GB" dirty="0" smtClean="0"/>
              <a:t>Access     |         |        |         |        |        |         |        |         |                  </a:t>
            </a:r>
          </a:p>
          <a:p>
            <a:endParaRPr lang="en-GB" dirty="0"/>
          </a:p>
        </p:txBody>
      </p:sp>
      <p:sp>
        <p:nvSpPr>
          <p:cNvPr id="4" name="Slide Number Placeholder 3"/>
          <p:cNvSpPr>
            <a:spLocks noGrp="1"/>
          </p:cNvSpPr>
          <p:nvPr>
            <p:ph type="sldNum" sz="quarter" idx="10"/>
          </p:nvPr>
        </p:nvSpPr>
        <p:spPr/>
        <p:txBody>
          <a:bodyPr/>
          <a:lstStyle/>
          <a:p>
            <a:fld id="{E67A0CFC-92EE-40BD-8701-829E3A120FA2}" type="slidenum">
              <a:rPr lang="en-GB" smtClean="0"/>
              <a:t>39</a:t>
            </a:fld>
            <a:endParaRPr lang="en-GB"/>
          </a:p>
        </p:txBody>
      </p:sp>
    </p:spTree>
    <p:extLst>
      <p:ext uri="{BB962C8B-B14F-4D97-AF65-F5344CB8AC3E}">
        <p14:creationId xmlns:p14="http://schemas.microsoft.com/office/powerpoint/2010/main" val="158589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Virtual</a:t>
            </a:r>
            <a:r>
              <a:rPr lang="en-GB" baseline="0" dirty="0" smtClean="0"/>
              <a:t> address 32-bit value – 20 bits for virtual page number, bottom 12 bits for page offset</a:t>
            </a:r>
            <a:endParaRPr lang="en-GB" dirty="0"/>
          </a:p>
        </p:txBody>
      </p:sp>
      <p:sp>
        <p:nvSpPr>
          <p:cNvPr id="4" name="Slide Number Placeholder 3"/>
          <p:cNvSpPr>
            <a:spLocks noGrp="1"/>
          </p:cNvSpPr>
          <p:nvPr>
            <p:ph type="sldNum" sz="quarter" idx="10"/>
          </p:nvPr>
        </p:nvSpPr>
        <p:spPr/>
        <p:txBody>
          <a:bodyPr/>
          <a:lstStyle/>
          <a:p>
            <a:fld id="{E67A0CFC-92EE-40BD-8701-829E3A120FA2}" type="slidenum">
              <a:rPr lang="en-GB" smtClean="0"/>
              <a:t>47</a:t>
            </a:fld>
            <a:endParaRPr lang="en-GB"/>
          </a:p>
        </p:txBody>
      </p:sp>
    </p:spTree>
    <p:extLst>
      <p:ext uri="{BB962C8B-B14F-4D97-AF65-F5344CB8AC3E}">
        <p14:creationId xmlns:p14="http://schemas.microsoft.com/office/powerpoint/2010/main" val="2403855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2/19/2014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Platforms:</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6</a:t>
            </a:r>
            <a:r>
              <a:rPr lang="en-GB" smtClean="0">
                <a:latin typeface="Arial" charset="0"/>
                <a:cs typeface="Arial" charset="0"/>
              </a:rPr>
              <a:t>: Memory</a:t>
            </a:r>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Data Forwarding</a:t>
            </a:r>
          </a:p>
        </p:txBody>
      </p:sp>
      <p:sp>
        <p:nvSpPr>
          <p:cNvPr id="12290" name="Content Placeholder 2"/>
          <p:cNvSpPr>
            <a:spLocks noGrp="1"/>
          </p:cNvSpPr>
          <p:nvPr>
            <p:ph idx="1"/>
          </p:nvPr>
        </p:nvSpPr>
        <p:spPr>
          <a:xfrm>
            <a:off x="457200" y="1600200"/>
            <a:ext cx="8209128" cy="4525963"/>
          </a:xfrm>
        </p:spPr>
        <p:txBody>
          <a:bodyPr/>
          <a:lstStyle/>
          <a:p>
            <a:r>
              <a:rPr lang="en-GB" dirty="0" smtClean="0">
                <a:solidFill>
                  <a:schemeClr val="tx1"/>
                </a:solidFill>
                <a:latin typeface="Arial" charset="0"/>
                <a:cs typeface="Arial" charset="0"/>
              </a:rPr>
              <a:t>Another solution is data forwarding</a:t>
            </a:r>
          </a:p>
          <a:p>
            <a:r>
              <a:rPr lang="en-GB" dirty="0" smtClean="0">
                <a:solidFill>
                  <a:schemeClr val="tx1"/>
                </a:solidFill>
                <a:latin typeface="Arial" charset="0"/>
                <a:cs typeface="Arial" charset="0"/>
              </a:rPr>
              <a:t>Instead of waiting on values being available in registers, pipeline registers are used instead</a:t>
            </a:r>
          </a:p>
          <a:p>
            <a:r>
              <a:rPr lang="en-GB" dirty="0" smtClean="0">
                <a:solidFill>
                  <a:schemeClr val="tx1"/>
                </a:solidFill>
                <a:latin typeface="Arial" charset="0"/>
                <a:cs typeface="Arial" charset="0"/>
              </a:rPr>
              <a:t>So results are fed back from EX/MEM backwards into the ALU input, for instance, or indeed forwarding values read and written during same cycle.</a:t>
            </a:r>
          </a:p>
          <a:p>
            <a:r>
              <a:rPr lang="en-GB" dirty="0" smtClean="0">
                <a:solidFill>
                  <a:schemeClr val="tx1"/>
                </a:solidFill>
                <a:latin typeface="Arial" charset="0"/>
                <a:cs typeface="Arial" charset="0"/>
              </a:rPr>
              <a:t>Forwarding can be implemented by adding multiplexors to inputs of the ALU and suitable control lines so that obsolete values can be ignored</a:t>
            </a:r>
          </a:p>
        </p:txBody>
      </p:sp>
    </p:spTree>
    <p:extLst>
      <p:ext uri="{BB962C8B-B14F-4D97-AF65-F5344CB8AC3E}">
        <p14:creationId xmlns:p14="http://schemas.microsoft.com/office/powerpoint/2010/main" val="274002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Delayed Loads</a:t>
            </a:r>
          </a:p>
        </p:txBody>
      </p:sp>
      <p:sp>
        <p:nvSpPr>
          <p:cNvPr id="12290" name="Content Placeholder 2"/>
          <p:cNvSpPr>
            <a:spLocks noGrp="1"/>
          </p:cNvSpPr>
          <p:nvPr>
            <p:ph idx="1"/>
          </p:nvPr>
        </p:nvSpPr>
        <p:spPr>
          <a:xfrm>
            <a:off x="457200" y="1600200"/>
            <a:ext cx="8209128" cy="4525963"/>
          </a:xfrm>
        </p:spPr>
        <p:txBody>
          <a:bodyPr/>
          <a:lstStyle/>
          <a:p>
            <a:r>
              <a:rPr lang="en-GB" dirty="0" smtClean="0">
                <a:solidFill>
                  <a:schemeClr val="tx1"/>
                </a:solidFill>
                <a:latin typeface="Arial" charset="0"/>
                <a:cs typeface="Arial" charset="0"/>
              </a:rPr>
              <a:t>Data forwarding fails when an instruction following a memory load requires the result of the load.</a:t>
            </a:r>
          </a:p>
          <a:p>
            <a:r>
              <a:rPr lang="en-GB" dirty="0" smtClean="0">
                <a:solidFill>
                  <a:schemeClr val="tx1"/>
                </a:solidFill>
                <a:latin typeface="Arial" charset="0"/>
                <a:cs typeface="Arial" charset="0"/>
              </a:rPr>
              <a:t>Two possible solutions:</a:t>
            </a:r>
          </a:p>
          <a:p>
            <a:pPr marL="457200" indent="-457200">
              <a:buFont typeface="+mj-lt"/>
              <a:buAutoNum type="arabicPeriod"/>
            </a:pPr>
            <a:r>
              <a:rPr lang="en-GB" dirty="0" smtClean="0">
                <a:solidFill>
                  <a:schemeClr val="tx1"/>
                </a:solidFill>
                <a:latin typeface="Arial" charset="0"/>
                <a:cs typeface="Arial" charset="0"/>
              </a:rPr>
              <a:t>Stall the pipeline with a hazard detection unit – hopefully only one stall cycle</a:t>
            </a:r>
          </a:p>
          <a:p>
            <a:pPr marL="457200" indent="-457200">
              <a:buFont typeface="+mj-lt"/>
              <a:buAutoNum type="arabicPeriod"/>
            </a:pPr>
            <a:r>
              <a:rPr lang="en-GB" dirty="0" smtClean="0">
                <a:solidFill>
                  <a:schemeClr val="tx1"/>
                </a:solidFill>
                <a:latin typeface="Arial" charset="0"/>
                <a:cs typeface="Arial" charset="0"/>
              </a:rPr>
              <a:t>Require (compiler) software to follow the load instruction with an instruction independent of the load – i.e. a delayed load. In extremis, the compiler would place a </a:t>
            </a:r>
            <a:r>
              <a:rPr lang="en-GB" dirty="0" err="1" smtClean="0">
                <a:solidFill>
                  <a:schemeClr val="tx1"/>
                </a:solidFill>
                <a:latin typeface="Arial" charset="0"/>
                <a:cs typeface="Arial" charset="0"/>
              </a:rPr>
              <a:t>nop</a:t>
            </a:r>
            <a:r>
              <a:rPr lang="en-GB" dirty="0" smtClean="0">
                <a:solidFill>
                  <a:schemeClr val="tx1"/>
                </a:solidFill>
                <a:latin typeface="Arial" charset="0"/>
                <a:cs typeface="Arial" charset="0"/>
              </a:rPr>
              <a:t> (</a:t>
            </a:r>
            <a:r>
              <a:rPr lang="en-GB" dirty="0" err="1" smtClean="0">
                <a:solidFill>
                  <a:schemeClr val="tx1"/>
                </a:solidFill>
                <a:latin typeface="Arial" charset="0"/>
                <a:cs typeface="Arial" charset="0"/>
              </a:rPr>
              <a:t>NoOPeration</a:t>
            </a:r>
            <a:r>
              <a:rPr lang="en-GB" dirty="0" smtClean="0">
                <a:solidFill>
                  <a:schemeClr val="tx1"/>
                </a:solidFill>
                <a:latin typeface="Arial" charset="0"/>
                <a:cs typeface="Arial" charset="0"/>
              </a:rPr>
              <a:t>) after the load.</a:t>
            </a:r>
          </a:p>
        </p:txBody>
      </p:sp>
    </p:spTree>
    <p:extLst>
      <p:ext uri="{BB962C8B-B14F-4D97-AF65-F5344CB8AC3E}">
        <p14:creationId xmlns:p14="http://schemas.microsoft.com/office/powerpoint/2010/main" val="3727960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Branch Hazards</a:t>
            </a:r>
          </a:p>
        </p:txBody>
      </p:sp>
      <p:sp>
        <p:nvSpPr>
          <p:cNvPr id="12290" name="Content Placeholder 2"/>
          <p:cNvSpPr>
            <a:spLocks noGrp="1"/>
          </p:cNvSpPr>
          <p:nvPr>
            <p:ph idx="1"/>
          </p:nvPr>
        </p:nvSpPr>
        <p:spPr>
          <a:xfrm>
            <a:off x="457199" y="1600200"/>
            <a:ext cx="8277367" cy="4525963"/>
          </a:xfrm>
        </p:spPr>
        <p:txBody>
          <a:bodyPr/>
          <a:lstStyle/>
          <a:p>
            <a:r>
              <a:rPr lang="en-GB" dirty="0" smtClean="0">
                <a:solidFill>
                  <a:schemeClr val="tx1"/>
                </a:solidFill>
                <a:latin typeface="Arial" charset="0"/>
                <a:cs typeface="Arial" charset="0"/>
              </a:rPr>
              <a:t>Branches also cause hazards because address of the next instruction is not known until the branch instruction is executed.</a:t>
            </a:r>
          </a:p>
          <a:p>
            <a:r>
              <a:rPr lang="en-GB" dirty="0" smtClean="0">
                <a:solidFill>
                  <a:schemeClr val="tx1"/>
                </a:solidFill>
                <a:latin typeface="Arial" charset="0"/>
                <a:cs typeface="Arial" charset="0"/>
              </a:rPr>
              <a:t>In the meantime, if the pipeline is not corrected, the wrong instructions will execute and write their values to registers and memory</a:t>
            </a:r>
          </a:p>
          <a:p>
            <a:r>
              <a:rPr lang="en-GB" dirty="0" smtClean="0">
                <a:solidFill>
                  <a:schemeClr val="tx1"/>
                </a:solidFill>
                <a:latin typeface="Arial" charset="0"/>
                <a:cs typeface="Arial" charset="0"/>
              </a:rPr>
              <a:t>There are multiple solutions</a:t>
            </a:r>
          </a:p>
        </p:txBody>
      </p:sp>
    </p:spTree>
    <p:extLst>
      <p:ext uri="{BB962C8B-B14F-4D97-AF65-F5344CB8AC3E}">
        <p14:creationId xmlns:p14="http://schemas.microsoft.com/office/powerpoint/2010/main" val="1082990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Branch Hazards 2</a:t>
            </a:r>
          </a:p>
        </p:txBody>
      </p:sp>
      <p:sp>
        <p:nvSpPr>
          <p:cNvPr id="12290" name="Content Placeholder 2"/>
          <p:cNvSpPr>
            <a:spLocks noGrp="1"/>
          </p:cNvSpPr>
          <p:nvPr>
            <p:ph idx="1"/>
          </p:nvPr>
        </p:nvSpPr>
        <p:spPr>
          <a:xfrm>
            <a:off x="457199" y="1600200"/>
            <a:ext cx="8277367" cy="4525963"/>
          </a:xfrm>
        </p:spPr>
        <p:txBody>
          <a:bodyPr/>
          <a:lstStyle/>
          <a:p>
            <a:pPr marL="457200" indent="-457200">
              <a:buFont typeface="+mj-lt"/>
              <a:buAutoNum type="arabicPeriod"/>
            </a:pPr>
            <a:r>
              <a:rPr lang="en-GB" dirty="0" smtClean="0">
                <a:solidFill>
                  <a:schemeClr val="tx1"/>
                </a:solidFill>
                <a:latin typeface="Arial" charset="0"/>
                <a:cs typeface="Arial" charset="0"/>
              </a:rPr>
              <a:t>Always stall on branches with several clock cycles penalty</a:t>
            </a:r>
          </a:p>
          <a:p>
            <a:pPr marL="457200" indent="-457200">
              <a:buFont typeface="+mj-lt"/>
              <a:buAutoNum type="arabicPeriod"/>
            </a:pPr>
            <a:r>
              <a:rPr lang="en-GB" dirty="0" smtClean="0">
                <a:solidFill>
                  <a:schemeClr val="tx1"/>
                </a:solidFill>
                <a:latin typeface="Arial" charset="0"/>
                <a:cs typeface="Arial" charset="0"/>
              </a:rPr>
              <a:t>Assume branch not taken and so instructions after branch start to execute. If branch is taken, the pipeline is flushed, the partial results discarded and execution resumes from branch target address</a:t>
            </a:r>
          </a:p>
          <a:p>
            <a:pPr marL="457200" indent="-457200">
              <a:buFont typeface="+mj-lt"/>
              <a:buAutoNum type="arabicPeriod"/>
            </a:pPr>
            <a:r>
              <a:rPr lang="en-GB" dirty="0" smtClean="0">
                <a:solidFill>
                  <a:schemeClr val="tx1"/>
                </a:solidFill>
                <a:latin typeface="Arial" charset="0"/>
                <a:cs typeface="Arial" charset="0"/>
              </a:rPr>
              <a:t>Use complex branch prediction heuristics (did it branch before?)</a:t>
            </a:r>
          </a:p>
          <a:p>
            <a:pPr marL="457200" indent="-457200">
              <a:buFont typeface="+mj-lt"/>
              <a:buAutoNum type="arabicPeriod"/>
            </a:pPr>
            <a:r>
              <a:rPr lang="en-GB" dirty="0" smtClean="0">
                <a:solidFill>
                  <a:schemeClr val="tx1"/>
                </a:solidFill>
                <a:latin typeface="Arial" charset="0"/>
                <a:cs typeface="Arial" charset="0"/>
              </a:rPr>
              <a:t>Use delayed branches by having the compiler reorder instructions so that useful work can be done without branch hazard risk</a:t>
            </a:r>
          </a:p>
        </p:txBody>
      </p:sp>
    </p:spTree>
    <p:extLst>
      <p:ext uri="{BB962C8B-B14F-4D97-AF65-F5344CB8AC3E}">
        <p14:creationId xmlns:p14="http://schemas.microsoft.com/office/powerpoint/2010/main" val="3617404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sers.encs.concordia.ca/%7Egrahne/comp6521/Memory-Hierarc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737" y="2773861"/>
            <a:ext cx="5601402" cy="4084139"/>
          </a:xfrm>
          <a:prstGeom prst="rect">
            <a:avLst/>
          </a:prstGeom>
          <a:noFill/>
          <a:extLst>
            <a:ext uri="{909E8E84-426E-40DD-AFC4-6F175D3DCCD1}">
              <a14:hiddenFill xmlns:a14="http://schemas.microsoft.com/office/drawing/2010/main">
                <a:solidFill>
                  <a:srgbClr val="FFFFFF"/>
                </a:solidFill>
              </a14:hiddenFill>
            </a:ext>
          </a:extLst>
        </p:spPr>
      </p:pic>
      <p:sp>
        <p:nvSpPr>
          <p:cNvPr id="12289" name="Title 1"/>
          <p:cNvSpPr>
            <a:spLocks noGrp="1"/>
          </p:cNvSpPr>
          <p:nvPr>
            <p:ph type="title"/>
          </p:nvPr>
        </p:nvSpPr>
        <p:spPr>
          <a:xfrm>
            <a:off x="608013" y="274638"/>
            <a:ext cx="5559425" cy="1143000"/>
          </a:xfrm>
        </p:spPr>
        <p:txBody>
          <a:bodyPr/>
          <a:lstStyle/>
          <a:p>
            <a:r>
              <a:rPr lang="en-GB" dirty="0" smtClean="0">
                <a:ea typeface="Arial Bold"/>
              </a:rPr>
              <a:t>Memory Hierarchy</a:t>
            </a:r>
          </a:p>
        </p:txBody>
      </p:sp>
      <p:sp>
        <p:nvSpPr>
          <p:cNvPr id="12290" name="Content Placeholder 2"/>
          <p:cNvSpPr>
            <a:spLocks noGrp="1"/>
          </p:cNvSpPr>
          <p:nvPr>
            <p:ph idx="1"/>
          </p:nvPr>
        </p:nvSpPr>
        <p:spPr>
          <a:xfrm>
            <a:off x="457200" y="1600200"/>
            <a:ext cx="8222776" cy="4525963"/>
          </a:xfrm>
        </p:spPr>
        <p:txBody>
          <a:bodyPr/>
          <a:lstStyle/>
          <a:p>
            <a:r>
              <a:rPr lang="en-GB" dirty="0" smtClean="0">
                <a:solidFill>
                  <a:schemeClr val="tx1"/>
                </a:solidFill>
                <a:latin typeface="Arial" charset="0"/>
                <a:cs typeface="Arial" charset="0"/>
              </a:rPr>
              <a:t>Temporal locality: if an item is referenced, it tends to be referenced again soon (loops, local variables)</a:t>
            </a:r>
          </a:p>
          <a:p>
            <a:r>
              <a:rPr lang="en-GB" dirty="0" smtClean="0">
                <a:solidFill>
                  <a:schemeClr val="tx1"/>
                </a:solidFill>
                <a:latin typeface="Arial" charset="0"/>
                <a:cs typeface="Arial" charset="0"/>
              </a:rPr>
              <a:t>Spatial locality: if an item is referenced, items with nearby addresses will </a:t>
            </a:r>
            <a:r>
              <a:rPr lang="en-GB" dirty="0">
                <a:solidFill>
                  <a:schemeClr val="tx1"/>
                </a:solidFill>
                <a:latin typeface="Arial" charset="0"/>
                <a:cs typeface="Arial" charset="0"/>
              </a:rPr>
              <a:t/>
            </a:r>
            <a:br>
              <a:rPr lang="en-GB" dirty="0">
                <a:solidFill>
                  <a:schemeClr val="tx1"/>
                </a:solidFill>
                <a:latin typeface="Arial" charset="0"/>
                <a:cs typeface="Arial" charset="0"/>
              </a:rPr>
            </a:br>
            <a:r>
              <a:rPr lang="en-GB" dirty="0" smtClean="0">
                <a:solidFill>
                  <a:schemeClr val="tx1"/>
                </a:solidFill>
                <a:latin typeface="Arial" charset="0"/>
                <a:cs typeface="Arial" charset="0"/>
              </a:rPr>
              <a:t>tend to be referenced</a:t>
            </a:r>
            <a:br>
              <a:rPr lang="en-GB" dirty="0" smtClean="0">
                <a:solidFill>
                  <a:schemeClr val="tx1"/>
                </a:solidFill>
                <a:latin typeface="Arial" charset="0"/>
                <a:cs typeface="Arial" charset="0"/>
              </a:rPr>
            </a:br>
            <a:r>
              <a:rPr lang="en-GB" dirty="0" smtClean="0">
                <a:solidFill>
                  <a:schemeClr val="tx1"/>
                </a:solidFill>
                <a:latin typeface="Arial" charset="0"/>
                <a:cs typeface="Arial" charset="0"/>
              </a:rPr>
              <a:t>soon (instructions,</a:t>
            </a:r>
            <a:br>
              <a:rPr lang="en-GB" dirty="0" smtClean="0">
                <a:solidFill>
                  <a:schemeClr val="tx1"/>
                </a:solidFill>
                <a:latin typeface="Arial" charset="0"/>
                <a:cs typeface="Arial" charset="0"/>
              </a:rPr>
            </a:br>
            <a:r>
              <a:rPr lang="en-GB" dirty="0" smtClean="0">
                <a:solidFill>
                  <a:schemeClr val="tx1"/>
                </a:solidFill>
                <a:latin typeface="Arial" charset="0"/>
                <a:cs typeface="Arial" charset="0"/>
              </a:rPr>
              <a:t>data in arrays)</a:t>
            </a:r>
          </a:p>
        </p:txBody>
      </p:sp>
    </p:spTree>
    <p:extLst>
      <p:ext uri="{BB962C8B-B14F-4D97-AF65-F5344CB8AC3E}">
        <p14:creationId xmlns:p14="http://schemas.microsoft.com/office/powerpoint/2010/main" val="651909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Registers 1</a:t>
            </a:r>
          </a:p>
        </p:txBody>
      </p:sp>
      <p:sp>
        <p:nvSpPr>
          <p:cNvPr id="12290" name="Content Placeholder 2"/>
          <p:cNvSpPr>
            <a:spLocks noGrp="1"/>
          </p:cNvSpPr>
          <p:nvPr>
            <p:ph idx="1"/>
          </p:nvPr>
        </p:nvSpPr>
        <p:spPr>
          <a:xfrm>
            <a:off x="457200" y="1600200"/>
            <a:ext cx="8250072" cy="4525963"/>
          </a:xfrm>
        </p:spPr>
        <p:txBody>
          <a:bodyPr/>
          <a:lstStyle/>
          <a:p>
            <a:r>
              <a:rPr lang="en-GB" dirty="0">
                <a:solidFill>
                  <a:schemeClr val="tx1"/>
                </a:solidFill>
              </a:rPr>
              <a:t>Single permanent storage locations within </a:t>
            </a:r>
            <a:r>
              <a:rPr lang="en-GB" dirty="0" smtClean="0">
                <a:solidFill>
                  <a:schemeClr val="tx1"/>
                </a:solidFill>
              </a:rPr>
              <a:t>CPU, addressed directly by control unit</a:t>
            </a:r>
            <a:endParaRPr lang="en-GB" dirty="0">
              <a:solidFill>
                <a:schemeClr val="tx1"/>
              </a:solidFill>
            </a:endParaRPr>
          </a:p>
          <a:p>
            <a:r>
              <a:rPr lang="en-GB" dirty="0">
                <a:solidFill>
                  <a:schemeClr val="tx1"/>
                </a:solidFill>
              </a:rPr>
              <a:t>For particular defined </a:t>
            </a:r>
            <a:r>
              <a:rPr lang="en-GB" dirty="0" smtClean="0">
                <a:solidFill>
                  <a:schemeClr val="tx1"/>
                </a:solidFill>
              </a:rPr>
              <a:t>purpose, wired for specific role</a:t>
            </a:r>
            <a:endParaRPr lang="en-GB" dirty="0">
              <a:solidFill>
                <a:schemeClr val="tx1"/>
              </a:solidFill>
            </a:endParaRPr>
          </a:p>
          <a:p>
            <a:r>
              <a:rPr lang="en-GB" dirty="0">
                <a:solidFill>
                  <a:schemeClr val="tx1"/>
                </a:solidFill>
              </a:rPr>
              <a:t>Used to hold binary </a:t>
            </a:r>
            <a:r>
              <a:rPr lang="en-GB" dirty="0" smtClean="0">
                <a:solidFill>
                  <a:schemeClr val="tx1"/>
                </a:solidFill>
              </a:rPr>
              <a:t>values </a:t>
            </a:r>
            <a:r>
              <a:rPr lang="en-GB" dirty="0">
                <a:solidFill>
                  <a:schemeClr val="tx1"/>
                </a:solidFill>
              </a:rPr>
              <a:t>for storage, manipulation and/ or simple </a:t>
            </a:r>
            <a:r>
              <a:rPr lang="en-GB" dirty="0" smtClean="0">
                <a:solidFill>
                  <a:schemeClr val="tx1"/>
                </a:solidFill>
              </a:rPr>
              <a:t>calculations</a:t>
            </a:r>
            <a:endParaRPr lang="en-GB" dirty="0">
              <a:solidFill>
                <a:schemeClr val="tx1"/>
              </a:solidFill>
            </a:endParaRPr>
          </a:p>
          <a:p>
            <a:r>
              <a:rPr lang="en-GB" dirty="0" smtClean="0">
                <a:solidFill>
                  <a:schemeClr val="tx1"/>
                </a:solidFill>
              </a:rPr>
              <a:t>Can </a:t>
            </a:r>
            <a:r>
              <a:rPr lang="en-GB" dirty="0">
                <a:solidFill>
                  <a:schemeClr val="tx1"/>
                </a:solidFill>
              </a:rPr>
              <a:t>be small (single bit) or wide </a:t>
            </a:r>
            <a:r>
              <a:rPr lang="en-GB" dirty="0" smtClean="0">
                <a:solidFill>
                  <a:schemeClr val="tx1"/>
                </a:solidFill>
              </a:rPr>
              <a:t>(word)</a:t>
            </a:r>
            <a:endParaRPr lang="en-GB" dirty="0">
              <a:solidFill>
                <a:schemeClr val="tx1"/>
              </a:solidFill>
            </a:endParaRPr>
          </a:p>
          <a:p>
            <a:r>
              <a:rPr lang="en-GB" dirty="0" smtClean="0">
                <a:solidFill>
                  <a:schemeClr val="tx1"/>
                </a:solidFill>
              </a:rPr>
              <a:t>General-purpose </a:t>
            </a:r>
            <a:r>
              <a:rPr lang="en-GB" dirty="0">
                <a:solidFill>
                  <a:schemeClr val="tx1"/>
                </a:solidFill>
              </a:rPr>
              <a:t>registers (or accumulators) used for arithmetic  operations (considered part of ALU)</a:t>
            </a:r>
          </a:p>
        </p:txBody>
      </p:sp>
    </p:spTree>
    <p:extLst>
      <p:ext uri="{BB962C8B-B14F-4D97-AF65-F5344CB8AC3E}">
        <p14:creationId xmlns:p14="http://schemas.microsoft.com/office/powerpoint/2010/main" val="3256306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Registers 2</a:t>
            </a:r>
          </a:p>
        </p:txBody>
      </p:sp>
      <p:sp>
        <p:nvSpPr>
          <p:cNvPr id="12290" name="Content Placeholder 2"/>
          <p:cNvSpPr>
            <a:spLocks noGrp="1"/>
          </p:cNvSpPr>
          <p:nvPr>
            <p:ph idx="1"/>
          </p:nvPr>
        </p:nvSpPr>
        <p:spPr>
          <a:xfrm>
            <a:off x="457200" y="1600200"/>
            <a:ext cx="8222776" cy="4525963"/>
          </a:xfrm>
        </p:spPr>
        <p:txBody>
          <a:bodyPr/>
          <a:lstStyle/>
          <a:p>
            <a:r>
              <a:rPr lang="en-GB" dirty="0">
                <a:solidFill>
                  <a:schemeClr val="tx1"/>
                </a:solidFill>
              </a:rPr>
              <a:t>Program counter register (PC)</a:t>
            </a:r>
          </a:p>
          <a:p>
            <a:r>
              <a:rPr lang="en-GB" dirty="0">
                <a:solidFill>
                  <a:schemeClr val="tx1"/>
                </a:solidFill>
              </a:rPr>
              <a:t>Instruction register (</a:t>
            </a:r>
            <a:r>
              <a:rPr lang="en-GB" dirty="0" smtClean="0">
                <a:solidFill>
                  <a:schemeClr val="tx1"/>
                </a:solidFill>
              </a:rPr>
              <a:t>IR) - hold </a:t>
            </a:r>
            <a:r>
              <a:rPr lang="en-GB" dirty="0">
                <a:solidFill>
                  <a:schemeClr val="tx1"/>
                </a:solidFill>
              </a:rPr>
              <a:t>actual instruction currently being executed</a:t>
            </a:r>
          </a:p>
          <a:p>
            <a:r>
              <a:rPr lang="en-GB" dirty="0">
                <a:solidFill>
                  <a:schemeClr val="tx1"/>
                </a:solidFill>
              </a:rPr>
              <a:t>Memory address register (</a:t>
            </a:r>
            <a:r>
              <a:rPr lang="en-GB" dirty="0" smtClean="0">
                <a:solidFill>
                  <a:schemeClr val="tx1"/>
                </a:solidFill>
              </a:rPr>
              <a:t>MAR) - holds </a:t>
            </a:r>
            <a:r>
              <a:rPr lang="en-GB" dirty="0">
                <a:solidFill>
                  <a:schemeClr val="tx1"/>
                </a:solidFill>
              </a:rPr>
              <a:t>address of a memory location</a:t>
            </a:r>
          </a:p>
          <a:p>
            <a:r>
              <a:rPr lang="en-GB" dirty="0">
                <a:solidFill>
                  <a:schemeClr val="tx1"/>
                </a:solidFill>
              </a:rPr>
              <a:t>Memory data register (</a:t>
            </a:r>
            <a:r>
              <a:rPr lang="en-GB" dirty="0" smtClean="0">
                <a:solidFill>
                  <a:schemeClr val="tx1"/>
                </a:solidFill>
              </a:rPr>
              <a:t>MDR) - holds </a:t>
            </a:r>
            <a:r>
              <a:rPr lang="en-GB" dirty="0">
                <a:solidFill>
                  <a:schemeClr val="tx1"/>
                </a:solidFill>
              </a:rPr>
              <a:t>data value being stored to or retrieved from location addressed </a:t>
            </a:r>
            <a:r>
              <a:rPr lang="en-GB" dirty="0" smtClean="0">
                <a:solidFill>
                  <a:schemeClr val="tx1"/>
                </a:solidFill>
              </a:rPr>
              <a:t>by MAR</a:t>
            </a:r>
            <a:endParaRPr lang="en-GB" dirty="0">
              <a:solidFill>
                <a:schemeClr val="tx1"/>
              </a:solidFill>
            </a:endParaRPr>
          </a:p>
          <a:p>
            <a:r>
              <a:rPr lang="en-GB" dirty="0">
                <a:solidFill>
                  <a:schemeClr val="tx1"/>
                </a:solidFill>
              </a:rPr>
              <a:t>1-bit or </a:t>
            </a:r>
            <a:r>
              <a:rPr lang="en-GB" dirty="0" smtClean="0">
                <a:solidFill>
                  <a:schemeClr val="tx1"/>
                </a:solidFill>
              </a:rPr>
              <a:t>flags - keeps </a:t>
            </a:r>
            <a:r>
              <a:rPr lang="en-GB" dirty="0">
                <a:solidFill>
                  <a:schemeClr val="tx1"/>
                </a:solidFill>
              </a:rPr>
              <a:t>track of special conditions: arithmetic carry and overflow, power  failure, internal errors</a:t>
            </a:r>
            <a:r>
              <a:rPr lang="en-GB" dirty="0" smtClean="0">
                <a:solidFill>
                  <a:schemeClr val="tx1"/>
                </a:solidFill>
              </a:rPr>
              <a:t>.</a:t>
            </a:r>
          </a:p>
          <a:p>
            <a:r>
              <a:rPr lang="en-GB" dirty="0">
                <a:solidFill>
                  <a:schemeClr val="tx1"/>
                </a:solidFill>
              </a:rPr>
              <a:t>I/O interfacing can be carried out by two registers:</a:t>
            </a:r>
          </a:p>
          <a:p>
            <a:pPr lvl="1"/>
            <a:r>
              <a:rPr lang="en-GB" dirty="0">
                <a:solidFill>
                  <a:schemeClr val="tx1"/>
                </a:solidFill>
              </a:rPr>
              <a:t>One to hold I/O address (for particular I/O device)</a:t>
            </a:r>
          </a:p>
          <a:p>
            <a:pPr lvl="1"/>
            <a:r>
              <a:rPr lang="en-GB" dirty="0">
                <a:solidFill>
                  <a:schemeClr val="tx1"/>
                </a:solidFill>
              </a:rPr>
              <a:t>One to hold the I/O data.</a:t>
            </a:r>
          </a:p>
          <a:p>
            <a:endParaRPr lang="en-GB" dirty="0"/>
          </a:p>
        </p:txBody>
      </p:sp>
    </p:spTree>
    <p:extLst>
      <p:ext uri="{BB962C8B-B14F-4D97-AF65-F5344CB8AC3E}">
        <p14:creationId xmlns:p14="http://schemas.microsoft.com/office/powerpoint/2010/main" val="3723336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Memory</a:t>
            </a:r>
          </a:p>
        </p:txBody>
      </p:sp>
      <p:sp>
        <p:nvSpPr>
          <p:cNvPr id="12290" name="Content Placeholder 2"/>
          <p:cNvSpPr>
            <a:spLocks noGrp="1"/>
          </p:cNvSpPr>
          <p:nvPr>
            <p:ph idx="1"/>
          </p:nvPr>
        </p:nvSpPr>
        <p:spPr>
          <a:xfrm>
            <a:off x="457200" y="1600200"/>
            <a:ext cx="8236424" cy="4525963"/>
          </a:xfrm>
        </p:spPr>
        <p:txBody>
          <a:bodyPr/>
          <a:lstStyle/>
          <a:p>
            <a:r>
              <a:rPr lang="en-GB" dirty="0">
                <a:solidFill>
                  <a:schemeClr val="tx1"/>
                </a:solidFill>
              </a:rPr>
              <a:t>Read Only </a:t>
            </a:r>
            <a:r>
              <a:rPr lang="en-GB" dirty="0" smtClean="0">
                <a:solidFill>
                  <a:schemeClr val="tx1"/>
                </a:solidFill>
              </a:rPr>
              <a:t>Memory</a:t>
            </a:r>
            <a:r>
              <a:rPr lang="en-GB" dirty="0">
                <a:solidFill>
                  <a:schemeClr val="tx1"/>
                </a:solidFill>
              </a:rPr>
              <a:t>:</a:t>
            </a:r>
          </a:p>
          <a:p>
            <a:pPr lvl="1"/>
            <a:r>
              <a:rPr lang="en-GB" dirty="0">
                <a:solidFill>
                  <a:schemeClr val="tx1"/>
                </a:solidFill>
              </a:rPr>
              <a:t>is relatively small, </a:t>
            </a:r>
          </a:p>
          <a:p>
            <a:pPr lvl="1"/>
            <a:r>
              <a:rPr lang="en-GB" dirty="0">
                <a:solidFill>
                  <a:schemeClr val="tx1"/>
                </a:solidFill>
              </a:rPr>
              <a:t>essential as it contains the basic instruction set for operating the hardware in the system, </a:t>
            </a:r>
          </a:p>
          <a:p>
            <a:pPr lvl="1"/>
            <a:r>
              <a:rPr lang="en-GB" dirty="0">
                <a:solidFill>
                  <a:schemeClr val="tx1"/>
                </a:solidFill>
              </a:rPr>
              <a:t>Non-volatile : the data remains intact when power is removed. </a:t>
            </a:r>
          </a:p>
          <a:p>
            <a:r>
              <a:rPr lang="en-GB" dirty="0">
                <a:solidFill>
                  <a:schemeClr val="tx1"/>
                </a:solidFill>
              </a:rPr>
              <a:t>Random Access Memory,</a:t>
            </a:r>
          </a:p>
          <a:p>
            <a:pPr lvl="1"/>
            <a:r>
              <a:rPr lang="en-GB" dirty="0">
                <a:solidFill>
                  <a:schemeClr val="tx1"/>
                </a:solidFill>
              </a:rPr>
              <a:t>volatile</a:t>
            </a:r>
          </a:p>
          <a:p>
            <a:pPr lvl="1"/>
            <a:r>
              <a:rPr lang="en-GB" dirty="0">
                <a:solidFill>
                  <a:schemeClr val="tx1"/>
                </a:solidFill>
              </a:rPr>
              <a:t>provides the storage for all data required by the operating system and software</a:t>
            </a:r>
          </a:p>
          <a:p>
            <a:pPr lvl="1"/>
            <a:r>
              <a:rPr lang="en-GB" dirty="0">
                <a:solidFill>
                  <a:schemeClr val="tx1"/>
                </a:solidFill>
              </a:rPr>
              <a:t>typically </a:t>
            </a:r>
            <a:r>
              <a:rPr lang="en-GB" dirty="0" smtClean="0">
                <a:solidFill>
                  <a:schemeClr val="tx1"/>
                </a:solidFill>
              </a:rPr>
              <a:t>4-8 Gb </a:t>
            </a:r>
            <a:r>
              <a:rPr lang="en-GB" dirty="0">
                <a:solidFill>
                  <a:schemeClr val="tx1"/>
                </a:solidFill>
              </a:rPr>
              <a:t>of system RAM installed, </a:t>
            </a:r>
          </a:p>
          <a:p>
            <a:pPr lvl="1"/>
            <a:r>
              <a:rPr lang="en-GB" dirty="0">
                <a:solidFill>
                  <a:schemeClr val="tx1"/>
                </a:solidFill>
              </a:rPr>
              <a:t>graphics cards with their own additional </a:t>
            </a:r>
            <a:r>
              <a:rPr lang="en-GB" dirty="0" smtClean="0">
                <a:solidFill>
                  <a:schemeClr val="tx1"/>
                </a:solidFill>
              </a:rPr>
              <a:t>memory (could be a Gb or more)</a:t>
            </a:r>
            <a:endParaRPr lang="en-GB" dirty="0">
              <a:solidFill>
                <a:schemeClr val="tx1"/>
              </a:solidFill>
            </a:endParaRPr>
          </a:p>
        </p:txBody>
      </p:sp>
    </p:spTree>
    <p:extLst>
      <p:ext uri="{BB962C8B-B14F-4D97-AF65-F5344CB8AC3E}">
        <p14:creationId xmlns:p14="http://schemas.microsoft.com/office/powerpoint/2010/main" val="167696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ROM</a:t>
            </a:r>
          </a:p>
        </p:txBody>
      </p:sp>
      <p:sp>
        <p:nvSpPr>
          <p:cNvPr id="12290" name="Content Placeholder 2"/>
          <p:cNvSpPr>
            <a:spLocks noGrp="1"/>
          </p:cNvSpPr>
          <p:nvPr>
            <p:ph idx="1"/>
          </p:nvPr>
        </p:nvSpPr>
        <p:spPr>
          <a:xfrm>
            <a:off x="457199" y="1600200"/>
            <a:ext cx="8195481" cy="4525963"/>
          </a:xfrm>
        </p:spPr>
        <p:txBody>
          <a:bodyPr/>
          <a:lstStyle/>
          <a:p>
            <a:r>
              <a:rPr lang="en-GB" dirty="0">
                <a:solidFill>
                  <a:schemeClr val="tx1"/>
                </a:solidFill>
              </a:rPr>
              <a:t>Contains the system BIOS </a:t>
            </a:r>
            <a:endParaRPr lang="en-GB" dirty="0" smtClean="0">
              <a:solidFill>
                <a:schemeClr val="tx1"/>
              </a:solidFill>
            </a:endParaRPr>
          </a:p>
          <a:p>
            <a:r>
              <a:rPr lang="en-GB" dirty="0" smtClean="0">
                <a:solidFill>
                  <a:schemeClr val="tx1"/>
                </a:solidFill>
              </a:rPr>
              <a:t>The </a:t>
            </a:r>
            <a:r>
              <a:rPr lang="en-GB" dirty="0">
                <a:solidFill>
                  <a:schemeClr val="tx1"/>
                </a:solidFill>
              </a:rPr>
              <a:t>role of the system BIOS is to </a:t>
            </a:r>
          </a:p>
          <a:p>
            <a:pPr lvl="1"/>
            <a:r>
              <a:rPr lang="en-GB" dirty="0">
                <a:solidFill>
                  <a:schemeClr val="tx1"/>
                </a:solidFill>
              </a:rPr>
              <a:t>boot the system, </a:t>
            </a:r>
          </a:p>
          <a:p>
            <a:pPr lvl="1"/>
            <a:r>
              <a:rPr lang="en-GB" dirty="0">
                <a:solidFill>
                  <a:schemeClr val="tx1"/>
                </a:solidFill>
              </a:rPr>
              <a:t>recognize the hardware devices, </a:t>
            </a:r>
          </a:p>
          <a:p>
            <a:pPr lvl="1"/>
            <a:r>
              <a:rPr lang="en-GB" dirty="0">
                <a:solidFill>
                  <a:schemeClr val="tx1"/>
                </a:solidFill>
              </a:rPr>
              <a:t>locate and launch the operating system. </a:t>
            </a:r>
          </a:p>
          <a:p>
            <a:pPr lvl="1"/>
            <a:r>
              <a:rPr lang="en-GB" dirty="0">
                <a:solidFill>
                  <a:schemeClr val="tx1"/>
                </a:solidFill>
              </a:rPr>
              <a:t>Once the operating system is loaded, the BIOS then works with it to enable access to the hardware </a:t>
            </a:r>
            <a:r>
              <a:rPr lang="en-GB" dirty="0" smtClean="0">
                <a:solidFill>
                  <a:schemeClr val="tx1"/>
                </a:solidFill>
              </a:rPr>
              <a:t>devices</a:t>
            </a:r>
          </a:p>
          <a:p>
            <a:r>
              <a:rPr lang="en-GB" dirty="0" smtClean="0">
                <a:solidFill>
                  <a:schemeClr val="tx1"/>
                </a:solidFill>
              </a:rPr>
              <a:t>Can be updated by “flashing”</a:t>
            </a:r>
            <a:endParaRPr lang="en-GB" dirty="0">
              <a:solidFill>
                <a:schemeClr val="tx1"/>
              </a:solidFill>
            </a:endParaRPr>
          </a:p>
        </p:txBody>
      </p:sp>
      <p:pic>
        <p:nvPicPr>
          <p:cNvPr id="2" name="Picture 1"/>
          <p:cNvPicPr>
            <a:picLocks noChangeAspect="1"/>
          </p:cNvPicPr>
          <p:nvPr/>
        </p:nvPicPr>
        <p:blipFill>
          <a:blip r:embed="rId2"/>
          <a:stretch>
            <a:fillRect/>
          </a:stretch>
        </p:blipFill>
        <p:spPr>
          <a:xfrm>
            <a:off x="1124106" y="4784378"/>
            <a:ext cx="3620325" cy="1524347"/>
          </a:xfrm>
          <a:prstGeom prst="rect">
            <a:avLst/>
          </a:prstGeom>
        </p:spPr>
      </p:pic>
    </p:spTree>
    <p:extLst>
      <p:ext uri="{BB962C8B-B14F-4D97-AF65-F5344CB8AC3E}">
        <p14:creationId xmlns:p14="http://schemas.microsoft.com/office/powerpoint/2010/main" val="1237707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CMOS RAM</a:t>
            </a:r>
          </a:p>
        </p:txBody>
      </p:sp>
      <p:sp>
        <p:nvSpPr>
          <p:cNvPr id="12290" name="Content Placeholder 2"/>
          <p:cNvSpPr>
            <a:spLocks noGrp="1"/>
          </p:cNvSpPr>
          <p:nvPr>
            <p:ph idx="1"/>
          </p:nvPr>
        </p:nvSpPr>
        <p:spPr>
          <a:xfrm>
            <a:off x="457199" y="1600200"/>
            <a:ext cx="8216781" cy="4525963"/>
          </a:xfrm>
        </p:spPr>
        <p:txBody>
          <a:bodyPr/>
          <a:lstStyle/>
          <a:p>
            <a:r>
              <a:rPr lang="en-GB" dirty="0" smtClean="0">
                <a:solidFill>
                  <a:schemeClr val="tx1"/>
                </a:solidFill>
              </a:rPr>
              <a:t>Was a memory chip with very low power requirements, retaining data when PC is shut off and relying on battery</a:t>
            </a:r>
          </a:p>
          <a:p>
            <a:r>
              <a:rPr lang="en-GB" dirty="0" smtClean="0">
                <a:solidFill>
                  <a:schemeClr val="tx1"/>
                </a:solidFill>
              </a:rPr>
              <a:t>Now a misnomer as typically an EEPROM</a:t>
            </a:r>
          </a:p>
          <a:p>
            <a:r>
              <a:rPr lang="en-GB" dirty="0" smtClean="0">
                <a:solidFill>
                  <a:schemeClr val="tx1"/>
                </a:solidFill>
              </a:rPr>
              <a:t>Capacity increased from 64 bytes to 512 bytes</a:t>
            </a:r>
          </a:p>
          <a:p>
            <a:r>
              <a:rPr lang="en-GB" dirty="0">
                <a:solidFill>
                  <a:schemeClr val="tx1"/>
                </a:solidFill>
              </a:rPr>
              <a:t>Its function is to store information your computer needs when it boots up, such as hard disk types, keyboard and display type, chip set, </a:t>
            </a:r>
            <a:r>
              <a:rPr lang="en-GB" dirty="0" smtClean="0">
                <a:solidFill>
                  <a:schemeClr val="tx1"/>
                </a:solidFill>
              </a:rPr>
              <a:t/>
            </a:r>
            <a:br>
              <a:rPr lang="en-GB" dirty="0" smtClean="0">
                <a:solidFill>
                  <a:schemeClr val="tx1"/>
                </a:solidFill>
              </a:rPr>
            </a:br>
            <a:r>
              <a:rPr lang="en-GB" dirty="0" smtClean="0">
                <a:solidFill>
                  <a:schemeClr val="tx1"/>
                </a:solidFill>
              </a:rPr>
              <a:t>the </a:t>
            </a:r>
            <a:r>
              <a:rPr lang="en-GB" dirty="0">
                <a:solidFill>
                  <a:schemeClr val="tx1"/>
                </a:solidFill>
              </a:rPr>
              <a:t>time and date. </a:t>
            </a:r>
            <a:endParaRPr lang="en-GB" dirty="0" smtClean="0">
              <a:solidFill>
                <a:schemeClr val="tx1"/>
              </a:solidFill>
            </a:endParaRPr>
          </a:p>
          <a:p>
            <a:r>
              <a:rPr lang="en-GB" dirty="0" smtClean="0">
                <a:solidFill>
                  <a:schemeClr val="tx1"/>
                </a:solidFill>
              </a:rPr>
              <a:t>Battery still needed for </a:t>
            </a:r>
            <a:br>
              <a:rPr lang="en-GB" dirty="0" smtClean="0">
                <a:solidFill>
                  <a:schemeClr val="tx1"/>
                </a:solidFill>
              </a:rPr>
            </a:br>
            <a:r>
              <a:rPr lang="en-GB" dirty="0" smtClean="0">
                <a:solidFill>
                  <a:schemeClr val="tx1"/>
                </a:solidFill>
              </a:rPr>
              <a:t>real-time system clock</a:t>
            </a:r>
            <a:endParaRPr lang="en-GB" dirty="0" smtClean="0">
              <a:solidFill>
                <a:schemeClr val="tx1"/>
              </a:solidFill>
              <a:latin typeface="Arial" charset="0"/>
              <a:cs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932" y="4337600"/>
            <a:ext cx="40417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815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err="1" smtClean="0">
                <a:ea typeface="Arial Bold"/>
              </a:rPr>
              <a:t>Datapath</a:t>
            </a:r>
            <a:endParaRPr lang="en-GB" dirty="0" smtClean="0">
              <a:ea typeface="Arial Bold"/>
            </a:endParaRPr>
          </a:p>
        </p:txBody>
      </p:sp>
      <p:sp>
        <p:nvSpPr>
          <p:cNvPr id="12290" name="Content Placeholder 2"/>
          <p:cNvSpPr>
            <a:spLocks noGrp="1"/>
          </p:cNvSpPr>
          <p:nvPr>
            <p:ph idx="1"/>
          </p:nvPr>
        </p:nvSpPr>
        <p:spPr>
          <a:xfrm>
            <a:off x="457200" y="1600200"/>
            <a:ext cx="8209128" cy="4525963"/>
          </a:xfrm>
        </p:spPr>
        <p:txBody>
          <a:bodyPr/>
          <a:lstStyle/>
          <a:p>
            <a:r>
              <a:rPr lang="en-GB" dirty="0" smtClean="0">
                <a:solidFill>
                  <a:schemeClr val="tx1"/>
                </a:solidFill>
                <a:latin typeface="Arial" charset="0"/>
                <a:cs typeface="Arial" charset="0"/>
              </a:rPr>
              <a:t>ARM has a 3-stage fetch-decode-execute cycle</a:t>
            </a:r>
          </a:p>
          <a:p>
            <a:r>
              <a:rPr lang="en-GB" dirty="0" smtClean="0">
                <a:solidFill>
                  <a:schemeClr val="tx1"/>
                </a:solidFill>
                <a:latin typeface="Arial" charset="0"/>
                <a:cs typeface="Arial" charset="0"/>
              </a:rPr>
              <a:t>Fetch: fetch instruction code from memory into the instruction pipeline</a:t>
            </a:r>
          </a:p>
          <a:p>
            <a:r>
              <a:rPr lang="en-GB" dirty="0" smtClean="0">
                <a:solidFill>
                  <a:schemeClr val="tx1"/>
                </a:solidFill>
                <a:latin typeface="Arial" charset="0"/>
                <a:cs typeface="Arial" charset="0"/>
              </a:rPr>
              <a:t>Decode: instruction decoded to obtain control signals for the </a:t>
            </a:r>
            <a:r>
              <a:rPr lang="en-GB" dirty="0" err="1" smtClean="0">
                <a:solidFill>
                  <a:schemeClr val="tx1"/>
                </a:solidFill>
                <a:latin typeface="Arial" charset="0"/>
                <a:cs typeface="Arial" charset="0"/>
              </a:rPr>
              <a:t>datapath</a:t>
            </a:r>
            <a:r>
              <a:rPr lang="en-GB" dirty="0" smtClean="0">
                <a:solidFill>
                  <a:schemeClr val="tx1"/>
                </a:solidFill>
                <a:latin typeface="Arial" charset="0"/>
                <a:cs typeface="Arial" charset="0"/>
              </a:rPr>
              <a:t> ready for the next stage</a:t>
            </a:r>
          </a:p>
          <a:p>
            <a:r>
              <a:rPr lang="en-GB" dirty="0" smtClean="0">
                <a:solidFill>
                  <a:schemeClr val="tx1"/>
                </a:solidFill>
                <a:latin typeface="Arial" charset="0"/>
                <a:cs typeface="Arial" charset="0"/>
              </a:rPr>
              <a:t>Execute: instruction “owns” the </a:t>
            </a:r>
            <a:r>
              <a:rPr lang="en-GB" dirty="0" err="1" smtClean="0">
                <a:solidFill>
                  <a:schemeClr val="tx1"/>
                </a:solidFill>
                <a:latin typeface="Arial" charset="0"/>
                <a:cs typeface="Arial" charset="0"/>
              </a:rPr>
              <a:t>datapath</a:t>
            </a:r>
            <a:r>
              <a:rPr lang="en-GB" dirty="0" smtClean="0">
                <a:solidFill>
                  <a:schemeClr val="tx1"/>
                </a:solidFill>
                <a:latin typeface="Arial" charset="0"/>
                <a:cs typeface="Arial" charset="0"/>
              </a:rPr>
              <a:t> – register read; shifting; ALU results generated and write back</a:t>
            </a:r>
          </a:p>
        </p:txBody>
      </p:sp>
    </p:spTree>
    <p:extLst>
      <p:ext uri="{BB962C8B-B14F-4D97-AF65-F5344CB8AC3E}">
        <p14:creationId xmlns:p14="http://schemas.microsoft.com/office/powerpoint/2010/main" val="3521170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RAM (Random Access Memory)</a:t>
            </a:r>
          </a:p>
        </p:txBody>
      </p:sp>
      <p:sp>
        <p:nvSpPr>
          <p:cNvPr id="12290" name="Content Placeholder 2"/>
          <p:cNvSpPr>
            <a:spLocks noGrp="1"/>
          </p:cNvSpPr>
          <p:nvPr>
            <p:ph idx="1"/>
          </p:nvPr>
        </p:nvSpPr>
        <p:spPr>
          <a:xfrm>
            <a:off x="457199" y="1600200"/>
            <a:ext cx="8242419" cy="4525963"/>
          </a:xfrm>
        </p:spPr>
        <p:txBody>
          <a:bodyPr/>
          <a:lstStyle/>
          <a:p>
            <a:pPr>
              <a:lnSpc>
                <a:spcPct val="90000"/>
              </a:lnSpc>
            </a:pPr>
            <a:r>
              <a:rPr lang="en-US" dirty="0" smtClean="0">
                <a:solidFill>
                  <a:schemeClr val="tx1"/>
                </a:solidFill>
              </a:rPr>
              <a:t>Uses </a:t>
            </a:r>
            <a:r>
              <a:rPr lang="en-US" dirty="0">
                <a:solidFill>
                  <a:schemeClr val="tx1"/>
                </a:solidFill>
              </a:rPr>
              <a:t>a memory cell array for storing bits of data, which is a matrix of columns and rows (much like a spreadsheet).</a:t>
            </a:r>
          </a:p>
          <a:p>
            <a:pPr>
              <a:lnSpc>
                <a:spcPct val="90000"/>
              </a:lnSpc>
            </a:pPr>
            <a:r>
              <a:rPr lang="en-GB" dirty="0">
                <a:solidFill>
                  <a:schemeClr val="tx1"/>
                </a:solidFill>
              </a:rPr>
              <a:t>Any individual memory cell can be accessed as easily/fast as any other</a:t>
            </a:r>
            <a:endParaRPr lang="en-US" dirty="0">
              <a:solidFill>
                <a:schemeClr val="tx1"/>
              </a:solidFill>
            </a:endParaRPr>
          </a:p>
          <a:p>
            <a:pPr>
              <a:lnSpc>
                <a:spcPct val="90000"/>
              </a:lnSpc>
            </a:pPr>
            <a:r>
              <a:rPr lang="en-US" dirty="0">
                <a:solidFill>
                  <a:schemeClr val="tx1"/>
                </a:solidFill>
              </a:rPr>
              <a:t>Each cell stores a single </a:t>
            </a:r>
            <a:r>
              <a:rPr lang="en-US" dirty="0" smtClean="0">
                <a:solidFill>
                  <a:schemeClr val="tx1"/>
                </a:solidFill>
              </a:rPr>
              <a:t>bit</a:t>
            </a:r>
            <a:endParaRPr lang="en-US" dirty="0">
              <a:solidFill>
                <a:schemeClr val="tx1"/>
              </a:solidFill>
            </a:endParaRPr>
          </a:p>
          <a:p>
            <a:pPr>
              <a:lnSpc>
                <a:spcPct val="90000"/>
              </a:lnSpc>
            </a:pPr>
            <a:r>
              <a:rPr lang="en-GB" dirty="0">
                <a:solidFill>
                  <a:schemeClr val="tx1"/>
                </a:solidFill>
              </a:rPr>
              <a:t>Each individual cell can be written to and read from</a:t>
            </a:r>
            <a:r>
              <a:rPr lang="en-US" dirty="0">
                <a:solidFill>
                  <a:schemeClr val="tx1"/>
                </a:solidFill>
              </a:rPr>
              <a:t> and is uniquely addressable</a:t>
            </a:r>
          </a:p>
          <a:p>
            <a:pPr lvl="1">
              <a:lnSpc>
                <a:spcPct val="90000"/>
              </a:lnSpc>
            </a:pPr>
            <a:r>
              <a:rPr lang="en-US" dirty="0">
                <a:solidFill>
                  <a:schemeClr val="tx1"/>
                </a:solidFill>
              </a:rPr>
              <a:t>e.g. 4 MB chip, </a:t>
            </a:r>
          </a:p>
          <a:p>
            <a:pPr lvl="2">
              <a:lnSpc>
                <a:spcPct val="90000"/>
              </a:lnSpc>
            </a:pPr>
            <a:r>
              <a:rPr lang="en-US" sz="2000" dirty="0">
                <a:solidFill>
                  <a:schemeClr val="tx1"/>
                </a:solidFill>
              </a:rPr>
              <a:t>4,194,304 memory </a:t>
            </a:r>
            <a:r>
              <a:rPr lang="en-US" sz="2000" dirty="0" smtClean="0">
                <a:solidFill>
                  <a:schemeClr val="tx1"/>
                </a:solidFill>
              </a:rPr>
              <a:t>cells</a:t>
            </a:r>
            <a:endParaRPr lang="en-US" sz="2000" dirty="0">
              <a:solidFill>
                <a:schemeClr val="tx1"/>
              </a:solidFill>
            </a:endParaRPr>
          </a:p>
          <a:p>
            <a:pPr lvl="2">
              <a:lnSpc>
                <a:spcPct val="90000"/>
              </a:lnSpc>
            </a:pPr>
            <a:r>
              <a:rPr lang="en-US" sz="2000" dirty="0">
                <a:solidFill>
                  <a:schemeClr val="tx1"/>
                </a:solidFill>
              </a:rPr>
              <a:t>in a matrix of 2048 </a:t>
            </a:r>
            <a:r>
              <a:rPr lang="en-US" sz="2000" dirty="0" smtClean="0">
                <a:solidFill>
                  <a:schemeClr val="tx1"/>
                </a:solidFill>
              </a:rPr>
              <a:t>rows </a:t>
            </a:r>
            <a:r>
              <a:rPr lang="en-US" sz="2000" dirty="0">
                <a:solidFill>
                  <a:schemeClr val="tx1"/>
                </a:solidFill>
              </a:rPr>
              <a:t>and 2048 </a:t>
            </a:r>
            <a:r>
              <a:rPr lang="en-US" sz="2000" dirty="0" smtClean="0">
                <a:solidFill>
                  <a:schemeClr val="tx1"/>
                </a:solidFill>
              </a:rPr>
              <a:t>columns</a:t>
            </a:r>
          </a:p>
        </p:txBody>
      </p:sp>
    </p:spTree>
    <p:extLst>
      <p:ext uri="{BB962C8B-B14F-4D97-AF65-F5344CB8AC3E}">
        <p14:creationId xmlns:p14="http://schemas.microsoft.com/office/powerpoint/2010/main" val="1540841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RAM 3</a:t>
            </a:r>
          </a:p>
        </p:txBody>
      </p:sp>
      <p:sp>
        <p:nvSpPr>
          <p:cNvPr id="12290" name="Content Placeholder 2"/>
          <p:cNvSpPr>
            <a:spLocks noGrp="1"/>
          </p:cNvSpPr>
          <p:nvPr>
            <p:ph idx="1"/>
          </p:nvPr>
        </p:nvSpPr>
        <p:spPr>
          <a:xfrm>
            <a:off x="457200" y="1600200"/>
            <a:ext cx="8208236" cy="4525963"/>
          </a:xfrm>
        </p:spPr>
        <p:txBody>
          <a:bodyPr/>
          <a:lstStyle/>
          <a:p>
            <a:r>
              <a:rPr lang="en-GB" dirty="0">
                <a:solidFill>
                  <a:schemeClr val="tx1"/>
                </a:solidFill>
              </a:rPr>
              <a:t>L1 cache</a:t>
            </a:r>
          </a:p>
          <a:p>
            <a:pPr lvl="1"/>
            <a:r>
              <a:rPr lang="en-GB" dirty="0">
                <a:solidFill>
                  <a:schemeClr val="tx1"/>
                </a:solidFill>
              </a:rPr>
              <a:t>Internal to CPU</a:t>
            </a:r>
          </a:p>
          <a:p>
            <a:pPr lvl="1"/>
            <a:r>
              <a:rPr lang="en-GB" dirty="0">
                <a:solidFill>
                  <a:schemeClr val="tx1"/>
                </a:solidFill>
              </a:rPr>
              <a:t>Uses SRAM</a:t>
            </a:r>
          </a:p>
          <a:p>
            <a:r>
              <a:rPr lang="en-GB" dirty="0">
                <a:solidFill>
                  <a:schemeClr val="tx1"/>
                </a:solidFill>
              </a:rPr>
              <a:t>L2 cache </a:t>
            </a:r>
          </a:p>
          <a:p>
            <a:pPr lvl="1"/>
            <a:r>
              <a:rPr lang="en-GB" dirty="0">
                <a:solidFill>
                  <a:schemeClr val="tx1"/>
                </a:solidFill>
              </a:rPr>
              <a:t>Now internal to CPU</a:t>
            </a:r>
          </a:p>
          <a:p>
            <a:pPr lvl="1"/>
            <a:r>
              <a:rPr lang="en-GB" dirty="0">
                <a:solidFill>
                  <a:schemeClr val="tx1"/>
                </a:solidFill>
              </a:rPr>
              <a:t>Uses </a:t>
            </a:r>
            <a:r>
              <a:rPr lang="en-GB" dirty="0" smtClean="0">
                <a:solidFill>
                  <a:schemeClr val="tx1"/>
                </a:solidFill>
              </a:rPr>
              <a:t>SRAM</a:t>
            </a:r>
          </a:p>
          <a:p>
            <a:r>
              <a:rPr lang="en-GB" dirty="0" smtClean="0">
                <a:solidFill>
                  <a:schemeClr val="tx1"/>
                </a:solidFill>
              </a:rPr>
              <a:t>L3 and L4 caches in some systems</a:t>
            </a:r>
            <a:endParaRPr lang="en-GB" dirty="0">
              <a:solidFill>
                <a:schemeClr val="tx1"/>
              </a:solidFill>
            </a:endParaRPr>
          </a:p>
          <a:p>
            <a:r>
              <a:rPr lang="en-GB" dirty="0">
                <a:solidFill>
                  <a:schemeClr val="tx1"/>
                </a:solidFill>
              </a:rPr>
              <a:t>Main Memory</a:t>
            </a:r>
          </a:p>
          <a:p>
            <a:pPr lvl="1"/>
            <a:r>
              <a:rPr lang="en-GB" dirty="0">
                <a:solidFill>
                  <a:schemeClr val="tx1"/>
                </a:solidFill>
              </a:rPr>
              <a:t>In modules pluggable into motherboard sockets</a:t>
            </a:r>
          </a:p>
          <a:p>
            <a:pPr lvl="1"/>
            <a:r>
              <a:rPr lang="en-GB" dirty="0">
                <a:solidFill>
                  <a:schemeClr val="tx1"/>
                </a:solidFill>
              </a:rPr>
              <a:t>Uses DRAM</a:t>
            </a:r>
          </a:p>
        </p:txBody>
      </p:sp>
    </p:spTree>
    <p:extLst>
      <p:ext uri="{BB962C8B-B14F-4D97-AF65-F5344CB8AC3E}">
        <p14:creationId xmlns:p14="http://schemas.microsoft.com/office/powerpoint/2010/main" val="2319945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RAM 2</a:t>
            </a:r>
          </a:p>
        </p:txBody>
      </p:sp>
      <p:sp>
        <p:nvSpPr>
          <p:cNvPr id="12290" name="Content Placeholder 2"/>
          <p:cNvSpPr>
            <a:spLocks noGrp="1"/>
          </p:cNvSpPr>
          <p:nvPr>
            <p:ph idx="1"/>
          </p:nvPr>
        </p:nvSpPr>
        <p:spPr>
          <a:xfrm>
            <a:off x="457200" y="1600200"/>
            <a:ext cx="8208236" cy="4525963"/>
          </a:xfrm>
        </p:spPr>
        <p:txBody>
          <a:bodyPr/>
          <a:lstStyle/>
          <a:p>
            <a:pPr>
              <a:buFontTx/>
              <a:buNone/>
            </a:pPr>
            <a:r>
              <a:rPr lang="en-US" dirty="0">
                <a:solidFill>
                  <a:schemeClr val="tx1"/>
                </a:solidFill>
              </a:rPr>
              <a:t>There are only two types of RAM:</a:t>
            </a:r>
          </a:p>
          <a:p>
            <a:r>
              <a:rPr lang="en-US" dirty="0">
                <a:solidFill>
                  <a:schemeClr val="tx1"/>
                </a:solidFill>
              </a:rPr>
              <a:t>Dynamic Random Access Memory (DRAM)</a:t>
            </a:r>
          </a:p>
          <a:p>
            <a:pPr lvl="1"/>
            <a:r>
              <a:rPr lang="en-US" dirty="0">
                <a:solidFill>
                  <a:schemeClr val="tx1"/>
                </a:solidFill>
              </a:rPr>
              <a:t>Must have electrical current supplied to maintain their electrical state (</a:t>
            </a:r>
            <a:r>
              <a:rPr lang="en-US" i="1" dirty="0">
                <a:solidFill>
                  <a:schemeClr val="tx1"/>
                </a:solidFill>
              </a:rPr>
              <a:t>refresh</a:t>
            </a:r>
            <a:r>
              <a:rPr lang="en-US" dirty="0">
                <a:solidFill>
                  <a:schemeClr val="tx1"/>
                </a:solidFill>
              </a:rPr>
              <a:t>)</a:t>
            </a:r>
          </a:p>
          <a:p>
            <a:pPr lvl="1"/>
            <a:r>
              <a:rPr lang="en-US" dirty="0">
                <a:solidFill>
                  <a:schemeClr val="tx1"/>
                </a:solidFill>
              </a:rPr>
              <a:t>Slower and less expensive</a:t>
            </a:r>
          </a:p>
          <a:p>
            <a:r>
              <a:rPr lang="en-US" dirty="0">
                <a:solidFill>
                  <a:schemeClr val="tx1"/>
                </a:solidFill>
              </a:rPr>
              <a:t>Static Random Access Memory (SRAM)</a:t>
            </a:r>
          </a:p>
          <a:p>
            <a:pPr lvl="1"/>
            <a:r>
              <a:rPr lang="en-US" dirty="0">
                <a:solidFill>
                  <a:schemeClr val="tx1"/>
                </a:solidFill>
              </a:rPr>
              <a:t>Do not need electrical current or circuitry for </a:t>
            </a:r>
            <a:r>
              <a:rPr lang="en-US" i="1" dirty="0">
                <a:solidFill>
                  <a:schemeClr val="tx1"/>
                </a:solidFill>
              </a:rPr>
              <a:t>refresh</a:t>
            </a:r>
            <a:r>
              <a:rPr lang="en-US" dirty="0">
                <a:solidFill>
                  <a:schemeClr val="tx1"/>
                </a:solidFill>
              </a:rPr>
              <a:t> purposes</a:t>
            </a:r>
          </a:p>
          <a:p>
            <a:pPr lvl="1"/>
            <a:r>
              <a:rPr lang="en-US" dirty="0">
                <a:solidFill>
                  <a:schemeClr val="tx1"/>
                </a:solidFill>
              </a:rPr>
              <a:t>Faster and more expensive</a:t>
            </a:r>
          </a:p>
        </p:txBody>
      </p:sp>
    </p:spTree>
    <p:extLst>
      <p:ext uri="{BB962C8B-B14F-4D97-AF65-F5344CB8AC3E}">
        <p14:creationId xmlns:p14="http://schemas.microsoft.com/office/powerpoint/2010/main" val="207474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L1 Cache</a:t>
            </a:r>
          </a:p>
        </p:txBody>
      </p:sp>
      <p:sp>
        <p:nvSpPr>
          <p:cNvPr id="12290" name="Content Placeholder 2"/>
          <p:cNvSpPr>
            <a:spLocks noGrp="1"/>
          </p:cNvSpPr>
          <p:nvPr>
            <p:ph idx="1"/>
          </p:nvPr>
        </p:nvSpPr>
        <p:spPr>
          <a:xfrm>
            <a:off x="457199" y="1600200"/>
            <a:ext cx="8225327" cy="4525963"/>
          </a:xfrm>
        </p:spPr>
        <p:txBody>
          <a:bodyPr/>
          <a:lstStyle/>
          <a:p>
            <a:r>
              <a:rPr lang="en-GB" dirty="0">
                <a:solidFill>
                  <a:schemeClr val="tx1"/>
                </a:solidFill>
              </a:rPr>
              <a:t>Internal to CPU</a:t>
            </a:r>
          </a:p>
          <a:p>
            <a:r>
              <a:rPr lang="en-GB" dirty="0">
                <a:solidFill>
                  <a:schemeClr val="tx1"/>
                </a:solidFill>
              </a:rPr>
              <a:t>Fast, small</a:t>
            </a:r>
          </a:p>
          <a:p>
            <a:r>
              <a:rPr lang="en-GB" dirty="0">
                <a:solidFill>
                  <a:schemeClr val="tx1"/>
                </a:solidFill>
              </a:rPr>
              <a:t>used for temporary storage of instructions and data organised in blocks of 32 bytes</a:t>
            </a:r>
          </a:p>
          <a:p>
            <a:r>
              <a:rPr lang="en-GB" dirty="0">
                <a:solidFill>
                  <a:schemeClr val="tx1"/>
                </a:solidFill>
              </a:rPr>
              <a:t>Improves data access times in cases when the CPU accesses the same data multiple times </a:t>
            </a:r>
          </a:p>
          <a:p>
            <a:r>
              <a:rPr lang="en-GB" dirty="0">
                <a:solidFill>
                  <a:schemeClr val="tx1"/>
                </a:solidFill>
              </a:rPr>
              <a:t>Split into two:</a:t>
            </a:r>
          </a:p>
          <a:p>
            <a:pPr lvl="1"/>
            <a:r>
              <a:rPr lang="en-GB" dirty="0">
                <a:solidFill>
                  <a:schemeClr val="tx1"/>
                </a:solidFill>
              </a:rPr>
              <a:t>one to store program data, other to store microprocessor instructions. </a:t>
            </a:r>
          </a:p>
          <a:p>
            <a:r>
              <a:rPr lang="en-GB" dirty="0">
                <a:solidFill>
                  <a:schemeClr val="tx1"/>
                </a:solidFill>
              </a:rPr>
              <a:t>was traditionally 16kB in size, now </a:t>
            </a:r>
            <a:r>
              <a:rPr lang="en-GB" dirty="0" smtClean="0">
                <a:solidFill>
                  <a:schemeClr val="tx1"/>
                </a:solidFill>
              </a:rPr>
              <a:t>64kB+ </a:t>
            </a:r>
            <a:endParaRPr lang="en-GB" dirty="0">
              <a:solidFill>
                <a:schemeClr val="tx1"/>
              </a:solidFill>
            </a:endParaRPr>
          </a:p>
        </p:txBody>
      </p:sp>
    </p:spTree>
    <p:extLst>
      <p:ext uri="{BB962C8B-B14F-4D97-AF65-F5344CB8AC3E}">
        <p14:creationId xmlns:p14="http://schemas.microsoft.com/office/powerpoint/2010/main" val="868541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L2 Cache</a:t>
            </a:r>
          </a:p>
        </p:txBody>
      </p:sp>
      <p:sp>
        <p:nvSpPr>
          <p:cNvPr id="12290" name="Content Placeholder 2"/>
          <p:cNvSpPr>
            <a:spLocks noGrp="1"/>
          </p:cNvSpPr>
          <p:nvPr>
            <p:ph idx="1"/>
          </p:nvPr>
        </p:nvSpPr>
        <p:spPr>
          <a:xfrm>
            <a:off x="457199" y="1600200"/>
            <a:ext cx="8242419" cy="4525963"/>
          </a:xfrm>
        </p:spPr>
        <p:txBody>
          <a:bodyPr/>
          <a:lstStyle/>
          <a:p>
            <a:pPr>
              <a:lnSpc>
                <a:spcPct val="90000"/>
              </a:lnSpc>
            </a:pPr>
            <a:r>
              <a:rPr lang="en-GB" dirty="0">
                <a:solidFill>
                  <a:schemeClr val="tx1"/>
                </a:solidFill>
              </a:rPr>
              <a:t>Can be </a:t>
            </a:r>
          </a:p>
          <a:p>
            <a:pPr lvl="1">
              <a:lnSpc>
                <a:spcPct val="90000"/>
              </a:lnSpc>
            </a:pPr>
            <a:r>
              <a:rPr lang="en-GB" dirty="0">
                <a:solidFill>
                  <a:schemeClr val="tx1"/>
                </a:solidFill>
              </a:rPr>
              <a:t>on the processor core - integrated or on-die cache. </a:t>
            </a:r>
          </a:p>
          <a:p>
            <a:pPr lvl="1">
              <a:lnSpc>
                <a:spcPct val="90000"/>
              </a:lnSpc>
            </a:pPr>
            <a:r>
              <a:rPr lang="en-GB" dirty="0">
                <a:solidFill>
                  <a:schemeClr val="tx1"/>
                </a:solidFill>
              </a:rPr>
              <a:t>in the same package/cartridge as the processor, but separate from the processor core - backside cache. This type of L2 cache was used in Pentium Pro, Pentium II, early Pentium III and slot A Athlon processors. </a:t>
            </a:r>
          </a:p>
          <a:p>
            <a:pPr lvl="1">
              <a:lnSpc>
                <a:spcPct val="90000"/>
              </a:lnSpc>
            </a:pPr>
            <a:r>
              <a:rPr lang="en-GB" dirty="0">
                <a:solidFill>
                  <a:schemeClr val="tx1"/>
                </a:solidFill>
              </a:rPr>
              <a:t>separate from the core and processor package. In this case L2 cache memory is usually located on the motherboard.</a:t>
            </a:r>
            <a:endParaRPr lang="en-GB" i="1" dirty="0">
              <a:solidFill>
                <a:schemeClr val="tx1"/>
              </a:solidFill>
            </a:endParaRPr>
          </a:p>
          <a:p>
            <a:pPr>
              <a:lnSpc>
                <a:spcPct val="90000"/>
              </a:lnSpc>
            </a:pPr>
            <a:r>
              <a:rPr lang="en-GB" dirty="0">
                <a:solidFill>
                  <a:schemeClr val="tx1"/>
                </a:solidFill>
              </a:rPr>
              <a:t>typically in </a:t>
            </a:r>
            <a:r>
              <a:rPr lang="en-GB" dirty="0" smtClean="0">
                <a:solidFill>
                  <a:schemeClr val="tx1"/>
                </a:solidFill>
              </a:rPr>
              <a:t>sizes such as 256KB, 512KB or 1 MB</a:t>
            </a:r>
            <a:endParaRPr lang="en-GB" dirty="0">
              <a:solidFill>
                <a:schemeClr val="tx1"/>
              </a:solidFill>
            </a:endParaRPr>
          </a:p>
          <a:p>
            <a:pPr lvl="1">
              <a:lnSpc>
                <a:spcPct val="90000"/>
              </a:lnSpc>
            </a:pPr>
            <a:r>
              <a:rPr lang="en-GB" dirty="0">
                <a:solidFill>
                  <a:schemeClr val="tx1"/>
                </a:solidFill>
              </a:rPr>
              <a:t>access time in the range 4.5 to 8 nanoseconds - faster than main memory, slower than L1 cache  </a:t>
            </a:r>
          </a:p>
        </p:txBody>
      </p:sp>
    </p:spTree>
    <p:extLst>
      <p:ext uri="{BB962C8B-B14F-4D97-AF65-F5344CB8AC3E}">
        <p14:creationId xmlns:p14="http://schemas.microsoft.com/office/powerpoint/2010/main" val="220423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L2 Cache</a:t>
            </a:r>
          </a:p>
        </p:txBody>
      </p:sp>
      <p:sp>
        <p:nvSpPr>
          <p:cNvPr id="12290" name="Content Placeholder 2"/>
          <p:cNvSpPr>
            <a:spLocks noGrp="1"/>
          </p:cNvSpPr>
          <p:nvPr>
            <p:ph idx="1"/>
          </p:nvPr>
        </p:nvSpPr>
        <p:spPr>
          <a:xfrm>
            <a:off x="457199" y="1600200"/>
            <a:ext cx="8242419" cy="4525963"/>
          </a:xfrm>
        </p:spPr>
        <p:txBody>
          <a:bodyPr/>
          <a:lstStyle/>
          <a:p>
            <a:pPr>
              <a:lnSpc>
                <a:spcPct val="90000"/>
              </a:lnSpc>
            </a:pPr>
            <a:r>
              <a:rPr lang="en-GB" dirty="0" smtClean="0">
                <a:solidFill>
                  <a:schemeClr val="tx1"/>
                </a:solidFill>
              </a:rPr>
              <a:t>Its </a:t>
            </a:r>
            <a:r>
              <a:rPr lang="en-GB" dirty="0">
                <a:solidFill>
                  <a:schemeClr val="tx1"/>
                </a:solidFill>
              </a:rPr>
              <a:t>purpose is to supply stored information to the L1 cache on the processor. By </a:t>
            </a:r>
            <a:r>
              <a:rPr lang="en-GB" i="1" dirty="0">
                <a:solidFill>
                  <a:schemeClr val="tx1"/>
                </a:solidFill>
              </a:rPr>
              <a:t>data prefetching</a:t>
            </a:r>
            <a:r>
              <a:rPr lang="en-GB" dirty="0">
                <a:solidFill>
                  <a:schemeClr val="tx1"/>
                </a:solidFill>
              </a:rPr>
              <a:t> the level 2 cache may also be used to buffer program instructions and data that the processor is about to request from memory. </a:t>
            </a:r>
          </a:p>
          <a:p>
            <a:pPr>
              <a:lnSpc>
                <a:spcPct val="90000"/>
              </a:lnSpc>
            </a:pPr>
            <a:r>
              <a:rPr lang="en-GB" dirty="0">
                <a:solidFill>
                  <a:schemeClr val="tx1"/>
                </a:solidFill>
              </a:rPr>
              <a:t>special transfer protocol called burst mode </a:t>
            </a:r>
          </a:p>
          <a:p>
            <a:pPr lvl="1">
              <a:lnSpc>
                <a:spcPct val="90000"/>
              </a:lnSpc>
            </a:pPr>
            <a:r>
              <a:rPr lang="en-GB" dirty="0">
                <a:solidFill>
                  <a:schemeClr val="tx1"/>
                </a:solidFill>
              </a:rPr>
              <a:t>A burst cycle consists of four data transfers where only the address of the first 64 bits are output on the address bus </a:t>
            </a:r>
          </a:p>
        </p:txBody>
      </p:sp>
    </p:spTree>
    <p:extLst>
      <p:ext uri="{BB962C8B-B14F-4D97-AF65-F5344CB8AC3E}">
        <p14:creationId xmlns:p14="http://schemas.microsoft.com/office/powerpoint/2010/main" val="1771432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Caches</a:t>
            </a:r>
          </a:p>
        </p:txBody>
      </p:sp>
      <p:sp>
        <p:nvSpPr>
          <p:cNvPr id="12290" name="Content Placeholder 2"/>
          <p:cNvSpPr>
            <a:spLocks noGrp="1"/>
          </p:cNvSpPr>
          <p:nvPr>
            <p:ph idx="1"/>
          </p:nvPr>
        </p:nvSpPr>
        <p:spPr>
          <a:xfrm>
            <a:off x="457200" y="1600200"/>
            <a:ext cx="8234218" cy="4525963"/>
          </a:xfrm>
        </p:spPr>
        <p:txBody>
          <a:bodyPr/>
          <a:lstStyle/>
          <a:p>
            <a:r>
              <a:rPr lang="en-GB" dirty="0" smtClean="0">
                <a:solidFill>
                  <a:schemeClr val="tx1"/>
                </a:solidFill>
                <a:latin typeface="Arial" charset="0"/>
                <a:cs typeface="Arial" charset="0"/>
              </a:rPr>
              <a:t>Efficient operation depends upon principle of locality</a:t>
            </a:r>
          </a:p>
          <a:p>
            <a:r>
              <a:rPr lang="en-GB" dirty="0">
                <a:solidFill>
                  <a:schemeClr val="tx1"/>
                </a:solidFill>
                <a:latin typeface="Arial" charset="0"/>
                <a:cs typeface="Arial" charset="0"/>
              </a:rPr>
              <a:t>Temporal locality: if an item is referenced, it tends to be referenced again soon (loops, local variables)</a:t>
            </a:r>
          </a:p>
          <a:p>
            <a:r>
              <a:rPr lang="en-GB" dirty="0">
                <a:solidFill>
                  <a:schemeClr val="tx1"/>
                </a:solidFill>
                <a:latin typeface="Arial" charset="0"/>
                <a:cs typeface="Arial" charset="0"/>
              </a:rPr>
              <a:t>Spatial locality: if an item is referenced, items with nearby addresses will </a:t>
            </a:r>
            <a:r>
              <a:rPr lang="en-GB" dirty="0" smtClean="0">
                <a:solidFill>
                  <a:schemeClr val="tx1"/>
                </a:solidFill>
                <a:latin typeface="Arial" charset="0"/>
                <a:cs typeface="Arial" charset="0"/>
              </a:rPr>
              <a:t>tend </a:t>
            </a:r>
            <a:r>
              <a:rPr lang="en-GB" dirty="0">
                <a:solidFill>
                  <a:schemeClr val="tx1"/>
                </a:solidFill>
                <a:latin typeface="Arial" charset="0"/>
                <a:cs typeface="Arial" charset="0"/>
              </a:rPr>
              <a:t>to be </a:t>
            </a:r>
            <a:r>
              <a:rPr lang="en-GB" dirty="0" smtClean="0">
                <a:solidFill>
                  <a:schemeClr val="tx1"/>
                </a:solidFill>
                <a:latin typeface="Arial" charset="0"/>
                <a:cs typeface="Arial" charset="0"/>
              </a:rPr>
              <a:t>referenced soon (instructions, data </a:t>
            </a:r>
            <a:r>
              <a:rPr lang="en-GB" dirty="0">
                <a:solidFill>
                  <a:schemeClr val="tx1"/>
                </a:solidFill>
                <a:latin typeface="Arial" charset="0"/>
                <a:cs typeface="Arial" charset="0"/>
              </a:rPr>
              <a:t>in arrays</a:t>
            </a:r>
            <a:r>
              <a:rPr lang="en-GB" dirty="0" smtClean="0">
                <a:solidFill>
                  <a:schemeClr val="tx1"/>
                </a:solidFill>
                <a:latin typeface="Arial" charset="0"/>
                <a:cs typeface="Arial" charset="0"/>
              </a:rPr>
              <a:t>)</a:t>
            </a:r>
          </a:p>
          <a:p>
            <a:r>
              <a:rPr lang="en-GB" dirty="0" smtClean="0">
                <a:solidFill>
                  <a:schemeClr val="tx1"/>
                </a:solidFill>
                <a:latin typeface="Arial" charset="0"/>
                <a:cs typeface="Arial" charset="0"/>
              </a:rPr>
              <a:t>If requested data is present in an upper level (e.g. cache), this is a hit, otherwise a miss.</a:t>
            </a:r>
          </a:p>
          <a:p>
            <a:r>
              <a:rPr lang="en-GB" dirty="0" smtClean="0">
                <a:solidFill>
                  <a:schemeClr val="tx1"/>
                </a:solidFill>
                <a:latin typeface="Arial" charset="0"/>
                <a:cs typeface="Arial" charset="0"/>
              </a:rPr>
              <a:t>Aim for a high hit rate, especially for levels where there is a large miss penalty (e.g. disk fetches which are milliseconds)</a:t>
            </a:r>
            <a:endParaRPr lang="en-GB" dirty="0">
              <a:solidFill>
                <a:schemeClr val="tx1"/>
              </a:solidFill>
              <a:latin typeface="Arial" charset="0"/>
              <a:cs typeface="Arial" charset="0"/>
            </a:endParaRPr>
          </a:p>
          <a:p>
            <a:endParaRPr lang="en-GB" dirty="0" smtClean="0">
              <a:latin typeface="Arial" charset="0"/>
              <a:cs typeface="Arial" charset="0"/>
            </a:endParaRPr>
          </a:p>
        </p:txBody>
      </p:sp>
    </p:spTree>
    <p:extLst>
      <p:ext uri="{BB962C8B-B14F-4D97-AF65-F5344CB8AC3E}">
        <p14:creationId xmlns:p14="http://schemas.microsoft.com/office/powerpoint/2010/main" val="3203624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Direct-mapped Caches </a:t>
            </a:r>
            <a:r>
              <a:rPr lang="en-GB" dirty="0">
                <a:ea typeface="Arial Bold"/>
              </a:rPr>
              <a:t>1</a:t>
            </a:r>
            <a:endParaRPr lang="en-GB" dirty="0" smtClean="0">
              <a:ea typeface="Arial Bold"/>
            </a:endParaRPr>
          </a:p>
        </p:txBody>
      </p:sp>
      <mc:AlternateContent xmlns:mc="http://schemas.openxmlformats.org/markup-compatibility/2006" xmlns:a14="http://schemas.microsoft.com/office/drawing/2010/main">
        <mc:Choice Requires="a14">
          <p:sp>
            <p:nvSpPr>
              <p:cNvPr id="12290" name="Content Placeholder 2"/>
              <p:cNvSpPr>
                <a:spLocks noGrp="1"/>
              </p:cNvSpPr>
              <p:nvPr>
                <p:ph idx="1"/>
              </p:nvPr>
            </p:nvSpPr>
            <p:spPr>
              <a:xfrm>
                <a:off x="457200" y="1600200"/>
                <a:ext cx="8224982" cy="4525963"/>
              </a:xfrm>
            </p:spPr>
            <p:txBody>
              <a:bodyPr/>
              <a:lstStyle/>
              <a:p>
                <a:r>
                  <a:rPr lang="en-GB" dirty="0" smtClean="0">
                    <a:solidFill>
                      <a:schemeClr val="tx1"/>
                    </a:solidFill>
                    <a:latin typeface="Arial" charset="0"/>
                    <a:cs typeface="Arial" charset="0"/>
                  </a:rPr>
                  <a:t>Words in a cache are arranged in blocks (4 words) to take advantage of spatial locality. If a word is not in the cache, block loaded from next higher level</a:t>
                </a:r>
              </a:p>
              <a:p>
                <a:r>
                  <a:rPr lang="en-GB" dirty="0" smtClean="0">
                    <a:solidFill>
                      <a:schemeClr val="tx1"/>
                    </a:solidFill>
                    <a:latin typeface="Arial" charset="0"/>
                    <a:cs typeface="Arial" charset="0"/>
                  </a:rPr>
                  <a:t>Direct-mapped cache: For every MM address, there is a single cache location which can hold it. If word is in the cache, then the block containing it is identified by the cache index, found directly from the address.</a:t>
                </a:r>
              </a:p>
              <a:p>
                <a:r>
                  <a:rPr lang="en-GB" dirty="0" smtClean="0">
                    <a:solidFill>
                      <a:schemeClr val="tx1"/>
                    </a:solidFill>
                    <a:latin typeface="Arial" charset="0"/>
                    <a:cs typeface="Arial" charset="0"/>
                  </a:rPr>
                  <a:t>Cache index is derived from the byte address as follows:</a:t>
                </a:r>
              </a:p>
              <a:p>
                <a:r>
                  <a:rPr lang="en-GB" dirty="0" smtClean="0">
                    <a:solidFill>
                      <a:schemeClr val="tx1"/>
                    </a:solidFill>
                    <a:latin typeface="Arial" charset="0"/>
                    <a:cs typeface="Arial" charset="0"/>
                  </a:rPr>
                  <a:t>index = </a:t>
                </a:r>
                <a14:m>
                  <m:oMath xmlns:m="http://schemas.openxmlformats.org/officeDocument/2006/math">
                    <m:d>
                      <m:dPr>
                        <m:begChr m:val="|"/>
                        <m:endChr m:val="|"/>
                        <m:ctrlPr>
                          <a:rPr lang="en-GB" i="1" smtClean="0">
                            <a:solidFill>
                              <a:schemeClr val="tx1"/>
                            </a:solidFill>
                            <a:latin typeface="Cambria Math" panose="02040503050406030204" pitchFamily="18" charset="0"/>
                            <a:cs typeface="Arial" charset="0"/>
                          </a:rPr>
                        </m:ctrlPr>
                      </m:dPr>
                      <m:e>
                        <m:f>
                          <m:fPr>
                            <m:ctrlPr>
                              <a:rPr lang="en-GB" i="1" smtClean="0">
                                <a:solidFill>
                                  <a:schemeClr val="tx1"/>
                                </a:solidFill>
                                <a:latin typeface="Cambria Math" panose="02040503050406030204" pitchFamily="18" charset="0"/>
                                <a:cs typeface="Arial" charset="0"/>
                              </a:rPr>
                            </m:ctrlPr>
                          </m:fPr>
                          <m:num>
                            <m:r>
                              <a:rPr lang="en-GB" b="0" i="1" smtClean="0">
                                <a:solidFill>
                                  <a:schemeClr val="tx1"/>
                                </a:solidFill>
                                <a:latin typeface="Cambria Math"/>
                                <a:cs typeface="Arial" charset="0"/>
                              </a:rPr>
                              <m:t>𝑏𝑦𝑡𝑒</m:t>
                            </m:r>
                            <m:r>
                              <a:rPr lang="en-GB" b="0" i="1" smtClean="0">
                                <a:solidFill>
                                  <a:schemeClr val="tx1"/>
                                </a:solidFill>
                                <a:latin typeface="Cambria Math"/>
                                <a:cs typeface="Arial" charset="0"/>
                              </a:rPr>
                              <m:t> </m:t>
                            </m:r>
                            <m:r>
                              <a:rPr lang="en-GB" b="0" i="1" smtClean="0">
                                <a:solidFill>
                                  <a:schemeClr val="tx1"/>
                                </a:solidFill>
                                <a:latin typeface="Cambria Math"/>
                                <a:cs typeface="Arial" charset="0"/>
                              </a:rPr>
                              <m:t>𝑎𝑑𝑑𝑟𝑒𝑠𝑠</m:t>
                            </m:r>
                          </m:num>
                          <m:den>
                            <m:r>
                              <a:rPr lang="en-GB" b="0" i="1" smtClean="0">
                                <a:solidFill>
                                  <a:schemeClr val="tx1"/>
                                </a:solidFill>
                                <a:latin typeface="Cambria Math"/>
                                <a:cs typeface="Arial" charset="0"/>
                              </a:rPr>
                              <m:t>𝑏𝑦𝑡𝑒𝑠</m:t>
                            </m:r>
                            <m:r>
                              <a:rPr lang="en-GB" b="0" i="1" smtClean="0">
                                <a:solidFill>
                                  <a:schemeClr val="tx1"/>
                                </a:solidFill>
                                <a:latin typeface="Cambria Math"/>
                                <a:cs typeface="Arial" charset="0"/>
                              </a:rPr>
                              <m:t> </m:t>
                            </m:r>
                            <m:r>
                              <a:rPr lang="en-GB" b="0" i="1" smtClean="0">
                                <a:solidFill>
                                  <a:schemeClr val="tx1"/>
                                </a:solidFill>
                                <a:latin typeface="Cambria Math"/>
                                <a:cs typeface="Arial" charset="0"/>
                              </a:rPr>
                              <m:t>𝑝𝑒𝑟</m:t>
                            </m:r>
                            <m:r>
                              <a:rPr lang="en-GB" b="0" i="1" smtClean="0">
                                <a:solidFill>
                                  <a:schemeClr val="tx1"/>
                                </a:solidFill>
                                <a:latin typeface="Cambria Math"/>
                                <a:cs typeface="Arial" charset="0"/>
                              </a:rPr>
                              <m:t> </m:t>
                            </m:r>
                            <m:r>
                              <a:rPr lang="en-GB" b="0" i="1" smtClean="0">
                                <a:solidFill>
                                  <a:schemeClr val="tx1"/>
                                </a:solidFill>
                                <a:latin typeface="Cambria Math"/>
                                <a:cs typeface="Arial" charset="0"/>
                              </a:rPr>
                              <m:t>𝑏𝑙𝑜𝑐𝑘</m:t>
                            </m:r>
                          </m:den>
                        </m:f>
                      </m:e>
                    </m:d>
                  </m:oMath>
                </a14:m>
                <a:r>
                  <a:rPr lang="en-GB" dirty="0" smtClean="0">
                    <a:solidFill>
                      <a:schemeClr val="tx1"/>
                    </a:solidFill>
                    <a:latin typeface="Arial" charset="0"/>
                    <a:cs typeface="Arial" charset="0"/>
                  </a:rPr>
                  <a:t>modulo (blocks in cache)</a:t>
                </a:r>
              </a:p>
              <a:p>
                <a:endParaRPr lang="en-GB" dirty="0" smtClean="0">
                  <a:latin typeface="Arial" charset="0"/>
                  <a:cs typeface="Arial" charset="0"/>
                </a:endParaRPr>
              </a:p>
            </p:txBody>
          </p:sp>
        </mc:Choice>
        <mc:Fallback xmlns="">
          <p:sp>
            <p:nvSpPr>
              <p:cNvPr id="12290" name="Content Placeholder 2"/>
              <p:cNvSpPr>
                <a:spLocks noGrp="1" noRot="1" noChangeAspect="1" noMove="1" noResize="1" noEditPoints="1" noAdjustHandles="1" noChangeArrowheads="1" noChangeShapeType="1" noTextEdit="1"/>
              </p:cNvSpPr>
              <p:nvPr>
                <p:ph idx="1"/>
              </p:nvPr>
            </p:nvSpPr>
            <p:spPr>
              <a:xfrm>
                <a:off x="457200" y="1600200"/>
                <a:ext cx="8224982" cy="4525963"/>
              </a:xfrm>
              <a:blipFill rotWithShape="1">
                <a:blip r:embed="rId3"/>
                <a:stretch>
                  <a:fillRect l="-964" t="-943" r="-297"/>
                </a:stretch>
              </a:blipFill>
            </p:spPr>
            <p:txBody>
              <a:bodyPr/>
              <a:lstStyle/>
              <a:p>
                <a:r>
                  <a:rPr lang="en-GB">
                    <a:noFill/>
                  </a:rPr>
                  <a:t> </a:t>
                </a:r>
              </a:p>
            </p:txBody>
          </p:sp>
        </mc:Fallback>
      </mc:AlternateContent>
    </p:spTree>
    <p:extLst>
      <p:ext uri="{BB962C8B-B14F-4D97-AF65-F5344CB8AC3E}">
        <p14:creationId xmlns:p14="http://schemas.microsoft.com/office/powerpoint/2010/main" val="1929331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Direct-mapped Caches </a:t>
            </a:r>
            <a:r>
              <a:rPr lang="en-GB" dirty="0">
                <a:ea typeface="Arial Bold"/>
              </a:rPr>
              <a:t>2</a:t>
            </a:r>
            <a:endParaRPr lang="en-GB" dirty="0" smtClean="0">
              <a:ea typeface="Arial Bold"/>
            </a:endParaRPr>
          </a:p>
        </p:txBody>
      </p:sp>
      <mc:AlternateContent xmlns:mc="http://schemas.openxmlformats.org/markup-compatibility/2006" xmlns:a14="http://schemas.microsoft.com/office/drawing/2010/main">
        <mc:Choice Requires="a14">
          <p:sp>
            <p:nvSpPr>
              <p:cNvPr id="12290" name="Content Placeholder 2"/>
              <p:cNvSpPr>
                <a:spLocks noGrp="1"/>
              </p:cNvSpPr>
              <p:nvPr>
                <p:ph idx="1"/>
              </p:nvPr>
            </p:nvSpPr>
            <p:spPr>
              <a:xfrm>
                <a:off x="457200" y="1600200"/>
                <a:ext cx="8224982" cy="4525963"/>
              </a:xfrm>
            </p:spPr>
            <p:txBody>
              <a:bodyPr/>
              <a:lstStyle/>
              <a:p>
                <a:r>
                  <a:rPr lang="en-GB" dirty="0" smtClean="0">
                    <a:solidFill>
                      <a:schemeClr val="tx1"/>
                    </a:solidFill>
                    <a:latin typeface="Arial" charset="0"/>
                    <a:cs typeface="Arial" charset="0"/>
                  </a:rPr>
                  <a:t>Spatial locality of reference indicates that larger block size will reduce miss rate, but marginally increase the miss penalty</a:t>
                </a:r>
              </a:p>
              <a:p>
                <a:r>
                  <a:rPr lang="en-GB" dirty="0" smtClean="0">
                    <a:solidFill>
                      <a:schemeClr val="tx1"/>
                    </a:solidFill>
                    <a:latin typeface="Arial" charset="0"/>
                    <a:cs typeface="Arial" charset="0"/>
                  </a:rPr>
                  <a:t>Cache index is derived as follows:</a:t>
                </a:r>
              </a:p>
              <a:p>
                <a:r>
                  <a:rPr lang="en-GB" dirty="0" smtClean="0">
                    <a:solidFill>
                      <a:schemeClr val="tx1"/>
                    </a:solidFill>
                    <a:latin typeface="Arial" charset="0"/>
                    <a:cs typeface="Arial" charset="0"/>
                  </a:rPr>
                  <a:t>index = </a:t>
                </a:r>
                <a14:m>
                  <m:oMath xmlns:m="http://schemas.openxmlformats.org/officeDocument/2006/math">
                    <m:d>
                      <m:dPr>
                        <m:begChr m:val="|"/>
                        <m:endChr m:val="|"/>
                        <m:ctrlPr>
                          <a:rPr lang="en-GB" i="1" smtClean="0">
                            <a:solidFill>
                              <a:schemeClr val="tx1"/>
                            </a:solidFill>
                            <a:latin typeface="Cambria Math" panose="02040503050406030204" pitchFamily="18" charset="0"/>
                            <a:cs typeface="Arial" charset="0"/>
                          </a:rPr>
                        </m:ctrlPr>
                      </m:dPr>
                      <m:e>
                        <m:f>
                          <m:fPr>
                            <m:ctrlPr>
                              <a:rPr lang="en-GB" i="1" smtClean="0">
                                <a:solidFill>
                                  <a:schemeClr val="tx1"/>
                                </a:solidFill>
                                <a:latin typeface="Cambria Math" panose="02040503050406030204" pitchFamily="18" charset="0"/>
                                <a:cs typeface="Arial" charset="0"/>
                              </a:rPr>
                            </m:ctrlPr>
                          </m:fPr>
                          <m:num>
                            <m:r>
                              <a:rPr lang="en-GB" b="0" i="1" smtClean="0">
                                <a:solidFill>
                                  <a:schemeClr val="tx1"/>
                                </a:solidFill>
                                <a:latin typeface="Cambria Math"/>
                                <a:cs typeface="Arial" charset="0"/>
                              </a:rPr>
                              <m:t>𝑏𝑦𝑡𝑒</m:t>
                            </m:r>
                            <m:r>
                              <a:rPr lang="en-GB" b="0" i="1" smtClean="0">
                                <a:solidFill>
                                  <a:schemeClr val="tx1"/>
                                </a:solidFill>
                                <a:latin typeface="Cambria Math"/>
                                <a:cs typeface="Arial" charset="0"/>
                              </a:rPr>
                              <m:t> </m:t>
                            </m:r>
                            <m:r>
                              <a:rPr lang="en-GB" b="0" i="1" smtClean="0">
                                <a:solidFill>
                                  <a:schemeClr val="tx1"/>
                                </a:solidFill>
                                <a:latin typeface="Cambria Math"/>
                                <a:cs typeface="Arial" charset="0"/>
                              </a:rPr>
                              <m:t>𝑎𝑑𝑑𝑟𝑒𝑠𝑠</m:t>
                            </m:r>
                          </m:num>
                          <m:den>
                            <m:r>
                              <a:rPr lang="en-GB" b="0" i="1" smtClean="0">
                                <a:solidFill>
                                  <a:schemeClr val="tx1"/>
                                </a:solidFill>
                                <a:latin typeface="Cambria Math"/>
                                <a:cs typeface="Arial" charset="0"/>
                              </a:rPr>
                              <m:t>𝑏𝑦𝑡𝑒𝑠</m:t>
                            </m:r>
                            <m:r>
                              <a:rPr lang="en-GB" b="0" i="1" smtClean="0">
                                <a:solidFill>
                                  <a:schemeClr val="tx1"/>
                                </a:solidFill>
                                <a:latin typeface="Cambria Math"/>
                                <a:cs typeface="Arial" charset="0"/>
                              </a:rPr>
                              <m:t> </m:t>
                            </m:r>
                            <m:r>
                              <a:rPr lang="en-GB" b="0" i="1" smtClean="0">
                                <a:solidFill>
                                  <a:schemeClr val="tx1"/>
                                </a:solidFill>
                                <a:latin typeface="Cambria Math"/>
                                <a:cs typeface="Arial" charset="0"/>
                              </a:rPr>
                              <m:t>𝑝𝑒𝑟</m:t>
                            </m:r>
                            <m:r>
                              <a:rPr lang="en-GB" b="0" i="1" smtClean="0">
                                <a:solidFill>
                                  <a:schemeClr val="tx1"/>
                                </a:solidFill>
                                <a:latin typeface="Cambria Math"/>
                                <a:cs typeface="Arial" charset="0"/>
                              </a:rPr>
                              <m:t> </m:t>
                            </m:r>
                            <m:r>
                              <a:rPr lang="en-GB" b="0" i="1" smtClean="0">
                                <a:solidFill>
                                  <a:schemeClr val="tx1"/>
                                </a:solidFill>
                                <a:latin typeface="Cambria Math"/>
                                <a:cs typeface="Arial" charset="0"/>
                              </a:rPr>
                              <m:t>𝑏𝑙𝑜𝑐𝑘</m:t>
                            </m:r>
                          </m:den>
                        </m:f>
                      </m:e>
                    </m:d>
                  </m:oMath>
                </a14:m>
                <a:r>
                  <a:rPr lang="en-GB" dirty="0" smtClean="0">
                    <a:solidFill>
                      <a:schemeClr val="tx1"/>
                    </a:solidFill>
                    <a:latin typeface="Arial" charset="0"/>
                    <a:cs typeface="Arial" charset="0"/>
                  </a:rPr>
                  <a:t>modulo (blocks in cache)</a:t>
                </a:r>
              </a:p>
              <a:p>
                <a:r>
                  <a:rPr lang="en-GB" dirty="0">
                    <a:solidFill>
                      <a:schemeClr val="tx1"/>
                    </a:solidFill>
                    <a:latin typeface="Arial" charset="0"/>
                    <a:cs typeface="Arial" charset="0"/>
                  </a:rPr>
                  <a:t>index = </a:t>
                </a:r>
                <a14:m>
                  <m:oMath xmlns:m="http://schemas.openxmlformats.org/officeDocument/2006/math">
                    <m:d>
                      <m:dPr>
                        <m:begChr m:val="|"/>
                        <m:endChr m:val="|"/>
                        <m:ctrlPr>
                          <a:rPr lang="en-GB" i="1">
                            <a:solidFill>
                              <a:schemeClr val="tx1"/>
                            </a:solidFill>
                            <a:latin typeface="Cambria Math" panose="02040503050406030204" pitchFamily="18" charset="0"/>
                            <a:cs typeface="Arial" charset="0"/>
                          </a:rPr>
                        </m:ctrlPr>
                      </m:dPr>
                      <m:e>
                        <m:f>
                          <m:fPr>
                            <m:ctrlPr>
                              <a:rPr lang="en-GB" i="1" smtClean="0">
                                <a:solidFill>
                                  <a:schemeClr val="tx1"/>
                                </a:solidFill>
                                <a:latin typeface="Cambria Math" panose="02040503050406030204" pitchFamily="18" charset="0"/>
                                <a:cs typeface="Arial" charset="0"/>
                              </a:rPr>
                            </m:ctrlPr>
                          </m:fPr>
                          <m:num>
                            <m:r>
                              <a:rPr lang="en-GB" i="1">
                                <a:solidFill>
                                  <a:schemeClr val="tx1"/>
                                </a:solidFill>
                                <a:latin typeface="Cambria Math"/>
                                <a:cs typeface="Arial" charset="0"/>
                              </a:rPr>
                              <m:t> </m:t>
                            </m:r>
                            <m:r>
                              <a:rPr lang="en-GB" b="0" i="1" smtClean="0">
                                <a:solidFill>
                                  <a:schemeClr val="tx1"/>
                                </a:solidFill>
                                <a:latin typeface="Cambria Math"/>
                                <a:cs typeface="Arial" charset="0"/>
                              </a:rPr>
                              <m:t>𝑤𝑜𝑟𝑑</m:t>
                            </m:r>
                            <m:r>
                              <a:rPr lang="en-GB" b="0" i="1" smtClean="0">
                                <a:solidFill>
                                  <a:schemeClr val="tx1"/>
                                </a:solidFill>
                                <a:latin typeface="Cambria Math"/>
                                <a:cs typeface="Arial" charset="0"/>
                              </a:rPr>
                              <m:t> </m:t>
                            </m:r>
                            <m:r>
                              <a:rPr lang="en-GB" i="1">
                                <a:solidFill>
                                  <a:schemeClr val="tx1"/>
                                </a:solidFill>
                                <a:latin typeface="Cambria Math"/>
                                <a:cs typeface="Arial" charset="0"/>
                              </a:rPr>
                              <m:t>𝑎𝑑𝑑𝑟𝑒𝑠𝑠</m:t>
                            </m:r>
                          </m:num>
                          <m:den>
                            <m:r>
                              <a:rPr lang="en-GB" b="0" i="1" smtClean="0">
                                <a:solidFill>
                                  <a:schemeClr val="tx1"/>
                                </a:solidFill>
                                <a:latin typeface="Cambria Math"/>
                                <a:cs typeface="Arial" charset="0"/>
                              </a:rPr>
                              <m:t>𝑤𝑜𝑟𝑑𝑠</m:t>
                            </m:r>
                            <m:r>
                              <a:rPr lang="en-GB" i="1">
                                <a:solidFill>
                                  <a:schemeClr val="tx1"/>
                                </a:solidFill>
                                <a:latin typeface="Cambria Math"/>
                                <a:cs typeface="Arial" charset="0"/>
                              </a:rPr>
                              <m:t> </m:t>
                            </m:r>
                            <m:r>
                              <a:rPr lang="en-GB" i="1">
                                <a:solidFill>
                                  <a:schemeClr val="tx1"/>
                                </a:solidFill>
                                <a:latin typeface="Cambria Math"/>
                                <a:cs typeface="Arial" charset="0"/>
                              </a:rPr>
                              <m:t>𝑝𝑒𝑟</m:t>
                            </m:r>
                            <m:r>
                              <a:rPr lang="en-GB" i="1">
                                <a:solidFill>
                                  <a:schemeClr val="tx1"/>
                                </a:solidFill>
                                <a:latin typeface="Cambria Math"/>
                                <a:cs typeface="Arial" charset="0"/>
                              </a:rPr>
                              <m:t> </m:t>
                            </m:r>
                            <m:r>
                              <a:rPr lang="en-GB" i="1">
                                <a:solidFill>
                                  <a:schemeClr val="tx1"/>
                                </a:solidFill>
                                <a:latin typeface="Cambria Math"/>
                                <a:cs typeface="Arial" charset="0"/>
                              </a:rPr>
                              <m:t>𝑏𝑙𝑜𝑐𝑘</m:t>
                            </m:r>
                          </m:den>
                        </m:f>
                      </m:e>
                    </m:d>
                  </m:oMath>
                </a14:m>
                <a:r>
                  <a:rPr lang="en-GB" dirty="0">
                    <a:solidFill>
                      <a:schemeClr val="tx1"/>
                    </a:solidFill>
                    <a:latin typeface="Arial" charset="0"/>
                    <a:cs typeface="Arial" charset="0"/>
                  </a:rPr>
                  <a:t>modulo (blocks in cache</a:t>
                </a:r>
                <a:r>
                  <a:rPr lang="en-GB" dirty="0" smtClean="0">
                    <a:solidFill>
                      <a:schemeClr val="tx1"/>
                    </a:solidFill>
                    <a:latin typeface="Arial" charset="0"/>
                    <a:cs typeface="Arial" charset="0"/>
                  </a:rPr>
                  <a:t>)</a:t>
                </a:r>
              </a:p>
              <a:p>
                <a:r>
                  <a:rPr lang="en-GB" dirty="0" smtClean="0">
                    <a:solidFill>
                      <a:schemeClr val="tx1"/>
                    </a:solidFill>
                    <a:latin typeface="Arial" charset="0"/>
                    <a:cs typeface="Arial" charset="0"/>
                  </a:rPr>
                  <a:t>index = (block address) modulo (blocks in cache)</a:t>
                </a:r>
              </a:p>
              <a:p>
                <a:r>
                  <a:rPr lang="en-GB" dirty="0" smtClean="0">
                    <a:solidFill>
                      <a:schemeClr val="tx1"/>
                    </a:solidFill>
                    <a:latin typeface="Arial" charset="0"/>
                    <a:cs typeface="Arial" charset="0"/>
                  </a:rPr>
                  <a:t>Consider 64KB cache using 4-word(16 byte). 12-bit index addresses cache block, if 16-bit tag matches stored tag, then 2-bit block offset selects required word</a:t>
                </a:r>
              </a:p>
              <a:p>
                <a:r>
                  <a:rPr lang="en-GB" dirty="0" smtClean="0">
                    <a:solidFill>
                      <a:schemeClr val="tx1"/>
                    </a:solidFill>
                    <a:latin typeface="Arial" charset="0"/>
                    <a:cs typeface="Arial" charset="0"/>
                  </a:rPr>
                  <a:t>Tag needed as 2</a:t>
                </a:r>
                <a:r>
                  <a:rPr lang="en-GB" baseline="30000" dirty="0" smtClean="0">
                    <a:solidFill>
                      <a:schemeClr val="tx1"/>
                    </a:solidFill>
                    <a:latin typeface="Arial" charset="0"/>
                    <a:cs typeface="Arial" charset="0"/>
                  </a:rPr>
                  <a:t>16 </a:t>
                </a:r>
                <a:r>
                  <a:rPr lang="en-GB" dirty="0" smtClean="0">
                    <a:solidFill>
                      <a:schemeClr val="tx1"/>
                    </a:solidFill>
                    <a:latin typeface="Arial" charset="0"/>
                    <a:cs typeface="Arial" charset="0"/>
                  </a:rPr>
                  <a:t>matches, also valid bit per block</a:t>
                </a:r>
                <a:endParaRPr lang="en-GB" dirty="0">
                  <a:solidFill>
                    <a:schemeClr val="tx1"/>
                  </a:solidFill>
                  <a:latin typeface="Arial" charset="0"/>
                  <a:cs typeface="Arial" charset="0"/>
                </a:endParaRPr>
              </a:p>
              <a:p>
                <a:endParaRPr lang="en-GB" dirty="0" smtClean="0">
                  <a:solidFill>
                    <a:schemeClr val="tx1"/>
                  </a:solidFill>
                  <a:latin typeface="Arial" charset="0"/>
                  <a:cs typeface="Arial" charset="0"/>
                </a:endParaRPr>
              </a:p>
              <a:p>
                <a:endParaRPr lang="en-GB" dirty="0" smtClean="0">
                  <a:latin typeface="Arial" charset="0"/>
                  <a:cs typeface="Arial" charset="0"/>
                </a:endParaRPr>
              </a:p>
            </p:txBody>
          </p:sp>
        </mc:Choice>
        <mc:Fallback xmlns="">
          <p:sp>
            <p:nvSpPr>
              <p:cNvPr id="12290" name="Content Placeholder 2"/>
              <p:cNvSpPr>
                <a:spLocks noGrp="1" noRot="1" noChangeAspect="1" noMove="1" noResize="1" noEditPoints="1" noAdjustHandles="1" noChangeArrowheads="1" noChangeShapeType="1" noTextEdit="1"/>
              </p:cNvSpPr>
              <p:nvPr>
                <p:ph idx="1"/>
              </p:nvPr>
            </p:nvSpPr>
            <p:spPr>
              <a:xfrm>
                <a:off x="457200" y="1600200"/>
                <a:ext cx="8224982" cy="4525963"/>
              </a:xfrm>
              <a:blipFill rotWithShape="1">
                <a:blip r:embed="rId3"/>
                <a:stretch>
                  <a:fillRect l="-964" t="-943" b="-14960"/>
                </a:stretch>
              </a:blipFill>
            </p:spPr>
            <p:txBody>
              <a:bodyPr/>
              <a:lstStyle/>
              <a:p>
                <a:r>
                  <a:rPr lang="en-GB">
                    <a:noFill/>
                  </a:rPr>
                  <a:t> </a:t>
                </a:r>
              </a:p>
            </p:txBody>
          </p:sp>
        </mc:Fallback>
      </mc:AlternateContent>
    </p:spTree>
    <p:extLst>
      <p:ext uri="{BB962C8B-B14F-4D97-AF65-F5344CB8AC3E}">
        <p14:creationId xmlns:p14="http://schemas.microsoft.com/office/powerpoint/2010/main" val="2384563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Handling Cache Misses</a:t>
            </a:r>
          </a:p>
        </p:txBody>
      </p:sp>
      <p:sp>
        <p:nvSpPr>
          <p:cNvPr id="12290" name="Content Placeholder 2"/>
          <p:cNvSpPr>
            <a:spLocks noGrp="1"/>
          </p:cNvSpPr>
          <p:nvPr>
            <p:ph idx="1"/>
          </p:nvPr>
        </p:nvSpPr>
        <p:spPr>
          <a:xfrm>
            <a:off x="457200" y="1600200"/>
            <a:ext cx="8224982" cy="4525963"/>
          </a:xfrm>
        </p:spPr>
        <p:txBody>
          <a:bodyPr/>
          <a:lstStyle/>
          <a:p>
            <a:r>
              <a:rPr lang="en-GB" dirty="0" smtClean="0">
                <a:solidFill>
                  <a:schemeClr val="tx1"/>
                </a:solidFill>
                <a:latin typeface="Arial" charset="0"/>
                <a:cs typeface="Arial" charset="0"/>
              </a:rPr>
              <a:t>On a cache miss, required block needs to be copied from memory management into cache and current cache block replaced</a:t>
            </a:r>
          </a:p>
          <a:p>
            <a:r>
              <a:rPr lang="en-GB" dirty="0" smtClean="0">
                <a:solidFill>
                  <a:schemeClr val="tx1"/>
                </a:solidFill>
                <a:latin typeface="Arial" charset="0"/>
                <a:cs typeface="Arial" charset="0"/>
              </a:rPr>
              <a:t>On a miss for the instruction cache:</a:t>
            </a:r>
          </a:p>
          <a:p>
            <a:pPr marL="857250" lvl="1" indent="-457200">
              <a:buFont typeface="+mj-lt"/>
              <a:buAutoNum type="arabicPeriod"/>
            </a:pPr>
            <a:r>
              <a:rPr lang="en-GB" dirty="0" smtClean="0">
                <a:solidFill>
                  <a:schemeClr val="tx1"/>
                </a:solidFill>
                <a:latin typeface="Arial" charset="0"/>
                <a:cs typeface="Arial" charset="0"/>
              </a:rPr>
              <a:t>Compute PC-4 and store in PC. Resets the PC which would already have been incremented so that it points again at missed instruction</a:t>
            </a:r>
          </a:p>
          <a:p>
            <a:pPr marL="857250" lvl="1" indent="-457200">
              <a:buFont typeface="+mj-lt"/>
              <a:buAutoNum type="arabicPeriod"/>
            </a:pPr>
            <a:r>
              <a:rPr lang="en-GB" dirty="0" smtClean="0">
                <a:solidFill>
                  <a:schemeClr val="tx1"/>
                </a:solidFill>
                <a:latin typeface="Arial" charset="0"/>
                <a:cs typeface="Arial" charset="0"/>
              </a:rPr>
              <a:t>Instruct MM to read requested block and wait to complete (several clock cycles)</a:t>
            </a:r>
          </a:p>
          <a:p>
            <a:pPr marL="857250" lvl="1" indent="-457200">
              <a:buFont typeface="+mj-lt"/>
              <a:buAutoNum type="arabicPeriod"/>
            </a:pPr>
            <a:r>
              <a:rPr lang="en-GB" dirty="0" smtClean="0">
                <a:solidFill>
                  <a:schemeClr val="tx1"/>
                </a:solidFill>
                <a:latin typeface="Arial" charset="0"/>
                <a:cs typeface="Arial" charset="0"/>
              </a:rPr>
              <a:t>Write data and tag into cache and set valid bit to 1</a:t>
            </a:r>
          </a:p>
          <a:p>
            <a:pPr marL="857250" lvl="1" indent="-457200">
              <a:buFont typeface="+mj-lt"/>
              <a:buAutoNum type="arabicPeriod"/>
            </a:pPr>
            <a:r>
              <a:rPr lang="en-GB" dirty="0" smtClean="0">
                <a:solidFill>
                  <a:schemeClr val="tx1"/>
                </a:solidFill>
                <a:latin typeface="Arial" charset="0"/>
                <a:cs typeface="Arial" charset="0"/>
              </a:rPr>
              <a:t>Restart the pipeline, which will fetch the instruction again, this time finding it in the cache</a:t>
            </a:r>
          </a:p>
          <a:p>
            <a:r>
              <a:rPr lang="en-GB" dirty="0" smtClean="0">
                <a:solidFill>
                  <a:schemeClr val="tx1"/>
                </a:solidFill>
                <a:latin typeface="Arial" charset="0"/>
                <a:cs typeface="Arial" charset="0"/>
              </a:rPr>
              <a:t>A cache miss is similar to a pipeline stall but stalls entire machine</a:t>
            </a:r>
          </a:p>
          <a:p>
            <a:pPr marL="857250" lvl="1" indent="-457200">
              <a:buFont typeface="+mj-lt"/>
              <a:buAutoNum type="arabicPeriod"/>
            </a:pPr>
            <a:endParaRPr lang="en-GB" dirty="0" smtClean="0">
              <a:latin typeface="Arial" charset="0"/>
              <a:cs typeface="Arial" charset="0"/>
            </a:endParaRPr>
          </a:p>
        </p:txBody>
      </p:sp>
    </p:spTree>
    <p:extLst>
      <p:ext uri="{BB962C8B-B14F-4D97-AF65-F5344CB8AC3E}">
        <p14:creationId xmlns:p14="http://schemas.microsoft.com/office/powerpoint/2010/main" val="407660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err="1" smtClean="0">
                <a:ea typeface="Arial Bold"/>
              </a:rPr>
              <a:t>Datapath</a:t>
            </a:r>
            <a:r>
              <a:rPr lang="en-GB" dirty="0" smtClean="0">
                <a:ea typeface="Arial Bold"/>
              </a:rPr>
              <a:t> 2</a:t>
            </a:r>
          </a:p>
        </p:txBody>
      </p:sp>
      <p:sp>
        <p:nvSpPr>
          <p:cNvPr id="12290" name="Content Placeholder 2"/>
          <p:cNvSpPr>
            <a:spLocks noGrp="1"/>
          </p:cNvSpPr>
          <p:nvPr>
            <p:ph idx="1"/>
          </p:nvPr>
        </p:nvSpPr>
        <p:spPr>
          <a:xfrm>
            <a:off x="457200" y="1600200"/>
            <a:ext cx="8250072" cy="4525963"/>
          </a:xfrm>
        </p:spPr>
        <p:txBody>
          <a:bodyPr/>
          <a:lstStyle/>
          <a:p>
            <a:r>
              <a:rPr lang="en-GB" dirty="0" smtClean="0">
                <a:solidFill>
                  <a:schemeClr val="tx1"/>
                </a:solidFill>
                <a:latin typeface="Arial" charset="0"/>
                <a:cs typeface="Arial" charset="0"/>
              </a:rPr>
              <a:t>In any processor, need multiple control signals in order to ensure that correct registers </a:t>
            </a:r>
            <a:r>
              <a:rPr lang="en-GB" dirty="0" err="1" smtClean="0">
                <a:solidFill>
                  <a:schemeClr val="tx1"/>
                </a:solidFill>
                <a:latin typeface="Arial" charset="0"/>
                <a:cs typeface="Arial" charset="0"/>
              </a:rPr>
              <a:t>etc</a:t>
            </a:r>
            <a:r>
              <a:rPr lang="en-GB" dirty="0" smtClean="0">
                <a:solidFill>
                  <a:schemeClr val="tx1"/>
                </a:solidFill>
                <a:latin typeface="Arial" charset="0"/>
                <a:cs typeface="Arial" charset="0"/>
              </a:rPr>
              <a:t> are active at the correct point in the cycle.</a:t>
            </a:r>
          </a:p>
          <a:p>
            <a:r>
              <a:rPr lang="en-GB" dirty="0" smtClean="0">
                <a:solidFill>
                  <a:schemeClr val="tx1"/>
                </a:solidFill>
                <a:latin typeface="Arial" charset="0"/>
                <a:cs typeface="Arial" charset="0"/>
              </a:rPr>
              <a:t>This could be implemented in a ROM or Programmable Logic Array</a:t>
            </a:r>
          </a:p>
          <a:p>
            <a:r>
              <a:rPr lang="en-GB" dirty="0" smtClean="0">
                <a:solidFill>
                  <a:schemeClr val="tx1"/>
                </a:solidFill>
                <a:latin typeface="Arial" charset="0"/>
                <a:cs typeface="Arial" charset="0"/>
              </a:rPr>
              <a:t>If done on a single clock cycle, then clock period cannot be shorter than the propagation delay through longest path in the processor. Obviously some instructions are simpler and could use shorter clock periods</a:t>
            </a:r>
          </a:p>
          <a:p>
            <a:r>
              <a:rPr lang="en-GB" dirty="0" smtClean="0">
                <a:solidFill>
                  <a:schemeClr val="tx1"/>
                </a:solidFill>
                <a:latin typeface="Arial" charset="0"/>
                <a:cs typeface="Arial" charset="0"/>
              </a:rPr>
              <a:t>Multiple-clock cycle </a:t>
            </a:r>
            <a:r>
              <a:rPr lang="en-GB" dirty="0" err="1" smtClean="0">
                <a:solidFill>
                  <a:schemeClr val="tx1"/>
                </a:solidFill>
                <a:latin typeface="Arial" charset="0"/>
                <a:cs typeface="Arial" charset="0"/>
              </a:rPr>
              <a:t>datapath</a:t>
            </a:r>
            <a:r>
              <a:rPr lang="en-GB" dirty="0" smtClean="0">
                <a:solidFill>
                  <a:schemeClr val="tx1"/>
                </a:solidFill>
                <a:latin typeface="Arial" charset="0"/>
                <a:cs typeface="Arial" charset="0"/>
              </a:rPr>
              <a:t> would be faster with different instructions taking different numbers of cycle (instruction is </a:t>
            </a:r>
            <a:r>
              <a:rPr lang="en-GB" dirty="0" err="1" smtClean="0">
                <a:solidFill>
                  <a:schemeClr val="tx1"/>
                </a:solidFill>
                <a:latin typeface="Arial" charset="0"/>
                <a:cs typeface="Arial" charset="0"/>
              </a:rPr>
              <a:t>fissioned</a:t>
            </a:r>
            <a:r>
              <a:rPr lang="en-GB" dirty="0" smtClean="0">
                <a:solidFill>
                  <a:schemeClr val="tx1"/>
                </a:solidFill>
                <a:latin typeface="Arial" charset="0"/>
                <a:cs typeface="Arial" charset="0"/>
              </a:rPr>
              <a:t> into steps. Allows faster clock cycles</a:t>
            </a:r>
          </a:p>
        </p:txBody>
      </p:sp>
    </p:spTree>
    <p:extLst>
      <p:ext uri="{BB962C8B-B14F-4D97-AF65-F5344CB8AC3E}">
        <p14:creationId xmlns:p14="http://schemas.microsoft.com/office/powerpoint/2010/main" val="3574782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Cache Writes</a:t>
            </a:r>
          </a:p>
        </p:txBody>
      </p:sp>
      <p:sp>
        <p:nvSpPr>
          <p:cNvPr id="12290" name="Content Placeholder 2"/>
          <p:cNvSpPr>
            <a:spLocks noGrp="1"/>
          </p:cNvSpPr>
          <p:nvPr>
            <p:ph idx="1"/>
          </p:nvPr>
        </p:nvSpPr>
        <p:spPr>
          <a:xfrm>
            <a:off x="457200" y="1600200"/>
            <a:ext cx="8234218" cy="4525963"/>
          </a:xfrm>
        </p:spPr>
        <p:txBody>
          <a:bodyPr/>
          <a:lstStyle/>
          <a:p>
            <a:r>
              <a:rPr lang="en-GB" dirty="0" smtClean="0">
                <a:solidFill>
                  <a:schemeClr val="tx1"/>
                </a:solidFill>
                <a:latin typeface="Arial" charset="0"/>
                <a:cs typeface="Arial" charset="0"/>
              </a:rPr>
              <a:t>On writing, if block is not already in cache, the block must be read from MM and relevant word updated in cache</a:t>
            </a:r>
          </a:p>
          <a:p>
            <a:r>
              <a:rPr lang="en-GB" dirty="0" smtClean="0">
                <a:solidFill>
                  <a:schemeClr val="tx1"/>
                </a:solidFill>
                <a:latin typeface="Arial" charset="0"/>
                <a:cs typeface="Arial" charset="0"/>
              </a:rPr>
              <a:t>MM must be updated on a write:</a:t>
            </a:r>
          </a:p>
          <a:p>
            <a:pPr lvl="1"/>
            <a:r>
              <a:rPr lang="en-GB" dirty="0" smtClean="0">
                <a:solidFill>
                  <a:schemeClr val="tx1"/>
                </a:solidFill>
                <a:latin typeface="Arial" charset="0"/>
                <a:cs typeface="Arial" charset="0"/>
              </a:rPr>
              <a:t>Write through: data written to cache and also to MM. To avoid stalling the processor, while MM is updated, use write buffers. Advantage: read misses are cheaper as they never require a write to MM and easier to implement</a:t>
            </a:r>
          </a:p>
          <a:p>
            <a:pPr lvl="1"/>
            <a:r>
              <a:rPr lang="en-GB" dirty="0" smtClean="0">
                <a:solidFill>
                  <a:schemeClr val="tx1"/>
                </a:solidFill>
                <a:latin typeface="Arial" charset="0"/>
                <a:cs typeface="Arial" charset="0"/>
              </a:rPr>
              <a:t>Write back/copy back: data is written only to the cache and modified block is written to MM only when it is replaced in the cache. Advantage: words written at cache rather than MM speed; multiple writes to a block only require one write to MM</a:t>
            </a:r>
          </a:p>
        </p:txBody>
      </p:sp>
    </p:spTree>
    <p:extLst>
      <p:ext uri="{BB962C8B-B14F-4D97-AF65-F5344CB8AC3E}">
        <p14:creationId xmlns:p14="http://schemas.microsoft.com/office/powerpoint/2010/main" val="1863327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Associative Caches</a:t>
            </a:r>
          </a:p>
        </p:txBody>
      </p:sp>
      <p:sp>
        <p:nvSpPr>
          <p:cNvPr id="12290" name="Content Placeholder 2"/>
          <p:cNvSpPr>
            <a:spLocks noGrp="1"/>
          </p:cNvSpPr>
          <p:nvPr>
            <p:ph idx="1"/>
          </p:nvPr>
        </p:nvSpPr>
        <p:spPr>
          <a:xfrm>
            <a:off x="457200" y="1600200"/>
            <a:ext cx="8234218" cy="4525963"/>
          </a:xfrm>
        </p:spPr>
        <p:txBody>
          <a:bodyPr/>
          <a:lstStyle/>
          <a:p>
            <a:r>
              <a:rPr lang="en-GB" dirty="0" smtClean="0">
                <a:solidFill>
                  <a:schemeClr val="tx1"/>
                </a:solidFill>
                <a:latin typeface="Arial" charset="0"/>
                <a:cs typeface="Arial" charset="0"/>
              </a:rPr>
              <a:t>Direct-mapped caches have disadvantage that there is no choice on which block to replace when get a cache miss. Could potentially replace same block repeatedly</a:t>
            </a:r>
          </a:p>
          <a:p>
            <a:r>
              <a:rPr lang="en-GB" dirty="0" smtClean="0">
                <a:solidFill>
                  <a:schemeClr val="tx1"/>
                </a:solidFill>
                <a:latin typeface="Arial" charset="0"/>
                <a:cs typeface="Arial" charset="0"/>
              </a:rPr>
              <a:t>More flexible approach is fully associative cache which allows a memory block to reside anywhere in cache. Accessing a word entails a full search of cache to see if requested block is present.</a:t>
            </a:r>
          </a:p>
          <a:p>
            <a:r>
              <a:rPr lang="en-GB" dirty="0" smtClean="0">
                <a:solidFill>
                  <a:schemeClr val="tx1"/>
                </a:solidFill>
                <a:latin typeface="Arial" charset="0"/>
                <a:cs typeface="Arial" charset="0"/>
              </a:rPr>
              <a:t>A set associative cache is a compromise. It has a number of locations (≥ 2) where block can reside. Each MM block maps to a unique set and all blocks in the set must be searched for requested block and tag field extended to identify each set member</a:t>
            </a:r>
          </a:p>
          <a:p>
            <a:r>
              <a:rPr lang="en-GB" dirty="0" smtClean="0">
                <a:solidFill>
                  <a:schemeClr val="tx1"/>
                </a:solidFill>
                <a:latin typeface="Arial" charset="0"/>
                <a:cs typeface="Arial" charset="0"/>
              </a:rPr>
              <a:t>(block address) modulo (sets in cache)</a:t>
            </a:r>
          </a:p>
        </p:txBody>
      </p:sp>
    </p:spTree>
    <p:extLst>
      <p:ext uri="{BB962C8B-B14F-4D97-AF65-F5344CB8AC3E}">
        <p14:creationId xmlns:p14="http://schemas.microsoft.com/office/powerpoint/2010/main" val="2584017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Block Replacement Strategies</a:t>
            </a:r>
          </a:p>
        </p:txBody>
      </p:sp>
      <p:sp>
        <p:nvSpPr>
          <p:cNvPr id="12290" name="Content Placeholder 2"/>
          <p:cNvSpPr>
            <a:spLocks noGrp="1"/>
          </p:cNvSpPr>
          <p:nvPr>
            <p:ph idx="1"/>
          </p:nvPr>
        </p:nvSpPr>
        <p:spPr>
          <a:xfrm>
            <a:off x="457199" y="1600200"/>
            <a:ext cx="8215745" cy="4525963"/>
          </a:xfrm>
        </p:spPr>
        <p:txBody>
          <a:bodyPr/>
          <a:lstStyle/>
          <a:p>
            <a:r>
              <a:rPr lang="en-GB" dirty="0" smtClean="0">
                <a:solidFill>
                  <a:schemeClr val="tx1"/>
                </a:solidFill>
                <a:latin typeface="Arial" charset="0"/>
                <a:cs typeface="Arial" charset="0"/>
              </a:rPr>
              <a:t>Two main strategies for associative caches:</a:t>
            </a:r>
          </a:p>
          <a:p>
            <a:r>
              <a:rPr lang="en-GB" dirty="0" smtClean="0">
                <a:solidFill>
                  <a:schemeClr val="tx1"/>
                </a:solidFill>
                <a:latin typeface="Arial" charset="0"/>
                <a:cs typeface="Arial" charset="0"/>
              </a:rPr>
              <a:t>Random: candidate blocks are randomly selected</a:t>
            </a:r>
          </a:p>
          <a:p>
            <a:r>
              <a:rPr lang="en-GB" dirty="0" smtClean="0">
                <a:solidFill>
                  <a:schemeClr val="tx1"/>
                </a:solidFill>
                <a:latin typeface="Arial" charset="0"/>
                <a:cs typeface="Arial" charset="0"/>
              </a:rPr>
              <a:t>Least recently used: block replaced is the one that has been unused for longest time</a:t>
            </a:r>
          </a:p>
          <a:p>
            <a:r>
              <a:rPr lang="en-GB" dirty="0" smtClean="0">
                <a:solidFill>
                  <a:schemeClr val="tx1"/>
                </a:solidFill>
                <a:latin typeface="Arial" charset="0"/>
                <a:cs typeface="Arial" charset="0"/>
              </a:rPr>
              <a:t>Random selection is easy to build and for 2-way set associative random replacement miss rate is only 1.1 higher than LRU</a:t>
            </a:r>
          </a:p>
          <a:p>
            <a:r>
              <a:rPr lang="en-GB" dirty="0" smtClean="0">
                <a:solidFill>
                  <a:schemeClr val="tx1"/>
                </a:solidFill>
                <a:latin typeface="Arial" charset="0"/>
                <a:cs typeface="Arial" charset="0"/>
              </a:rPr>
              <a:t>LRU more attractive with higher set associativity and when miss penalty is high, though slower, harder to implement (usually approximated)</a:t>
            </a:r>
          </a:p>
        </p:txBody>
      </p:sp>
    </p:spTree>
    <p:extLst>
      <p:ext uri="{BB962C8B-B14F-4D97-AF65-F5344CB8AC3E}">
        <p14:creationId xmlns:p14="http://schemas.microsoft.com/office/powerpoint/2010/main" val="1079340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Cache Performance</a:t>
            </a:r>
          </a:p>
        </p:txBody>
      </p:sp>
      <p:sp>
        <p:nvSpPr>
          <p:cNvPr id="12290" name="Content Placeholder 2"/>
          <p:cNvSpPr>
            <a:spLocks noGrp="1"/>
          </p:cNvSpPr>
          <p:nvPr>
            <p:ph idx="1"/>
          </p:nvPr>
        </p:nvSpPr>
        <p:spPr>
          <a:xfrm>
            <a:off x="457199" y="1600200"/>
            <a:ext cx="8215745" cy="4525963"/>
          </a:xfrm>
        </p:spPr>
        <p:txBody>
          <a:bodyPr/>
          <a:lstStyle/>
          <a:p>
            <a:r>
              <a:rPr lang="en-GB" dirty="0" smtClean="0">
                <a:solidFill>
                  <a:schemeClr val="tx1"/>
                </a:solidFill>
                <a:latin typeface="Arial" charset="0"/>
                <a:cs typeface="Arial" charset="0"/>
              </a:rPr>
              <a:t>Execution time = (CPU execution cycles + memory stall cycles) x clock cycle time</a:t>
            </a:r>
          </a:p>
          <a:p>
            <a:r>
              <a:rPr lang="en-GB" dirty="0" smtClean="0">
                <a:solidFill>
                  <a:schemeClr val="tx1"/>
                </a:solidFill>
                <a:latin typeface="Arial" charset="0"/>
                <a:cs typeface="Arial" charset="0"/>
              </a:rPr>
              <a:t>Memory stall cycles = instructions in program x misses per instruction x miss penalty</a:t>
            </a:r>
          </a:p>
          <a:p>
            <a:r>
              <a:rPr lang="en-GB" dirty="0" smtClean="0">
                <a:solidFill>
                  <a:schemeClr val="tx1"/>
                </a:solidFill>
                <a:latin typeface="Arial" charset="0"/>
                <a:cs typeface="Arial" charset="0"/>
              </a:rPr>
              <a:t>As CPUs improve, memory stall cycles degrade performance, so:</a:t>
            </a:r>
          </a:p>
          <a:p>
            <a:pPr marL="457200" indent="-457200">
              <a:buFont typeface="+mj-lt"/>
              <a:buAutoNum type="arabicPeriod"/>
            </a:pPr>
            <a:r>
              <a:rPr lang="en-GB" dirty="0" smtClean="0">
                <a:solidFill>
                  <a:schemeClr val="tx1"/>
                </a:solidFill>
                <a:latin typeface="Arial" charset="0"/>
                <a:cs typeface="Arial" charset="0"/>
              </a:rPr>
              <a:t>Reduce miss rate (better cache strategies). Multilevel cache with </a:t>
            </a:r>
            <a:r>
              <a:rPr lang="en-GB" dirty="0" err="1" smtClean="0">
                <a:solidFill>
                  <a:schemeClr val="tx1"/>
                </a:solidFill>
                <a:latin typeface="Arial" charset="0"/>
                <a:cs typeface="Arial" charset="0"/>
              </a:rPr>
              <a:t>onchip</a:t>
            </a:r>
            <a:r>
              <a:rPr lang="en-GB" dirty="0" smtClean="0">
                <a:solidFill>
                  <a:schemeClr val="tx1"/>
                </a:solidFill>
                <a:latin typeface="Arial" charset="0"/>
                <a:cs typeface="Arial" charset="0"/>
              </a:rPr>
              <a:t> small cache (very fast), possibly set associative and large (1MB+) off-chip cache, probably direct-mapped</a:t>
            </a:r>
          </a:p>
          <a:p>
            <a:pPr marL="457200" indent="-457200">
              <a:buFont typeface="+mj-lt"/>
              <a:buAutoNum type="arabicPeriod"/>
            </a:pPr>
            <a:r>
              <a:rPr lang="en-GB" dirty="0" smtClean="0">
                <a:solidFill>
                  <a:schemeClr val="tx1"/>
                </a:solidFill>
                <a:latin typeface="Arial" charset="0"/>
                <a:cs typeface="Arial" charset="0"/>
              </a:rPr>
              <a:t>Reduce miss penalty (faster memory). Increase bandwidth to MM by wider memory bus (</a:t>
            </a:r>
            <a:r>
              <a:rPr lang="en-GB" dirty="0" err="1" smtClean="0">
                <a:solidFill>
                  <a:schemeClr val="tx1"/>
                </a:solidFill>
                <a:latin typeface="Arial" charset="0"/>
                <a:cs typeface="Arial" charset="0"/>
              </a:rPr>
              <a:t>eg</a:t>
            </a:r>
            <a:r>
              <a:rPr lang="en-GB" dirty="0" smtClean="0">
                <a:solidFill>
                  <a:schemeClr val="tx1"/>
                </a:solidFill>
                <a:latin typeface="Arial" charset="0"/>
                <a:cs typeface="Arial" charset="0"/>
              </a:rPr>
              <a:t> 128 bits) or interleaved memory banks</a:t>
            </a:r>
          </a:p>
        </p:txBody>
      </p:sp>
    </p:spTree>
    <p:extLst>
      <p:ext uri="{BB962C8B-B14F-4D97-AF65-F5344CB8AC3E}">
        <p14:creationId xmlns:p14="http://schemas.microsoft.com/office/powerpoint/2010/main" val="4173853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Main Memory</a:t>
            </a:r>
          </a:p>
        </p:txBody>
      </p:sp>
      <p:sp>
        <p:nvSpPr>
          <p:cNvPr id="12290" name="Content Placeholder 2"/>
          <p:cNvSpPr>
            <a:spLocks noGrp="1"/>
          </p:cNvSpPr>
          <p:nvPr>
            <p:ph idx="1"/>
          </p:nvPr>
        </p:nvSpPr>
        <p:spPr>
          <a:xfrm>
            <a:off x="457199" y="1600200"/>
            <a:ext cx="8233873" cy="4525963"/>
          </a:xfrm>
        </p:spPr>
        <p:txBody>
          <a:bodyPr/>
          <a:lstStyle/>
          <a:p>
            <a:pPr>
              <a:buFontTx/>
              <a:buChar char="•"/>
            </a:pPr>
            <a:r>
              <a:rPr lang="en-GB" dirty="0">
                <a:solidFill>
                  <a:schemeClr val="tx1"/>
                </a:solidFill>
              </a:rPr>
              <a:t>RAM</a:t>
            </a:r>
          </a:p>
          <a:p>
            <a:pPr>
              <a:buFontTx/>
              <a:buChar char="•"/>
            </a:pPr>
            <a:r>
              <a:rPr lang="en-GB" dirty="0">
                <a:solidFill>
                  <a:schemeClr val="tx1"/>
                </a:solidFill>
              </a:rPr>
              <a:t>Volatile:</a:t>
            </a:r>
          </a:p>
          <a:p>
            <a:pPr lvl="1">
              <a:buFontTx/>
              <a:buChar char="–"/>
            </a:pPr>
            <a:r>
              <a:rPr lang="en-GB" dirty="0">
                <a:solidFill>
                  <a:schemeClr val="tx1"/>
                </a:solidFill>
              </a:rPr>
              <a:t>memory contents are lost without power</a:t>
            </a:r>
          </a:p>
          <a:p>
            <a:pPr>
              <a:buFontTx/>
              <a:buChar char="•"/>
            </a:pPr>
            <a:r>
              <a:rPr lang="en-GB" dirty="0">
                <a:solidFill>
                  <a:schemeClr val="tx1"/>
                </a:solidFill>
              </a:rPr>
              <a:t>built up using DRAM (Dynamic RAM) chips</a:t>
            </a:r>
          </a:p>
          <a:p>
            <a:pPr lvl="1">
              <a:buFontTx/>
              <a:buChar char="–"/>
            </a:pPr>
            <a:r>
              <a:rPr lang="en-GB" dirty="0">
                <a:solidFill>
                  <a:schemeClr val="tx1"/>
                </a:solidFill>
              </a:rPr>
              <a:t>Memory cells that need continual refreshing of their data; achieved by circuitry on the memory module</a:t>
            </a:r>
          </a:p>
        </p:txBody>
      </p:sp>
    </p:spTree>
    <p:extLst>
      <p:ext uri="{BB962C8B-B14F-4D97-AF65-F5344CB8AC3E}">
        <p14:creationId xmlns:p14="http://schemas.microsoft.com/office/powerpoint/2010/main" val="3961285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Main Memory 2</a:t>
            </a:r>
          </a:p>
        </p:txBody>
      </p:sp>
      <p:sp>
        <p:nvSpPr>
          <p:cNvPr id="12290" name="Content Placeholder 2"/>
          <p:cNvSpPr>
            <a:spLocks noGrp="1"/>
          </p:cNvSpPr>
          <p:nvPr>
            <p:ph idx="1"/>
          </p:nvPr>
        </p:nvSpPr>
        <p:spPr>
          <a:xfrm>
            <a:off x="457200" y="1600200"/>
            <a:ext cx="5710238" cy="4525963"/>
          </a:xfrm>
        </p:spPr>
        <p:txBody>
          <a:bodyPr/>
          <a:lstStyle/>
          <a:p>
            <a:pPr>
              <a:buFontTx/>
              <a:buChar char="–"/>
            </a:pPr>
            <a:r>
              <a:rPr lang="en-GB" dirty="0">
                <a:solidFill>
                  <a:schemeClr val="tx1"/>
                </a:solidFill>
              </a:rPr>
              <a:t>Attached to CPU via Northbridge controller</a:t>
            </a:r>
          </a:p>
          <a:p>
            <a:pPr>
              <a:buFontTx/>
              <a:buChar char="–"/>
            </a:pPr>
            <a:r>
              <a:rPr lang="en-GB" dirty="0">
                <a:solidFill>
                  <a:schemeClr val="tx1"/>
                </a:solidFill>
              </a:rPr>
              <a:t>Memory bus and </a:t>
            </a:r>
            <a:r>
              <a:rPr lang="en-GB" dirty="0" smtClean="0">
                <a:solidFill>
                  <a:schemeClr val="tx1"/>
                </a:solidFill>
              </a:rPr>
              <a:t>Front Side Bus </a:t>
            </a:r>
            <a:r>
              <a:rPr lang="en-GB" dirty="0">
                <a:solidFill>
                  <a:schemeClr val="tx1"/>
                </a:solidFill>
              </a:rPr>
              <a:t>run at same speed</a:t>
            </a:r>
          </a:p>
          <a:p>
            <a:pPr lvl="1">
              <a:buFontTx/>
              <a:buChar char="•"/>
            </a:pPr>
            <a:r>
              <a:rPr lang="en-GB" dirty="0">
                <a:solidFill>
                  <a:schemeClr val="tx1"/>
                </a:solidFill>
              </a:rPr>
              <a:t>typically 32 (SIMM) or 64-bit (DIMM) wide address and data busses  </a:t>
            </a:r>
          </a:p>
          <a:p>
            <a:pPr>
              <a:buFontTx/>
              <a:buChar char="–"/>
            </a:pPr>
            <a:r>
              <a:rPr lang="en-GB" dirty="0" smtClean="0">
                <a:solidFill>
                  <a:schemeClr val="tx1"/>
                </a:solidFill>
              </a:rPr>
              <a:t>Northbridge / </a:t>
            </a:r>
            <a:r>
              <a:rPr lang="en-GB" dirty="0">
                <a:solidFill>
                  <a:schemeClr val="tx1"/>
                </a:solidFill>
              </a:rPr>
              <a:t>FSB system </a:t>
            </a:r>
            <a:r>
              <a:rPr lang="en-GB" dirty="0" smtClean="0">
                <a:solidFill>
                  <a:schemeClr val="tx1"/>
                </a:solidFill>
              </a:rPr>
              <a:t>may be </a:t>
            </a:r>
            <a:r>
              <a:rPr lang="en-GB" dirty="0">
                <a:solidFill>
                  <a:schemeClr val="tx1"/>
                </a:solidFill>
              </a:rPr>
              <a:t>replaced as a slow FSB can become a bottleneck that slows down a fast CPU </a:t>
            </a:r>
          </a:p>
        </p:txBody>
      </p:sp>
      <p:pic>
        <p:nvPicPr>
          <p:cNvPr id="2050"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068004" y="1888622"/>
            <a:ext cx="2618796" cy="366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415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SDRAM 1</a:t>
            </a:r>
          </a:p>
        </p:txBody>
      </p:sp>
      <p:sp>
        <p:nvSpPr>
          <p:cNvPr id="12290" name="Content Placeholder 2"/>
          <p:cNvSpPr>
            <a:spLocks noGrp="1"/>
          </p:cNvSpPr>
          <p:nvPr>
            <p:ph idx="1"/>
          </p:nvPr>
        </p:nvSpPr>
        <p:spPr>
          <a:xfrm>
            <a:off x="457199" y="1600200"/>
            <a:ext cx="8225327" cy="4525963"/>
          </a:xfrm>
        </p:spPr>
        <p:txBody>
          <a:bodyPr/>
          <a:lstStyle/>
          <a:p>
            <a:pPr>
              <a:buFontTx/>
              <a:buChar char="•"/>
            </a:pPr>
            <a:r>
              <a:rPr lang="en-GB" dirty="0">
                <a:solidFill>
                  <a:schemeClr val="tx1"/>
                </a:solidFill>
              </a:rPr>
              <a:t>Synchronous Dynamic RAM </a:t>
            </a:r>
          </a:p>
          <a:p>
            <a:pPr lvl="1">
              <a:buFontTx/>
              <a:buChar char="–"/>
            </a:pPr>
            <a:r>
              <a:rPr lang="en-GB" dirty="0">
                <a:solidFill>
                  <a:schemeClr val="tx1"/>
                </a:solidFill>
              </a:rPr>
              <a:t>first type of main PC memory</a:t>
            </a:r>
          </a:p>
          <a:p>
            <a:pPr lvl="1">
              <a:buFontTx/>
              <a:buChar char="–"/>
            </a:pPr>
            <a:r>
              <a:rPr lang="en-GB" dirty="0">
                <a:solidFill>
                  <a:schemeClr val="tx1"/>
                </a:solidFill>
              </a:rPr>
              <a:t>‘synchronous’ =  access is controlled by a clock</a:t>
            </a:r>
          </a:p>
          <a:p>
            <a:pPr>
              <a:buFontTx/>
              <a:buChar char="•"/>
            </a:pPr>
            <a:r>
              <a:rPr lang="en-GB" dirty="0">
                <a:solidFill>
                  <a:schemeClr val="tx1"/>
                </a:solidFill>
              </a:rPr>
              <a:t>Designed to fetch all the bits in a burst as fast as possible (as most PC memory accesses are sequential)</a:t>
            </a:r>
          </a:p>
          <a:p>
            <a:pPr>
              <a:buFontTx/>
              <a:buChar char="•"/>
            </a:pPr>
            <a:r>
              <a:rPr lang="en-GB" dirty="0">
                <a:solidFill>
                  <a:schemeClr val="tx1"/>
                </a:solidFill>
              </a:rPr>
              <a:t>on-chip burst counter allows the column part of the address to be incremented very rapidly</a:t>
            </a:r>
          </a:p>
          <a:p>
            <a:pPr>
              <a:buFontTx/>
              <a:buChar char="•"/>
            </a:pPr>
            <a:r>
              <a:rPr lang="en-GB" dirty="0">
                <a:solidFill>
                  <a:schemeClr val="tx1"/>
                </a:solidFill>
              </a:rPr>
              <a:t>The </a:t>
            </a:r>
            <a:r>
              <a:rPr lang="en-GB" i="1" dirty="0">
                <a:solidFill>
                  <a:schemeClr val="tx1"/>
                </a:solidFill>
              </a:rPr>
              <a:t>memory controller</a:t>
            </a:r>
            <a:r>
              <a:rPr lang="en-GB" dirty="0">
                <a:solidFill>
                  <a:schemeClr val="tx1"/>
                </a:solidFill>
              </a:rPr>
              <a:t> provides the location and size of the block of memory required and the SDRAM chip supplies the bits as fast as the CPU can take them, using a clock to synchronise the timing of the memory chip to the CPU's system clock</a:t>
            </a:r>
            <a:r>
              <a:rPr lang="en-GB" sz="2800" dirty="0">
                <a:solidFill>
                  <a:schemeClr val="tx1"/>
                </a:solidFill>
              </a:rPr>
              <a:t> </a:t>
            </a:r>
          </a:p>
        </p:txBody>
      </p:sp>
    </p:spTree>
    <p:extLst>
      <p:ext uri="{BB962C8B-B14F-4D97-AF65-F5344CB8AC3E}">
        <p14:creationId xmlns:p14="http://schemas.microsoft.com/office/powerpoint/2010/main" val="2257738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SDRAM 2</a:t>
            </a:r>
          </a:p>
        </p:txBody>
      </p:sp>
      <p:sp>
        <p:nvSpPr>
          <p:cNvPr id="12290" name="Content Placeholder 2"/>
          <p:cNvSpPr>
            <a:spLocks noGrp="1"/>
          </p:cNvSpPr>
          <p:nvPr>
            <p:ph idx="1"/>
          </p:nvPr>
        </p:nvSpPr>
        <p:spPr>
          <a:xfrm>
            <a:off x="457199" y="1600200"/>
            <a:ext cx="8215745" cy="4525963"/>
          </a:xfrm>
        </p:spPr>
        <p:txBody>
          <a:bodyPr/>
          <a:lstStyle/>
          <a:p>
            <a:pPr>
              <a:buFontTx/>
              <a:buChar char="–"/>
            </a:pPr>
            <a:r>
              <a:rPr lang="en-GB" dirty="0" smtClean="0">
                <a:solidFill>
                  <a:schemeClr val="tx1"/>
                </a:solidFill>
              </a:rPr>
              <a:t>Data </a:t>
            </a:r>
            <a:r>
              <a:rPr lang="en-GB" dirty="0">
                <a:solidFill>
                  <a:schemeClr val="tx1"/>
                </a:solidFill>
              </a:rPr>
              <a:t>can be delivered off-chip at burst rates of up to 100MHz </a:t>
            </a:r>
          </a:p>
          <a:p>
            <a:pPr>
              <a:buFontTx/>
              <a:buChar char="–"/>
            </a:pPr>
            <a:r>
              <a:rPr lang="en-GB" dirty="0">
                <a:solidFill>
                  <a:schemeClr val="tx1"/>
                </a:solidFill>
              </a:rPr>
              <a:t>Once the burst has started </a:t>
            </a:r>
            <a:r>
              <a:rPr lang="en-GB" dirty="0" smtClean="0">
                <a:solidFill>
                  <a:schemeClr val="tx1"/>
                </a:solidFill>
              </a:rPr>
              <a:t/>
            </a:r>
            <a:br>
              <a:rPr lang="en-GB" dirty="0" smtClean="0">
                <a:solidFill>
                  <a:schemeClr val="tx1"/>
                </a:solidFill>
              </a:rPr>
            </a:br>
            <a:r>
              <a:rPr lang="en-GB" dirty="0" smtClean="0">
                <a:solidFill>
                  <a:schemeClr val="tx1"/>
                </a:solidFill>
              </a:rPr>
              <a:t>all </a:t>
            </a:r>
            <a:r>
              <a:rPr lang="en-GB" dirty="0">
                <a:solidFill>
                  <a:schemeClr val="tx1"/>
                </a:solidFill>
              </a:rPr>
              <a:t>remaining bits </a:t>
            </a:r>
            <a:r>
              <a:rPr lang="en-GB" dirty="0" smtClean="0">
                <a:solidFill>
                  <a:schemeClr val="tx1"/>
                </a:solidFill>
              </a:rPr>
              <a:t/>
            </a:r>
            <a:br>
              <a:rPr lang="en-GB" dirty="0" smtClean="0">
                <a:solidFill>
                  <a:schemeClr val="tx1"/>
                </a:solidFill>
              </a:rPr>
            </a:br>
            <a:r>
              <a:rPr lang="en-GB" dirty="0" smtClean="0">
                <a:solidFill>
                  <a:schemeClr val="tx1"/>
                </a:solidFill>
              </a:rPr>
              <a:t>of </a:t>
            </a:r>
            <a:r>
              <a:rPr lang="en-GB" dirty="0">
                <a:solidFill>
                  <a:schemeClr val="tx1"/>
                </a:solidFill>
              </a:rPr>
              <a:t>the burst length </a:t>
            </a:r>
            <a:br>
              <a:rPr lang="en-GB" dirty="0">
                <a:solidFill>
                  <a:schemeClr val="tx1"/>
                </a:solidFill>
              </a:rPr>
            </a:br>
            <a:r>
              <a:rPr lang="en-GB" dirty="0" smtClean="0">
                <a:solidFill>
                  <a:schemeClr val="tx1"/>
                </a:solidFill>
              </a:rPr>
              <a:t>are </a:t>
            </a:r>
            <a:r>
              <a:rPr lang="en-GB" dirty="0">
                <a:solidFill>
                  <a:schemeClr val="tx1"/>
                </a:solidFill>
              </a:rPr>
              <a:t>delivered </a:t>
            </a:r>
            <a:r>
              <a:rPr lang="en-GB" dirty="0" smtClean="0">
                <a:solidFill>
                  <a:schemeClr val="tx1"/>
                </a:solidFill>
              </a:rPr>
              <a:t/>
            </a:r>
            <a:br>
              <a:rPr lang="en-GB" dirty="0" smtClean="0">
                <a:solidFill>
                  <a:schemeClr val="tx1"/>
                </a:solidFill>
              </a:rPr>
            </a:br>
            <a:r>
              <a:rPr lang="en-GB" dirty="0" smtClean="0">
                <a:solidFill>
                  <a:schemeClr val="tx1"/>
                </a:solidFill>
              </a:rPr>
              <a:t>at </a:t>
            </a:r>
            <a:r>
              <a:rPr lang="en-GB" dirty="0">
                <a:solidFill>
                  <a:schemeClr val="tx1"/>
                </a:solidFill>
              </a:rPr>
              <a:t>a 10ns rate</a:t>
            </a:r>
            <a:r>
              <a:rPr lang="en-GB" sz="2800" dirty="0">
                <a:solidFill>
                  <a:schemeClr val="accent2"/>
                </a:solidFill>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481" y="2500745"/>
            <a:ext cx="5395913"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872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SDRAM 3</a:t>
            </a:r>
          </a:p>
        </p:txBody>
      </p:sp>
      <p:sp>
        <p:nvSpPr>
          <p:cNvPr id="12290" name="Content Placeholder 2"/>
          <p:cNvSpPr>
            <a:spLocks noGrp="1"/>
          </p:cNvSpPr>
          <p:nvPr>
            <p:ph idx="1"/>
          </p:nvPr>
        </p:nvSpPr>
        <p:spPr>
          <a:xfrm>
            <a:off x="457200" y="1600200"/>
            <a:ext cx="8178800" cy="4525963"/>
          </a:xfrm>
        </p:spPr>
        <p:txBody>
          <a:bodyPr/>
          <a:lstStyle/>
          <a:p>
            <a:pPr eaLnBrk="1" hangingPunct="1">
              <a:lnSpc>
                <a:spcPct val="100000"/>
              </a:lnSpc>
              <a:spcBef>
                <a:spcPct val="50000"/>
              </a:spcBef>
            </a:pPr>
            <a:r>
              <a:rPr lang="en-GB" dirty="0">
                <a:solidFill>
                  <a:schemeClr val="tx1"/>
                </a:solidFill>
              </a:rPr>
              <a:t>Earlier 74-pin SIMM </a:t>
            </a:r>
            <a:r>
              <a:rPr lang="en-GB" i="1" dirty="0">
                <a:solidFill>
                  <a:schemeClr val="tx1"/>
                </a:solidFill>
              </a:rPr>
              <a:t>modules</a:t>
            </a:r>
            <a:r>
              <a:rPr lang="en-GB" dirty="0">
                <a:solidFill>
                  <a:schemeClr val="tx1"/>
                </a:solidFill>
              </a:rPr>
              <a:t> had the same SDRAM memory chips. OK for 32 bit wide memory bus, but modules had to be in pairs to be used with the later 64-bit wide data </a:t>
            </a:r>
            <a:r>
              <a:rPr lang="en-GB" dirty="0" smtClean="0">
                <a:solidFill>
                  <a:schemeClr val="tx1"/>
                </a:solidFill>
              </a:rPr>
              <a:t>bus</a:t>
            </a:r>
          </a:p>
          <a:p>
            <a:pPr eaLnBrk="1" hangingPunct="1">
              <a:lnSpc>
                <a:spcPct val="100000"/>
              </a:lnSpc>
              <a:spcBef>
                <a:spcPct val="50000"/>
              </a:spcBef>
            </a:pPr>
            <a:r>
              <a:rPr lang="en-GB" dirty="0" smtClean="0">
                <a:solidFill>
                  <a:schemeClr val="tx1"/>
                </a:solidFill>
              </a:rPr>
              <a:t>Then </a:t>
            </a:r>
            <a:r>
              <a:rPr lang="en-GB" dirty="0">
                <a:solidFill>
                  <a:schemeClr val="tx1"/>
                </a:solidFill>
              </a:rPr>
              <a:t>in a 168 pin DIMM (Dual Inline Memory </a:t>
            </a:r>
            <a:r>
              <a:rPr lang="en-GB" dirty="0" smtClean="0">
                <a:solidFill>
                  <a:schemeClr val="tx1"/>
                </a:solidFill>
              </a:rPr>
              <a:t>Module)</a:t>
            </a:r>
          </a:p>
          <a:p>
            <a:pPr lvl="1">
              <a:spcBef>
                <a:spcPct val="50000"/>
              </a:spcBef>
            </a:pPr>
            <a:r>
              <a:rPr lang="en-GB" dirty="0" smtClean="0">
                <a:solidFill>
                  <a:schemeClr val="tx1"/>
                </a:solidFill>
              </a:rPr>
              <a:t>Electrical </a:t>
            </a:r>
            <a:r>
              <a:rPr lang="en-GB" dirty="0">
                <a:solidFill>
                  <a:schemeClr val="tx1"/>
                </a:solidFill>
              </a:rPr>
              <a:t>contacts both sides of the </a:t>
            </a:r>
            <a:r>
              <a:rPr lang="en-GB" dirty="0" smtClean="0">
                <a:solidFill>
                  <a:schemeClr val="tx1"/>
                </a:solidFill>
              </a:rPr>
              <a:t>module</a:t>
            </a:r>
          </a:p>
          <a:p>
            <a:pPr lvl="1">
              <a:spcBef>
                <a:spcPct val="50000"/>
              </a:spcBef>
            </a:pPr>
            <a:r>
              <a:rPr lang="en-GB" dirty="0" smtClean="0">
                <a:solidFill>
                  <a:schemeClr val="tx1"/>
                </a:solidFill>
              </a:rPr>
              <a:t>64-bit </a:t>
            </a:r>
            <a:r>
              <a:rPr lang="en-GB" dirty="0">
                <a:solidFill>
                  <a:schemeClr val="tx1"/>
                </a:solidFill>
              </a:rPr>
              <a:t>wide data </a:t>
            </a:r>
            <a:r>
              <a:rPr lang="en-GB" dirty="0" smtClean="0">
                <a:solidFill>
                  <a:schemeClr val="tx1"/>
                </a:solidFill>
              </a:rPr>
              <a:t>bus</a:t>
            </a:r>
          </a:p>
          <a:p>
            <a:pPr>
              <a:spcBef>
                <a:spcPct val="50000"/>
              </a:spcBef>
            </a:pPr>
            <a:r>
              <a:rPr lang="en-GB" dirty="0">
                <a:solidFill>
                  <a:schemeClr val="tx1"/>
                </a:solidFill>
              </a:rPr>
              <a:t>SDRAM replaced by DDR SDRAM from 1999</a:t>
            </a:r>
          </a:p>
          <a:p>
            <a:pPr marL="0" indent="0">
              <a:spcBef>
                <a:spcPct val="50000"/>
              </a:spcBef>
              <a:buNone/>
            </a:pPr>
            <a:endParaRPr lang="en-GB" dirty="0">
              <a:solidFill>
                <a:schemeClr val="tx1"/>
              </a:solidFill>
            </a:endParaRPr>
          </a:p>
          <a:p>
            <a:pPr eaLnBrk="1" hangingPunct="1">
              <a:lnSpc>
                <a:spcPct val="100000"/>
              </a:lnSpc>
              <a:spcBef>
                <a:spcPct val="50000"/>
              </a:spcBef>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09" y="5128024"/>
            <a:ext cx="5688878" cy="172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24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DDR SDRAM</a:t>
            </a:r>
          </a:p>
        </p:txBody>
      </p:sp>
      <p:sp>
        <p:nvSpPr>
          <p:cNvPr id="12290" name="Content Placeholder 2"/>
          <p:cNvSpPr>
            <a:spLocks noGrp="1"/>
          </p:cNvSpPr>
          <p:nvPr>
            <p:ph idx="1"/>
          </p:nvPr>
        </p:nvSpPr>
        <p:spPr>
          <a:xfrm>
            <a:off x="457200" y="1600200"/>
            <a:ext cx="8234218" cy="4525963"/>
          </a:xfrm>
        </p:spPr>
        <p:txBody>
          <a:bodyPr/>
          <a:lstStyle/>
          <a:p>
            <a:r>
              <a:rPr lang="en-GB" dirty="0" smtClean="0">
                <a:solidFill>
                  <a:schemeClr val="tx1"/>
                </a:solidFill>
                <a:latin typeface="Arial" charset="0"/>
                <a:cs typeface="Arial" charset="0"/>
              </a:rPr>
              <a:t>Double Data Rate</a:t>
            </a:r>
          </a:p>
          <a:p>
            <a:pPr lvl="1">
              <a:buFontTx/>
              <a:buChar char="–"/>
            </a:pPr>
            <a:r>
              <a:rPr lang="en-GB" sz="2400" dirty="0">
                <a:solidFill>
                  <a:schemeClr val="tx1"/>
                </a:solidFill>
              </a:rPr>
              <a:t>Operates on both leading and trailing edge of clock to double SDRAM data transfer speed</a:t>
            </a:r>
          </a:p>
          <a:p>
            <a:pPr>
              <a:buFontTx/>
              <a:buChar char="•"/>
            </a:pPr>
            <a:r>
              <a:rPr lang="en-GB" dirty="0">
                <a:solidFill>
                  <a:schemeClr val="tx1"/>
                </a:solidFill>
              </a:rPr>
              <a:t>initially DDR</a:t>
            </a:r>
          </a:p>
          <a:p>
            <a:pPr lvl="1">
              <a:buFontTx/>
              <a:buChar char="–"/>
            </a:pPr>
            <a:r>
              <a:rPr lang="en-GB" i="1" dirty="0" smtClean="0">
                <a:solidFill>
                  <a:schemeClr val="tx1"/>
                </a:solidFill>
              </a:rPr>
              <a:t>Chip</a:t>
            </a:r>
            <a:r>
              <a:rPr lang="en-GB" dirty="0" smtClean="0">
                <a:solidFill>
                  <a:schemeClr val="tx1"/>
                </a:solidFill>
              </a:rPr>
              <a:t> </a:t>
            </a:r>
            <a:r>
              <a:rPr lang="en-GB" dirty="0">
                <a:solidFill>
                  <a:schemeClr val="tx1"/>
                </a:solidFill>
              </a:rPr>
              <a:t>speeds up to DDR 400 meaning on a 200MHz bus, 400MTransfers/s</a:t>
            </a:r>
          </a:p>
          <a:p>
            <a:pPr lvl="1">
              <a:buFontTx/>
              <a:buChar char="–"/>
            </a:pPr>
            <a:r>
              <a:rPr lang="en-GB" i="1" dirty="0">
                <a:solidFill>
                  <a:schemeClr val="tx1"/>
                </a:solidFill>
              </a:rPr>
              <a:t>Module</a:t>
            </a:r>
            <a:r>
              <a:rPr lang="en-GB" dirty="0">
                <a:solidFill>
                  <a:schemeClr val="tx1"/>
                </a:solidFill>
              </a:rPr>
              <a:t> numbered by bandwidth (maximum amount of data they can deliver per second), i.e. PC3200 uses DDR400 chips </a:t>
            </a:r>
            <a:r>
              <a:rPr lang="en-GB" dirty="0">
                <a:solidFill>
                  <a:schemeClr val="tx1"/>
                </a:solidFill>
                <a:sym typeface="Wingdings" pitchFamily="2" charset="2"/>
              </a:rPr>
              <a:t> </a:t>
            </a:r>
            <a:r>
              <a:rPr lang="en-GB" dirty="0">
                <a:solidFill>
                  <a:schemeClr val="tx1"/>
                </a:solidFill>
              </a:rPr>
              <a:t> 3.2GBps</a:t>
            </a:r>
            <a:r>
              <a:rPr lang="en-GB" dirty="0" smtClean="0">
                <a:solidFill>
                  <a:schemeClr val="tx1"/>
                </a:solidFill>
              </a:rPr>
              <a:t>.</a:t>
            </a:r>
            <a:endParaRPr lang="en-GB" sz="2400" dirty="0">
              <a:solidFill>
                <a:schemeClr val="tx1"/>
              </a:solidFill>
            </a:endParaRPr>
          </a:p>
          <a:p>
            <a:pPr>
              <a:buFontTx/>
              <a:buChar char="•"/>
            </a:pPr>
            <a:r>
              <a:rPr lang="en-GB" dirty="0">
                <a:solidFill>
                  <a:schemeClr val="tx1"/>
                </a:solidFill>
              </a:rPr>
              <a:t>then DDR2</a:t>
            </a:r>
          </a:p>
          <a:p>
            <a:pPr lvl="1">
              <a:buFontTx/>
              <a:buChar char="–"/>
            </a:pPr>
            <a:r>
              <a:rPr lang="en-GB" i="1" dirty="0">
                <a:solidFill>
                  <a:schemeClr val="tx1"/>
                </a:solidFill>
              </a:rPr>
              <a:t>External</a:t>
            </a:r>
            <a:r>
              <a:rPr lang="en-GB" dirty="0">
                <a:solidFill>
                  <a:schemeClr val="tx1"/>
                </a:solidFill>
              </a:rPr>
              <a:t> data bus is operated at twice clock rate</a:t>
            </a:r>
          </a:p>
          <a:p>
            <a:pPr lvl="1">
              <a:buFontTx/>
              <a:buChar char="–"/>
            </a:pPr>
            <a:r>
              <a:rPr lang="en-GB" dirty="0" smtClean="0">
                <a:solidFill>
                  <a:schemeClr val="tx1"/>
                </a:solidFill>
              </a:rPr>
              <a:t>e.g. DDR2-1066 </a:t>
            </a:r>
            <a:r>
              <a:rPr lang="en-GB" dirty="0">
                <a:solidFill>
                  <a:schemeClr val="tx1"/>
                </a:solidFill>
              </a:rPr>
              <a:t>(package PC2-8500) @memory clock 266MHz (I/O bus 533MHz), data transfers: 1066MTransfer/s transferring 64 bits at once </a:t>
            </a:r>
            <a:r>
              <a:rPr lang="en-GB" dirty="0">
                <a:solidFill>
                  <a:schemeClr val="tx1"/>
                </a:solidFill>
                <a:sym typeface="Wingdings" pitchFamily="2" charset="2"/>
              </a:rPr>
              <a:t>8.53GB/s</a:t>
            </a: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3117243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Implementing Control</a:t>
            </a:r>
          </a:p>
        </p:txBody>
      </p:sp>
      <p:sp>
        <p:nvSpPr>
          <p:cNvPr id="12290" name="Content Placeholder 2"/>
          <p:cNvSpPr>
            <a:spLocks noGrp="1"/>
          </p:cNvSpPr>
          <p:nvPr>
            <p:ph idx="1"/>
          </p:nvPr>
        </p:nvSpPr>
        <p:spPr>
          <a:xfrm>
            <a:off x="457200" y="1600200"/>
            <a:ext cx="8236424" cy="4525963"/>
          </a:xfrm>
        </p:spPr>
        <p:txBody>
          <a:bodyPr/>
          <a:lstStyle/>
          <a:p>
            <a:r>
              <a:rPr lang="en-GB" dirty="0" smtClean="0">
                <a:solidFill>
                  <a:schemeClr val="tx1"/>
                </a:solidFill>
                <a:latin typeface="Arial" charset="0"/>
                <a:cs typeface="Arial" charset="0"/>
              </a:rPr>
              <a:t>CISC (Complex Instruction Set Computers) such as x86 from Intel had multiple instructions of highly varied types, control of the system necessitated </a:t>
            </a:r>
            <a:r>
              <a:rPr lang="en-GB" dirty="0" err="1" smtClean="0">
                <a:solidFill>
                  <a:schemeClr val="tx1"/>
                </a:solidFill>
                <a:latin typeface="Arial" charset="0"/>
                <a:cs typeface="Arial" charset="0"/>
              </a:rPr>
              <a:t>microprograms</a:t>
            </a:r>
            <a:endParaRPr lang="en-GB" dirty="0" smtClean="0">
              <a:solidFill>
                <a:schemeClr val="tx1"/>
              </a:solidFill>
              <a:latin typeface="Arial" charset="0"/>
              <a:cs typeface="Arial" charset="0"/>
            </a:endParaRPr>
          </a:p>
          <a:p>
            <a:r>
              <a:rPr lang="en-GB" dirty="0" smtClean="0">
                <a:solidFill>
                  <a:schemeClr val="tx1"/>
                </a:solidFill>
                <a:latin typeface="Arial" charset="0"/>
                <a:cs typeface="Arial" charset="0"/>
              </a:rPr>
              <a:t>RISC (Reduced Instruction Set Computers) were designed in a way that made such control simpler and more regular and hence facilitated hardwired control</a:t>
            </a:r>
          </a:p>
          <a:p>
            <a:r>
              <a:rPr lang="en-GB" dirty="0" smtClean="0">
                <a:solidFill>
                  <a:schemeClr val="tx1"/>
                </a:solidFill>
                <a:latin typeface="Arial" charset="0"/>
                <a:cs typeface="Arial" charset="0"/>
              </a:rPr>
              <a:t>Pipelining is the key to making RISC processors faster by design</a:t>
            </a:r>
          </a:p>
        </p:txBody>
      </p:sp>
    </p:spTree>
    <p:extLst>
      <p:ext uri="{BB962C8B-B14F-4D97-AF65-F5344CB8AC3E}">
        <p14:creationId xmlns:p14="http://schemas.microsoft.com/office/powerpoint/2010/main" val="1695556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DDR3 SDRAM</a:t>
            </a:r>
          </a:p>
        </p:txBody>
      </p:sp>
      <p:sp>
        <p:nvSpPr>
          <p:cNvPr id="12290" name="Content Placeholder 2"/>
          <p:cNvSpPr>
            <a:spLocks noGrp="1"/>
          </p:cNvSpPr>
          <p:nvPr>
            <p:ph idx="1"/>
          </p:nvPr>
        </p:nvSpPr>
        <p:spPr>
          <a:xfrm>
            <a:off x="457200" y="1600200"/>
            <a:ext cx="8169564" cy="4525963"/>
          </a:xfrm>
        </p:spPr>
        <p:txBody>
          <a:bodyPr/>
          <a:lstStyle/>
          <a:p>
            <a:pPr>
              <a:lnSpc>
                <a:spcPct val="90000"/>
              </a:lnSpc>
            </a:pPr>
            <a:r>
              <a:rPr lang="en-GB" dirty="0">
                <a:solidFill>
                  <a:schemeClr val="tx1"/>
                </a:solidFill>
              </a:rPr>
              <a:t>DDR3 modules can transfer data up to 1600 MHz using both rising and falling edges of a </a:t>
            </a:r>
            <a:r>
              <a:rPr lang="en-GB" i="1" dirty="0">
                <a:solidFill>
                  <a:schemeClr val="tx1"/>
                </a:solidFill>
              </a:rPr>
              <a:t>800</a:t>
            </a:r>
            <a:r>
              <a:rPr lang="en-GB" dirty="0">
                <a:solidFill>
                  <a:schemeClr val="tx1"/>
                </a:solidFill>
              </a:rPr>
              <a:t> MHz I/O bus speed </a:t>
            </a:r>
          </a:p>
          <a:p>
            <a:pPr lvl="1">
              <a:lnSpc>
                <a:spcPct val="90000"/>
              </a:lnSpc>
            </a:pPr>
            <a:r>
              <a:rPr lang="en-GB" dirty="0">
                <a:solidFill>
                  <a:schemeClr val="tx1"/>
                </a:solidFill>
              </a:rPr>
              <a:t>PC3-12800 band width of 12.8 </a:t>
            </a:r>
            <a:r>
              <a:rPr lang="en-GB" dirty="0" smtClean="0">
                <a:solidFill>
                  <a:schemeClr val="tx1"/>
                </a:solidFill>
              </a:rPr>
              <a:t>GB/s</a:t>
            </a:r>
          </a:p>
          <a:p>
            <a:pPr>
              <a:buFontTx/>
              <a:buChar char="•"/>
            </a:pPr>
            <a:r>
              <a:rPr lang="en-GB" dirty="0">
                <a:solidFill>
                  <a:schemeClr val="tx1"/>
                </a:solidFill>
              </a:rPr>
              <a:t>DDR3 memory chips in a 240-pin DIMM package </a:t>
            </a:r>
          </a:p>
          <a:p>
            <a:pPr lvl="1">
              <a:buFontTx/>
              <a:buChar char="–"/>
            </a:pPr>
            <a:r>
              <a:rPr lang="en-GB" dirty="0">
                <a:solidFill>
                  <a:schemeClr val="tx1"/>
                </a:solidFill>
              </a:rPr>
              <a:t>different notches to DDR2 DIMM modules</a:t>
            </a:r>
          </a:p>
          <a:p>
            <a:pPr marL="457200" lvl="1" indent="0">
              <a:lnSpc>
                <a:spcPct val="90000"/>
              </a:lnSpc>
              <a:buNone/>
            </a:pP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945" y="3998398"/>
            <a:ext cx="4777221" cy="124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184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Dual Channel</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483807"/>
            <a:ext cx="7937500" cy="346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185016" y="4461164"/>
            <a:ext cx="8552583" cy="2233034"/>
          </a:xfrm>
        </p:spPr>
        <p:txBody>
          <a:bodyPr/>
          <a:lstStyle/>
          <a:p>
            <a:pPr marL="0" indent="0">
              <a:lnSpc>
                <a:spcPct val="90000"/>
              </a:lnSpc>
              <a:buNone/>
            </a:pPr>
            <a:endParaRPr lang="en-GB" dirty="0" smtClean="0"/>
          </a:p>
          <a:p>
            <a:pPr>
              <a:lnSpc>
                <a:spcPct val="90000"/>
              </a:lnSpc>
            </a:pPr>
            <a:r>
              <a:rPr lang="en-GB" dirty="0">
                <a:solidFill>
                  <a:schemeClr val="tx1"/>
                </a:solidFill>
              </a:rPr>
              <a:t>Dual channel architecture can increase data throughput by 10%</a:t>
            </a:r>
          </a:p>
          <a:p>
            <a:pPr>
              <a:spcBef>
                <a:spcPct val="0"/>
              </a:spcBef>
              <a:buFontTx/>
              <a:buChar char="•"/>
            </a:pPr>
            <a:r>
              <a:rPr lang="en-GB" dirty="0">
                <a:solidFill>
                  <a:schemeClr val="tx1"/>
                </a:solidFill>
              </a:rPr>
              <a:t>DIMMs must be installed in </a:t>
            </a:r>
            <a:r>
              <a:rPr lang="en-GB" dirty="0" smtClean="0">
                <a:solidFill>
                  <a:schemeClr val="tx1"/>
                </a:solidFill>
              </a:rPr>
              <a:t>pairs. Both </a:t>
            </a:r>
            <a:r>
              <a:rPr lang="en-GB" dirty="0">
                <a:solidFill>
                  <a:schemeClr val="tx1"/>
                </a:solidFill>
              </a:rPr>
              <a:t>DIMMs must use the same density memory </a:t>
            </a:r>
            <a:r>
              <a:rPr lang="en-GB" dirty="0" smtClean="0">
                <a:solidFill>
                  <a:schemeClr val="tx1"/>
                </a:solidFill>
              </a:rPr>
              <a:t>chips, the </a:t>
            </a:r>
            <a:r>
              <a:rPr lang="en-GB" dirty="0">
                <a:solidFill>
                  <a:schemeClr val="tx1"/>
                </a:solidFill>
              </a:rPr>
              <a:t>same DRAM bus </a:t>
            </a:r>
            <a:r>
              <a:rPr lang="en-GB" dirty="0" smtClean="0">
                <a:solidFill>
                  <a:schemeClr val="tx1"/>
                </a:solidFill>
              </a:rPr>
              <a:t>width, and must both be </a:t>
            </a:r>
            <a:r>
              <a:rPr lang="en-GB" dirty="0">
                <a:solidFill>
                  <a:schemeClr val="tx1"/>
                </a:solidFill>
              </a:rPr>
              <a:t>either single-sided or dual-sided </a:t>
            </a:r>
          </a:p>
          <a:p>
            <a:pPr marL="0" indent="0">
              <a:lnSpc>
                <a:spcPct val="90000"/>
              </a:lnSpc>
              <a:buNone/>
            </a:pPr>
            <a:r>
              <a:rPr lang="en-GB" dirty="0" smtClean="0"/>
              <a:t>  </a:t>
            </a:r>
            <a:endParaRPr lang="en-GB" dirty="0"/>
          </a:p>
        </p:txBody>
      </p:sp>
      <p:sp>
        <p:nvSpPr>
          <p:cNvPr id="12290" name="Content Placeholder 2"/>
          <p:cNvSpPr>
            <a:spLocks noGrp="1"/>
          </p:cNvSpPr>
          <p:nvPr>
            <p:ph idx="1"/>
          </p:nvPr>
        </p:nvSpPr>
        <p:spPr>
          <a:xfrm>
            <a:off x="4576763" y="1600200"/>
            <a:ext cx="4391746" cy="1226127"/>
          </a:xfrm>
        </p:spPr>
        <p:txBody>
          <a:bodyPr/>
          <a:lstStyle/>
          <a:p>
            <a:pPr>
              <a:lnSpc>
                <a:spcPct val="90000"/>
              </a:lnSpc>
            </a:pPr>
            <a:r>
              <a:rPr lang="en-GB" dirty="0">
                <a:solidFill>
                  <a:schemeClr val="tx1"/>
                </a:solidFill>
              </a:rPr>
              <a:t>To increase data throughput by using two memory channels instead of </a:t>
            </a:r>
            <a:r>
              <a:rPr lang="en-GB" dirty="0" smtClean="0">
                <a:solidFill>
                  <a:schemeClr val="tx1"/>
                </a:solidFill>
              </a:rPr>
              <a:t>one</a:t>
            </a:r>
          </a:p>
          <a:p>
            <a:pPr marL="0" indent="0">
              <a:lnSpc>
                <a:spcPct val="90000"/>
              </a:lnSpc>
              <a:buNone/>
            </a:pPr>
            <a:r>
              <a:rPr lang="en-GB" dirty="0" smtClean="0"/>
              <a:t>  </a:t>
            </a:r>
            <a:endParaRPr lang="en-GB" dirty="0"/>
          </a:p>
        </p:txBody>
      </p:sp>
    </p:spTree>
    <p:extLst>
      <p:ext uri="{BB962C8B-B14F-4D97-AF65-F5344CB8AC3E}">
        <p14:creationId xmlns:p14="http://schemas.microsoft.com/office/powerpoint/2010/main" val="1375756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Dual Channel 2</a:t>
            </a:r>
          </a:p>
        </p:txBody>
      </p:sp>
      <p:sp>
        <p:nvSpPr>
          <p:cNvPr id="12290" name="Content Placeholder 2"/>
          <p:cNvSpPr>
            <a:spLocks noGrp="1"/>
          </p:cNvSpPr>
          <p:nvPr>
            <p:ph idx="1"/>
          </p:nvPr>
        </p:nvSpPr>
        <p:spPr>
          <a:xfrm>
            <a:off x="457199" y="1600200"/>
            <a:ext cx="8206509" cy="4525963"/>
          </a:xfrm>
        </p:spPr>
        <p:txBody>
          <a:bodyPr/>
          <a:lstStyle/>
          <a:p>
            <a:r>
              <a:rPr lang="en-GB" dirty="0">
                <a:solidFill>
                  <a:schemeClr val="tx1"/>
                </a:solidFill>
              </a:rPr>
              <a:t>Here a matched pair of DDR2 memory modules, on a board which supports dual-channel memory access</a:t>
            </a:r>
          </a:p>
        </p:txBody>
      </p:sp>
      <p:pic>
        <p:nvPicPr>
          <p:cNvPr id="5" name="Picture 21" descr="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11238" y="2439988"/>
            <a:ext cx="3800475" cy="36576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64787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Dual Channel 3</a:t>
            </a:r>
          </a:p>
        </p:txBody>
      </p:sp>
      <p:sp>
        <p:nvSpPr>
          <p:cNvPr id="12290" name="Content Placeholder 2"/>
          <p:cNvSpPr>
            <a:spLocks noGrp="1"/>
          </p:cNvSpPr>
          <p:nvPr>
            <p:ph idx="1"/>
          </p:nvPr>
        </p:nvSpPr>
        <p:spPr>
          <a:xfrm>
            <a:off x="457199" y="1600200"/>
            <a:ext cx="8206509" cy="4525963"/>
          </a:xfrm>
        </p:spPr>
        <p:txBody>
          <a:bodyPr/>
          <a:lstStyle/>
          <a:p>
            <a:pPr>
              <a:lnSpc>
                <a:spcPct val="90000"/>
              </a:lnSpc>
            </a:pPr>
            <a:r>
              <a:rPr lang="en-GB" dirty="0">
                <a:solidFill>
                  <a:schemeClr val="tx1"/>
                </a:solidFill>
              </a:rPr>
              <a:t>The effect of using dual channel architecture to improve memory </a:t>
            </a:r>
            <a:r>
              <a:rPr lang="en-GB" dirty="0" smtClean="0">
                <a:solidFill>
                  <a:schemeClr val="tx1"/>
                </a:solidFill>
              </a:rPr>
              <a:t>bandwidth</a:t>
            </a:r>
          </a:p>
          <a:p>
            <a:pPr>
              <a:lnSpc>
                <a:spcPct val="90000"/>
              </a:lnSpc>
              <a:buFontTx/>
              <a:buChar char="•"/>
            </a:pPr>
            <a:r>
              <a:rPr lang="en-GB" dirty="0">
                <a:solidFill>
                  <a:schemeClr val="tx1"/>
                </a:solidFill>
              </a:rPr>
              <a:t>Floating point arithmetic </a:t>
            </a:r>
            <a:r>
              <a:rPr lang="en-GB" dirty="0" smtClean="0">
                <a:solidFill>
                  <a:schemeClr val="tx1"/>
                </a:solidFill>
              </a:rPr>
              <a:t>benchmark 57</a:t>
            </a:r>
            <a:r>
              <a:rPr lang="en-GB" dirty="0">
                <a:solidFill>
                  <a:schemeClr val="tx1"/>
                </a:solidFill>
              </a:rPr>
              <a:t>% improvement </a:t>
            </a:r>
          </a:p>
          <a:p>
            <a:pPr>
              <a:lnSpc>
                <a:spcPct val="90000"/>
              </a:lnSpc>
              <a:buFontTx/>
              <a:buChar char="•"/>
            </a:pPr>
            <a:r>
              <a:rPr lang="en-GB" dirty="0">
                <a:solidFill>
                  <a:schemeClr val="tx1"/>
                </a:solidFill>
              </a:rPr>
              <a:t>Frames /sec in a game </a:t>
            </a:r>
            <a:r>
              <a:rPr lang="en-GB" dirty="0" smtClean="0">
                <a:solidFill>
                  <a:schemeClr val="tx1"/>
                </a:solidFill>
              </a:rPr>
              <a:t>benchmark, 6</a:t>
            </a:r>
            <a:r>
              <a:rPr lang="en-GB" dirty="0">
                <a:solidFill>
                  <a:schemeClr val="tx1"/>
                </a:solidFill>
              </a:rPr>
              <a:t>% </a:t>
            </a:r>
            <a:r>
              <a:rPr lang="en-GB" dirty="0" smtClean="0">
                <a:solidFill>
                  <a:schemeClr val="tx1"/>
                </a:solidFill>
              </a:rPr>
              <a:t>improvement, Video </a:t>
            </a:r>
            <a:r>
              <a:rPr lang="en-GB" dirty="0">
                <a:solidFill>
                  <a:schemeClr val="tx1"/>
                </a:solidFill>
              </a:rPr>
              <a:t>card could be a bottleneck here </a:t>
            </a:r>
          </a:p>
          <a:p>
            <a:pPr>
              <a:lnSpc>
                <a:spcPct val="90000"/>
              </a:lnSpc>
            </a:pPr>
            <a:endParaRPr lang="en-GB" dirty="0">
              <a:solidFill>
                <a:schemeClr val="tx1"/>
              </a:solidFill>
            </a:endParaRPr>
          </a:p>
        </p:txBody>
      </p:sp>
      <p:pic>
        <p:nvPicPr>
          <p:cNvPr id="7" name="Picture 8" descr="sandrafloat"/>
          <p:cNvPicPr>
            <a:picLocks noChangeAspect="1" noChangeArrowheads="1"/>
          </p:cNvPicPr>
          <p:nvPr/>
        </p:nvPicPr>
        <p:blipFill>
          <a:blip r:embed="rId2">
            <a:extLst>
              <a:ext uri="{28A0092B-C50C-407E-A947-70E740481C1C}">
                <a14:useLocalDpi xmlns:a14="http://schemas.microsoft.com/office/drawing/2010/main" val="0"/>
              </a:ext>
            </a:extLst>
          </a:blip>
          <a:srcRect t="16441" b="6194"/>
          <a:stretch>
            <a:fillRect/>
          </a:stretch>
        </p:blipFill>
        <p:spPr bwMode="auto">
          <a:xfrm>
            <a:off x="661987" y="3634654"/>
            <a:ext cx="3356236" cy="227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 descr="CS"/>
          <p:cNvPicPr>
            <a:picLocks noChangeAspect="1" noChangeArrowheads="1"/>
          </p:cNvPicPr>
          <p:nvPr/>
        </p:nvPicPr>
        <p:blipFill>
          <a:blip r:embed="rId3">
            <a:extLst>
              <a:ext uri="{28A0092B-C50C-407E-A947-70E740481C1C}">
                <a14:useLocalDpi xmlns:a14="http://schemas.microsoft.com/office/drawing/2010/main" val="0"/>
              </a:ext>
            </a:extLst>
          </a:blip>
          <a:srcRect b="7565"/>
          <a:stretch>
            <a:fillRect/>
          </a:stretch>
        </p:blipFill>
        <p:spPr bwMode="auto">
          <a:xfrm>
            <a:off x="4238625" y="3740150"/>
            <a:ext cx="385762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74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Graphics memory</a:t>
            </a:r>
          </a:p>
        </p:txBody>
      </p:sp>
      <p:sp>
        <p:nvSpPr>
          <p:cNvPr id="12290" name="Content Placeholder 2"/>
          <p:cNvSpPr>
            <a:spLocks noGrp="1"/>
          </p:cNvSpPr>
          <p:nvPr>
            <p:ph idx="1"/>
          </p:nvPr>
        </p:nvSpPr>
        <p:spPr>
          <a:xfrm>
            <a:off x="457199" y="1600200"/>
            <a:ext cx="8215745" cy="4525963"/>
          </a:xfrm>
        </p:spPr>
        <p:txBody>
          <a:bodyPr/>
          <a:lstStyle/>
          <a:p>
            <a:r>
              <a:rPr lang="en-GB" dirty="0">
                <a:solidFill>
                  <a:schemeClr val="tx1"/>
                </a:solidFill>
              </a:rPr>
              <a:t>RAM, </a:t>
            </a:r>
            <a:r>
              <a:rPr lang="en-GB" dirty="0" smtClean="0">
                <a:solidFill>
                  <a:schemeClr val="tx1"/>
                </a:solidFill>
              </a:rPr>
              <a:t>usually </a:t>
            </a:r>
            <a:r>
              <a:rPr lang="en-GB" dirty="0">
                <a:solidFill>
                  <a:schemeClr val="tx1"/>
                </a:solidFill>
              </a:rPr>
              <a:t>on a graphics card</a:t>
            </a:r>
            <a:r>
              <a:rPr lang="en-GB" b="1" dirty="0">
                <a:solidFill>
                  <a:schemeClr val="tx1"/>
                </a:solidFill>
              </a:rPr>
              <a:t> </a:t>
            </a:r>
          </a:p>
          <a:p>
            <a:pPr lvl="1"/>
            <a:r>
              <a:rPr lang="en-GB" dirty="0">
                <a:solidFill>
                  <a:schemeClr val="tx1"/>
                </a:solidFill>
              </a:rPr>
              <a:t>holds the information necessary to drive a VDU. </a:t>
            </a:r>
          </a:p>
          <a:p>
            <a:r>
              <a:rPr lang="en-GB" dirty="0" smtClean="0">
                <a:solidFill>
                  <a:schemeClr val="tx1"/>
                </a:solidFill>
              </a:rPr>
              <a:t>used to be typically </a:t>
            </a:r>
            <a:r>
              <a:rPr lang="en-GB" dirty="0">
                <a:solidFill>
                  <a:schemeClr val="tx1"/>
                </a:solidFill>
              </a:rPr>
              <a:t>64MB or 128MB of DDR2 or DDR3, but </a:t>
            </a:r>
            <a:r>
              <a:rPr lang="en-GB" dirty="0" smtClean="0">
                <a:solidFill>
                  <a:schemeClr val="tx1"/>
                </a:solidFill>
              </a:rPr>
              <a:t>now can be </a:t>
            </a:r>
            <a:r>
              <a:rPr lang="en-GB" dirty="0">
                <a:solidFill>
                  <a:schemeClr val="tx1"/>
                </a:solidFill>
              </a:rPr>
              <a:t>up to </a:t>
            </a:r>
            <a:r>
              <a:rPr lang="en-GB" dirty="0" smtClean="0">
                <a:solidFill>
                  <a:schemeClr val="tx1"/>
                </a:solidFill>
              </a:rPr>
              <a:t>1GB</a:t>
            </a:r>
          </a:p>
          <a:p>
            <a:r>
              <a:rPr lang="en-GB" dirty="0">
                <a:solidFill>
                  <a:schemeClr val="tx1"/>
                </a:solidFill>
              </a:rPr>
              <a:t>For 2D </a:t>
            </a:r>
            <a:r>
              <a:rPr lang="en-GB" dirty="0" smtClean="0">
                <a:solidFill>
                  <a:schemeClr val="tx1"/>
                </a:solidFill>
              </a:rPr>
              <a:t>graphics:</a:t>
            </a:r>
          </a:p>
          <a:p>
            <a:pPr lvl="1"/>
            <a:r>
              <a:rPr lang="en-GB" dirty="0" smtClean="0">
                <a:solidFill>
                  <a:schemeClr val="tx1"/>
                </a:solidFill>
              </a:rPr>
              <a:t>for </a:t>
            </a:r>
            <a:r>
              <a:rPr lang="en-GB" dirty="0">
                <a:solidFill>
                  <a:schemeClr val="tx1"/>
                </a:solidFill>
              </a:rPr>
              <a:t>1600 by 1200 resolution, with 32 bit colour,</a:t>
            </a:r>
            <a:br>
              <a:rPr lang="en-GB" dirty="0">
                <a:solidFill>
                  <a:schemeClr val="tx1"/>
                </a:solidFill>
              </a:rPr>
            </a:br>
            <a:r>
              <a:rPr lang="en-GB" dirty="0">
                <a:solidFill>
                  <a:schemeClr val="tx1"/>
                </a:solidFill>
                <a:sym typeface="Wingdings" pitchFamily="2" charset="2"/>
              </a:rPr>
              <a:t> </a:t>
            </a:r>
            <a:r>
              <a:rPr lang="en-GB" dirty="0">
                <a:solidFill>
                  <a:schemeClr val="tx1"/>
                </a:solidFill>
              </a:rPr>
              <a:t>61,440,000 bits </a:t>
            </a:r>
            <a:r>
              <a:rPr lang="en-GB" dirty="0">
                <a:solidFill>
                  <a:schemeClr val="tx1"/>
                </a:solidFill>
                <a:sym typeface="Wingdings" pitchFamily="2" charset="2"/>
              </a:rPr>
              <a:t> </a:t>
            </a:r>
            <a:r>
              <a:rPr lang="en-GB" dirty="0">
                <a:solidFill>
                  <a:schemeClr val="tx1"/>
                </a:solidFill>
              </a:rPr>
              <a:t>7,680,000 bytes </a:t>
            </a:r>
            <a:r>
              <a:rPr lang="en-GB" dirty="0">
                <a:solidFill>
                  <a:schemeClr val="tx1"/>
                </a:solidFill>
                <a:sym typeface="Wingdings" pitchFamily="2" charset="2"/>
              </a:rPr>
              <a:t> 7.68MB</a:t>
            </a:r>
            <a:r>
              <a:rPr lang="en-GB" dirty="0">
                <a:solidFill>
                  <a:schemeClr val="tx1"/>
                </a:solidFill>
              </a:rPr>
              <a:t> </a:t>
            </a:r>
          </a:p>
          <a:p>
            <a:r>
              <a:rPr lang="en-GB" dirty="0">
                <a:solidFill>
                  <a:schemeClr val="tx1"/>
                </a:solidFill>
              </a:rPr>
              <a:t>Amount of video memory 2x more than expected as:</a:t>
            </a:r>
          </a:p>
          <a:p>
            <a:pPr lvl="1"/>
            <a:r>
              <a:rPr lang="en-GB" dirty="0" smtClean="0">
                <a:solidFill>
                  <a:schemeClr val="tx1"/>
                </a:solidFill>
              </a:rPr>
              <a:t>Double </a:t>
            </a:r>
            <a:r>
              <a:rPr lang="en-GB" dirty="0">
                <a:solidFill>
                  <a:schemeClr val="tx1"/>
                </a:solidFill>
              </a:rPr>
              <a:t>buffering /page flipping renders the upcoming frame into another area of memory from the frame buffer, so the incoming data doesn't affect the currently-displayed frame. </a:t>
            </a:r>
          </a:p>
          <a:p>
            <a:r>
              <a:rPr lang="en-GB" dirty="0">
                <a:solidFill>
                  <a:schemeClr val="tx1"/>
                </a:solidFill>
              </a:rPr>
              <a:t>So 16MB sufficient for basic 2D graphics</a:t>
            </a:r>
          </a:p>
        </p:txBody>
      </p:sp>
    </p:spTree>
    <p:extLst>
      <p:ext uri="{BB962C8B-B14F-4D97-AF65-F5344CB8AC3E}">
        <p14:creationId xmlns:p14="http://schemas.microsoft.com/office/powerpoint/2010/main" val="8221269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3-D Graphics Memory</a:t>
            </a:r>
          </a:p>
        </p:txBody>
      </p:sp>
      <p:sp>
        <p:nvSpPr>
          <p:cNvPr id="12290" name="Content Placeholder 2"/>
          <p:cNvSpPr>
            <a:spLocks noGrp="1"/>
          </p:cNvSpPr>
          <p:nvPr>
            <p:ph idx="1"/>
          </p:nvPr>
        </p:nvSpPr>
        <p:spPr>
          <a:xfrm>
            <a:off x="457199" y="1600200"/>
            <a:ext cx="8261927" cy="4525963"/>
          </a:xfrm>
        </p:spPr>
        <p:txBody>
          <a:bodyPr/>
          <a:lstStyle/>
          <a:p>
            <a:pPr>
              <a:spcBef>
                <a:spcPct val="0"/>
              </a:spcBef>
              <a:buFontTx/>
              <a:buNone/>
            </a:pPr>
            <a:r>
              <a:rPr lang="en-GB" dirty="0">
                <a:solidFill>
                  <a:schemeClr val="tx1"/>
                </a:solidFill>
              </a:rPr>
              <a:t>Memory needed for</a:t>
            </a:r>
          </a:p>
          <a:p>
            <a:pPr>
              <a:spcBef>
                <a:spcPct val="0"/>
              </a:spcBef>
            </a:pPr>
            <a:r>
              <a:rPr lang="en-GB" dirty="0">
                <a:solidFill>
                  <a:schemeClr val="tx1"/>
                </a:solidFill>
              </a:rPr>
              <a:t>Z-buffer</a:t>
            </a:r>
          </a:p>
          <a:p>
            <a:pPr lvl="1">
              <a:spcBef>
                <a:spcPct val="0"/>
              </a:spcBef>
            </a:pPr>
            <a:r>
              <a:rPr lang="en-GB" dirty="0">
                <a:solidFill>
                  <a:schemeClr val="tx1"/>
                </a:solidFill>
              </a:rPr>
              <a:t>Depth: what's in front of what in the rendered scene</a:t>
            </a:r>
          </a:p>
          <a:p>
            <a:pPr>
              <a:spcBef>
                <a:spcPct val="0"/>
              </a:spcBef>
            </a:pPr>
            <a:r>
              <a:rPr lang="en-GB" dirty="0">
                <a:solidFill>
                  <a:schemeClr val="tx1"/>
                </a:solidFill>
              </a:rPr>
              <a:t>Simple vertex data </a:t>
            </a:r>
          </a:p>
          <a:p>
            <a:pPr lvl="1">
              <a:spcBef>
                <a:spcPct val="0"/>
              </a:spcBef>
            </a:pPr>
            <a:r>
              <a:rPr lang="en-GB" dirty="0">
                <a:solidFill>
                  <a:schemeClr val="tx1"/>
                </a:solidFill>
              </a:rPr>
              <a:t>low-level rendering information, often as a block of pre-calculated objected vertex information for each frame</a:t>
            </a:r>
          </a:p>
          <a:p>
            <a:pPr>
              <a:spcBef>
                <a:spcPct val="0"/>
              </a:spcBef>
            </a:pPr>
            <a:r>
              <a:rPr lang="en-GB" dirty="0">
                <a:solidFill>
                  <a:schemeClr val="tx1"/>
                </a:solidFill>
              </a:rPr>
              <a:t>programs done by the </a:t>
            </a:r>
            <a:r>
              <a:rPr lang="en-GB" dirty="0" smtClean="0">
                <a:solidFill>
                  <a:schemeClr val="tx1"/>
                </a:solidFill>
              </a:rPr>
              <a:t>Graphics Processing Unit (GPU) </a:t>
            </a:r>
            <a:r>
              <a:rPr lang="en-GB" dirty="0">
                <a:solidFill>
                  <a:schemeClr val="tx1"/>
                </a:solidFill>
              </a:rPr>
              <a:t>rather than the CPU</a:t>
            </a:r>
          </a:p>
          <a:p>
            <a:pPr lvl="1">
              <a:spcBef>
                <a:spcPct val="0"/>
              </a:spcBef>
            </a:pPr>
            <a:r>
              <a:rPr lang="en-GB" dirty="0">
                <a:solidFill>
                  <a:schemeClr val="tx1"/>
                </a:solidFill>
              </a:rPr>
              <a:t>Surface rendering/textures: requiring light maps, bump maps, overlays</a:t>
            </a:r>
          </a:p>
          <a:p>
            <a:pPr>
              <a:spcBef>
                <a:spcPct val="0"/>
              </a:spcBef>
            </a:pPr>
            <a:r>
              <a:rPr lang="en-GB" dirty="0">
                <a:solidFill>
                  <a:schemeClr val="tx1"/>
                </a:solidFill>
              </a:rPr>
              <a:t>Game playing has pushed what is required, leading to graphics cards with 256, 512 and even 1 GB </a:t>
            </a:r>
            <a:r>
              <a:rPr lang="en-GB" dirty="0" smtClean="0">
                <a:solidFill>
                  <a:schemeClr val="tx1"/>
                </a:solidFill>
              </a:rPr>
              <a:t>or more of memory – see NVIDIA graphics cards for a modern specification and graphics processors</a:t>
            </a:r>
            <a:endParaRPr lang="en-GB" dirty="0">
              <a:solidFill>
                <a:schemeClr val="tx1"/>
              </a:solidFill>
            </a:endParaRPr>
          </a:p>
        </p:txBody>
      </p:sp>
    </p:spTree>
    <p:extLst>
      <p:ext uri="{BB962C8B-B14F-4D97-AF65-F5344CB8AC3E}">
        <p14:creationId xmlns:p14="http://schemas.microsoft.com/office/powerpoint/2010/main" val="822126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Virtual Memory</a:t>
            </a:r>
            <a:endParaRPr lang="en-GB" dirty="0" smtClean="0">
              <a:ea typeface="Arial Bold"/>
            </a:endParaRPr>
          </a:p>
        </p:txBody>
      </p:sp>
      <p:sp>
        <p:nvSpPr>
          <p:cNvPr id="12290" name="Content Placeholder 2"/>
          <p:cNvSpPr>
            <a:spLocks noGrp="1"/>
          </p:cNvSpPr>
          <p:nvPr>
            <p:ph idx="1"/>
          </p:nvPr>
        </p:nvSpPr>
        <p:spPr>
          <a:xfrm>
            <a:off x="457200" y="1600200"/>
            <a:ext cx="8214852" cy="4525963"/>
          </a:xfrm>
        </p:spPr>
        <p:txBody>
          <a:bodyPr/>
          <a:lstStyle/>
          <a:p>
            <a:r>
              <a:rPr lang="en-GB" dirty="0">
                <a:solidFill>
                  <a:schemeClr val="tx1"/>
                </a:solidFill>
              </a:rPr>
              <a:t>In modern operating systems, including Windows, application programs and many system processes </a:t>
            </a:r>
            <a:r>
              <a:rPr lang="en-GB" b="1" i="1" dirty="0">
                <a:solidFill>
                  <a:schemeClr val="tx1"/>
                </a:solidFill>
              </a:rPr>
              <a:t>always </a:t>
            </a:r>
            <a:r>
              <a:rPr lang="en-GB" dirty="0">
                <a:solidFill>
                  <a:schemeClr val="tx1"/>
                </a:solidFill>
              </a:rPr>
              <a:t>reference memory using </a:t>
            </a:r>
            <a:r>
              <a:rPr lang="en-GB" b="1" dirty="0">
                <a:solidFill>
                  <a:schemeClr val="tx1"/>
                </a:solidFill>
              </a:rPr>
              <a:t>virtual memory addresses</a:t>
            </a:r>
            <a:r>
              <a:rPr lang="en-GB" dirty="0">
                <a:solidFill>
                  <a:schemeClr val="tx1"/>
                </a:solidFill>
              </a:rPr>
              <a:t> which are automatically translated to real (RAM) addresses </a:t>
            </a:r>
            <a:r>
              <a:rPr lang="en-GB" dirty="0" smtClean="0">
                <a:solidFill>
                  <a:schemeClr val="tx1"/>
                </a:solidFill>
              </a:rPr>
              <a:t>(and sometimes hard disk addresses) by </a:t>
            </a:r>
            <a:r>
              <a:rPr lang="en-GB" dirty="0">
                <a:solidFill>
                  <a:schemeClr val="tx1"/>
                </a:solidFill>
              </a:rPr>
              <a:t>the hardware.  </a:t>
            </a:r>
          </a:p>
          <a:p>
            <a:r>
              <a:rPr lang="en-GB" dirty="0">
                <a:solidFill>
                  <a:schemeClr val="tx1"/>
                </a:solidFill>
              </a:rPr>
              <a:t>Virtual Memory is always in use, even when the memory required by all running processes does not exceed the amount of RAM installed on the system.</a:t>
            </a:r>
          </a:p>
          <a:p>
            <a:r>
              <a:rPr lang="en-GB" dirty="0">
                <a:solidFill>
                  <a:schemeClr val="tx1"/>
                </a:solidFill>
              </a:rPr>
              <a:t>RAM is a limited resource, whereas virtual memory is, for most practical purposes, unlimited.  There can be a large number of </a:t>
            </a:r>
            <a:r>
              <a:rPr lang="en-GB" dirty="0" smtClean="0">
                <a:solidFill>
                  <a:schemeClr val="tx1"/>
                </a:solidFill>
              </a:rPr>
              <a:t>processes/programs </a:t>
            </a:r>
            <a:r>
              <a:rPr lang="en-GB" dirty="0">
                <a:solidFill>
                  <a:schemeClr val="tx1"/>
                </a:solidFill>
              </a:rPr>
              <a:t>each with its own </a:t>
            </a:r>
            <a:r>
              <a:rPr lang="en-GB" dirty="0" smtClean="0">
                <a:solidFill>
                  <a:schemeClr val="tx1"/>
                </a:solidFill>
              </a:rPr>
              <a:t>chunk (e.g. 2 GB) </a:t>
            </a:r>
            <a:r>
              <a:rPr lang="en-GB" dirty="0">
                <a:solidFill>
                  <a:schemeClr val="tx1"/>
                </a:solidFill>
              </a:rPr>
              <a:t>of private virtual address space.</a:t>
            </a:r>
            <a:r>
              <a:rPr lang="en-GB" dirty="0"/>
              <a:t> </a:t>
            </a:r>
          </a:p>
        </p:txBody>
      </p:sp>
    </p:spTree>
    <p:extLst>
      <p:ext uri="{BB962C8B-B14F-4D97-AF65-F5344CB8AC3E}">
        <p14:creationId xmlns:p14="http://schemas.microsoft.com/office/powerpoint/2010/main" val="822126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Virtual Memory 2</a:t>
            </a:r>
            <a:endParaRPr lang="en-GB" dirty="0" smtClean="0">
              <a:ea typeface="Arial Bold"/>
            </a:endParaRPr>
          </a:p>
        </p:txBody>
      </p:sp>
      <p:sp>
        <p:nvSpPr>
          <p:cNvPr id="12290" name="Content Placeholder 2"/>
          <p:cNvSpPr>
            <a:spLocks noGrp="1"/>
          </p:cNvSpPr>
          <p:nvPr>
            <p:ph idx="1"/>
          </p:nvPr>
        </p:nvSpPr>
        <p:spPr>
          <a:xfrm>
            <a:off x="457199" y="1600200"/>
            <a:ext cx="8185355" cy="4525963"/>
          </a:xfrm>
        </p:spPr>
        <p:txBody>
          <a:bodyPr/>
          <a:lstStyle/>
          <a:p>
            <a:r>
              <a:rPr lang="en-GB" dirty="0" smtClean="0">
                <a:solidFill>
                  <a:schemeClr val="tx1"/>
                </a:solidFill>
                <a:latin typeface="Arial" charset="0"/>
                <a:cs typeface="Arial" charset="0"/>
              </a:rPr>
              <a:t>Programs use virtual addresses translated by hardware and OS into physical addresses used to access main memory</a:t>
            </a:r>
          </a:p>
          <a:p>
            <a:r>
              <a:rPr lang="en-GB" dirty="0" smtClean="0">
                <a:solidFill>
                  <a:schemeClr val="tx1"/>
                </a:solidFill>
                <a:latin typeface="Arial" charset="0"/>
                <a:cs typeface="Arial" charset="0"/>
              </a:rPr>
              <a:t>VM and MM divided into chunks called pages, typically 4-16Kb in size</a:t>
            </a:r>
          </a:p>
          <a:p>
            <a:r>
              <a:rPr lang="en-GB" dirty="0" smtClean="0">
                <a:solidFill>
                  <a:schemeClr val="tx1"/>
                </a:solidFill>
                <a:latin typeface="Arial" charset="0"/>
                <a:cs typeface="Arial" charset="0"/>
              </a:rPr>
              <a:t>Translate virtual page number to physical page. If requested page not in memory, have page fault and have to fetch page</a:t>
            </a:r>
          </a:p>
          <a:p>
            <a:r>
              <a:rPr lang="en-GB" dirty="0">
                <a:solidFill>
                  <a:schemeClr val="tx1"/>
                </a:solidFill>
              </a:rPr>
              <a:t>In Windows systems, these “paged out” pages are stored in one or more files called pagefile.sys in the root of a partition. </a:t>
            </a:r>
            <a:r>
              <a:rPr lang="en-GB" dirty="0" smtClean="0">
                <a:solidFill>
                  <a:schemeClr val="tx1"/>
                </a:solidFill>
              </a:rPr>
              <a:t>This can become a very large file</a:t>
            </a:r>
          </a:p>
          <a:p>
            <a:r>
              <a:rPr lang="en-GB" dirty="0" smtClean="0">
                <a:solidFill>
                  <a:schemeClr val="tx1"/>
                </a:solidFill>
              </a:rPr>
              <a:t>Virtual memory is cache for main memory</a:t>
            </a: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10415213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Virtual Memory Design</a:t>
            </a:r>
            <a:endParaRPr lang="en-GB" dirty="0" smtClean="0">
              <a:ea typeface="Arial Bold"/>
            </a:endParaRPr>
          </a:p>
        </p:txBody>
      </p:sp>
      <p:sp>
        <p:nvSpPr>
          <p:cNvPr id="12290" name="Content Placeholder 2"/>
          <p:cNvSpPr>
            <a:spLocks noGrp="1"/>
          </p:cNvSpPr>
          <p:nvPr>
            <p:ph idx="1"/>
          </p:nvPr>
        </p:nvSpPr>
        <p:spPr>
          <a:xfrm>
            <a:off x="457199" y="1600200"/>
            <a:ext cx="8185355" cy="4525963"/>
          </a:xfrm>
        </p:spPr>
        <p:txBody>
          <a:bodyPr/>
          <a:lstStyle/>
          <a:p>
            <a:r>
              <a:rPr lang="en-GB" dirty="0" smtClean="0">
                <a:solidFill>
                  <a:schemeClr val="tx1"/>
                </a:solidFill>
                <a:latin typeface="Arial" charset="0"/>
                <a:cs typeface="Arial" charset="0"/>
              </a:rPr>
              <a:t>VM design choices are motivated by high cost of a miss (disk access takes 100s of 1000s of cycles). So:</a:t>
            </a:r>
          </a:p>
          <a:p>
            <a:r>
              <a:rPr lang="en-GB" dirty="0" smtClean="0">
                <a:solidFill>
                  <a:schemeClr val="tx1"/>
                </a:solidFill>
                <a:latin typeface="Arial" charset="0"/>
                <a:cs typeface="Arial" charset="0"/>
              </a:rPr>
              <a:t>Pages tend to be large</a:t>
            </a:r>
          </a:p>
          <a:p>
            <a:r>
              <a:rPr lang="en-GB" dirty="0" smtClean="0">
                <a:solidFill>
                  <a:schemeClr val="tx1"/>
                </a:solidFill>
                <a:latin typeface="Arial" charset="0"/>
                <a:cs typeface="Arial" charset="0"/>
              </a:rPr>
              <a:t>Flexible replacement of pages is essential</a:t>
            </a:r>
          </a:p>
          <a:p>
            <a:r>
              <a:rPr lang="en-GB" dirty="0" smtClean="0">
                <a:solidFill>
                  <a:schemeClr val="tx1"/>
                </a:solidFill>
                <a:latin typeface="Arial" charset="0"/>
                <a:cs typeface="Arial" charset="0"/>
              </a:rPr>
              <a:t>Misses are handled by operating system software so very sophisticated page replacement strategies can and are used</a:t>
            </a:r>
          </a:p>
          <a:p>
            <a:r>
              <a:rPr lang="en-GB" dirty="0" smtClean="0">
                <a:solidFill>
                  <a:schemeClr val="tx1"/>
                </a:solidFill>
                <a:latin typeface="Arial" charset="0"/>
                <a:cs typeface="Arial" charset="0"/>
              </a:rPr>
              <a:t>Write-through isn’t sensible as need to minimise number of disk writes</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4840859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Page Tables 1</a:t>
            </a:r>
            <a:endParaRPr lang="en-GB" dirty="0" smtClean="0">
              <a:ea typeface="Arial Bold"/>
            </a:endParaRPr>
          </a:p>
        </p:txBody>
      </p:sp>
      <p:sp>
        <p:nvSpPr>
          <p:cNvPr id="12290" name="Content Placeholder 2"/>
          <p:cNvSpPr>
            <a:spLocks noGrp="1"/>
          </p:cNvSpPr>
          <p:nvPr>
            <p:ph idx="1"/>
          </p:nvPr>
        </p:nvSpPr>
        <p:spPr>
          <a:xfrm>
            <a:off x="457199" y="1600200"/>
            <a:ext cx="8200103" cy="4525963"/>
          </a:xfrm>
        </p:spPr>
        <p:txBody>
          <a:bodyPr/>
          <a:lstStyle/>
          <a:p>
            <a:r>
              <a:rPr lang="en-GB" dirty="0" smtClean="0">
                <a:solidFill>
                  <a:schemeClr val="tx1"/>
                </a:solidFill>
                <a:latin typeface="Arial" charset="0"/>
                <a:cs typeface="Arial" charset="0"/>
              </a:rPr>
              <a:t>VM systems use fully associative page placement</a:t>
            </a:r>
          </a:p>
          <a:p>
            <a:r>
              <a:rPr lang="en-GB" dirty="0" smtClean="0">
                <a:solidFill>
                  <a:schemeClr val="tx1"/>
                </a:solidFill>
                <a:latin typeface="Arial" charset="0"/>
                <a:cs typeface="Arial" charset="0"/>
              </a:rPr>
              <a:t>Location of pages stored in structure called page table, indexed by virtual page number and contains physical page number</a:t>
            </a:r>
          </a:p>
          <a:p>
            <a:r>
              <a:rPr lang="en-GB" dirty="0" smtClean="0">
                <a:solidFill>
                  <a:schemeClr val="tx1"/>
                </a:solidFill>
                <a:latin typeface="Arial" charset="0"/>
                <a:cs typeface="Arial" charset="0"/>
              </a:rPr>
              <a:t>Page table is large with 1 entry per virtual page number</a:t>
            </a:r>
          </a:p>
          <a:p>
            <a:r>
              <a:rPr lang="en-GB" dirty="0" smtClean="0">
                <a:solidFill>
                  <a:schemeClr val="tx1"/>
                </a:solidFill>
                <a:latin typeface="Arial" charset="0"/>
                <a:cs typeface="Arial" charset="0"/>
              </a:rPr>
              <a:t>Each running program (process) has own page table in MM and MM hardware contains a register (page table register) which points to start of the page table</a:t>
            </a:r>
          </a:p>
          <a:p>
            <a:r>
              <a:rPr lang="en-GB" dirty="0" smtClean="0">
                <a:solidFill>
                  <a:schemeClr val="tx1"/>
                </a:solidFill>
                <a:latin typeface="Arial" charset="0"/>
                <a:cs typeface="Arial" charset="0"/>
              </a:rPr>
              <a:t>For each page table entry, there is a valid bit to determine whether the page is in memory. If data is required and valid bit is zero, page fault occurs</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404110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Pipelining</a:t>
            </a:r>
          </a:p>
        </p:txBody>
      </p:sp>
      <p:sp>
        <p:nvSpPr>
          <p:cNvPr id="12290" name="Content Placeholder 2"/>
          <p:cNvSpPr>
            <a:spLocks noGrp="1"/>
          </p:cNvSpPr>
          <p:nvPr>
            <p:ph idx="1"/>
          </p:nvPr>
        </p:nvSpPr>
        <p:spPr>
          <a:xfrm>
            <a:off x="457200" y="1600200"/>
            <a:ext cx="8468436" cy="4525963"/>
          </a:xfrm>
        </p:spPr>
        <p:txBody>
          <a:bodyPr/>
          <a:lstStyle/>
          <a:p>
            <a:r>
              <a:rPr lang="en-GB" dirty="0" smtClean="0">
                <a:solidFill>
                  <a:schemeClr val="tx1"/>
                </a:solidFill>
                <a:latin typeface="Arial" charset="0"/>
                <a:cs typeface="Arial" charset="0"/>
              </a:rPr>
              <a:t>Pipelining allows instructions to overlap in execution</a:t>
            </a:r>
          </a:p>
          <a:p>
            <a:r>
              <a:rPr lang="en-GB" dirty="0" smtClean="0">
                <a:solidFill>
                  <a:schemeClr val="tx1"/>
                </a:solidFill>
                <a:latin typeface="Arial" charset="0"/>
                <a:cs typeface="Arial" charset="0"/>
              </a:rPr>
              <a:t>The cycle is split into a number of stage (pipe stages). To complete execution, instruction uses all stages, but next instruction can start once the 1</a:t>
            </a:r>
            <a:r>
              <a:rPr lang="en-GB" baseline="30000" dirty="0" smtClean="0">
                <a:solidFill>
                  <a:schemeClr val="tx1"/>
                </a:solidFill>
                <a:latin typeface="Arial" charset="0"/>
                <a:cs typeface="Arial" charset="0"/>
              </a:rPr>
              <a:t>st</a:t>
            </a:r>
            <a:r>
              <a:rPr lang="en-GB" dirty="0" smtClean="0">
                <a:solidFill>
                  <a:schemeClr val="tx1"/>
                </a:solidFill>
                <a:latin typeface="Arial" charset="0"/>
                <a:cs typeface="Arial" charset="0"/>
              </a:rPr>
              <a:t> instruction has completed first pipe stage</a:t>
            </a:r>
          </a:p>
          <a:p>
            <a:r>
              <a:rPr lang="en-GB" dirty="0" smtClean="0">
                <a:solidFill>
                  <a:schemeClr val="tx1"/>
                </a:solidFill>
                <a:latin typeface="Arial" charset="0"/>
                <a:cs typeface="Arial" charset="0"/>
              </a:rPr>
              <a:t>Pipelining improves instruction throughput rather than instruction execution time (latency)</a:t>
            </a:r>
          </a:p>
          <a:p>
            <a:r>
              <a:rPr lang="en-GB" dirty="0" smtClean="0">
                <a:solidFill>
                  <a:schemeClr val="tx1"/>
                </a:solidFill>
                <a:latin typeface="Arial" charset="0"/>
                <a:cs typeface="Arial" charset="0"/>
              </a:rPr>
              <a:t>Original pipelines had 5 stages:</a:t>
            </a:r>
          </a:p>
          <a:p>
            <a:pPr lvl="1"/>
            <a:r>
              <a:rPr lang="en-GB" dirty="0" smtClean="0">
                <a:solidFill>
                  <a:schemeClr val="tx1"/>
                </a:solidFill>
                <a:latin typeface="Arial" charset="0"/>
                <a:cs typeface="Arial" charset="0"/>
              </a:rPr>
              <a:t>IF (instruction fetch)</a:t>
            </a:r>
          </a:p>
          <a:p>
            <a:pPr lvl="1"/>
            <a:r>
              <a:rPr lang="en-GB" dirty="0" smtClean="0">
                <a:solidFill>
                  <a:schemeClr val="tx1"/>
                </a:solidFill>
                <a:latin typeface="Arial" charset="0"/>
                <a:cs typeface="Arial" charset="0"/>
              </a:rPr>
              <a:t>ID (instruction decode and register fetch)</a:t>
            </a:r>
          </a:p>
          <a:p>
            <a:pPr lvl="1"/>
            <a:r>
              <a:rPr lang="en-GB" dirty="0" smtClean="0">
                <a:solidFill>
                  <a:schemeClr val="tx1"/>
                </a:solidFill>
                <a:latin typeface="Arial" charset="0"/>
                <a:cs typeface="Arial" charset="0"/>
              </a:rPr>
              <a:t>EX (execution and effective address calculation)</a:t>
            </a:r>
          </a:p>
          <a:p>
            <a:pPr lvl="1"/>
            <a:r>
              <a:rPr lang="en-GB" dirty="0" smtClean="0">
                <a:solidFill>
                  <a:schemeClr val="tx1"/>
                </a:solidFill>
                <a:latin typeface="Arial" charset="0"/>
                <a:cs typeface="Arial" charset="0"/>
              </a:rPr>
              <a:t>MEM (memory access)</a:t>
            </a:r>
          </a:p>
          <a:p>
            <a:pPr lvl="1"/>
            <a:r>
              <a:rPr lang="en-GB" dirty="0" smtClean="0">
                <a:solidFill>
                  <a:schemeClr val="tx1"/>
                </a:solidFill>
                <a:latin typeface="Arial" charset="0"/>
                <a:cs typeface="Arial" charset="0"/>
              </a:rPr>
              <a:t>WB (write back data to registers)</a:t>
            </a:r>
          </a:p>
        </p:txBody>
      </p:sp>
    </p:spTree>
    <p:extLst>
      <p:ext uri="{BB962C8B-B14F-4D97-AF65-F5344CB8AC3E}">
        <p14:creationId xmlns:p14="http://schemas.microsoft.com/office/powerpoint/2010/main" val="7921120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Page Tables 2</a:t>
            </a:r>
            <a:endParaRPr lang="en-GB" dirty="0" smtClean="0">
              <a:ea typeface="Arial Bold"/>
            </a:endParaRPr>
          </a:p>
        </p:txBody>
      </p:sp>
      <p:sp>
        <p:nvSpPr>
          <p:cNvPr id="12290" name="Content Placeholder 2"/>
          <p:cNvSpPr>
            <a:spLocks noGrp="1"/>
          </p:cNvSpPr>
          <p:nvPr>
            <p:ph idx="1"/>
          </p:nvPr>
        </p:nvSpPr>
        <p:spPr>
          <a:xfrm>
            <a:off x="457200" y="1600200"/>
            <a:ext cx="8214852" cy="4525963"/>
          </a:xfrm>
        </p:spPr>
        <p:txBody>
          <a:bodyPr/>
          <a:lstStyle/>
          <a:p>
            <a:r>
              <a:rPr lang="en-GB" dirty="0" smtClean="0">
                <a:solidFill>
                  <a:schemeClr val="tx1"/>
                </a:solidFill>
                <a:latin typeface="Arial" charset="0"/>
                <a:cs typeface="Arial" charset="0"/>
              </a:rPr>
              <a:t>On page fault, control is transferred to operating system which fetches the required page from disk.</a:t>
            </a:r>
          </a:p>
          <a:p>
            <a:r>
              <a:rPr lang="en-GB" dirty="0" smtClean="0">
                <a:solidFill>
                  <a:schemeClr val="tx1"/>
                </a:solidFill>
                <a:latin typeface="Arial" charset="0"/>
                <a:cs typeface="Arial" charset="0"/>
              </a:rPr>
              <a:t>Operating system will implement a Least Recently Used strategy to exploit temporal locality</a:t>
            </a:r>
            <a:endParaRPr lang="en-GB" dirty="0">
              <a:solidFill>
                <a:schemeClr val="tx1"/>
              </a:solidFill>
              <a:latin typeface="Arial" charset="0"/>
              <a:cs typeface="Arial" charset="0"/>
            </a:endParaRPr>
          </a:p>
          <a:p>
            <a:r>
              <a:rPr lang="en-GB" dirty="0" smtClean="0">
                <a:solidFill>
                  <a:schemeClr val="tx1"/>
                </a:solidFill>
                <a:latin typeface="Arial" charset="0"/>
                <a:cs typeface="Arial" charset="0"/>
              </a:rPr>
              <a:t>Writes use write-back. To save writes when a page hasn’t changed, page table includes a dirty bit to show that the page’s contents differ from disk data. Dirty bit set first time page is modified in MM</a:t>
            </a:r>
          </a:p>
        </p:txBody>
      </p:sp>
    </p:spTree>
    <p:extLst>
      <p:ext uri="{BB962C8B-B14F-4D97-AF65-F5344CB8AC3E}">
        <p14:creationId xmlns:p14="http://schemas.microsoft.com/office/powerpoint/2010/main" val="34702883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Translation </a:t>
            </a:r>
            <a:r>
              <a:rPr lang="en-GB" dirty="0" err="1" smtClean="0">
                <a:ea typeface="Arial Bold"/>
              </a:rPr>
              <a:t>Lookaside</a:t>
            </a:r>
            <a:r>
              <a:rPr lang="en-GB" dirty="0" smtClean="0">
                <a:ea typeface="Arial Bold"/>
              </a:rPr>
              <a:t> Buffers</a:t>
            </a:r>
            <a:endParaRPr lang="en-GB" dirty="0" smtClean="0">
              <a:ea typeface="Arial Bold"/>
            </a:endParaRPr>
          </a:p>
        </p:txBody>
      </p:sp>
      <p:sp>
        <p:nvSpPr>
          <p:cNvPr id="12290" name="Content Placeholder 2"/>
          <p:cNvSpPr>
            <a:spLocks noGrp="1"/>
          </p:cNvSpPr>
          <p:nvPr>
            <p:ph idx="1"/>
          </p:nvPr>
        </p:nvSpPr>
        <p:spPr>
          <a:xfrm>
            <a:off x="457200" y="1600200"/>
            <a:ext cx="8170606" cy="4525963"/>
          </a:xfrm>
        </p:spPr>
        <p:txBody>
          <a:bodyPr/>
          <a:lstStyle/>
          <a:p>
            <a:r>
              <a:rPr lang="en-GB" dirty="0" smtClean="0">
                <a:solidFill>
                  <a:schemeClr val="tx1"/>
                </a:solidFill>
                <a:latin typeface="Arial" charset="0"/>
                <a:cs typeface="Arial" charset="0"/>
              </a:rPr>
              <a:t>Page tables are large and need to be stored in main memory, which slows down memory access, as even if referenced word is in cache, still have to access page table in MM to get physical address</a:t>
            </a:r>
          </a:p>
          <a:p>
            <a:r>
              <a:rPr lang="en-GB" dirty="0" smtClean="0">
                <a:solidFill>
                  <a:schemeClr val="tx1"/>
                </a:solidFill>
                <a:latin typeface="Arial" charset="0"/>
                <a:cs typeface="Arial" charset="0"/>
              </a:rPr>
              <a:t>Solution is to exploit locality of reference to the page table and have a special, fast cache to store recently used translations – the translation </a:t>
            </a:r>
            <a:r>
              <a:rPr lang="en-GB" dirty="0" err="1" smtClean="0">
                <a:solidFill>
                  <a:schemeClr val="tx1"/>
                </a:solidFill>
                <a:latin typeface="Arial" charset="0"/>
                <a:cs typeface="Arial" charset="0"/>
              </a:rPr>
              <a:t>lookaside</a:t>
            </a:r>
            <a:r>
              <a:rPr lang="en-GB" dirty="0" smtClean="0">
                <a:solidFill>
                  <a:schemeClr val="tx1"/>
                </a:solidFill>
                <a:latin typeface="Arial" charset="0"/>
                <a:cs typeface="Arial" charset="0"/>
              </a:rPr>
              <a:t> buffer (TLB)</a:t>
            </a:r>
          </a:p>
          <a:p>
            <a:r>
              <a:rPr lang="en-GB" dirty="0" smtClean="0">
                <a:solidFill>
                  <a:schemeClr val="tx1"/>
                </a:solidFill>
                <a:latin typeface="Arial" charset="0"/>
                <a:cs typeface="Arial" charset="0"/>
              </a:rPr>
              <a:t>TLB caches only those portions of the page table pointing to MM addresses. Each tag entry holds a portion of the virtual page number and each data entry contains a physical page number and a dirty bit</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17104810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Translation </a:t>
            </a:r>
            <a:r>
              <a:rPr lang="en-GB" dirty="0" err="1" smtClean="0">
                <a:ea typeface="Arial Bold"/>
              </a:rPr>
              <a:t>Lookaside</a:t>
            </a:r>
            <a:r>
              <a:rPr lang="en-GB" dirty="0" smtClean="0">
                <a:ea typeface="Arial Bold"/>
              </a:rPr>
              <a:t> Buffers</a:t>
            </a:r>
            <a:endParaRPr lang="en-GB" dirty="0" smtClean="0">
              <a:ea typeface="Arial Bold"/>
            </a:endParaRPr>
          </a:p>
        </p:txBody>
      </p:sp>
      <p:sp>
        <p:nvSpPr>
          <p:cNvPr id="12290" name="Content Placeholder 2"/>
          <p:cNvSpPr>
            <a:spLocks noGrp="1"/>
          </p:cNvSpPr>
          <p:nvPr>
            <p:ph idx="1"/>
          </p:nvPr>
        </p:nvSpPr>
        <p:spPr>
          <a:xfrm>
            <a:off x="457199" y="1600200"/>
            <a:ext cx="8185355" cy="4525963"/>
          </a:xfrm>
        </p:spPr>
        <p:txBody>
          <a:bodyPr/>
          <a:lstStyle/>
          <a:p>
            <a:r>
              <a:rPr lang="en-GB" dirty="0" smtClean="0">
                <a:solidFill>
                  <a:schemeClr val="tx1"/>
                </a:solidFill>
                <a:latin typeface="Arial" charset="0"/>
                <a:cs typeface="Arial" charset="0"/>
              </a:rPr>
              <a:t>On every memory reference, look up in the virtual page number in TLB. If get a hit, then generate the physical address from TLB and access the cache</a:t>
            </a:r>
          </a:p>
          <a:p>
            <a:r>
              <a:rPr lang="en-GB" dirty="0" smtClean="0">
                <a:solidFill>
                  <a:schemeClr val="tx1"/>
                </a:solidFill>
                <a:latin typeface="Arial" charset="0"/>
                <a:cs typeface="Arial" charset="0"/>
              </a:rPr>
              <a:t>On a TLB miss, if page exists in MM, then TLB entry can be updated from the page table and the translation retried. Otherwise a page fault is generated.</a:t>
            </a:r>
          </a:p>
          <a:p>
            <a:r>
              <a:rPr lang="en-GB" dirty="0" smtClean="0">
                <a:solidFill>
                  <a:schemeClr val="tx1"/>
                </a:solidFill>
                <a:latin typeface="Arial" charset="0"/>
                <a:cs typeface="Arial" charset="0"/>
              </a:rPr>
              <a:t>TLB is often fully associative with LRU replacement</a:t>
            </a:r>
          </a:p>
          <a:p>
            <a:r>
              <a:rPr lang="en-GB" dirty="0" smtClean="0">
                <a:solidFill>
                  <a:schemeClr val="tx1"/>
                </a:solidFill>
                <a:latin typeface="Arial" charset="0"/>
                <a:cs typeface="Arial" charset="0"/>
              </a:rPr>
              <a:t>Write-back used to ensure that dirty bits in page table stay current</a:t>
            </a:r>
          </a:p>
          <a:p>
            <a:r>
              <a:rPr lang="en-GB" dirty="0" smtClean="0">
                <a:solidFill>
                  <a:schemeClr val="tx1"/>
                </a:solidFill>
                <a:latin typeface="Arial" charset="0"/>
                <a:cs typeface="Arial" charset="0"/>
              </a:rPr>
              <a:t>As thousands of consecutive memory references could be to same page, TLBs work </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25840171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Translation </a:t>
            </a:r>
            <a:r>
              <a:rPr lang="en-GB" dirty="0" err="1" smtClean="0">
                <a:ea typeface="Arial Bold"/>
              </a:rPr>
              <a:t>Lookaside</a:t>
            </a:r>
            <a:r>
              <a:rPr lang="en-GB" dirty="0" smtClean="0">
                <a:ea typeface="Arial Bold"/>
              </a:rPr>
              <a:t> Buffers</a:t>
            </a:r>
            <a:endParaRPr lang="en-GB" dirty="0" smtClean="0">
              <a:ea typeface="Arial Bold"/>
            </a:endParaRPr>
          </a:p>
        </p:txBody>
      </p:sp>
      <p:sp>
        <p:nvSpPr>
          <p:cNvPr id="12290" name="Content Placeholder 2"/>
          <p:cNvSpPr>
            <a:spLocks noGrp="1"/>
          </p:cNvSpPr>
          <p:nvPr>
            <p:ph idx="1"/>
          </p:nvPr>
        </p:nvSpPr>
        <p:spPr>
          <a:xfrm>
            <a:off x="457200" y="1600200"/>
            <a:ext cx="8288594" cy="4525963"/>
          </a:xfrm>
        </p:spPr>
        <p:txBody>
          <a:bodyPr/>
          <a:lstStyle/>
          <a:p>
            <a:r>
              <a:rPr lang="en-GB" dirty="0" smtClean="0">
                <a:solidFill>
                  <a:schemeClr val="tx1"/>
                </a:solidFill>
                <a:latin typeface="Arial" charset="0"/>
                <a:cs typeface="Arial" charset="0"/>
              </a:rPr>
              <a:t>TLB values:</a:t>
            </a:r>
          </a:p>
          <a:p>
            <a:r>
              <a:rPr lang="en-GB" dirty="0" smtClean="0">
                <a:solidFill>
                  <a:schemeClr val="tx1"/>
                </a:solidFill>
                <a:latin typeface="Arial" charset="0"/>
                <a:cs typeface="Arial" charset="0"/>
              </a:rPr>
              <a:t>Block size 1-2 page table entries (4-8 bytes each)</a:t>
            </a:r>
          </a:p>
          <a:p>
            <a:r>
              <a:rPr lang="en-GB" dirty="0" smtClean="0">
                <a:solidFill>
                  <a:schemeClr val="tx1"/>
                </a:solidFill>
                <a:latin typeface="Arial" charset="0"/>
                <a:cs typeface="Arial" charset="0"/>
              </a:rPr>
              <a:t>Hit time ½ to 1 clock cycle</a:t>
            </a:r>
          </a:p>
          <a:p>
            <a:r>
              <a:rPr lang="en-GB" dirty="0" smtClean="0">
                <a:solidFill>
                  <a:schemeClr val="tx1"/>
                </a:solidFill>
                <a:latin typeface="Arial" charset="0"/>
                <a:cs typeface="Arial" charset="0"/>
              </a:rPr>
              <a:t>Miss penalty 10-30 clock cycles</a:t>
            </a:r>
          </a:p>
          <a:p>
            <a:r>
              <a:rPr lang="en-GB" dirty="0" smtClean="0">
                <a:solidFill>
                  <a:schemeClr val="tx1"/>
                </a:solidFill>
                <a:latin typeface="Arial" charset="0"/>
                <a:cs typeface="Arial" charset="0"/>
              </a:rPr>
              <a:t>Miss rate: 0.01% to 1%</a:t>
            </a:r>
          </a:p>
          <a:p>
            <a:r>
              <a:rPr lang="en-GB" dirty="0" smtClean="0">
                <a:solidFill>
                  <a:schemeClr val="tx1"/>
                </a:solidFill>
                <a:latin typeface="Arial" charset="0"/>
                <a:cs typeface="Arial" charset="0"/>
              </a:rPr>
              <a:t>TLB size: 32-1024 entries</a:t>
            </a:r>
          </a:p>
          <a:p>
            <a:endParaRPr lang="en-GB" dirty="0">
              <a:latin typeface="Arial" charset="0"/>
              <a:cs typeface="Arial" charset="0"/>
            </a:endParaRPr>
          </a:p>
          <a:p>
            <a:endParaRPr lang="en-GB" dirty="0" smtClean="0">
              <a:latin typeface="Arial" charset="0"/>
              <a:cs typeface="Arial" charset="0"/>
            </a:endParaRPr>
          </a:p>
        </p:txBody>
      </p:sp>
    </p:spTree>
    <p:extLst>
      <p:ext uri="{BB962C8B-B14F-4D97-AF65-F5344CB8AC3E}">
        <p14:creationId xmlns:p14="http://schemas.microsoft.com/office/powerpoint/2010/main" val="10793406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Hard Disk Cache</a:t>
            </a:r>
            <a:endParaRPr lang="en-GB" dirty="0" smtClean="0">
              <a:ea typeface="Arial Bold"/>
            </a:endParaRPr>
          </a:p>
        </p:txBody>
      </p:sp>
      <p:sp>
        <p:nvSpPr>
          <p:cNvPr id="12290" name="Content Placeholder 2"/>
          <p:cNvSpPr>
            <a:spLocks noGrp="1"/>
          </p:cNvSpPr>
          <p:nvPr>
            <p:ph idx="1"/>
          </p:nvPr>
        </p:nvSpPr>
        <p:spPr>
          <a:xfrm>
            <a:off x="457200" y="1600200"/>
            <a:ext cx="8214852" cy="4525963"/>
          </a:xfrm>
        </p:spPr>
        <p:txBody>
          <a:bodyPr/>
          <a:lstStyle/>
          <a:p>
            <a:r>
              <a:rPr lang="en-GB" dirty="0">
                <a:solidFill>
                  <a:schemeClr val="tx1"/>
                </a:solidFill>
              </a:rPr>
              <a:t>All modern hard disks contain an integrated </a:t>
            </a:r>
            <a:r>
              <a:rPr lang="en-GB" i="1" dirty="0">
                <a:solidFill>
                  <a:schemeClr val="tx1"/>
                </a:solidFill>
              </a:rPr>
              <a:t>cache</a:t>
            </a:r>
            <a:r>
              <a:rPr lang="en-GB" dirty="0">
                <a:solidFill>
                  <a:schemeClr val="tx1"/>
                </a:solidFill>
              </a:rPr>
              <a:t>, also often called a </a:t>
            </a:r>
            <a:r>
              <a:rPr lang="en-GB" i="1" dirty="0">
                <a:solidFill>
                  <a:schemeClr val="tx1"/>
                </a:solidFill>
              </a:rPr>
              <a:t>buffer</a:t>
            </a:r>
            <a:r>
              <a:rPr lang="en-GB" dirty="0">
                <a:solidFill>
                  <a:schemeClr val="tx1"/>
                </a:solidFill>
              </a:rPr>
              <a:t>. </a:t>
            </a:r>
          </a:p>
          <a:p>
            <a:r>
              <a:rPr lang="en-GB" dirty="0">
                <a:solidFill>
                  <a:schemeClr val="tx1"/>
                </a:solidFill>
              </a:rPr>
              <a:t>Not normally thought of as part of the regular PC cache hierarchy, the function of cache is to act as a buffer between a relatively fast device (interface/bus)  and a relatively slow one (the disk). </a:t>
            </a:r>
          </a:p>
          <a:p>
            <a:r>
              <a:rPr lang="en-GB" dirty="0">
                <a:solidFill>
                  <a:schemeClr val="tx1"/>
                </a:solidFill>
              </a:rPr>
              <a:t>Most modern hard disks have between 512 kB and 2 MB of internal cache memory, although some high-performance SCSI drives have as much as 16 </a:t>
            </a:r>
            <a:r>
              <a:rPr lang="en-GB" dirty="0" smtClean="0">
                <a:solidFill>
                  <a:schemeClr val="tx1"/>
                </a:solidFill>
              </a:rPr>
              <a:t>MB (or more)</a:t>
            </a:r>
            <a:endParaRPr lang="en-GB" dirty="0">
              <a:solidFill>
                <a:schemeClr val="tx1"/>
              </a:solidFill>
            </a:endParaRPr>
          </a:p>
        </p:txBody>
      </p:sp>
    </p:spTree>
    <p:extLst>
      <p:ext uri="{BB962C8B-B14F-4D97-AF65-F5344CB8AC3E}">
        <p14:creationId xmlns:p14="http://schemas.microsoft.com/office/powerpoint/2010/main" val="4173853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Hard Disk Cache 2</a:t>
            </a:r>
            <a:endParaRPr lang="en-GB" dirty="0" smtClean="0">
              <a:ea typeface="Arial Bold"/>
            </a:endParaRPr>
          </a:p>
        </p:txBody>
      </p:sp>
      <p:sp>
        <p:nvSpPr>
          <p:cNvPr id="12290" name="Content Placeholder 2"/>
          <p:cNvSpPr>
            <a:spLocks noGrp="1"/>
          </p:cNvSpPr>
          <p:nvPr>
            <p:ph idx="1"/>
          </p:nvPr>
        </p:nvSpPr>
        <p:spPr>
          <a:xfrm>
            <a:off x="457199" y="1600200"/>
            <a:ext cx="8273845" cy="4525963"/>
          </a:xfrm>
        </p:spPr>
        <p:txBody>
          <a:bodyPr/>
          <a:lstStyle/>
          <a:p>
            <a:r>
              <a:rPr lang="en-GB" dirty="0">
                <a:solidFill>
                  <a:schemeClr val="tx1"/>
                </a:solidFill>
              </a:rPr>
              <a:t>The use of </a:t>
            </a:r>
            <a:r>
              <a:rPr lang="en-GB" dirty="0" smtClean="0">
                <a:solidFill>
                  <a:schemeClr val="tx1"/>
                </a:solidFill>
              </a:rPr>
              <a:t>a cache </a:t>
            </a:r>
            <a:r>
              <a:rPr lang="en-GB" dirty="0">
                <a:solidFill>
                  <a:schemeClr val="tx1"/>
                </a:solidFill>
              </a:rPr>
              <a:t>improves performance of any hard disk, by reducing the number of physical accesses to the disk on repeated reads and allowing data to stream from the disk uninterrupted when the bus is busy </a:t>
            </a:r>
          </a:p>
          <a:p>
            <a:r>
              <a:rPr lang="en-GB" dirty="0">
                <a:solidFill>
                  <a:schemeClr val="tx1"/>
                </a:solidFill>
              </a:rPr>
              <a:t>A hard disk's cache is important is due to the sheer difference in the speeds of the hard disk and the hard disk interface. </a:t>
            </a:r>
          </a:p>
          <a:p>
            <a:r>
              <a:rPr lang="en-GB" dirty="0">
                <a:solidFill>
                  <a:schemeClr val="tx1"/>
                </a:solidFill>
              </a:rPr>
              <a:t>Finding a piece of data on the hard disk involves random positioning, and incurs a penalty of milliseconds </a:t>
            </a:r>
          </a:p>
          <a:p>
            <a:endParaRPr lang="en-GB" dirty="0"/>
          </a:p>
        </p:txBody>
      </p:sp>
    </p:spTree>
    <p:extLst>
      <p:ext uri="{BB962C8B-B14F-4D97-AF65-F5344CB8AC3E}">
        <p14:creationId xmlns:p14="http://schemas.microsoft.com/office/powerpoint/2010/main" val="1710481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Hard Disk Cache 3</a:t>
            </a:r>
            <a:endParaRPr lang="en-GB" dirty="0" smtClean="0">
              <a:ea typeface="Arial Bold"/>
            </a:endParaRPr>
          </a:p>
        </p:txBody>
      </p:sp>
      <p:sp>
        <p:nvSpPr>
          <p:cNvPr id="12290" name="Content Placeholder 2"/>
          <p:cNvSpPr>
            <a:spLocks noGrp="1"/>
          </p:cNvSpPr>
          <p:nvPr>
            <p:ph idx="1"/>
          </p:nvPr>
        </p:nvSpPr>
        <p:spPr>
          <a:xfrm>
            <a:off x="457199" y="1600200"/>
            <a:ext cx="8273845" cy="4525963"/>
          </a:xfrm>
        </p:spPr>
        <p:txBody>
          <a:bodyPr/>
          <a:lstStyle/>
          <a:p>
            <a:r>
              <a:rPr lang="en-GB" dirty="0" smtClean="0">
                <a:solidFill>
                  <a:schemeClr val="tx1"/>
                </a:solidFill>
              </a:rPr>
              <a:t>On </a:t>
            </a:r>
            <a:r>
              <a:rPr lang="en-GB" dirty="0">
                <a:solidFill>
                  <a:schemeClr val="tx1"/>
                </a:solidFill>
              </a:rPr>
              <a:t>a typical IDE/ATA hard disk, transferring a 4,096-byte block of data from the disk's internal cache is over 100 times faster than actually finding it and reading it from the platters.  </a:t>
            </a:r>
          </a:p>
          <a:p>
            <a:r>
              <a:rPr lang="en-GB" dirty="0">
                <a:solidFill>
                  <a:schemeClr val="tx1"/>
                </a:solidFill>
              </a:rPr>
              <a:t>If a seek isn't required (say, for reading a long string of consecutive sectors from the disk) the difference in speed isn't nearly as great, but the buffer is still much faster </a:t>
            </a:r>
          </a:p>
          <a:p>
            <a:r>
              <a:rPr lang="en-GB" dirty="0">
                <a:solidFill>
                  <a:schemeClr val="tx1"/>
                </a:solidFill>
              </a:rPr>
              <a:t>For hard disks, the cache is used to hold the results of recent reads from the disk, and also to "pre-fetch" information that is likely to be requested in the near future, for example, the sector or sectors immediately after the one just requested.</a:t>
            </a:r>
          </a:p>
          <a:p>
            <a:endParaRPr lang="en-GB" dirty="0"/>
          </a:p>
        </p:txBody>
      </p:sp>
    </p:spTree>
    <p:extLst>
      <p:ext uri="{BB962C8B-B14F-4D97-AF65-F5344CB8AC3E}">
        <p14:creationId xmlns:p14="http://schemas.microsoft.com/office/powerpoint/2010/main" val="4158232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Throughput</a:t>
            </a:r>
          </a:p>
        </p:txBody>
      </p:sp>
      <p:sp>
        <p:nvSpPr>
          <p:cNvPr id="12290" name="Content Placeholder 2"/>
          <p:cNvSpPr>
            <a:spLocks noGrp="1"/>
          </p:cNvSpPr>
          <p:nvPr>
            <p:ph idx="1"/>
          </p:nvPr>
        </p:nvSpPr>
        <p:spPr>
          <a:xfrm>
            <a:off x="457199" y="1600200"/>
            <a:ext cx="8345607" cy="4525963"/>
          </a:xfrm>
        </p:spPr>
        <p:txBody>
          <a:bodyPr/>
          <a:lstStyle/>
          <a:p>
            <a:r>
              <a:rPr lang="en-GB" dirty="0" smtClean="0">
                <a:solidFill>
                  <a:schemeClr val="tx1"/>
                </a:solidFill>
                <a:latin typeface="Arial" charset="0"/>
                <a:cs typeface="Arial" charset="0"/>
              </a:rPr>
              <a:t>Assume operation times of functional units are:</a:t>
            </a:r>
          </a:p>
          <a:p>
            <a:pPr lvl="1"/>
            <a:r>
              <a:rPr lang="en-GB" dirty="0" smtClean="0">
                <a:solidFill>
                  <a:schemeClr val="tx1"/>
                </a:solidFill>
                <a:latin typeface="Arial" charset="0"/>
                <a:cs typeface="Arial" charset="0"/>
              </a:rPr>
              <a:t>Memory units (read/write) 10ns</a:t>
            </a:r>
          </a:p>
          <a:p>
            <a:pPr lvl="1"/>
            <a:r>
              <a:rPr lang="en-GB" dirty="0" smtClean="0">
                <a:solidFill>
                  <a:schemeClr val="tx1"/>
                </a:solidFill>
                <a:latin typeface="Arial" charset="0"/>
                <a:cs typeface="Arial" charset="0"/>
              </a:rPr>
              <a:t>ALU and adders 10ns</a:t>
            </a:r>
          </a:p>
          <a:p>
            <a:pPr lvl="1"/>
            <a:r>
              <a:rPr lang="en-GB" dirty="0" smtClean="0">
                <a:solidFill>
                  <a:schemeClr val="tx1"/>
                </a:solidFill>
                <a:latin typeface="Arial" charset="0"/>
                <a:cs typeface="Arial" charset="0"/>
              </a:rPr>
              <a:t>Register file (read/write) 5ns</a:t>
            </a:r>
          </a:p>
          <a:p>
            <a:pPr lvl="1"/>
            <a:r>
              <a:rPr lang="en-GB" dirty="0" smtClean="0">
                <a:solidFill>
                  <a:schemeClr val="tx1"/>
                </a:solidFill>
                <a:latin typeface="Arial" charset="0"/>
                <a:cs typeface="Arial" charset="0"/>
              </a:rPr>
              <a:t>Everything else is assumed to be negligible</a:t>
            </a:r>
          </a:p>
          <a:p>
            <a:r>
              <a:rPr lang="en-GB" dirty="0" smtClean="0">
                <a:solidFill>
                  <a:schemeClr val="tx1"/>
                </a:solidFill>
                <a:latin typeface="Arial" charset="0"/>
                <a:cs typeface="Arial" charset="0"/>
              </a:rPr>
              <a:t>A load instruction would be 10 (instruction fetch) + 5 (register reads) + 10 (ALU) + 10 (data access) + 5 (register write) = 40ns</a:t>
            </a:r>
          </a:p>
          <a:p>
            <a:r>
              <a:rPr lang="en-GB" dirty="0" smtClean="0">
                <a:solidFill>
                  <a:schemeClr val="tx1"/>
                </a:solidFill>
                <a:latin typeface="Arial" charset="0"/>
                <a:cs typeface="Arial" charset="0"/>
              </a:rPr>
              <a:t>Without pipelining, three load instructions take 120ns</a:t>
            </a:r>
          </a:p>
          <a:p>
            <a:r>
              <a:rPr lang="en-GB" dirty="0" smtClean="0">
                <a:solidFill>
                  <a:schemeClr val="tx1"/>
                </a:solidFill>
                <a:latin typeface="Arial" charset="0"/>
                <a:cs typeface="Arial" charset="0"/>
              </a:rPr>
              <a:t>With pipelining, each stage must take time of longest stage (e.g. 10ns), so total execution time can be reduced to 70ns</a:t>
            </a:r>
          </a:p>
          <a:p>
            <a:r>
              <a:rPr lang="en-GB" dirty="0" smtClean="0">
                <a:solidFill>
                  <a:schemeClr val="tx1"/>
                </a:solidFill>
                <a:latin typeface="Arial" charset="0"/>
                <a:cs typeface="Arial" charset="0"/>
              </a:rPr>
              <a:t>Speedup can approach 4:1, but requires balanced stages</a:t>
            </a:r>
          </a:p>
        </p:txBody>
      </p:sp>
    </p:spTree>
    <p:extLst>
      <p:ext uri="{BB962C8B-B14F-4D97-AF65-F5344CB8AC3E}">
        <p14:creationId xmlns:p14="http://schemas.microsoft.com/office/powerpoint/2010/main" val="3354162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Implementing Pipeline</a:t>
            </a:r>
          </a:p>
        </p:txBody>
      </p:sp>
      <p:sp>
        <p:nvSpPr>
          <p:cNvPr id="12290" name="Content Placeholder 2"/>
          <p:cNvSpPr>
            <a:spLocks noGrp="1"/>
          </p:cNvSpPr>
          <p:nvPr>
            <p:ph idx="1"/>
          </p:nvPr>
        </p:nvSpPr>
        <p:spPr>
          <a:xfrm>
            <a:off x="457200" y="1600200"/>
            <a:ext cx="8222776" cy="4525963"/>
          </a:xfrm>
        </p:spPr>
        <p:txBody>
          <a:bodyPr/>
          <a:lstStyle/>
          <a:p>
            <a:r>
              <a:rPr lang="en-GB" dirty="0" smtClean="0">
                <a:solidFill>
                  <a:schemeClr val="tx1"/>
                </a:solidFill>
                <a:latin typeface="Arial" charset="0"/>
                <a:cs typeface="Arial" charset="0"/>
              </a:rPr>
              <a:t>Instruction flow is “left to right” but there are two exceptions:</a:t>
            </a:r>
          </a:p>
          <a:p>
            <a:pPr lvl="1"/>
            <a:r>
              <a:rPr lang="en-GB" dirty="0" smtClean="0">
                <a:solidFill>
                  <a:schemeClr val="tx1"/>
                </a:solidFill>
                <a:latin typeface="Arial" charset="0"/>
                <a:cs typeface="Arial" charset="0"/>
              </a:rPr>
              <a:t>Write back to register file</a:t>
            </a:r>
          </a:p>
          <a:p>
            <a:pPr lvl="1"/>
            <a:r>
              <a:rPr lang="en-GB" dirty="0" smtClean="0">
                <a:solidFill>
                  <a:schemeClr val="tx1"/>
                </a:solidFill>
                <a:latin typeface="Arial" charset="0"/>
                <a:cs typeface="Arial" charset="0"/>
              </a:rPr>
              <a:t>Selection of the next Program Counter value (on a branch instruction)</a:t>
            </a:r>
          </a:p>
          <a:p>
            <a:r>
              <a:rPr lang="en-GB" dirty="0" smtClean="0">
                <a:solidFill>
                  <a:schemeClr val="tx1"/>
                </a:solidFill>
                <a:latin typeface="Arial" charset="0"/>
                <a:cs typeface="Arial" charset="0"/>
              </a:rPr>
              <a:t>Add pipeline registers to store results from one pipe stage so that it can be used by next, so Instruction Fetch pipe stage reads instruction and writes the result into the Instruction Fetch / Instruction Decode register. On the next clock cycle, the Instruction Decode pipe stage reads instruction from IF/ID register while the IF stage retrieves the next instruction</a:t>
            </a:r>
          </a:p>
        </p:txBody>
      </p:sp>
    </p:spTree>
    <p:extLst>
      <p:ext uri="{BB962C8B-B14F-4D97-AF65-F5344CB8AC3E}">
        <p14:creationId xmlns:p14="http://schemas.microsoft.com/office/powerpoint/2010/main" val="728742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Data and Branch Hazards</a:t>
            </a:r>
          </a:p>
        </p:txBody>
      </p:sp>
      <p:sp>
        <p:nvSpPr>
          <p:cNvPr id="12290" name="Content Placeholder 2"/>
          <p:cNvSpPr>
            <a:spLocks noGrp="1"/>
          </p:cNvSpPr>
          <p:nvPr>
            <p:ph idx="1"/>
          </p:nvPr>
        </p:nvSpPr>
        <p:spPr>
          <a:xfrm>
            <a:off x="457200" y="1600200"/>
            <a:ext cx="8236424" cy="4525963"/>
          </a:xfrm>
        </p:spPr>
        <p:txBody>
          <a:bodyPr/>
          <a:lstStyle/>
          <a:p>
            <a:r>
              <a:rPr lang="en-GB" dirty="0" smtClean="0">
                <a:solidFill>
                  <a:schemeClr val="tx1"/>
                </a:solidFill>
                <a:latin typeface="Arial" charset="0"/>
                <a:cs typeface="Arial" charset="0"/>
              </a:rPr>
              <a:t>Pipelining is complicated by data and branch hazards</a:t>
            </a:r>
          </a:p>
          <a:p>
            <a:r>
              <a:rPr lang="en-GB" dirty="0" smtClean="0">
                <a:solidFill>
                  <a:schemeClr val="tx1"/>
                </a:solidFill>
                <a:latin typeface="Arial" charset="0"/>
                <a:cs typeface="Arial" charset="0"/>
              </a:rPr>
              <a:t>Data hazards occur when a value required in a register is not valid because a previous instruction has not yet updated:</a:t>
            </a:r>
          </a:p>
          <a:p>
            <a:pPr marL="400050" lvl="1" indent="0">
              <a:buNone/>
            </a:pPr>
            <a:r>
              <a:rPr lang="en-GB" dirty="0" smtClean="0">
                <a:solidFill>
                  <a:schemeClr val="tx1"/>
                </a:solidFill>
                <a:latin typeface="Arial" charset="0"/>
                <a:cs typeface="Arial" charset="0"/>
              </a:rPr>
              <a:t>SUB r1, r2, r3</a:t>
            </a:r>
          </a:p>
          <a:p>
            <a:pPr marL="400050" lvl="1" indent="0">
              <a:buNone/>
            </a:pPr>
            <a:r>
              <a:rPr lang="en-GB" dirty="0" smtClean="0">
                <a:solidFill>
                  <a:schemeClr val="tx1"/>
                </a:solidFill>
                <a:latin typeface="Arial" charset="0"/>
                <a:cs typeface="Arial" charset="0"/>
              </a:rPr>
              <a:t>AND r10, r2, r5</a:t>
            </a:r>
          </a:p>
          <a:p>
            <a:pPr marL="400050" lvl="1" indent="0">
              <a:buNone/>
            </a:pPr>
            <a:r>
              <a:rPr lang="en-GB" dirty="0" smtClean="0">
                <a:solidFill>
                  <a:schemeClr val="tx1"/>
                </a:solidFill>
                <a:latin typeface="Arial" charset="0"/>
                <a:cs typeface="Arial" charset="0"/>
              </a:rPr>
              <a:t>OR r11, r6, r2</a:t>
            </a:r>
          </a:p>
          <a:p>
            <a:pPr marL="400050" lvl="1" indent="0">
              <a:buNone/>
            </a:pPr>
            <a:r>
              <a:rPr lang="en-GB" dirty="0" smtClean="0">
                <a:solidFill>
                  <a:schemeClr val="tx1"/>
                </a:solidFill>
                <a:latin typeface="Arial" charset="0"/>
                <a:cs typeface="Arial" charset="0"/>
              </a:rPr>
              <a:t>ADD r12, r7, r2</a:t>
            </a:r>
          </a:p>
          <a:p>
            <a:pPr marL="400050" lvl="1" indent="0">
              <a:buNone/>
            </a:pPr>
            <a:r>
              <a:rPr lang="en-GB" dirty="0" smtClean="0">
                <a:solidFill>
                  <a:schemeClr val="tx1"/>
                </a:solidFill>
                <a:latin typeface="Arial" charset="0"/>
                <a:cs typeface="Arial" charset="0"/>
              </a:rPr>
              <a:t>STR r13, [r2]</a:t>
            </a:r>
          </a:p>
          <a:p>
            <a:endParaRPr lang="en-GB" dirty="0" smtClean="0">
              <a:latin typeface="Arial" charset="0"/>
              <a:cs typeface="Arial" charset="0"/>
            </a:endParaRPr>
          </a:p>
        </p:txBody>
      </p:sp>
    </p:spTree>
    <p:extLst>
      <p:ext uri="{BB962C8B-B14F-4D97-AF65-F5344CB8AC3E}">
        <p14:creationId xmlns:p14="http://schemas.microsoft.com/office/powerpoint/2010/main" val="105954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Pipeline Stalling</a:t>
            </a:r>
          </a:p>
        </p:txBody>
      </p:sp>
      <p:sp>
        <p:nvSpPr>
          <p:cNvPr id="12290" name="Content Placeholder 2"/>
          <p:cNvSpPr>
            <a:spLocks noGrp="1"/>
          </p:cNvSpPr>
          <p:nvPr>
            <p:ph idx="1"/>
          </p:nvPr>
        </p:nvSpPr>
        <p:spPr>
          <a:xfrm>
            <a:off x="457200" y="1600200"/>
            <a:ext cx="8236424" cy="4525963"/>
          </a:xfrm>
        </p:spPr>
        <p:txBody>
          <a:bodyPr/>
          <a:lstStyle/>
          <a:p>
            <a:r>
              <a:rPr lang="en-GB" dirty="0" smtClean="0">
                <a:solidFill>
                  <a:schemeClr val="tx1"/>
                </a:solidFill>
                <a:latin typeface="Arial" charset="0"/>
                <a:cs typeface="Arial" charset="0"/>
              </a:rPr>
              <a:t>One solution is pipeline stalling – ID stages of dependent executions not executed until data in r2 is available – introduces bubbles and reduces efficiency</a:t>
            </a:r>
          </a:p>
          <a:p>
            <a:r>
              <a:rPr lang="en-GB" dirty="0" smtClean="0">
                <a:solidFill>
                  <a:schemeClr val="tx1"/>
                </a:solidFill>
                <a:latin typeface="Arial" charset="0"/>
                <a:cs typeface="Arial" charset="0"/>
              </a:rPr>
              <a:t>Stalling can be implemented by adding a hazard detection unit into the pipeline</a:t>
            </a:r>
          </a:p>
          <a:p>
            <a:r>
              <a:rPr lang="en-GB" dirty="0" smtClean="0">
                <a:solidFill>
                  <a:schemeClr val="tx1"/>
                </a:solidFill>
                <a:latin typeface="Arial" charset="0"/>
                <a:cs typeface="Arial" charset="0"/>
              </a:rPr>
              <a:t>If a hazard is detected, it stops the Program Counter and IF/ID register from being written and selects </a:t>
            </a:r>
            <a:r>
              <a:rPr lang="en-GB" dirty="0" err="1" smtClean="0">
                <a:solidFill>
                  <a:schemeClr val="tx1"/>
                </a:solidFill>
                <a:latin typeface="Arial" charset="0"/>
                <a:cs typeface="Arial" charset="0"/>
              </a:rPr>
              <a:t>zeros</a:t>
            </a:r>
            <a:r>
              <a:rPr lang="en-GB" dirty="0" smtClean="0">
                <a:solidFill>
                  <a:schemeClr val="tx1"/>
                </a:solidFill>
                <a:latin typeface="Arial" charset="0"/>
                <a:cs typeface="Arial" charset="0"/>
              </a:rPr>
              <a:t> for the control values in the ID/EX register</a:t>
            </a:r>
          </a:p>
          <a:p>
            <a:endParaRPr lang="en-GB" dirty="0" smtClean="0">
              <a:latin typeface="Arial" charset="0"/>
              <a:cs typeface="Arial" charset="0"/>
            </a:endParaRPr>
          </a:p>
        </p:txBody>
      </p:sp>
    </p:spTree>
    <p:extLst>
      <p:ext uri="{BB962C8B-B14F-4D97-AF65-F5344CB8AC3E}">
        <p14:creationId xmlns:p14="http://schemas.microsoft.com/office/powerpoint/2010/main" val="2963812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TotalTime>
  <Words>4369</Words>
  <Application>Microsoft Office PowerPoint</Application>
  <PresentationFormat>On-screen Show (4:3)</PresentationFormat>
  <Paragraphs>359</Paragraphs>
  <Slides>56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Bold</vt:lpstr>
      <vt:lpstr>Calibri</vt:lpstr>
      <vt:lpstr>Cambria Math</vt:lpstr>
      <vt:lpstr>Wingdings</vt:lpstr>
      <vt:lpstr>Office Theme</vt:lpstr>
      <vt:lpstr>Platforms: Lecture 6: Memory</vt:lpstr>
      <vt:lpstr>Datapath</vt:lpstr>
      <vt:lpstr>Datapath 2</vt:lpstr>
      <vt:lpstr>Implementing Control</vt:lpstr>
      <vt:lpstr>Pipelining</vt:lpstr>
      <vt:lpstr>Throughput</vt:lpstr>
      <vt:lpstr>Implementing Pipeline</vt:lpstr>
      <vt:lpstr>Data and Branch Hazards</vt:lpstr>
      <vt:lpstr>Pipeline Stalling</vt:lpstr>
      <vt:lpstr>Data Forwarding</vt:lpstr>
      <vt:lpstr>Delayed Loads</vt:lpstr>
      <vt:lpstr>Branch Hazards</vt:lpstr>
      <vt:lpstr>Branch Hazards 2</vt:lpstr>
      <vt:lpstr>Memory Hierarchy</vt:lpstr>
      <vt:lpstr>Registers 1</vt:lpstr>
      <vt:lpstr>Registers 2</vt:lpstr>
      <vt:lpstr>Memory</vt:lpstr>
      <vt:lpstr>ROM</vt:lpstr>
      <vt:lpstr>CMOS RAM</vt:lpstr>
      <vt:lpstr>RAM (Random Access Memory)</vt:lpstr>
      <vt:lpstr>RAM 3</vt:lpstr>
      <vt:lpstr>RAM 2</vt:lpstr>
      <vt:lpstr>L1 Cache</vt:lpstr>
      <vt:lpstr>L2 Cache</vt:lpstr>
      <vt:lpstr>L2 Cache</vt:lpstr>
      <vt:lpstr>Caches</vt:lpstr>
      <vt:lpstr>Direct-mapped Caches 1</vt:lpstr>
      <vt:lpstr>Direct-mapped Caches 2</vt:lpstr>
      <vt:lpstr>Handling Cache Misses</vt:lpstr>
      <vt:lpstr>Cache Writes</vt:lpstr>
      <vt:lpstr>Associative Caches</vt:lpstr>
      <vt:lpstr>Block Replacement Strategies</vt:lpstr>
      <vt:lpstr>Cache Performance</vt:lpstr>
      <vt:lpstr>Main Memory</vt:lpstr>
      <vt:lpstr>Main Memory 2</vt:lpstr>
      <vt:lpstr>SDRAM 1</vt:lpstr>
      <vt:lpstr>SDRAM 2</vt:lpstr>
      <vt:lpstr>SDRAM 3</vt:lpstr>
      <vt:lpstr>DDR SDRAM</vt:lpstr>
      <vt:lpstr>DDR3 SDRAM</vt:lpstr>
      <vt:lpstr>Dual Channel</vt:lpstr>
      <vt:lpstr>Dual Channel 2</vt:lpstr>
      <vt:lpstr>Dual Channel 3</vt:lpstr>
      <vt:lpstr>Graphics memory</vt:lpstr>
      <vt:lpstr>3-D Graphics Memory</vt:lpstr>
      <vt:lpstr>Virtual Memory</vt:lpstr>
      <vt:lpstr>Virtual Memory 2</vt:lpstr>
      <vt:lpstr>Virtual Memory Design</vt:lpstr>
      <vt:lpstr>Page Tables 1</vt:lpstr>
      <vt:lpstr>Page Tables 2</vt:lpstr>
      <vt:lpstr>Translation Lookaside Buffers</vt:lpstr>
      <vt:lpstr>Translation Lookaside Buffers</vt:lpstr>
      <vt:lpstr>Translation Lookaside Buffers</vt:lpstr>
      <vt:lpstr>Hard Disk Cache</vt:lpstr>
      <vt:lpstr>Hard Disk Cache 2</vt:lpstr>
      <vt:lpstr>Hard Disk Cache 3</vt:lpstr>
    </vt:vector>
  </TitlesOfParts>
  <Company>designflavour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65</cp:revision>
  <dcterms:created xsi:type="dcterms:W3CDTF">2011-03-16T14:24:04Z</dcterms:created>
  <dcterms:modified xsi:type="dcterms:W3CDTF">2014-02-19T20:51:39Z</dcterms:modified>
</cp:coreProperties>
</file>