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 id="281" r:id="rId5"/>
    <p:sldId id="282" r:id="rId6"/>
    <p:sldId id="283" r:id="rId7"/>
    <p:sldId id="284" r:id="rId8"/>
    <p:sldId id="280" r:id="rId9"/>
    <p:sldId id="286" r:id="rId10"/>
    <p:sldId id="287" r:id="rId11"/>
    <p:sldId id="288" r:id="rId12"/>
    <p:sldId id="289" r:id="rId13"/>
    <p:sldId id="290" r:id="rId14"/>
    <p:sldId id="285" r:id="rId15"/>
    <p:sldId id="292" r:id="rId16"/>
    <p:sldId id="293" r:id="rId17"/>
    <p:sldId id="295" r:id="rId18"/>
    <p:sldId id="294" r:id="rId19"/>
    <p:sldId id="265" r:id="rId2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60"/>
  </p:normalViewPr>
  <p:slideViewPr>
    <p:cSldViewPr snapToGrid="0" snapToObjects="1">
      <p:cViewPr varScale="1">
        <p:scale>
          <a:sx n="90" d="100"/>
          <a:sy n="90" d="100"/>
        </p:scale>
        <p:origin x="-2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11/5/2013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Introduction to Java Programming</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6: Objects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Defining Methods 3</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rPr>
              <a:t>Examples</a:t>
            </a:r>
          </a:p>
          <a:p>
            <a:pPr marL="0" indent="0">
              <a:buNone/>
            </a:pPr>
            <a:r>
              <a:rPr lang="en-GB" sz="2000" dirty="0" smtClean="0">
                <a:solidFill>
                  <a:schemeClr val="tx1"/>
                </a:solidFill>
                <a:latin typeface="Courier New" pitchFamily="49" charset="0"/>
                <a:cs typeface="Courier New" pitchFamily="49" charset="0"/>
              </a:rPr>
              <a:t>public </a:t>
            </a:r>
            <a:r>
              <a:rPr lang="en-GB" sz="2000" dirty="0" err="1" smtClean="0">
                <a:solidFill>
                  <a:schemeClr val="tx1"/>
                </a:solidFill>
                <a:latin typeface="Courier New" pitchFamily="49" charset="0"/>
                <a:cs typeface="Courier New" pitchFamily="49" charset="0"/>
              </a:rPr>
              <a:t>int</a:t>
            </a:r>
            <a:r>
              <a:rPr lang="en-GB" sz="2000" dirty="0" smtClean="0">
                <a:solidFill>
                  <a:schemeClr val="tx1"/>
                </a:solidFill>
                <a:latin typeface="Courier New" pitchFamily="49" charset="0"/>
                <a:cs typeface="Courier New" pitchFamily="49" charset="0"/>
              </a:rPr>
              <a:t> </a:t>
            </a:r>
            <a:r>
              <a:rPr lang="en-GB" sz="2000" dirty="0" err="1" smtClean="0">
                <a:solidFill>
                  <a:schemeClr val="tx1"/>
                </a:solidFill>
                <a:latin typeface="Courier New" pitchFamily="49" charset="0"/>
                <a:cs typeface="Courier New" pitchFamily="49" charset="0"/>
              </a:rPr>
              <a:t>sumTwoNumbers</a:t>
            </a:r>
            <a:r>
              <a:rPr lang="en-GB" sz="2000" dirty="0" smtClean="0">
                <a:solidFill>
                  <a:schemeClr val="tx1"/>
                </a:solidFill>
                <a:latin typeface="Courier New" pitchFamily="49" charset="0"/>
                <a:cs typeface="Courier New" pitchFamily="49" charset="0"/>
              </a:rPr>
              <a:t>(</a:t>
            </a:r>
            <a:r>
              <a:rPr lang="en-GB" sz="2000" dirty="0" err="1" smtClean="0">
                <a:solidFill>
                  <a:schemeClr val="tx1"/>
                </a:solidFill>
                <a:latin typeface="Courier New" pitchFamily="49" charset="0"/>
                <a:cs typeface="Courier New" pitchFamily="49" charset="0"/>
              </a:rPr>
              <a:t>int</a:t>
            </a:r>
            <a:r>
              <a:rPr lang="en-GB" sz="2000" dirty="0" smtClean="0">
                <a:solidFill>
                  <a:schemeClr val="tx1"/>
                </a:solidFill>
                <a:latin typeface="Courier New" pitchFamily="49" charset="0"/>
                <a:cs typeface="Courier New" pitchFamily="49" charset="0"/>
              </a:rPr>
              <a:t> first, </a:t>
            </a:r>
            <a:r>
              <a:rPr lang="en-GB" sz="2000" dirty="0" err="1" smtClean="0">
                <a:solidFill>
                  <a:schemeClr val="tx1"/>
                </a:solidFill>
                <a:latin typeface="Courier New" pitchFamily="49" charset="0"/>
                <a:cs typeface="Courier New" pitchFamily="49" charset="0"/>
              </a:rPr>
              <a:t>int</a:t>
            </a:r>
            <a:r>
              <a:rPr lang="en-GB" sz="2000" dirty="0" smtClean="0">
                <a:solidFill>
                  <a:schemeClr val="tx1"/>
                </a:solidFill>
                <a:latin typeface="Courier New" pitchFamily="49" charset="0"/>
                <a:cs typeface="Courier New" pitchFamily="49" charset="0"/>
              </a:rPr>
              <a:t> second) {</a:t>
            </a:r>
          </a:p>
          <a:p>
            <a:pPr marL="0" indent="0">
              <a:buNone/>
            </a:pPr>
            <a:r>
              <a:rPr lang="en-GB" sz="2000" dirty="0">
                <a:solidFill>
                  <a:schemeClr val="tx1"/>
                </a:solidFill>
                <a:latin typeface="Courier New" pitchFamily="49" charset="0"/>
                <a:cs typeface="Courier New" pitchFamily="49" charset="0"/>
              </a:rPr>
              <a:t>	</a:t>
            </a:r>
            <a:r>
              <a:rPr lang="en-GB" sz="2000" dirty="0" smtClean="0">
                <a:solidFill>
                  <a:schemeClr val="tx1"/>
                </a:solidFill>
                <a:latin typeface="Courier New" pitchFamily="49" charset="0"/>
                <a:cs typeface="Courier New" pitchFamily="49" charset="0"/>
              </a:rPr>
              <a:t>// method code</a:t>
            </a:r>
          </a:p>
          <a:p>
            <a:pPr marL="0" indent="0">
              <a:buNone/>
            </a:pPr>
            <a:r>
              <a:rPr lang="en-GB" sz="2000" dirty="0" smtClean="0">
                <a:solidFill>
                  <a:schemeClr val="tx1"/>
                </a:solidFill>
                <a:latin typeface="Courier New" pitchFamily="49" charset="0"/>
                <a:cs typeface="Courier New" pitchFamily="49" charset="0"/>
              </a:rPr>
              <a:t>}</a:t>
            </a:r>
          </a:p>
          <a:p>
            <a:pPr marL="0" indent="0">
              <a:buNone/>
            </a:pPr>
            <a:r>
              <a:rPr lang="en-GB" sz="2000" dirty="0">
                <a:solidFill>
                  <a:schemeClr val="tx1"/>
                </a:solidFill>
                <a:latin typeface="Courier New" pitchFamily="49" charset="0"/>
                <a:cs typeface="Courier New" pitchFamily="49" charset="0"/>
              </a:rPr>
              <a:t>public </a:t>
            </a:r>
            <a:r>
              <a:rPr lang="en-GB" sz="2000" dirty="0" smtClean="0">
                <a:solidFill>
                  <a:schemeClr val="tx1"/>
                </a:solidFill>
                <a:latin typeface="Courier New" pitchFamily="49" charset="0"/>
                <a:cs typeface="Courier New" pitchFamily="49" charset="0"/>
              </a:rPr>
              <a:t>double </a:t>
            </a:r>
            <a:r>
              <a:rPr lang="en-GB" sz="2000" dirty="0" err="1" smtClean="0">
                <a:solidFill>
                  <a:schemeClr val="tx1"/>
                </a:solidFill>
                <a:latin typeface="Courier New" pitchFamily="49" charset="0"/>
                <a:cs typeface="Courier New" pitchFamily="49" charset="0"/>
              </a:rPr>
              <a:t>sumTwoNumbers</a:t>
            </a:r>
            <a:r>
              <a:rPr lang="en-GB" sz="2000" dirty="0" smtClean="0">
                <a:solidFill>
                  <a:schemeClr val="tx1"/>
                </a:solidFill>
                <a:latin typeface="Courier New" pitchFamily="49" charset="0"/>
                <a:cs typeface="Courier New" pitchFamily="49" charset="0"/>
              </a:rPr>
              <a:t>(double </a:t>
            </a:r>
            <a:r>
              <a:rPr lang="en-GB" sz="2000" dirty="0">
                <a:solidFill>
                  <a:schemeClr val="tx1"/>
                </a:solidFill>
                <a:latin typeface="Courier New" pitchFamily="49" charset="0"/>
                <a:cs typeface="Courier New" pitchFamily="49" charset="0"/>
              </a:rPr>
              <a:t>first, </a:t>
            </a:r>
            <a:r>
              <a:rPr lang="en-GB" sz="2000" dirty="0" smtClean="0">
                <a:solidFill>
                  <a:schemeClr val="tx1"/>
                </a:solidFill>
                <a:latin typeface="Courier New" pitchFamily="49" charset="0"/>
                <a:cs typeface="Courier New" pitchFamily="49" charset="0"/>
              </a:rPr>
              <a:t>double </a:t>
            </a:r>
            <a:r>
              <a:rPr lang="en-GB" sz="2000" dirty="0">
                <a:solidFill>
                  <a:schemeClr val="tx1"/>
                </a:solidFill>
                <a:latin typeface="Courier New" pitchFamily="49" charset="0"/>
                <a:cs typeface="Courier New" pitchFamily="49" charset="0"/>
              </a:rPr>
              <a:t>second) {</a:t>
            </a:r>
          </a:p>
          <a:p>
            <a:pPr marL="0" indent="0">
              <a:buNone/>
            </a:pPr>
            <a:r>
              <a:rPr lang="en-GB" sz="2000" dirty="0">
                <a:solidFill>
                  <a:schemeClr val="tx1"/>
                </a:solidFill>
                <a:latin typeface="Courier New" pitchFamily="49" charset="0"/>
                <a:cs typeface="Courier New" pitchFamily="49" charset="0"/>
              </a:rPr>
              <a:t>	// method code</a:t>
            </a:r>
          </a:p>
          <a:p>
            <a:pPr marL="0" indent="0">
              <a:buNone/>
            </a:pPr>
            <a:r>
              <a:rPr lang="en-GB" sz="2000" dirty="0" smtClean="0">
                <a:solidFill>
                  <a:schemeClr val="tx1"/>
                </a:solidFill>
                <a:latin typeface="Courier New" pitchFamily="49" charset="0"/>
                <a:cs typeface="Courier New" pitchFamily="49" charset="0"/>
              </a:rPr>
              <a:t>}</a:t>
            </a:r>
          </a:p>
          <a:p>
            <a:pPr marL="0" indent="0">
              <a:buNone/>
            </a:pPr>
            <a:r>
              <a:rPr lang="en-GB" dirty="0" smtClean="0">
                <a:solidFill>
                  <a:schemeClr val="tx1"/>
                </a:solidFill>
                <a:latin typeface="Arial" pitchFamily="34" charset="0"/>
                <a:cs typeface="Arial" pitchFamily="34" charset="0"/>
              </a:rPr>
              <a:t>Names should be unique within class, but can </a:t>
            </a:r>
            <a:r>
              <a:rPr lang="en-GB" i="1" dirty="0" smtClean="0">
                <a:solidFill>
                  <a:schemeClr val="tx1"/>
                </a:solidFill>
                <a:latin typeface="Arial" pitchFamily="34" charset="0"/>
                <a:cs typeface="Arial" pitchFamily="34" charset="0"/>
              </a:rPr>
              <a:t>overload</a:t>
            </a:r>
            <a:r>
              <a:rPr lang="en-GB" dirty="0" smtClean="0">
                <a:solidFill>
                  <a:schemeClr val="tx1"/>
                </a:solidFill>
                <a:latin typeface="Arial" pitchFamily="34" charset="0"/>
                <a:cs typeface="Arial" pitchFamily="34" charset="0"/>
              </a:rPr>
              <a:t> a method; variations on a method which differ by their parameter lists (in number and type of arguments)</a:t>
            </a:r>
          </a:p>
          <a:p>
            <a:pPr marL="0" indent="0">
              <a:buNone/>
            </a:pPr>
            <a:r>
              <a:rPr lang="en-GB" dirty="0" smtClean="0">
                <a:solidFill>
                  <a:schemeClr val="tx1"/>
                </a:solidFill>
                <a:latin typeface="Arial" pitchFamily="34" charset="0"/>
                <a:cs typeface="Arial" pitchFamily="34" charset="0"/>
              </a:rPr>
              <a:t>Use method overloading sparingly</a:t>
            </a:r>
          </a:p>
        </p:txBody>
      </p:sp>
    </p:spTree>
    <p:extLst>
      <p:ext uri="{BB962C8B-B14F-4D97-AF65-F5344CB8AC3E}">
        <p14:creationId xmlns:p14="http://schemas.microsoft.com/office/powerpoint/2010/main" val="2590894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Constructors 1</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latin typeface="Arial" pitchFamily="34" charset="0"/>
                <a:cs typeface="Arial" pitchFamily="34" charset="0"/>
              </a:rPr>
              <a:t>A class must have one or more constructor methods, which are invoked to create objects</a:t>
            </a:r>
          </a:p>
          <a:p>
            <a:r>
              <a:rPr lang="en-GB" dirty="0" smtClean="0">
                <a:solidFill>
                  <a:schemeClr val="tx1"/>
                </a:solidFill>
                <a:latin typeface="Arial" pitchFamily="34" charset="0"/>
                <a:cs typeface="Arial" pitchFamily="34" charset="0"/>
              </a:rPr>
              <a:t>Constructors look like method declarations, use name of class and have no return type</a:t>
            </a:r>
          </a:p>
          <a:p>
            <a:pPr marL="0" indent="0">
              <a:buNone/>
            </a:pPr>
            <a:r>
              <a:rPr lang="en-GB" sz="2000" i="1" dirty="0">
                <a:solidFill>
                  <a:schemeClr val="tx1"/>
                </a:solidFill>
                <a:latin typeface="Courier New" pitchFamily="49" charset="0"/>
                <a:cs typeface="Courier New" pitchFamily="49" charset="0"/>
              </a:rPr>
              <a:t>	public Bicycle(</a:t>
            </a:r>
            <a:r>
              <a:rPr lang="en-GB" sz="2000" i="1" dirty="0" err="1">
                <a:solidFill>
                  <a:schemeClr val="tx1"/>
                </a:solidFill>
                <a:latin typeface="Courier New" pitchFamily="49" charset="0"/>
                <a:cs typeface="Courier New" pitchFamily="49" charset="0"/>
              </a:rPr>
              <a:t>int</a:t>
            </a:r>
            <a:r>
              <a:rPr lang="en-GB" sz="2000" i="1" dirty="0">
                <a:solidFill>
                  <a:schemeClr val="tx1"/>
                </a:solidFill>
                <a:latin typeface="Courier New" pitchFamily="49" charset="0"/>
                <a:cs typeface="Courier New" pitchFamily="49" charset="0"/>
              </a:rPr>
              <a:t> </a:t>
            </a:r>
            <a:r>
              <a:rPr lang="en-GB" sz="2000" i="1" dirty="0" err="1">
                <a:solidFill>
                  <a:schemeClr val="tx1"/>
                </a:solidFill>
                <a:latin typeface="Courier New" pitchFamily="49" charset="0"/>
                <a:cs typeface="Courier New" pitchFamily="49" charset="0"/>
              </a:rPr>
              <a:t>startSpeed</a:t>
            </a:r>
            <a:r>
              <a:rPr lang="en-GB" sz="2000" i="1" dirty="0">
                <a:solidFill>
                  <a:schemeClr val="tx1"/>
                </a:solidFill>
                <a:latin typeface="Courier New" pitchFamily="49" charset="0"/>
                <a:cs typeface="Courier New" pitchFamily="49" charset="0"/>
              </a:rPr>
              <a:t>) {</a:t>
            </a:r>
          </a:p>
          <a:p>
            <a:pPr marL="0" indent="0">
              <a:buNone/>
            </a:pPr>
            <a:r>
              <a:rPr lang="en-GB" sz="2000" i="1" dirty="0">
                <a:solidFill>
                  <a:schemeClr val="tx1"/>
                </a:solidFill>
                <a:latin typeface="Courier New" pitchFamily="49" charset="0"/>
                <a:cs typeface="Courier New" pitchFamily="49" charset="0"/>
              </a:rPr>
              <a:t>		speed = </a:t>
            </a:r>
            <a:r>
              <a:rPr lang="en-GB" sz="2000" i="1" dirty="0" err="1">
                <a:solidFill>
                  <a:schemeClr val="tx1"/>
                </a:solidFill>
                <a:latin typeface="Courier New" pitchFamily="49" charset="0"/>
                <a:cs typeface="Courier New" pitchFamily="49" charset="0"/>
              </a:rPr>
              <a:t>startSpeed</a:t>
            </a:r>
            <a:r>
              <a:rPr lang="en-GB" sz="2000" i="1" dirty="0">
                <a:solidFill>
                  <a:schemeClr val="tx1"/>
                </a:solidFill>
                <a:latin typeface="Courier New" pitchFamily="49" charset="0"/>
                <a:cs typeface="Courier New" pitchFamily="49" charset="0"/>
              </a:rPr>
              <a:t>;</a:t>
            </a:r>
          </a:p>
          <a:p>
            <a:pPr marL="0" indent="0">
              <a:buNone/>
            </a:pPr>
            <a:r>
              <a:rPr lang="en-GB" sz="2000" i="1" dirty="0">
                <a:solidFill>
                  <a:schemeClr val="tx1"/>
                </a:solidFill>
                <a:latin typeface="Courier New" pitchFamily="49" charset="0"/>
                <a:cs typeface="Courier New" pitchFamily="49" charset="0"/>
              </a:rPr>
              <a:t>	}</a:t>
            </a:r>
          </a:p>
          <a:p>
            <a:r>
              <a:rPr lang="en-GB" dirty="0" smtClean="0">
                <a:solidFill>
                  <a:schemeClr val="tx1"/>
                </a:solidFill>
                <a:latin typeface="Arial" pitchFamily="34" charset="0"/>
                <a:cs typeface="Arial" pitchFamily="34" charset="0"/>
              </a:rPr>
              <a:t>Can also have no argument constructors</a:t>
            </a:r>
          </a:p>
          <a:p>
            <a:pPr marL="0" indent="0">
              <a:buNone/>
            </a:pPr>
            <a:r>
              <a:rPr lang="en-GB" sz="2000" smtClean="0">
                <a:solidFill>
                  <a:schemeClr val="tx1"/>
                </a:solidFill>
                <a:latin typeface="Courier New" pitchFamily="49" charset="0"/>
                <a:cs typeface="Courier New" pitchFamily="49" charset="0"/>
              </a:rPr>
              <a:t>	public </a:t>
            </a:r>
            <a:r>
              <a:rPr lang="en-GB" sz="2000" dirty="0" smtClean="0">
                <a:solidFill>
                  <a:schemeClr val="tx1"/>
                </a:solidFill>
                <a:latin typeface="Courier New" pitchFamily="49" charset="0"/>
                <a:cs typeface="Courier New" pitchFamily="49" charset="0"/>
              </a:rPr>
              <a:t>Bicycle()</a:t>
            </a:r>
          </a:p>
          <a:p>
            <a:r>
              <a:rPr lang="en-GB" dirty="0" smtClean="0">
                <a:solidFill>
                  <a:schemeClr val="tx1"/>
                </a:solidFill>
                <a:latin typeface="Arial" pitchFamily="34" charset="0"/>
                <a:cs typeface="Arial" pitchFamily="34" charset="0"/>
              </a:rPr>
              <a:t>Can have multiple constructors if parameter lists differ</a:t>
            </a:r>
          </a:p>
          <a:p>
            <a:r>
              <a:rPr lang="en-GB" dirty="0" smtClean="0">
                <a:solidFill>
                  <a:schemeClr val="tx1"/>
                </a:solidFill>
                <a:latin typeface="Arial" pitchFamily="34" charset="0"/>
                <a:cs typeface="Arial" pitchFamily="34" charset="0"/>
              </a:rPr>
              <a:t>Should have at least one constructor (although Java will invent one – the constructor of the superclass) and be </a:t>
            </a:r>
            <a:r>
              <a:rPr lang="en-GB" dirty="0" err="1" smtClean="0">
                <a:solidFill>
                  <a:schemeClr val="tx1"/>
                </a:solidFill>
                <a:latin typeface="Arial" pitchFamily="34" charset="0"/>
                <a:cs typeface="Arial" pitchFamily="34" charset="0"/>
              </a:rPr>
              <a:t>invokable</a:t>
            </a:r>
            <a:r>
              <a:rPr lang="en-GB" dirty="0" smtClean="0">
                <a:solidFill>
                  <a:schemeClr val="tx1"/>
                </a:solidFill>
                <a:latin typeface="Arial" pitchFamily="34" charset="0"/>
                <a:cs typeface="Arial" pitchFamily="34" charset="0"/>
              </a:rPr>
              <a:t> by some other classes</a:t>
            </a:r>
          </a:p>
          <a:p>
            <a:endParaRPr lang="en-GB" dirty="0" smtClean="0">
              <a:solidFill>
                <a:schemeClr val="tx1"/>
              </a:solidFill>
              <a:latin typeface="Arial" pitchFamily="34" charset="0"/>
              <a:cs typeface="Arial" pitchFamily="34" charset="0"/>
            </a:endParaRPr>
          </a:p>
          <a:p>
            <a:pPr marL="0" indent="0">
              <a:buNone/>
            </a:pPr>
            <a:endParaRPr lang="en-GB"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81869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Constructors 2</a:t>
            </a:r>
          </a:p>
        </p:txBody>
      </p:sp>
      <p:sp>
        <p:nvSpPr>
          <p:cNvPr id="12290" name="Content Placeholder 2"/>
          <p:cNvSpPr>
            <a:spLocks noGrp="1"/>
          </p:cNvSpPr>
          <p:nvPr>
            <p:ph idx="1"/>
          </p:nvPr>
        </p:nvSpPr>
        <p:spPr>
          <a:xfrm>
            <a:off x="457199" y="1600200"/>
            <a:ext cx="8217877" cy="4525963"/>
          </a:xfrm>
        </p:spPr>
        <p:txBody>
          <a:bodyPr/>
          <a:lstStyle/>
          <a:p>
            <a:pPr marL="0" indent="0">
              <a:buNone/>
            </a:pPr>
            <a:r>
              <a:rPr lang="en-GB" sz="2000" i="1" dirty="0" smtClean="0">
                <a:solidFill>
                  <a:schemeClr val="tx1"/>
                </a:solidFill>
                <a:latin typeface="Courier New" pitchFamily="49" charset="0"/>
                <a:cs typeface="Courier New" pitchFamily="49" charset="0"/>
              </a:rPr>
              <a:t>public </a:t>
            </a:r>
            <a:r>
              <a:rPr lang="en-GB" sz="2000" i="1" dirty="0">
                <a:solidFill>
                  <a:schemeClr val="tx1"/>
                </a:solidFill>
                <a:latin typeface="Courier New" pitchFamily="49" charset="0"/>
                <a:cs typeface="Courier New" pitchFamily="49" charset="0"/>
              </a:rPr>
              <a:t>Bicycle(</a:t>
            </a:r>
            <a:r>
              <a:rPr lang="en-GB" sz="2000" i="1" dirty="0" err="1">
                <a:solidFill>
                  <a:schemeClr val="tx1"/>
                </a:solidFill>
                <a:latin typeface="Courier New" pitchFamily="49" charset="0"/>
                <a:cs typeface="Courier New" pitchFamily="49" charset="0"/>
              </a:rPr>
              <a:t>int</a:t>
            </a:r>
            <a:r>
              <a:rPr lang="en-GB" sz="2000" i="1" dirty="0">
                <a:solidFill>
                  <a:schemeClr val="tx1"/>
                </a:solidFill>
                <a:latin typeface="Courier New" pitchFamily="49" charset="0"/>
                <a:cs typeface="Courier New" pitchFamily="49" charset="0"/>
              </a:rPr>
              <a:t> </a:t>
            </a:r>
            <a:r>
              <a:rPr lang="en-GB" sz="2000" i="1" dirty="0" err="1">
                <a:solidFill>
                  <a:schemeClr val="tx1"/>
                </a:solidFill>
                <a:latin typeface="Courier New" pitchFamily="49" charset="0"/>
                <a:cs typeface="Courier New" pitchFamily="49" charset="0"/>
              </a:rPr>
              <a:t>startSpeed</a:t>
            </a:r>
            <a:r>
              <a:rPr lang="en-GB" sz="2000" i="1" dirty="0">
                <a:solidFill>
                  <a:schemeClr val="tx1"/>
                </a:solidFill>
                <a:latin typeface="Courier New" pitchFamily="49" charset="0"/>
                <a:cs typeface="Courier New" pitchFamily="49" charset="0"/>
              </a:rPr>
              <a:t>) {</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speed </a:t>
            </a:r>
            <a:r>
              <a:rPr lang="en-GB" sz="2000" i="1" dirty="0">
                <a:solidFill>
                  <a:schemeClr val="tx1"/>
                </a:solidFill>
                <a:latin typeface="Courier New" pitchFamily="49" charset="0"/>
                <a:cs typeface="Courier New" pitchFamily="49" charset="0"/>
              </a:rPr>
              <a:t>= </a:t>
            </a:r>
            <a:r>
              <a:rPr lang="en-GB" sz="2000" i="1" dirty="0" err="1">
                <a:solidFill>
                  <a:schemeClr val="tx1"/>
                </a:solidFill>
                <a:latin typeface="Courier New" pitchFamily="49" charset="0"/>
                <a:cs typeface="Courier New" pitchFamily="49" charset="0"/>
              </a:rPr>
              <a:t>startSpeed</a:t>
            </a:r>
            <a:r>
              <a:rPr lang="en-GB" sz="2000" i="1" dirty="0">
                <a:solidFill>
                  <a:schemeClr val="tx1"/>
                </a:solidFill>
                <a:latin typeface="Courier New" pitchFamily="49" charset="0"/>
                <a:cs typeface="Courier New" pitchFamily="49" charset="0"/>
              </a:rPr>
              <a:t>;</a:t>
            </a:r>
          </a:p>
          <a:p>
            <a:pPr marL="0" indent="0">
              <a:buNone/>
            </a:pPr>
            <a:r>
              <a:rPr lang="en-GB" sz="2000" i="1" dirty="0" smtClean="0">
                <a:solidFill>
                  <a:schemeClr val="tx1"/>
                </a:solidFill>
                <a:latin typeface="Courier New" pitchFamily="49" charset="0"/>
                <a:cs typeface="Courier New" pitchFamily="49" charset="0"/>
              </a:rPr>
              <a:t>}</a:t>
            </a:r>
            <a:endParaRPr lang="en-GB" sz="2000" i="1" dirty="0">
              <a:solidFill>
                <a:schemeClr val="tx1"/>
              </a:solidFill>
              <a:latin typeface="Courier New" pitchFamily="49" charset="0"/>
              <a:cs typeface="Courier New" pitchFamily="49" charset="0"/>
            </a:endParaRPr>
          </a:p>
          <a:p>
            <a:r>
              <a:rPr lang="en-GB" dirty="0" smtClean="0">
                <a:solidFill>
                  <a:schemeClr val="tx1"/>
                </a:solidFill>
                <a:latin typeface="Arial" pitchFamily="34" charset="0"/>
                <a:cs typeface="Arial" pitchFamily="34" charset="0"/>
              </a:rPr>
              <a:t>Create a new Bicycle object using above constructor and the </a:t>
            </a:r>
            <a:r>
              <a:rPr lang="en-GB" dirty="0" smtClean="0">
                <a:solidFill>
                  <a:schemeClr val="tx1"/>
                </a:solidFill>
                <a:latin typeface="Courier New" pitchFamily="49" charset="0"/>
                <a:cs typeface="Courier New" pitchFamily="49" charset="0"/>
              </a:rPr>
              <a:t>new</a:t>
            </a:r>
            <a:r>
              <a:rPr lang="en-GB" dirty="0" smtClean="0">
                <a:solidFill>
                  <a:schemeClr val="tx1"/>
                </a:solidFill>
                <a:latin typeface="Arial" panose="020B0604020202020204" pitchFamily="34" charset="0"/>
                <a:cs typeface="Arial" panose="020B0604020202020204" pitchFamily="34" charset="0"/>
              </a:rPr>
              <a:t> keyword</a:t>
            </a:r>
          </a:p>
          <a:p>
            <a:pPr marL="0" indent="0">
              <a:buNone/>
            </a:pPr>
            <a:r>
              <a:rPr lang="en-GB" sz="2000" dirty="0" smtClean="0">
                <a:solidFill>
                  <a:schemeClr val="tx1"/>
                </a:solidFill>
                <a:latin typeface="Courier New" pitchFamily="49" charset="0"/>
                <a:cs typeface="Courier New" pitchFamily="49" charset="0"/>
              </a:rPr>
              <a:t>Bicycle </a:t>
            </a:r>
            <a:r>
              <a:rPr lang="en-GB" sz="2000" dirty="0" err="1" smtClean="0">
                <a:solidFill>
                  <a:schemeClr val="tx1"/>
                </a:solidFill>
                <a:latin typeface="Courier New" pitchFamily="49" charset="0"/>
                <a:cs typeface="Courier New" pitchFamily="49" charset="0"/>
              </a:rPr>
              <a:t>myBike</a:t>
            </a:r>
            <a:r>
              <a:rPr lang="en-GB" sz="2000" dirty="0" smtClean="0">
                <a:solidFill>
                  <a:schemeClr val="tx1"/>
                </a:solidFill>
                <a:latin typeface="Courier New" pitchFamily="49" charset="0"/>
                <a:cs typeface="Courier New" pitchFamily="49" charset="0"/>
              </a:rPr>
              <a:t> = new Bicycle(10);</a:t>
            </a:r>
          </a:p>
          <a:p>
            <a:pPr marL="0" indent="0">
              <a:buNone/>
            </a:pPr>
            <a:endParaRPr lang="en-GB" sz="2000" dirty="0" smtClean="0">
              <a:solidFill>
                <a:schemeClr val="tx1"/>
              </a:solidFill>
              <a:latin typeface="Courier New" pitchFamily="49" charset="0"/>
              <a:cs typeface="Courier New" pitchFamily="49" charset="0"/>
            </a:endParaRPr>
          </a:p>
          <a:p>
            <a:pPr marL="0" indent="0">
              <a:buNone/>
            </a:pPr>
            <a:r>
              <a:rPr lang="en-GB" sz="2000" dirty="0" smtClean="0">
                <a:solidFill>
                  <a:schemeClr val="tx1"/>
                </a:solidFill>
                <a:latin typeface="Courier New" pitchFamily="49" charset="0"/>
                <a:cs typeface="Courier New" pitchFamily="49" charset="0"/>
              </a:rPr>
              <a:t>public Bicycle()</a:t>
            </a:r>
          </a:p>
          <a:p>
            <a:r>
              <a:rPr lang="en-GB" dirty="0" smtClean="0">
                <a:solidFill>
                  <a:schemeClr val="tx1"/>
                </a:solidFill>
                <a:latin typeface="Arial" pitchFamily="34" charset="0"/>
                <a:cs typeface="Arial" pitchFamily="34" charset="0"/>
              </a:rPr>
              <a:t>Create a Bicycle without a specified speed</a:t>
            </a:r>
          </a:p>
          <a:p>
            <a:pPr marL="0" indent="0">
              <a:buNone/>
            </a:pPr>
            <a:r>
              <a:rPr lang="en-GB" sz="2000" dirty="0" smtClean="0">
                <a:solidFill>
                  <a:schemeClr val="tx1"/>
                </a:solidFill>
                <a:latin typeface="Courier New" pitchFamily="49" charset="0"/>
                <a:cs typeface="Courier New" pitchFamily="49" charset="0"/>
              </a:rPr>
              <a:t>Bicycle </a:t>
            </a:r>
            <a:r>
              <a:rPr lang="en-GB" sz="2000" dirty="0" err="1" smtClean="0">
                <a:solidFill>
                  <a:schemeClr val="tx1"/>
                </a:solidFill>
                <a:latin typeface="Courier New" pitchFamily="49" charset="0"/>
                <a:cs typeface="Courier New" pitchFamily="49" charset="0"/>
              </a:rPr>
              <a:t>yourBike</a:t>
            </a:r>
            <a:r>
              <a:rPr lang="en-GB" sz="2000" dirty="0" smtClean="0">
                <a:solidFill>
                  <a:schemeClr val="tx1"/>
                </a:solidFill>
                <a:latin typeface="Courier New" pitchFamily="49" charset="0"/>
                <a:cs typeface="Courier New" pitchFamily="49" charset="0"/>
              </a:rPr>
              <a:t> = new Bicycle();</a:t>
            </a:r>
          </a:p>
          <a:p>
            <a:pPr marL="0" indent="0">
              <a:buNone/>
            </a:pPr>
            <a:endParaRPr lang="en-GB" dirty="0" smtClean="0">
              <a:solidFill>
                <a:schemeClr val="tx1"/>
              </a:solidFill>
              <a:latin typeface="Arial" pitchFamily="34" charset="0"/>
              <a:cs typeface="Arial" pitchFamily="34" charset="0"/>
            </a:endParaRPr>
          </a:p>
          <a:p>
            <a:pPr marL="0" indent="0">
              <a:buNone/>
            </a:pPr>
            <a:endParaRPr lang="en-GB"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157635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More on Methods</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latin typeface="Arial" pitchFamily="34" charset="0"/>
                <a:cs typeface="Arial" pitchFamily="34" charset="0"/>
              </a:rPr>
              <a:t>Method declaration declares number and type of parameters for method or constructor</a:t>
            </a:r>
          </a:p>
          <a:p>
            <a:r>
              <a:rPr lang="en-GB" i="1" dirty="0">
                <a:solidFill>
                  <a:schemeClr val="tx1"/>
                </a:solidFill>
                <a:latin typeface="Courier New" pitchFamily="49" charset="0"/>
                <a:cs typeface="Courier New" pitchFamily="49" charset="0"/>
              </a:rPr>
              <a:t>public void </a:t>
            </a:r>
            <a:r>
              <a:rPr lang="en-GB" i="1" dirty="0" err="1">
                <a:solidFill>
                  <a:schemeClr val="tx1"/>
                </a:solidFill>
                <a:latin typeface="Courier New" pitchFamily="49" charset="0"/>
                <a:cs typeface="Courier New" pitchFamily="49" charset="0"/>
              </a:rPr>
              <a:t>speedUp</a:t>
            </a:r>
            <a:r>
              <a:rPr lang="en-GB" i="1" dirty="0">
                <a:solidFill>
                  <a:schemeClr val="tx1"/>
                </a:solidFill>
                <a:latin typeface="Courier New" pitchFamily="49" charset="0"/>
                <a:cs typeface="Courier New" pitchFamily="49" charset="0"/>
              </a:rPr>
              <a:t>(</a:t>
            </a:r>
            <a:r>
              <a:rPr lang="en-GB" i="1" dirty="0" err="1">
                <a:solidFill>
                  <a:schemeClr val="tx1"/>
                </a:solidFill>
                <a:latin typeface="Courier New" pitchFamily="49" charset="0"/>
                <a:cs typeface="Courier New" pitchFamily="49" charset="0"/>
              </a:rPr>
              <a:t>int</a:t>
            </a:r>
            <a:r>
              <a:rPr lang="en-GB" i="1" dirty="0">
                <a:solidFill>
                  <a:schemeClr val="tx1"/>
                </a:solidFill>
                <a:latin typeface="Courier New" pitchFamily="49" charset="0"/>
                <a:cs typeface="Courier New" pitchFamily="49" charset="0"/>
              </a:rPr>
              <a:t> increment</a:t>
            </a:r>
            <a:r>
              <a:rPr lang="en-GB" i="1" dirty="0" smtClean="0">
                <a:solidFill>
                  <a:schemeClr val="tx1"/>
                </a:solidFill>
                <a:latin typeface="Courier New" pitchFamily="49" charset="0"/>
                <a:cs typeface="Courier New" pitchFamily="49" charset="0"/>
              </a:rPr>
              <a:t>)</a:t>
            </a:r>
          </a:p>
          <a:p>
            <a:r>
              <a:rPr lang="en-GB" dirty="0" smtClean="0">
                <a:solidFill>
                  <a:schemeClr val="tx1"/>
                </a:solidFill>
                <a:latin typeface="Arial" pitchFamily="34" charset="0"/>
                <a:cs typeface="Arial" pitchFamily="34" charset="0"/>
              </a:rPr>
              <a:t>Parameters are used in the method body</a:t>
            </a:r>
          </a:p>
          <a:p>
            <a:r>
              <a:rPr lang="en-GB" dirty="0" smtClean="0">
                <a:solidFill>
                  <a:schemeClr val="tx1"/>
                </a:solidFill>
                <a:latin typeface="Arial" pitchFamily="34" charset="0"/>
                <a:cs typeface="Arial" pitchFamily="34" charset="0"/>
              </a:rPr>
              <a:t>When a method is invoked, the actual values that are passed to the method are called </a:t>
            </a:r>
            <a:r>
              <a:rPr lang="en-GB" i="1" dirty="0" smtClean="0">
                <a:solidFill>
                  <a:schemeClr val="tx1"/>
                </a:solidFill>
                <a:latin typeface="Arial" pitchFamily="34" charset="0"/>
                <a:cs typeface="Arial" pitchFamily="34" charset="0"/>
              </a:rPr>
              <a:t>arguments</a:t>
            </a:r>
            <a:endParaRPr lang="en-GB" dirty="0" smtClean="0">
              <a:solidFill>
                <a:schemeClr val="tx1"/>
              </a:solidFill>
              <a:latin typeface="Arial" pitchFamily="34" charset="0"/>
              <a:cs typeface="Arial" pitchFamily="34" charset="0"/>
            </a:endParaRPr>
          </a:p>
          <a:p>
            <a:r>
              <a:rPr lang="en-GB" dirty="0" smtClean="0">
                <a:solidFill>
                  <a:schemeClr val="tx1"/>
                </a:solidFill>
                <a:latin typeface="Arial" pitchFamily="34" charset="0"/>
                <a:cs typeface="Arial" pitchFamily="34" charset="0"/>
              </a:rPr>
              <a:t>Parameters / arguments can be primitive data types or reference objects but cannot be methods</a:t>
            </a:r>
          </a:p>
          <a:p>
            <a:r>
              <a:rPr lang="en-GB" dirty="0" smtClean="0">
                <a:solidFill>
                  <a:schemeClr val="tx1"/>
                </a:solidFill>
                <a:latin typeface="Arial" pitchFamily="34" charset="0"/>
                <a:cs typeface="Arial" pitchFamily="34" charset="0"/>
              </a:rPr>
              <a:t>Can pass arbitrary number of arguments</a:t>
            </a:r>
          </a:p>
          <a:p>
            <a:r>
              <a:rPr lang="en-GB" dirty="0" smtClean="0">
                <a:solidFill>
                  <a:schemeClr val="tx1"/>
                </a:solidFill>
                <a:latin typeface="Arial" pitchFamily="34" charset="0"/>
                <a:cs typeface="Arial" pitchFamily="34" charset="0"/>
              </a:rPr>
              <a:t>e.g. </a:t>
            </a:r>
            <a:r>
              <a:rPr lang="en-GB" sz="2000" dirty="0" smtClean="0">
                <a:solidFill>
                  <a:schemeClr val="tx1"/>
                </a:solidFill>
                <a:latin typeface="Courier New" pitchFamily="49" charset="0"/>
                <a:cs typeface="Courier New" pitchFamily="49" charset="0"/>
              </a:rPr>
              <a:t>public Polygon </a:t>
            </a:r>
            <a:r>
              <a:rPr lang="en-GB" sz="2000" dirty="0" err="1" smtClean="0">
                <a:solidFill>
                  <a:schemeClr val="tx1"/>
                </a:solidFill>
                <a:latin typeface="Courier New" pitchFamily="49" charset="0"/>
                <a:cs typeface="Courier New" pitchFamily="49" charset="0"/>
              </a:rPr>
              <a:t>computeArea</a:t>
            </a:r>
            <a:r>
              <a:rPr lang="en-GB" sz="2000" dirty="0" smtClean="0">
                <a:solidFill>
                  <a:schemeClr val="tx1"/>
                </a:solidFill>
                <a:latin typeface="Courier New" pitchFamily="49" charset="0"/>
                <a:cs typeface="Courier New" pitchFamily="49" charset="0"/>
              </a:rPr>
              <a:t>(Point … vertex)</a:t>
            </a:r>
          </a:p>
          <a:p>
            <a:r>
              <a:rPr lang="en-GB" dirty="0" smtClean="0">
                <a:solidFill>
                  <a:schemeClr val="tx1"/>
                </a:solidFill>
                <a:latin typeface="Arial" pitchFamily="34" charset="0"/>
                <a:cs typeface="Arial" pitchFamily="34" charset="0"/>
              </a:rPr>
              <a:t>or use an </a:t>
            </a:r>
            <a:r>
              <a:rPr lang="en-GB" dirty="0" err="1" smtClean="0">
                <a:solidFill>
                  <a:schemeClr val="tx1"/>
                </a:solidFill>
                <a:latin typeface="Arial" pitchFamily="34" charset="0"/>
                <a:cs typeface="Arial" pitchFamily="34" charset="0"/>
              </a:rPr>
              <a:t>ArrayList</a:t>
            </a:r>
            <a:r>
              <a:rPr lang="en-GB" dirty="0" smtClean="0">
                <a:solidFill>
                  <a:schemeClr val="tx1"/>
                </a:solidFill>
                <a:latin typeface="Arial" pitchFamily="34" charset="0"/>
                <a:cs typeface="Arial" pitchFamily="34" charset="0"/>
              </a:rPr>
              <a:t> of objects</a:t>
            </a:r>
          </a:p>
          <a:p>
            <a:endParaRPr lang="en-GB"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58872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Objects : Referencing Fields</a:t>
            </a:r>
          </a:p>
        </p:txBody>
      </p:sp>
      <p:sp>
        <p:nvSpPr>
          <p:cNvPr id="12290" name="Content Placeholder 2"/>
          <p:cNvSpPr>
            <a:spLocks noGrp="1"/>
          </p:cNvSpPr>
          <p:nvPr>
            <p:ph idx="1"/>
          </p:nvPr>
        </p:nvSpPr>
        <p:spPr>
          <a:xfrm>
            <a:off x="457200" y="1600200"/>
            <a:ext cx="8235244" cy="4525963"/>
          </a:xfrm>
        </p:spPr>
        <p:txBody>
          <a:bodyPr/>
          <a:lstStyle/>
          <a:p>
            <a:r>
              <a:rPr lang="en-GB" dirty="0" smtClean="0">
                <a:solidFill>
                  <a:schemeClr val="tx1"/>
                </a:solidFill>
              </a:rPr>
              <a:t>Within a class, refer to a field by its name, e.g. speed within a method of the Bicycle class</a:t>
            </a:r>
          </a:p>
          <a:p>
            <a:pPr marL="0" indent="0">
              <a:buNone/>
            </a:pPr>
            <a:r>
              <a:rPr lang="en-GB" sz="2000" dirty="0" smtClean="0">
                <a:solidFill>
                  <a:schemeClr val="tx1"/>
                </a:solidFill>
              </a:rPr>
              <a:t> </a:t>
            </a:r>
            <a:r>
              <a:rPr lang="en-GB" sz="2000" i="1" dirty="0">
                <a:solidFill>
                  <a:schemeClr val="tx1"/>
                </a:solidFill>
                <a:latin typeface="Courier New" pitchFamily="49" charset="0"/>
                <a:cs typeface="Courier New" pitchFamily="49" charset="0"/>
              </a:rPr>
              <a:t>	public void </a:t>
            </a:r>
            <a:r>
              <a:rPr lang="en-GB" sz="2000" i="1" dirty="0" err="1">
                <a:solidFill>
                  <a:schemeClr val="tx1"/>
                </a:solidFill>
                <a:latin typeface="Courier New" pitchFamily="49" charset="0"/>
                <a:cs typeface="Courier New" pitchFamily="49" charset="0"/>
              </a:rPr>
              <a:t>speedUp</a:t>
            </a:r>
            <a:r>
              <a:rPr lang="en-GB" sz="2000" i="1" dirty="0">
                <a:solidFill>
                  <a:schemeClr val="tx1"/>
                </a:solidFill>
                <a:latin typeface="Courier New" pitchFamily="49" charset="0"/>
                <a:cs typeface="Courier New" pitchFamily="49" charset="0"/>
              </a:rPr>
              <a:t>(</a:t>
            </a:r>
            <a:r>
              <a:rPr lang="en-GB" sz="2000" i="1" dirty="0" err="1">
                <a:solidFill>
                  <a:schemeClr val="tx1"/>
                </a:solidFill>
                <a:latin typeface="Courier New" pitchFamily="49" charset="0"/>
                <a:cs typeface="Courier New" pitchFamily="49" charset="0"/>
              </a:rPr>
              <a:t>int</a:t>
            </a:r>
            <a:r>
              <a:rPr lang="en-GB" sz="2000" i="1" dirty="0">
                <a:solidFill>
                  <a:schemeClr val="tx1"/>
                </a:solidFill>
                <a:latin typeface="Courier New" pitchFamily="49" charset="0"/>
                <a:cs typeface="Courier New" pitchFamily="49" charset="0"/>
              </a:rPr>
              <a:t> increment) {</a:t>
            </a:r>
          </a:p>
          <a:p>
            <a:pPr marL="0" indent="0">
              <a:buNone/>
            </a:pPr>
            <a:r>
              <a:rPr lang="en-GB" sz="2000" i="1" dirty="0">
                <a:solidFill>
                  <a:schemeClr val="tx1"/>
                </a:solidFill>
                <a:latin typeface="Courier New" pitchFamily="49" charset="0"/>
                <a:cs typeface="Courier New" pitchFamily="49" charset="0"/>
              </a:rPr>
              <a:t>		speed += increment;</a:t>
            </a:r>
          </a:p>
          <a:p>
            <a:pPr marL="0" indent="0">
              <a:buNone/>
            </a:pPr>
            <a:r>
              <a:rPr lang="en-GB" sz="2000" i="1" dirty="0">
                <a:solidFill>
                  <a:schemeClr val="tx1"/>
                </a:solidFill>
                <a:latin typeface="Courier New" pitchFamily="49" charset="0"/>
                <a:cs typeface="Courier New" pitchFamily="49" charset="0"/>
              </a:rPr>
              <a:t>	}</a:t>
            </a:r>
          </a:p>
          <a:p>
            <a:r>
              <a:rPr lang="en-GB" dirty="0" smtClean="0">
                <a:solidFill>
                  <a:schemeClr val="tx1"/>
                </a:solidFill>
              </a:rPr>
              <a:t>Calling the same field from outside, requires an object reference followed by dot followed by field name</a:t>
            </a:r>
          </a:p>
          <a:p>
            <a:pPr marL="0" indent="0">
              <a:buNone/>
            </a:pPr>
            <a:r>
              <a:rPr lang="en-GB" dirty="0">
                <a:solidFill>
                  <a:schemeClr val="tx1"/>
                </a:solidFill>
              </a:rPr>
              <a:t>	</a:t>
            </a:r>
            <a:r>
              <a:rPr lang="en-GB" dirty="0" err="1" smtClean="0">
                <a:solidFill>
                  <a:schemeClr val="tx1"/>
                </a:solidFill>
              </a:rPr>
              <a:t>myBike.speed</a:t>
            </a:r>
            <a:endParaRPr lang="en-GB" dirty="0" smtClean="0">
              <a:solidFill>
                <a:schemeClr val="tx1"/>
              </a:solidFill>
            </a:endParaRPr>
          </a:p>
          <a:p>
            <a:r>
              <a:rPr lang="en-GB" dirty="0" smtClean="0">
                <a:solidFill>
                  <a:schemeClr val="tx1"/>
                </a:solidFill>
              </a:rPr>
              <a:t>Note not the class name!</a:t>
            </a:r>
          </a:p>
          <a:p>
            <a:pPr marL="0" indent="0">
              <a:buNone/>
            </a:pPr>
            <a:endParaRPr lang="en-GB" dirty="0"/>
          </a:p>
        </p:txBody>
      </p:sp>
    </p:spTree>
    <p:extLst>
      <p:ext uri="{BB962C8B-B14F-4D97-AF65-F5344CB8AC3E}">
        <p14:creationId xmlns:p14="http://schemas.microsoft.com/office/powerpoint/2010/main" val="2999301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Objects : Calling Methods</a:t>
            </a:r>
          </a:p>
        </p:txBody>
      </p:sp>
      <p:sp>
        <p:nvSpPr>
          <p:cNvPr id="12290" name="Content Placeholder 2"/>
          <p:cNvSpPr>
            <a:spLocks noGrp="1"/>
          </p:cNvSpPr>
          <p:nvPr>
            <p:ph idx="1"/>
          </p:nvPr>
        </p:nvSpPr>
        <p:spPr>
          <a:xfrm>
            <a:off x="457200" y="1600200"/>
            <a:ext cx="8223956" cy="4525963"/>
          </a:xfrm>
        </p:spPr>
        <p:txBody>
          <a:bodyPr/>
          <a:lstStyle/>
          <a:p>
            <a:r>
              <a:rPr lang="en-GB" dirty="0" smtClean="0">
                <a:solidFill>
                  <a:schemeClr val="tx1"/>
                </a:solidFill>
              </a:rPr>
              <a:t>To call (invoke) a method, use the object reference followed by dot followed by method name followed immediately with any arguments in parentheses</a:t>
            </a:r>
          </a:p>
          <a:p>
            <a:pPr marL="400050" lvl="1" indent="0">
              <a:buNone/>
            </a:pPr>
            <a:r>
              <a:rPr lang="en-GB" sz="2400" dirty="0" err="1" smtClean="0">
                <a:solidFill>
                  <a:schemeClr val="tx1"/>
                </a:solidFill>
                <a:latin typeface="Courier New" pitchFamily="49" charset="0"/>
                <a:cs typeface="Courier New" pitchFamily="49" charset="0"/>
              </a:rPr>
              <a:t>yourBike.speedUp</a:t>
            </a:r>
            <a:r>
              <a:rPr lang="en-GB" sz="2400" dirty="0" smtClean="0">
                <a:solidFill>
                  <a:schemeClr val="tx1"/>
                </a:solidFill>
                <a:latin typeface="Courier New" pitchFamily="49" charset="0"/>
                <a:cs typeface="Courier New" pitchFamily="49" charset="0"/>
              </a:rPr>
              <a:t>(25);</a:t>
            </a:r>
          </a:p>
          <a:p>
            <a:r>
              <a:rPr lang="en-GB" dirty="0" smtClean="0">
                <a:solidFill>
                  <a:schemeClr val="tx1"/>
                </a:solidFill>
              </a:rPr>
              <a:t>If there are no arguments to pass, then follow method with empty parentheses</a:t>
            </a:r>
          </a:p>
          <a:p>
            <a:pPr marL="0" indent="0">
              <a:buNone/>
            </a:pPr>
            <a:r>
              <a:rPr lang="en-GB" dirty="0">
                <a:solidFill>
                  <a:schemeClr val="tx1"/>
                </a:solidFill>
                <a:latin typeface="Courier New" pitchFamily="49" charset="0"/>
                <a:cs typeface="Courier New" pitchFamily="49" charset="0"/>
              </a:rPr>
              <a:t>	</a:t>
            </a:r>
            <a:r>
              <a:rPr lang="en-GB" dirty="0" smtClean="0">
                <a:solidFill>
                  <a:schemeClr val="tx1"/>
                </a:solidFill>
                <a:latin typeface="Courier New" pitchFamily="49" charset="0"/>
                <a:cs typeface="Courier New" pitchFamily="49" charset="0"/>
              </a:rPr>
              <a:t>Bicycle </a:t>
            </a:r>
            <a:r>
              <a:rPr lang="en-GB" dirty="0" err="1" smtClean="0">
                <a:solidFill>
                  <a:schemeClr val="tx1"/>
                </a:solidFill>
                <a:latin typeface="Courier New" pitchFamily="49" charset="0"/>
                <a:cs typeface="Courier New" pitchFamily="49" charset="0"/>
              </a:rPr>
              <a:t>newBike</a:t>
            </a:r>
            <a:r>
              <a:rPr lang="en-GB" dirty="0" smtClean="0">
                <a:solidFill>
                  <a:schemeClr val="tx1"/>
                </a:solidFill>
                <a:latin typeface="Courier New" pitchFamily="49" charset="0"/>
                <a:cs typeface="Courier New" pitchFamily="49" charset="0"/>
              </a:rPr>
              <a:t> = new Bicycle();</a:t>
            </a:r>
          </a:p>
          <a:p>
            <a:r>
              <a:rPr lang="en-GB" dirty="0" smtClean="0">
                <a:solidFill>
                  <a:schemeClr val="tx1"/>
                </a:solidFill>
                <a:latin typeface="Arial" pitchFamily="34" charset="0"/>
                <a:cs typeface="Arial" pitchFamily="34" charset="0"/>
              </a:rPr>
              <a:t>If the method returns a value, then the invocation can be use in an expression:</a:t>
            </a:r>
          </a:p>
          <a:p>
            <a:pPr marL="0" indent="0">
              <a:buNone/>
            </a:pPr>
            <a:r>
              <a:rPr lang="en-GB" dirty="0">
                <a:solidFill>
                  <a:schemeClr val="tx1"/>
                </a:solidFill>
                <a:latin typeface="Arial" pitchFamily="34" charset="0"/>
                <a:cs typeface="Arial" pitchFamily="34" charset="0"/>
              </a:rPr>
              <a:t>	</a:t>
            </a:r>
            <a:r>
              <a:rPr lang="en-GB" dirty="0" err="1" smtClean="0">
                <a:solidFill>
                  <a:schemeClr val="tx1"/>
                </a:solidFill>
                <a:latin typeface="Courier New" pitchFamily="49" charset="0"/>
                <a:cs typeface="Courier New" pitchFamily="49" charset="0"/>
              </a:rPr>
              <a:t>int</a:t>
            </a:r>
            <a:r>
              <a:rPr lang="en-GB" dirty="0" smtClean="0">
                <a:solidFill>
                  <a:schemeClr val="tx1"/>
                </a:solidFill>
                <a:latin typeface="Courier New" pitchFamily="49" charset="0"/>
                <a:cs typeface="Courier New" pitchFamily="49" charset="0"/>
              </a:rPr>
              <a:t> sum = </a:t>
            </a:r>
            <a:r>
              <a:rPr lang="en-GB" dirty="0" err="1" smtClean="0">
                <a:solidFill>
                  <a:schemeClr val="tx1"/>
                </a:solidFill>
                <a:latin typeface="Courier New" pitchFamily="49" charset="0"/>
                <a:cs typeface="Courier New" pitchFamily="49" charset="0"/>
              </a:rPr>
              <a:t>sumTwoNumbers</a:t>
            </a:r>
            <a:r>
              <a:rPr lang="en-GB" dirty="0" smtClean="0">
                <a:solidFill>
                  <a:schemeClr val="tx1"/>
                </a:solidFill>
                <a:latin typeface="Courier New" pitchFamily="49" charset="0"/>
                <a:cs typeface="Courier New" pitchFamily="49" charset="0"/>
              </a:rPr>
              <a:t>(42, 63);</a:t>
            </a:r>
          </a:p>
          <a:p>
            <a:endParaRPr lang="en-GB" dirty="0" smtClean="0"/>
          </a:p>
          <a:p>
            <a:endParaRPr lang="en-GB" dirty="0"/>
          </a:p>
        </p:txBody>
      </p:sp>
    </p:spTree>
    <p:extLst>
      <p:ext uri="{BB962C8B-B14F-4D97-AF65-F5344CB8AC3E}">
        <p14:creationId xmlns:p14="http://schemas.microsoft.com/office/powerpoint/2010/main" val="2819815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Call By Value (Pass by Value)</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rPr>
              <a:t>When a primitive data type (</a:t>
            </a:r>
            <a:r>
              <a:rPr lang="en-GB" dirty="0" err="1" smtClean="0">
                <a:solidFill>
                  <a:schemeClr val="tx1"/>
                </a:solidFill>
              </a:rPr>
              <a:t>int</a:t>
            </a:r>
            <a:r>
              <a:rPr lang="en-GB" dirty="0" smtClean="0">
                <a:solidFill>
                  <a:schemeClr val="tx1"/>
                </a:solidFill>
              </a:rPr>
              <a:t>, double, char, etc.) is passed to a method, it is passed by value</a:t>
            </a:r>
          </a:p>
          <a:p>
            <a:r>
              <a:rPr lang="en-GB" dirty="0" smtClean="0">
                <a:solidFill>
                  <a:schemeClr val="tx1"/>
                </a:solidFill>
              </a:rPr>
              <a:t>Any changes to the value within the method are local to the method scope. </a:t>
            </a:r>
            <a:endParaRPr lang="en-GB" dirty="0">
              <a:solidFill>
                <a:schemeClr val="tx1"/>
              </a:solidFill>
            </a:endParaRPr>
          </a:p>
          <a:p>
            <a:r>
              <a:rPr lang="en-GB" dirty="0" smtClean="0">
                <a:solidFill>
                  <a:schemeClr val="tx1"/>
                </a:solidFill>
              </a:rPr>
              <a:t>When the method returns, the changes are lost </a:t>
            </a:r>
            <a:endParaRPr lang="en-GB" dirty="0">
              <a:solidFill>
                <a:schemeClr val="tx1"/>
              </a:solidFill>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Different languages have very different ideas on call/pass by value and call/pass by reference</a:t>
            </a:r>
          </a:p>
        </p:txBody>
      </p:sp>
    </p:spTree>
    <p:extLst>
      <p:ext uri="{BB962C8B-B14F-4D97-AF65-F5344CB8AC3E}">
        <p14:creationId xmlns:p14="http://schemas.microsoft.com/office/powerpoint/2010/main" val="1182195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Pass by Value 2</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rPr>
              <a:t>When an object reference is passed to a method, it is also passed by value but it passes a copy of the reference (not the value)</a:t>
            </a:r>
          </a:p>
          <a:p>
            <a:r>
              <a:rPr lang="en-GB" dirty="0" smtClean="0">
                <a:solidFill>
                  <a:schemeClr val="tx1"/>
                </a:solidFill>
              </a:rPr>
              <a:t>By using appropriate methods, code can change fields and variables of an object and the change remains after the method returns because it is affecting the same actual object (the reference and its copy refer to the same object in memory.)</a:t>
            </a: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Call/Pass by reference, send a reference to a data object and then allow the function / method </a:t>
            </a:r>
            <a:r>
              <a:rPr lang="en-GB" dirty="0" err="1" smtClean="0">
                <a:latin typeface="Arial" charset="0"/>
                <a:cs typeface="Arial" charset="0"/>
              </a:rPr>
              <a:t>etc</a:t>
            </a:r>
            <a:r>
              <a:rPr lang="en-GB" dirty="0" smtClean="0">
                <a:latin typeface="Arial" charset="0"/>
                <a:cs typeface="Arial" charset="0"/>
              </a:rPr>
              <a:t> to modify it directly </a:t>
            </a:r>
          </a:p>
        </p:txBody>
      </p:sp>
    </p:spTree>
    <p:extLst>
      <p:ext uri="{BB962C8B-B14F-4D97-AF65-F5344CB8AC3E}">
        <p14:creationId xmlns:p14="http://schemas.microsoft.com/office/powerpoint/2010/main" val="2208642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Returning a Value</a:t>
            </a:r>
          </a:p>
        </p:txBody>
      </p:sp>
      <p:sp>
        <p:nvSpPr>
          <p:cNvPr id="12290" name="Content Placeholder 2"/>
          <p:cNvSpPr>
            <a:spLocks noGrp="1"/>
          </p:cNvSpPr>
          <p:nvPr>
            <p:ph idx="1"/>
          </p:nvPr>
        </p:nvSpPr>
        <p:spPr>
          <a:xfrm>
            <a:off x="457199" y="1600200"/>
            <a:ext cx="8212667" cy="4525963"/>
          </a:xfrm>
        </p:spPr>
        <p:txBody>
          <a:bodyPr/>
          <a:lstStyle/>
          <a:p>
            <a:r>
              <a:rPr lang="en-GB" dirty="0" smtClean="0">
                <a:solidFill>
                  <a:schemeClr val="tx1"/>
                </a:solidFill>
              </a:rPr>
              <a:t>A method returns to the code that invoked it when it:</a:t>
            </a:r>
          </a:p>
          <a:p>
            <a:pPr lvl="1"/>
            <a:r>
              <a:rPr lang="en-GB" dirty="0" smtClean="0">
                <a:solidFill>
                  <a:schemeClr val="tx1"/>
                </a:solidFill>
              </a:rPr>
              <a:t>completes all statements in the method,</a:t>
            </a:r>
          </a:p>
          <a:p>
            <a:pPr lvl="1"/>
            <a:r>
              <a:rPr lang="en-GB" dirty="0" smtClean="0">
                <a:solidFill>
                  <a:schemeClr val="tx1"/>
                </a:solidFill>
              </a:rPr>
              <a:t>reaches a </a:t>
            </a:r>
            <a:r>
              <a:rPr lang="en-GB" dirty="0" smtClean="0">
                <a:solidFill>
                  <a:schemeClr val="tx1"/>
                </a:solidFill>
                <a:latin typeface="Courier New" pitchFamily="49" charset="0"/>
                <a:cs typeface="Courier New" pitchFamily="49" charset="0"/>
              </a:rPr>
              <a:t>return</a:t>
            </a:r>
            <a:r>
              <a:rPr lang="en-GB" dirty="0" smtClean="0">
                <a:solidFill>
                  <a:schemeClr val="tx1"/>
                </a:solidFill>
              </a:rPr>
              <a:t> statement </a:t>
            </a:r>
          </a:p>
          <a:p>
            <a:pPr lvl="1"/>
            <a:r>
              <a:rPr lang="en-GB" dirty="0" smtClean="0">
                <a:solidFill>
                  <a:schemeClr val="tx1"/>
                </a:solidFill>
              </a:rPr>
              <a:t>throws an exception</a:t>
            </a:r>
          </a:p>
          <a:p>
            <a:pPr lvl="1"/>
            <a:r>
              <a:rPr lang="en-GB" dirty="0" smtClean="0">
                <a:solidFill>
                  <a:schemeClr val="tx1"/>
                </a:solidFill>
              </a:rPr>
              <a:t>(whichever happens first)</a:t>
            </a:r>
          </a:p>
          <a:p>
            <a:r>
              <a:rPr lang="en-GB" dirty="0" smtClean="0">
                <a:solidFill>
                  <a:schemeClr val="tx1"/>
                </a:solidFill>
              </a:rPr>
              <a:t>Methods with non-void return types must have a return statement, e.g. </a:t>
            </a:r>
            <a:r>
              <a:rPr lang="en-GB" dirty="0" smtClean="0">
                <a:solidFill>
                  <a:schemeClr val="tx1"/>
                </a:solidFill>
                <a:latin typeface="Courier New" pitchFamily="49" charset="0"/>
                <a:cs typeface="Courier New" pitchFamily="49" charset="0"/>
              </a:rPr>
              <a:t>return </a:t>
            </a:r>
            <a:r>
              <a:rPr lang="en-GB" dirty="0" err="1" smtClean="0">
                <a:solidFill>
                  <a:schemeClr val="tx1"/>
                </a:solidFill>
                <a:latin typeface="Courier New" pitchFamily="49" charset="0"/>
                <a:cs typeface="Courier New" pitchFamily="49" charset="0"/>
              </a:rPr>
              <a:t>returnValue</a:t>
            </a:r>
            <a:r>
              <a:rPr lang="en-GB" dirty="0" smtClean="0">
                <a:solidFill>
                  <a:schemeClr val="tx1"/>
                </a:solidFill>
              </a:rPr>
              <a:t> where </a:t>
            </a:r>
            <a:r>
              <a:rPr lang="en-GB" dirty="0" err="1" smtClean="0">
                <a:solidFill>
                  <a:schemeClr val="tx1"/>
                </a:solidFill>
                <a:latin typeface="Courier New" pitchFamily="49" charset="0"/>
                <a:cs typeface="Courier New" pitchFamily="49" charset="0"/>
              </a:rPr>
              <a:t>returnValue</a:t>
            </a:r>
            <a:r>
              <a:rPr lang="en-GB" dirty="0" smtClean="0">
                <a:solidFill>
                  <a:schemeClr val="tx1"/>
                </a:solidFill>
              </a:rPr>
              <a:t> is of the </a:t>
            </a:r>
            <a:r>
              <a:rPr lang="en-GB" dirty="0" err="1" smtClean="0">
                <a:solidFill>
                  <a:schemeClr val="tx1"/>
                </a:solidFill>
                <a:latin typeface="Courier New" pitchFamily="49" charset="0"/>
                <a:cs typeface="Courier New" pitchFamily="49" charset="0"/>
              </a:rPr>
              <a:t>returntype</a:t>
            </a:r>
            <a:endParaRPr lang="en-GB" dirty="0" smtClean="0">
              <a:solidFill>
                <a:schemeClr val="tx1"/>
              </a:solidFill>
              <a:latin typeface="Courier New" pitchFamily="49" charset="0"/>
              <a:cs typeface="Courier New" pitchFamily="49" charset="0"/>
            </a:endParaRPr>
          </a:p>
          <a:p>
            <a:r>
              <a:rPr lang="en-GB" dirty="0" smtClean="0">
                <a:solidFill>
                  <a:schemeClr val="tx1"/>
                </a:solidFill>
              </a:rPr>
              <a:t>Method with void as their return type may omit the return statement or just have </a:t>
            </a:r>
          </a:p>
          <a:p>
            <a:r>
              <a:rPr lang="en-GB" dirty="0" smtClean="0">
                <a:solidFill>
                  <a:schemeClr val="tx1"/>
                </a:solidFill>
                <a:latin typeface="Courier New" pitchFamily="49" charset="0"/>
                <a:cs typeface="Courier New" pitchFamily="49" charset="0"/>
              </a:rPr>
              <a:t>return</a:t>
            </a:r>
            <a:r>
              <a:rPr lang="en-GB" dirty="0">
                <a:solidFill>
                  <a:schemeClr val="tx1"/>
                </a:solidFill>
                <a:latin typeface="Courier New" pitchFamily="49" charset="0"/>
                <a:cs typeface="Courier New" pitchFamily="49" charset="0"/>
              </a:rPr>
              <a:t>;</a:t>
            </a:r>
            <a:endParaRPr lang="en-GB"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042866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Parameter Shadowing Fields</a:t>
            </a:r>
          </a:p>
        </p:txBody>
      </p:sp>
      <p:sp>
        <p:nvSpPr>
          <p:cNvPr id="12290" name="Content Placeholder 2"/>
          <p:cNvSpPr>
            <a:spLocks noGrp="1"/>
          </p:cNvSpPr>
          <p:nvPr>
            <p:ph idx="1"/>
          </p:nvPr>
        </p:nvSpPr>
        <p:spPr>
          <a:xfrm>
            <a:off x="457199" y="1600200"/>
            <a:ext cx="8246533" cy="4525963"/>
          </a:xfrm>
        </p:spPr>
        <p:txBody>
          <a:bodyPr/>
          <a:lstStyle/>
          <a:p>
            <a:r>
              <a:rPr lang="en-GB" dirty="0" smtClean="0">
                <a:solidFill>
                  <a:schemeClr val="tx1"/>
                </a:solidFill>
                <a:latin typeface="Arial" charset="0"/>
                <a:cs typeface="Arial" charset="0"/>
              </a:rPr>
              <a:t>Name of a parameter should be unique within its scope</a:t>
            </a:r>
          </a:p>
          <a:p>
            <a:r>
              <a:rPr lang="en-GB" dirty="0" smtClean="0">
                <a:solidFill>
                  <a:schemeClr val="tx1"/>
                </a:solidFill>
                <a:latin typeface="Arial" charset="0"/>
                <a:cs typeface="Arial" charset="0"/>
              </a:rPr>
              <a:t>Parameters can have the same name as fields</a:t>
            </a:r>
          </a:p>
          <a:p>
            <a:r>
              <a:rPr lang="en-GB" dirty="0" smtClean="0">
                <a:solidFill>
                  <a:schemeClr val="tx1"/>
                </a:solidFill>
                <a:latin typeface="Arial" charset="0"/>
                <a:cs typeface="Arial" charset="0"/>
              </a:rPr>
              <a:t>Frequently done in constructors, access methods and </a:t>
            </a:r>
            <a:r>
              <a:rPr lang="en-GB" dirty="0" err="1" smtClean="0">
                <a:solidFill>
                  <a:schemeClr val="tx1"/>
                </a:solidFill>
                <a:latin typeface="Arial" charset="0"/>
                <a:cs typeface="Arial" charset="0"/>
              </a:rPr>
              <a:t>mutator</a:t>
            </a:r>
            <a:r>
              <a:rPr lang="en-GB" dirty="0" smtClean="0">
                <a:solidFill>
                  <a:schemeClr val="tx1"/>
                </a:solidFill>
                <a:latin typeface="Arial" charset="0"/>
                <a:cs typeface="Arial" charset="0"/>
              </a:rPr>
              <a:t> method, where point is to initialise the field, get its value or set its value</a:t>
            </a:r>
          </a:p>
          <a:p>
            <a:r>
              <a:rPr lang="en-GB" dirty="0" smtClean="0">
                <a:solidFill>
                  <a:schemeClr val="tx1"/>
                </a:solidFill>
                <a:latin typeface="Arial" charset="0"/>
                <a:cs typeface="Arial" charset="0"/>
              </a:rPr>
              <a:t>Parameter then shadows its field and referring to the shared name refers to the parameter not the field</a:t>
            </a:r>
          </a:p>
          <a:p>
            <a:r>
              <a:rPr lang="en-GB" dirty="0" smtClean="0">
                <a:solidFill>
                  <a:schemeClr val="tx1"/>
                </a:solidFill>
                <a:latin typeface="Arial" charset="0"/>
                <a:cs typeface="Arial" charset="0"/>
              </a:rPr>
              <a:t>Use the </a:t>
            </a:r>
            <a:r>
              <a:rPr lang="en-GB" dirty="0" smtClean="0">
                <a:solidFill>
                  <a:schemeClr val="tx1"/>
                </a:solidFill>
                <a:latin typeface="Courier New" pitchFamily="49" charset="0"/>
                <a:cs typeface="Courier New" pitchFamily="49" charset="0"/>
              </a:rPr>
              <a:t>this</a:t>
            </a:r>
            <a:r>
              <a:rPr lang="en-GB" dirty="0" smtClean="0">
                <a:solidFill>
                  <a:schemeClr val="tx1"/>
                </a:solidFill>
                <a:latin typeface="Arial" charset="0"/>
                <a:cs typeface="Arial" charset="0"/>
              </a:rPr>
              <a:t> keyword to refer to any member of the current object from within an instance method or a constructor</a:t>
            </a:r>
          </a:p>
        </p:txBody>
      </p:sp>
    </p:spTree>
    <p:extLst>
      <p:ext uri="{BB962C8B-B14F-4D97-AF65-F5344CB8AC3E}">
        <p14:creationId xmlns:p14="http://schemas.microsoft.com/office/powerpoint/2010/main" val="3869586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Object-Oriented Recap</a:t>
            </a:r>
          </a:p>
        </p:txBody>
      </p:sp>
      <p:sp>
        <p:nvSpPr>
          <p:cNvPr id="5" name="Content Placeholder 3"/>
          <p:cNvSpPr>
            <a:spLocks noGrp="1"/>
          </p:cNvSpPr>
          <p:nvPr>
            <p:ph idx="1"/>
          </p:nvPr>
        </p:nvSpPr>
        <p:spPr>
          <a:xfrm>
            <a:off x="457200" y="1600200"/>
            <a:ext cx="8205788" cy="4525963"/>
          </a:xfrm>
        </p:spPr>
        <p:txBody>
          <a:bodyPr/>
          <a:lstStyle/>
          <a:p>
            <a:r>
              <a:rPr lang="en-GB" dirty="0">
                <a:solidFill>
                  <a:schemeClr val="tx1"/>
                </a:solidFill>
                <a:latin typeface="Arial" charset="0"/>
                <a:cs typeface="Arial" charset="0"/>
              </a:rPr>
              <a:t>Bank accounts could be considered </a:t>
            </a:r>
            <a:r>
              <a:rPr lang="en-GB" i="1" dirty="0">
                <a:solidFill>
                  <a:schemeClr val="tx1"/>
                </a:solidFill>
                <a:latin typeface="Arial" charset="0"/>
                <a:cs typeface="Arial" charset="0"/>
              </a:rPr>
              <a:t>objects</a:t>
            </a:r>
          </a:p>
          <a:p>
            <a:r>
              <a:rPr lang="en-GB" dirty="0">
                <a:solidFill>
                  <a:schemeClr val="tx1"/>
                </a:solidFill>
                <a:latin typeface="Arial" charset="0"/>
                <a:cs typeface="Arial" charset="0"/>
              </a:rPr>
              <a:t>Operations (check balance, withdraw cash, etc.) are </a:t>
            </a:r>
            <a:r>
              <a:rPr lang="en-GB" i="1" dirty="0">
                <a:solidFill>
                  <a:schemeClr val="tx1"/>
                </a:solidFill>
                <a:latin typeface="Arial" charset="0"/>
                <a:cs typeface="Arial" charset="0"/>
              </a:rPr>
              <a:t>methods</a:t>
            </a:r>
            <a:r>
              <a:rPr lang="en-GB" dirty="0">
                <a:solidFill>
                  <a:schemeClr val="tx1"/>
                </a:solidFill>
                <a:latin typeface="Arial" charset="0"/>
                <a:cs typeface="Arial" charset="0"/>
              </a:rPr>
              <a:t> and grouped together (in Java) as a </a:t>
            </a:r>
            <a:r>
              <a:rPr lang="en-GB" i="1" dirty="0">
                <a:solidFill>
                  <a:schemeClr val="tx1"/>
                </a:solidFill>
                <a:latin typeface="Arial" charset="0"/>
                <a:cs typeface="Arial" charset="0"/>
              </a:rPr>
              <a:t>class</a:t>
            </a:r>
            <a:endParaRPr lang="en-GB" dirty="0">
              <a:solidFill>
                <a:schemeClr val="tx1"/>
              </a:solidFill>
              <a:latin typeface="Arial" charset="0"/>
              <a:cs typeface="Arial" charset="0"/>
            </a:endParaRPr>
          </a:p>
          <a:p>
            <a:r>
              <a:rPr lang="en-GB" dirty="0">
                <a:solidFill>
                  <a:schemeClr val="tx1"/>
                </a:solidFill>
                <a:latin typeface="Arial" charset="0"/>
                <a:cs typeface="Arial" charset="0"/>
              </a:rPr>
              <a:t>An </a:t>
            </a:r>
            <a:r>
              <a:rPr lang="en-GB" i="1" dirty="0">
                <a:solidFill>
                  <a:schemeClr val="tx1"/>
                </a:solidFill>
                <a:latin typeface="Arial" charset="0"/>
                <a:cs typeface="Arial" charset="0"/>
              </a:rPr>
              <a:t>instance</a:t>
            </a:r>
            <a:r>
              <a:rPr lang="en-GB" dirty="0">
                <a:solidFill>
                  <a:schemeClr val="tx1"/>
                </a:solidFill>
                <a:latin typeface="Arial" charset="0"/>
                <a:cs typeface="Arial" charset="0"/>
              </a:rPr>
              <a:t> is an actual bank account whereas the </a:t>
            </a:r>
            <a:r>
              <a:rPr lang="en-GB" i="1" dirty="0">
                <a:solidFill>
                  <a:schemeClr val="tx1"/>
                </a:solidFill>
                <a:latin typeface="Arial" charset="0"/>
                <a:cs typeface="Arial" charset="0"/>
              </a:rPr>
              <a:t>class</a:t>
            </a:r>
            <a:r>
              <a:rPr lang="en-GB" dirty="0">
                <a:solidFill>
                  <a:schemeClr val="tx1"/>
                </a:solidFill>
                <a:latin typeface="Arial" charset="0"/>
                <a:cs typeface="Arial" charset="0"/>
              </a:rPr>
              <a:t> is a template</a:t>
            </a:r>
          </a:p>
          <a:p>
            <a:r>
              <a:rPr lang="en-GB" dirty="0">
                <a:solidFill>
                  <a:schemeClr val="tx1"/>
                </a:solidFill>
                <a:latin typeface="Arial" charset="0"/>
                <a:cs typeface="Arial" charset="0"/>
              </a:rPr>
              <a:t>Programs </a:t>
            </a:r>
            <a:r>
              <a:rPr lang="en-GB" i="1" dirty="0">
                <a:solidFill>
                  <a:schemeClr val="tx1"/>
                </a:solidFill>
                <a:latin typeface="Arial" charset="0"/>
                <a:cs typeface="Arial" charset="0"/>
              </a:rPr>
              <a:t>call</a:t>
            </a:r>
            <a:r>
              <a:rPr lang="en-GB" dirty="0">
                <a:solidFill>
                  <a:schemeClr val="tx1"/>
                </a:solidFill>
                <a:latin typeface="Arial" charset="0"/>
                <a:cs typeface="Arial" charset="0"/>
              </a:rPr>
              <a:t> methods (inquire credit balance in response to customer request)</a:t>
            </a:r>
          </a:p>
          <a:p>
            <a:r>
              <a:rPr lang="en-GB" i="1" dirty="0">
                <a:solidFill>
                  <a:schemeClr val="tx1"/>
                </a:solidFill>
                <a:latin typeface="Arial" charset="0"/>
                <a:cs typeface="Arial" charset="0"/>
              </a:rPr>
              <a:t>Attributes</a:t>
            </a:r>
            <a:r>
              <a:rPr lang="en-GB" dirty="0">
                <a:solidFill>
                  <a:schemeClr val="tx1"/>
                </a:solidFill>
                <a:latin typeface="Arial" charset="0"/>
                <a:cs typeface="Arial" charset="0"/>
              </a:rPr>
              <a:t> are characteristics of an object (i.e. account number, balance, etc.) </a:t>
            </a:r>
            <a:r>
              <a:rPr lang="en-GB" i="1" dirty="0">
                <a:solidFill>
                  <a:schemeClr val="tx1"/>
                </a:solidFill>
                <a:latin typeface="Arial" charset="0"/>
                <a:cs typeface="Arial" charset="0"/>
              </a:rPr>
              <a:t>Instance variables</a:t>
            </a:r>
            <a:r>
              <a:rPr lang="en-GB" dirty="0">
                <a:solidFill>
                  <a:schemeClr val="tx1"/>
                </a:solidFill>
                <a:latin typeface="Arial" charset="0"/>
                <a:cs typeface="Arial" charset="0"/>
              </a:rPr>
              <a:t> are associated with an individual instance</a:t>
            </a:r>
          </a:p>
          <a:p>
            <a:r>
              <a:rPr lang="en-GB" i="1" dirty="0">
                <a:solidFill>
                  <a:schemeClr val="tx1"/>
                </a:solidFill>
                <a:latin typeface="Arial" charset="0"/>
                <a:cs typeface="Arial" charset="0"/>
              </a:rPr>
              <a:t>Inheritance</a:t>
            </a:r>
            <a:r>
              <a:rPr lang="en-GB" dirty="0">
                <a:solidFill>
                  <a:schemeClr val="tx1"/>
                </a:solidFill>
                <a:latin typeface="Arial" charset="0"/>
                <a:cs typeface="Arial" charset="0"/>
              </a:rPr>
              <a:t> is means of reusing classes, creating </a:t>
            </a:r>
            <a:r>
              <a:rPr lang="en-GB" i="1" dirty="0">
                <a:solidFill>
                  <a:schemeClr val="tx1"/>
                </a:solidFill>
                <a:latin typeface="Arial" charset="0"/>
                <a:cs typeface="Arial" charset="0"/>
              </a:rPr>
              <a:t>subclasses</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More Formally</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rPr>
              <a:t>Software objects consist of </a:t>
            </a:r>
            <a:r>
              <a:rPr lang="en-GB" i="1" dirty="0" smtClean="0">
                <a:solidFill>
                  <a:schemeClr val="tx1"/>
                </a:solidFill>
              </a:rPr>
              <a:t>state</a:t>
            </a:r>
            <a:r>
              <a:rPr lang="en-GB" dirty="0" smtClean="0">
                <a:solidFill>
                  <a:schemeClr val="tx1"/>
                </a:solidFill>
              </a:rPr>
              <a:t> and </a:t>
            </a:r>
            <a:r>
              <a:rPr lang="en-GB" i="1" dirty="0" smtClean="0">
                <a:solidFill>
                  <a:schemeClr val="tx1"/>
                </a:solidFill>
              </a:rPr>
              <a:t>behaviour</a:t>
            </a:r>
          </a:p>
          <a:p>
            <a:r>
              <a:rPr lang="en-GB" dirty="0" smtClean="0">
                <a:solidFill>
                  <a:schemeClr val="tx1"/>
                </a:solidFill>
              </a:rPr>
              <a:t>Objects store their </a:t>
            </a:r>
            <a:r>
              <a:rPr lang="en-GB" i="1" dirty="0" smtClean="0">
                <a:solidFill>
                  <a:schemeClr val="tx1"/>
                </a:solidFill>
              </a:rPr>
              <a:t>state</a:t>
            </a:r>
            <a:r>
              <a:rPr lang="en-GB" dirty="0" smtClean="0">
                <a:solidFill>
                  <a:schemeClr val="tx1"/>
                </a:solidFill>
              </a:rPr>
              <a:t> in </a:t>
            </a:r>
            <a:r>
              <a:rPr lang="en-GB" i="1" dirty="0" smtClean="0">
                <a:solidFill>
                  <a:schemeClr val="tx1"/>
                </a:solidFill>
              </a:rPr>
              <a:t>fields</a:t>
            </a:r>
            <a:r>
              <a:rPr lang="en-GB" dirty="0" smtClean="0">
                <a:solidFill>
                  <a:schemeClr val="tx1"/>
                </a:solidFill>
              </a:rPr>
              <a:t> (variables)</a:t>
            </a:r>
          </a:p>
          <a:p>
            <a:r>
              <a:rPr lang="en-GB" dirty="0" smtClean="0">
                <a:solidFill>
                  <a:schemeClr val="tx1"/>
                </a:solidFill>
              </a:rPr>
              <a:t>Objects expose their </a:t>
            </a:r>
            <a:r>
              <a:rPr lang="en-GB" i="1" dirty="0" smtClean="0">
                <a:solidFill>
                  <a:schemeClr val="tx1"/>
                </a:solidFill>
              </a:rPr>
              <a:t>behaviour</a:t>
            </a:r>
            <a:r>
              <a:rPr lang="en-GB" dirty="0" smtClean="0">
                <a:solidFill>
                  <a:schemeClr val="tx1"/>
                </a:solidFill>
              </a:rPr>
              <a:t> through </a:t>
            </a:r>
            <a:r>
              <a:rPr lang="en-GB" i="1" dirty="0" smtClean="0">
                <a:solidFill>
                  <a:schemeClr val="tx1"/>
                </a:solidFill>
              </a:rPr>
              <a:t>methods</a:t>
            </a:r>
            <a:endParaRPr lang="en-GB" dirty="0" smtClean="0">
              <a:solidFill>
                <a:schemeClr val="tx1"/>
              </a:solidFill>
            </a:endParaRPr>
          </a:p>
          <a:p>
            <a:r>
              <a:rPr lang="en-GB" dirty="0" smtClean="0">
                <a:solidFill>
                  <a:schemeClr val="tx1"/>
                </a:solidFill>
              </a:rPr>
              <a:t>Methods operate on object's internal state and handle communication between objects</a:t>
            </a:r>
          </a:p>
          <a:p>
            <a:r>
              <a:rPr lang="en-GB" dirty="0" smtClean="0">
                <a:solidFill>
                  <a:schemeClr val="tx1"/>
                </a:solidFill>
              </a:rPr>
              <a:t>Hiding internal state and requiring all interactions to be handled through methods leads to </a:t>
            </a:r>
            <a:r>
              <a:rPr lang="en-GB" i="1" dirty="0" smtClean="0">
                <a:solidFill>
                  <a:schemeClr val="tx1"/>
                </a:solidFill>
              </a:rPr>
              <a:t>data encapsulation</a:t>
            </a:r>
          </a:p>
          <a:p>
            <a:r>
              <a:rPr lang="en-GB" dirty="0" smtClean="0">
                <a:solidFill>
                  <a:schemeClr val="tx1"/>
                </a:solidFill>
              </a:rPr>
              <a:t>A </a:t>
            </a:r>
            <a:r>
              <a:rPr lang="en-GB" i="1" dirty="0" smtClean="0">
                <a:solidFill>
                  <a:schemeClr val="tx1"/>
                </a:solidFill>
              </a:rPr>
              <a:t>class</a:t>
            </a:r>
            <a:r>
              <a:rPr lang="en-GB" dirty="0" smtClean="0">
                <a:solidFill>
                  <a:schemeClr val="tx1"/>
                </a:solidFill>
              </a:rPr>
              <a:t> defines a category of objects in terms of common state and behaviour</a:t>
            </a:r>
          </a:p>
          <a:p>
            <a:r>
              <a:rPr lang="en-GB" dirty="0" smtClean="0">
                <a:solidFill>
                  <a:schemeClr val="tx1"/>
                </a:solidFill>
              </a:rPr>
              <a:t>An </a:t>
            </a:r>
            <a:r>
              <a:rPr lang="en-GB" i="1" dirty="0" smtClean="0">
                <a:solidFill>
                  <a:schemeClr val="tx1"/>
                </a:solidFill>
              </a:rPr>
              <a:t>instance</a:t>
            </a:r>
            <a:r>
              <a:rPr lang="en-GB" dirty="0" smtClean="0">
                <a:solidFill>
                  <a:schemeClr val="tx1"/>
                </a:solidFill>
              </a:rPr>
              <a:t> is an individual objects created according to the class blueprint</a:t>
            </a:r>
          </a:p>
          <a:p>
            <a:endParaRPr lang="en-GB" i="1" dirty="0"/>
          </a:p>
        </p:txBody>
      </p:sp>
    </p:spTree>
    <p:extLst>
      <p:ext uri="{BB962C8B-B14F-4D97-AF65-F5344CB8AC3E}">
        <p14:creationId xmlns:p14="http://schemas.microsoft.com/office/powerpoint/2010/main" val="3869586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Declaring a Class</a:t>
            </a:r>
          </a:p>
        </p:txBody>
      </p:sp>
      <p:sp>
        <p:nvSpPr>
          <p:cNvPr id="12290" name="Content Placeholder 2"/>
          <p:cNvSpPr>
            <a:spLocks noGrp="1"/>
          </p:cNvSpPr>
          <p:nvPr>
            <p:ph idx="1"/>
          </p:nvPr>
        </p:nvSpPr>
        <p:spPr>
          <a:xfrm>
            <a:off x="457199" y="1600200"/>
            <a:ext cx="8217877" cy="4525963"/>
          </a:xfrm>
        </p:spPr>
        <p:txBody>
          <a:bodyPr/>
          <a:lstStyle/>
          <a:p>
            <a:pPr marL="0" indent="0">
              <a:buNone/>
            </a:pPr>
            <a:endParaRPr lang="en-GB" sz="2000" i="1" dirty="0">
              <a:latin typeface="Courier New" pitchFamily="49" charset="0"/>
              <a:cs typeface="Courier New" pitchFamily="49" charset="0"/>
            </a:endParaRPr>
          </a:p>
          <a:p>
            <a:pPr marL="0" indent="0">
              <a:buNone/>
            </a:pPr>
            <a:r>
              <a:rPr lang="en-GB" sz="2000" i="1" dirty="0" smtClean="0">
                <a:solidFill>
                  <a:schemeClr val="tx1"/>
                </a:solidFill>
                <a:latin typeface="Courier New" pitchFamily="49" charset="0"/>
                <a:cs typeface="Courier New" pitchFamily="49" charset="0"/>
              </a:rPr>
              <a:t>public class Bicycle {    // </a:t>
            </a:r>
            <a:r>
              <a:rPr lang="en-GB" sz="2000" i="1" dirty="0" err="1" smtClean="0">
                <a:solidFill>
                  <a:schemeClr val="tx1"/>
                </a:solidFill>
                <a:latin typeface="Courier New" pitchFamily="49" charset="0"/>
                <a:cs typeface="Courier New" pitchFamily="49" charset="0"/>
              </a:rPr>
              <a:t>ClassName</a:t>
            </a:r>
            <a:endParaRPr lang="en-GB" sz="2000" i="1" dirty="0" smtClean="0">
              <a:solidFill>
                <a:schemeClr val="tx1"/>
              </a:solidFill>
              <a:latin typeface="Courier New" pitchFamily="49" charset="0"/>
              <a:cs typeface="Courier New" pitchFamily="49" charset="0"/>
            </a:endParaRP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 field(s)</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public </a:t>
            </a:r>
            <a:r>
              <a:rPr lang="en-GB" sz="2000" i="1" dirty="0" err="1" smtClean="0">
                <a:solidFill>
                  <a:schemeClr val="tx1"/>
                </a:solidFill>
                <a:latin typeface="Courier New" pitchFamily="49" charset="0"/>
                <a:cs typeface="Courier New" pitchFamily="49" charset="0"/>
              </a:rPr>
              <a:t>int</a:t>
            </a:r>
            <a:r>
              <a:rPr lang="en-GB" sz="2000" i="1" dirty="0" smtClean="0">
                <a:solidFill>
                  <a:schemeClr val="tx1"/>
                </a:solidFill>
                <a:latin typeface="Courier New" pitchFamily="49" charset="0"/>
                <a:cs typeface="Courier New" pitchFamily="49" charset="0"/>
              </a:rPr>
              <a:t> speed;</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 constructor(s)</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public Bicycle(</a:t>
            </a:r>
            <a:r>
              <a:rPr lang="en-GB" sz="2000" i="1" dirty="0" err="1" smtClean="0">
                <a:solidFill>
                  <a:schemeClr val="tx1"/>
                </a:solidFill>
                <a:latin typeface="Courier New" pitchFamily="49" charset="0"/>
                <a:cs typeface="Courier New" pitchFamily="49" charset="0"/>
              </a:rPr>
              <a:t>int</a:t>
            </a:r>
            <a:r>
              <a:rPr lang="en-GB" sz="2000" i="1" dirty="0" smtClean="0">
                <a:solidFill>
                  <a:schemeClr val="tx1"/>
                </a:solidFill>
                <a:latin typeface="Courier New" pitchFamily="49" charset="0"/>
                <a:cs typeface="Courier New" pitchFamily="49" charset="0"/>
              </a:rPr>
              <a:t> </a:t>
            </a:r>
            <a:r>
              <a:rPr lang="en-GB" sz="2000" i="1" dirty="0" err="1" smtClean="0">
                <a:solidFill>
                  <a:schemeClr val="tx1"/>
                </a:solidFill>
                <a:latin typeface="Courier New" pitchFamily="49" charset="0"/>
                <a:cs typeface="Courier New" pitchFamily="49" charset="0"/>
              </a:rPr>
              <a:t>startSpeed</a:t>
            </a:r>
            <a:r>
              <a:rPr lang="en-GB" sz="2000" i="1" dirty="0" smtClean="0">
                <a:solidFill>
                  <a:schemeClr val="tx1"/>
                </a:solidFill>
                <a:latin typeface="Courier New" pitchFamily="49" charset="0"/>
                <a:cs typeface="Courier New" pitchFamily="49" charset="0"/>
              </a:rPr>
              <a:t>) {</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	speed = </a:t>
            </a:r>
            <a:r>
              <a:rPr lang="en-GB" sz="2000" i="1" dirty="0" err="1" smtClean="0">
                <a:solidFill>
                  <a:schemeClr val="tx1"/>
                </a:solidFill>
                <a:latin typeface="Courier New" pitchFamily="49" charset="0"/>
                <a:cs typeface="Courier New" pitchFamily="49" charset="0"/>
              </a:rPr>
              <a:t>startSpeed</a:t>
            </a:r>
            <a:r>
              <a:rPr lang="en-GB" sz="2000" i="1" dirty="0" smtClean="0">
                <a:solidFill>
                  <a:schemeClr val="tx1"/>
                </a:solidFill>
                <a:latin typeface="Courier New" pitchFamily="49" charset="0"/>
                <a:cs typeface="Courier New" pitchFamily="49" charset="0"/>
              </a:rPr>
              <a:t>;</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a:t>
            </a:r>
          </a:p>
          <a:p>
            <a:pPr marL="0" indent="0">
              <a:buNone/>
            </a:pPr>
            <a:r>
              <a:rPr lang="en-GB" sz="2000" i="1" dirty="0" smtClean="0">
                <a:solidFill>
                  <a:schemeClr val="tx1"/>
                </a:solidFill>
                <a:latin typeface="Courier New" pitchFamily="49" charset="0"/>
                <a:cs typeface="Courier New" pitchFamily="49" charset="0"/>
              </a:rPr>
              <a:t>	// method(s)</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public void </a:t>
            </a:r>
            <a:r>
              <a:rPr lang="en-GB" sz="2000" i="1" dirty="0" err="1" smtClean="0">
                <a:solidFill>
                  <a:schemeClr val="tx1"/>
                </a:solidFill>
                <a:latin typeface="Courier New" pitchFamily="49" charset="0"/>
                <a:cs typeface="Courier New" pitchFamily="49" charset="0"/>
              </a:rPr>
              <a:t>speedUp</a:t>
            </a:r>
            <a:r>
              <a:rPr lang="en-GB" sz="2000" i="1" dirty="0" smtClean="0">
                <a:solidFill>
                  <a:schemeClr val="tx1"/>
                </a:solidFill>
                <a:latin typeface="Courier New" pitchFamily="49" charset="0"/>
                <a:cs typeface="Courier New" pitchFamily="49" charset="0"/>
              </a:rPr>
              <a:t>(</a:t>
            </a:r>
            <a:r>
              <a:rPr lang="en-GB" sz="2000" i="1" dirty="0" err="1" smtClean="0">
                <a:solidFill>
                  <a:schemeClr val="tx1"/>
                </a:solidFill>
                <a:latin typeface="Courier New" pitchFamily="49" charset="0"/>
                <a:cs typeface="Courier New" pitchFamily="49" charset="0"/>
              </a:rPr>
              <a:t>int</a:t>
            </a:r>
            <a:r>
              <a:rPr lang="en-GB" sz="2000" i="1" dirty="0" smtClean="0">
                <a:solidFill>
                  <a:schemeClr val="tx1"/>
                </a:solidFill>
                <a:latin typeface="Courier New" pitchFamily="49" charset="0"/>
                <a:cs typeface="Courier New" pitchFamily="49" charset="0"/>
              </a:rPr>
              <a:t> increment) {</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	speed += increment;</a:t>
            </a:r>
          </a:p>
          <a:p>
            <a:pPr marL="0" indent="0">
              <a:buNone/>
            </a:pPr>
            <a:r>
              <a:rPr lang="en-GB" sz="2000" i="1" dirty="0">
                <a:solidFill>
                  <a:schemeClr val="tx1"/>
                </a:solidFill>
                <a:latin typeface="Courier New" pitchFamily="49" charset="0"/>
                <a:cs typeface="Courier New" pitchFamily="49" charset="0"/>
              </a:rPr>
              <a:t>	</a:t>
            </a:r>
            <a:r>
              <a:rPr lang="en-GB" sz="2000" i="1" dirty="0" smtClean="0">
                <a:solidFill>
                  <a:schemeClr val="tx1"/>
                </a:solidFill>
                <a:latin typeface="Courier New" pitchFamily="49" charset="0"/>
                <a:cs typeface="Courier New" pitchFamily="49" charset="0"/>
              </a:rPr>
              <a:t>}</a:t>
            </a:r>
          </a:p>
          <a:p>
            <a:pPr marL="0" indent="0">
              <a:buNone/>
            </a:pPr>
            <a:r>
              <a:rPr lang="en-GB" sz="2000" i="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412993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Declaring a Class 2</a:t>
            </a:r>
          </a:p>
        </p:txBody>
      </p:sp>
      <p:sp>
        <p:nvSpPr>
          <p:cNvPr id="12290" name="Content Placeholder 2"/>
          <p:cNvSpPr>
            <a:spLocks noGrp="1"/>
          </p:cNvSpPr>
          <p:nvPr>
            <p:ph idx="1"/>
          </p:nvPr>
        </p:nvSpPr>
        <p:spPr>
          <a:xfrm>
            <a:off x="457199" y="1600200"/>
            <a:ext cx="8217877" cy="4525963"/>
          </a:xfrm>
        </p:spPr>
        <p:txBody>
          <a:bodyPr/>
          <a:lstStyle/>
          <a:p>
            <a:pPr marL="0" indent="0">
              <a:buNone/>
            </a:pPr>
            <a:r>
              <a:rPr lang="en-GB" dirty="0" smtClean="0">
                <a:solidFill>
                  <a:schemeClr val="tx1"/>
                </a:solidFill>
                <a:latin typeface="Arial" pitchFamily="34" charset="0"/>
                <a:cs typeface="Arial" pitchFamily="34" charset="0"/>
              </a:rPr>
              <a:t>Minimalist class definition:</a:t>
            </a:r>
          </a:p>
          <a:p>
            <a:pPr marL="0" indent="0">
              <a:buNone/>
            </a:pPr>
            <a:r>
              <a:rPr lang="en-GB" sz="2000" dirty="0" smtClean="0">
                <a:solidFill>
                  <a:schemeClr val="tx1"/>
                </a:solidFill>
                <a:latin typeface="Courier New" pitchFamily="49" charset="0"/>
                <a:cs typeface="Courier New" pitchFamily="49" charset="0"/>
              </a:rPr>
              <a:t>class </a:t>
            </a:r>
            <a:r>
              <a:rPr lang="en-GB" sz="2000" dirty="0" err="1" smtClean="0">
                <a:solidFill>
                  <a:schemeClr val="tx1"/>
                </a:solidFill>
                <a:latin typeface="Courier New" pitchFamily="49" charset="0"/>
                <a:cs typeface="Courier New" pitchFamily="49" charset="0"/>
              </a:rPr>
              <a:t>NameOfClass</a:t>
            </a:r>
            <a:r>
              <a:rPr lang="en-GB" sz="2000" dirty="0" smtClean="0">
                <a:solidFill>
                  <a:schemeClr val="tx1"/>
                </a:solidFill>
                <a:latin typeface="Courier New" pitchFamily="49" charset="0"/>
                <a:cs typeface="Courier New" pitchFamily="49" charset="0"/>
              </a:rPr>
              <a:t> {</a:t>
            </a:r>
          </a:p>
          <a:p>
            <a:pPr marL="0" indent="0">
              <a:buNone/>
            </a:pPr>
            <a:r>
              <a:rPr lang="en-GB" sz="2000" dirty="0">
                <a:solidFill>
                  <a:schemeClr val="tx1"/>
                </a:solidFill>
                <a:latin typeface="Courier New" pitchFamily="49" charset="0"/>
                <a:cs typeface="Courier New" pitchFamily="49" charset="0"/>
              </a:rPr>
              <a:t>	</a:t>
            </a:r>
            <a:r>
              <a:rPr lang="en-GB" sz="2000" dirty="0" smtClean="0">
                <a:solidFill>
                  <a:schemeClr val="tx1"/>
                </a:solidFill>
                <a:latin typeface="Courier New" pitchFamily="49" charset="0"/>
                <a:cs typeface="Courier New" pitchFamily="49" charset="0"/>
              </a:rPr>
              <a:t>// field, constructor and method declarations</a:t>
            </a:r>
          </a:p>
          <a:p>
            <a:pPr marL="0" indent="0">
              <a:buNone/>
            </a:pPr>
            <a:r>
              <a:rPr lang="en-GB" sz="2000" dirty="0" smtClean="0">
                <a:solidFill>
                  <a:schemeClr val="tx1"/>
                </a:solidFill>
                <a:latin typeface="Courier New" pitchFamily="49" charset="0"/>
                <a:cs typeface="Courier New" pitchFamily="49" charset="0"/>
              </a:rPr>
              <a:t>}</a:t>
            </a:r>
          </a:p>
          <a:p>
            <a:pPr marL="0" indent="0">
              <a:buNone/>
            </a:pPr>
            <a:r>
              <a:rPr lang="en-GB" dirty="0" smtClean="0">
                <a:solidFill>
                  <a:schemeClr val="tx1"/>
                </a:solidFill>
                <a:latin typeface="Arial" pitchFamily="34" charset="0"/>
                <a:cs typeface="Arial" pitchFamily="34" charset="0"/>
              </a:rPr>
              <a:t>Can have optional modifiers – </a:t>
            </a:r>
            <a:r>
              <a:rPr lang="en-GB" i="1" dirty="0" smtClean="0">
                <a:solidFill>
                  <a:schemeClr val="tx1"/>
                </a:solidFill>
                <a:latin typeface="Arial" pitchFamily="34" charset="0"/>
                <a:cs typeface="Arial" pitchFamily="34" charset="0"/>
              </a:rPr>
              <a:t>public</a:t>
            </a:r>
            <a:r>
              <a:rPr lang="en-GB" dirty="0" smtClean="0">
                <a:solidFill>
                  <a:schemeClr val="tx1"/>
                </a:solidFill>
                <a:latin typeface="Arial" pitchFamily="34" charset="0"/>
                <a:cs typeface="Arial" pitchFamily="34" charset="0"/>
              </a:rPr>
              <a:t>, </a:t>
            </a:r>
            <a:r>
              <a:rPr lang="en-GB" i="1" dirty="0" smtClean="0">
                <a:solidFill>
                  <a:schemeClr val="tx1"/>
                </a:solidFill>
                <a:latin typeface="Arial" pitchFamily="34" charset="0"/>
                <a:cs typeface="Arial" pitchFamily="34" charset="0"/>
              </a:rPr>
              <a:t>private</a:t>
            </a:r>
            <a:r>
              <a:rPr lang="en-GB" dirty="0" smtClean="0">
                <a:solidFill>
                  <a:schemeClr val="tx1"/>
                </a:solidFill>
                <a:latin typeface="Arial" pitchFamily="34" charset="0"/>
                <a:cs typeface="Arial" pitchFamily="34" charset="0"/>
              </a:rPr>
              <a:t>, </a:t>
            </a:r>
            <a:r>
              <a:rPr lang="en-GB" dirty="0" err="1" smtClean="0">
                <a:solidFill>
                  <a:schemeClr val="tx1"/>
                </a:solidFill>
                <a:latin typeface="Arial" pitchFamily="34" charset="0"/>
                <a:cs typeface="Arial" pitchFamily="34" charset="0"/>
              </a:rPr>
              <a:t>etc</a:t>
            </a:r>
            <a:endParaRPr lang="en-GB" dirty="0" smtClean="0">
              <a:solidFill>
                <a:schemeClr val="tx1"/>
              </a:solidFill>
              <a:latin typeface="Arial" pitchFamily="34" charset="0"/>
              <a:cs typeface="Arial" pitchFamily="34" charset="0"/>
            </a:endParaRPr>
          </a:p>
          <a:p>
            <a:pPr marL="0" indent="0">
              <a:buNone/>
            </a:pPr>
            <a:r>
              <a:rPr lang="en-GB" i="1" dirty="0" smtClean="0">
                <a:solidFill>
                  <a:schemeClr val="tx1"/>
                </a:solidFill>
                <a:latin typeface="Arial" pitchFamily="34" charset="0"/>
                <a:cs typeface="Arial" pitchFamily="34" charset="0"/>
              </a:rPr>
              <a:t>public</a:t>
            </a:r>
            <a:r>
              <a:rPr lang="en-GB" dirty="0" smtClean="0">
                <a:solidFill>
                  <a:schemeClr val="tx1"/>
                </a:solidFill>
                <a:latin typeface="Arial" pitchFamily="34" charset="0"/>
                <a:cs typeface="Arial" pitchFamily="34" charset="0"/>
              </a:rPr>
              <a:t> means class is available to all classes everywhere</a:t>
            </a:r>
          </a:p>
          <a:p>
            <a:pPr marL="0" indent="0">
              <a:buNone/>
            </a:pPr>
            <a:r>
              <a:rPr lang="en-GB" dirty="0" smtClean="0">
                <a:solidFill>
                  <a:schemeClr val="tx1"/>
                </a:solidFill>
                <a:latin typeface="Arial" pitchFamily="34" charset="0"/>
                <a:cs typeface="Arial" pitchFamily="34" charset="0"/>
              </a:rPr>
              <a:t>no modifier means class is available within its </a:t>
            </a:r>
            <a:r>
              <a:rPr lang="en-GB" i="1" dirty="0" smtClean="0">
                <a:solidFill>
                  <a:schemeClr val="tx1"/>
                </a:solidFill>
                <a:latin typeface="Arial" pitchFamily="34" charset="0"/>
                <a:cs typeface="Arial" pitchFamily="34" charset="0"/>
              </a:rPr>
              <a:t>package</a:t>
            </a:r>
          </a:p>
          <a:p>
            <a:pPr marL="0" indent="0">
              <a:buNone/>
            </a:pPr>
            <a:r>
              <a:rPr lang="en-GB" dirty="0" smtClean="0">
                <a:solidFill>
                  <a:schemeClr val="tx1"/>
                </a:solidFill>
                <a:latin typeface="Arial" pitchFamily="34" charset="0"/>
                <a:cs typeface="Arial" pitchFamily="34" charset="0"/>
              </a:rPr>
              <a:t>Class name should have its initial letter capitalised by convention</a:t>
            </a:r>
          </a:p>
          <a:p>
            <a:pPr marL="0" indent="0">
              <a:buNone/>
            </a:pPr>
            <a:r>
              <a:rPr lang="en-GB" dirty="0" smtClean="0">
                <a:solidFill>
                  <a:schemeClr val="tx1"/>
                </a:solidFill>
                <a:latin typeface="Arial" pitchFamily="34" charset="0"/>
                <a:cs typeface="Arial" pitchFamily="34" charset="0"/>
              </a:rPr>
              <a:t>Class body is surrounded by braces</a:t>
            </a:r>
            <a:endParaRPr lang="en-GB" dirty="0" smtClean="0">
              <a:latin typeface="Arial" pitchFamily="34" charset="0"/>
              <a:cs typeface="Arial" pitchFamily="34" charset="0"/>
            </a:endParaRPr>
          </a:p>
          <a:p>
            <a:pPr marL="0" indent="0">
              <a:buNone/>
            </a:pPr>
            <a:endParaRPr lang="en-GB" dirty="0">
              <a:latin typeface="Arial" pitchFamily="34" charset="0"/>
              <a:cs typeface="Arial" pitchFamily="34" charset="0"/>
            </a:endParaRPr>
          </a:p>
        </p:txBody>
      </p:sp>
    </p:spTree>
    <p:extLst>
      <p:ext uri="{BB962C8B-B14F-4D97-AF65-F5344CB8AC3E}">
        <p14:creationId xmlns:p14="http://schemas.microsoft.com/office/powerpoint/2010/main" val="1930085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Declaring Member Variables</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latin typeface="Arial" pitchFamily="34" charset="0"/>
                <a:cs typeface="Arial" pitchFamily="34" charset="0"/>
              </a:rPr>
              <a:t>Three kinds of variables:</a:t>
            </a:r>
          </a:p>
          <a:p>
            <a:pPr lvl="1" indent="-342900"/>
            <a:r>
              <a:rPr lang="en-GB" dirty="0" smtClean="0">
                <a:solidFill>
                  <a:schemeClr val="tx1"/>
                </a:solidFill>
                <a:latin typeface="Arial" pitchFamily="34" charset="0"/>
                <a:cs typeface="Arial" pitchFamily="34" charset="0"/>
              </a:rPr>
              <a:t>member variables in a class  - </a:t>
            </a:r>
            <a:r>
              <a:rPr lang="en-GB" i="1" dirty="0" smtClean="0">
                <a:solidFill>
                  <a:schemeClr val="tx1"/>
                </a:solidFill>
                <a:latin typeface="Arial" pitchFamily="34" charset="0"/>
                <a:cs typeface="Arial" pitchFamily="34" charset="0"/>
              </a:rPr>
              <a:t>fields</a:t>
            </a:r>
          </a:p>
          <a:p>
            <a:pPr lvl="1" indent="-342900"/>
            <a:r>
              <a:rPr lang="en-GB" dirty="0" smtClean="0">
                <a:solidFill>
                  <a:schemeClr val="tx1"/>
                </a:solidFill>
                <a:latin typeface="Arial" pitchFamily="34" charset="0"/>
                <a:cs typeface="Arial" pitchFamily="34" charset="0"/>
              </a:rPr>
              <a:t>variables in a method or block – </a:t>
            </a:r>
            <a:r>
              <a:rPr lang="en-GB" i="1" dirty="0" smtClean="0">
                <a:solidFill>
                  <a:schemeClr val="tx1"/>
                </a:solidFill>
                <a:latin typeface="Arial" pitchFamily="34" charset="0"/>
                <a:cs typeface="Arial" pitchFamily="34" charset="0"/>
              </a:rPr>
              <a:t>local variables</a:t>
            </a:r>
          </a:p>
          <a:p>
            <a:pPr lvl="1" indent="-342900"/>
            <a:r>
              <a:rPr lang="en-GB" dirty="0" smtClean="0">
                <a:solidFill>
                  <a:schemeClr val="tx1"/>
                </a:solidFill>
                <a:latin typeface="Arial" pitchFamily="34" charset="0"/>
                <a:cs typeface="Arial" pitchFamily="34" charset="0"/>
              </a:rPr>
              <a:t>variables in method declarations – </a:t>
            </a:r>
            <a:r>
              <a:rPr lang="en-GB" i="1" dirty="0" smtClean="0">
                <a:solidFill>
                  <a:schemeClr val="tx1"/>
                </a:solidFill>
                <a:latin typeface="Arial" pitchFamily="34" charset="0"/>
                <a:cs typeface="Arial" pitchFamily="34" charset="0"/>
              </a:rPr>
              <a:t>parameters</a:t>
            </a:r>
          </a:p>
          <a:p>
            <a:r>
              <a:rPr lang="en-GB" dirty="0" smtClean="0">
                <a:solidFill>
                  <a:schemeClr val="tx1"/>
                </a:solidFill>
                <a:latin typeface="Arial" pitchFamily="34" charset="0"/>
                <a:cs typeface="Arial" pitchFamily="34" charset="0"/>
              </a:rPr>
              <a:t>Bicycle class has </a:t>
            </a:r>
            <a:r>
              <a:rPr lang="en-GB" dirty="0" smtClean="0">
                <a:solidFill>
                  <a:schemeClr val="tx1"/>
                </a:solidFill>
                <a:latin typeface="Courier New" pitchFamily="49" charset="0"/>
                <a:cs typeface="Courier New" pitchFamily="49" charset="0"/>
              </a:rPr>
              <a:t>public </a:t>
            </a:r>
            <a:r>
              <a:rPr lang="en-GB" dirty="0" err="1" smtClean="0">
                <a:solidFill>
                  <a:schemeClr val="tx1"/>
                </a:solidFill>
                <a:latin typeface="Courier New" pitchFamily="49" charset="0"/>
                <a:cs typeface="Courier New" pitchFamily="49" charset="0"/>
              </a:rPr>
              <a:t>int</a:t>
            </a:r>
            <a:r>
              <a:rPr lang="en-GB" dirty="0" smtClean="0">
                <a:solidFill>
                  <a:schemeClr val="tx1"/>
                </a:solidFill>
                <a:latin typeface="Courier New" pitchFamily="49" charset="0"/>
                <a:cs typeface="Courier New" pitchFamily="49" charset="0"/>
              </a:rPr>
              <a:t> speed;</a:t>
            </a:r>
            <a:endParaRPr lang="en-GB" dirty="0" smtClean="0">
              <a:solidFill>
                <a:schemeClr val="tx1"/>
              </a:solidFill>
              <a:latin typeface="Arial" pitchFamily="34" charset="0"/>
              <a:cs typeface="Arial" pitchFamily="34" charset="0"/>
            </a:endParaRPr>
          </a:p>
          <a:p>
            <a:r>
              <a:rPr lang="en-GB" dirty="0" smtClean="0">
                <a:solidFill>
                  <a:schemeClr val="tx1"/>
                </a:solidFill>
                <a:latin typeface="Arial" pitchFamily="34" charset="0"/>
                <a:cs typeface="Arial" pitchFamily="34" charset="0"/>
              </a:rPr>
              <a:t>Field declarations are:</a:t>
            </a:r>
          </a:p>
          <a:p>
            <a:r>
              <a:rPr lang="en-GB" dirty="0" smtClean="0">
                <a:solidFill>
                  <a:schemeClr val="tx1"/>
                </a:solidFill>
                <a:latin typeface="Arial" pitchFamily="34" charset="0"/>
                <a:cs typeface="Arial" pitchFamily="34" charset="0"/>
              </a:rPr>
              <a:t>Zero or more modifiers, field's type and field's name</a:t>
            </a:r>
          </a:p>
          <a:p>
            <a:r>
              <a:rPr lang="en-GB" dirty="0" smtClean="0">
                <a:solidFill>
                  <a:schemeClr val="tx1"/>
                </a:solidFill>
                <a:latin typeface="Arial" pitchFamily="34" charset="0"/>
                <a:cs typeface="Arial" pitchFamily="34" charset="0"/>
              </a:rPr>
              <a:t>Modifier can be </a:t>
            </a:r>
            <a:r>
              <a:rPr lang="en-GB" dirty="0" smtClean="0">
                <a:solidFill>
                  <a:schemeClr val="tx1"/>
                </a:solidFill>
                <a:latin typeface="Courier New" pitchFamily="49" charset="0"/>
                <a:cs typeface="Courier New" pitchFamily="49" charset="0"/>
              </a:rPr>
              <a:t>public</a:t>
            </a:r>
            <a:r>
              <a:rPr lang="en-GB" dirty="0" smtClean="0">
                <a:solidFill>
                  <a:schemeClr val="tx1"/>
                </a:solidFill>
                <a:latin typeface="Arial" pitchFamily="34" charset="0"/>
                <a:cs typeface="Arial" pitchFamily="34" charset="0"/>
              </a:rPr>
              <a:t> or</a:t>
            </a:r>
            <a:r>
              <a:rPr lang="en-GB" dirty="0" smtClean="0">
                <a:solidFill>
                  <a:schemeClr val="tx1"/>
                </a:solidFill>
                <a:latin typeface="Courier New" pitchFamily="49" charset="0"/>
                <a:cs typeface="Courier New" pitchFamily="49" charset="0"/>
              </a:rPr>
              <a:t> private</a:t>
            </a:r>
          </a:p>
          <a:p>
            <a:r>
              <a:rPr lang="en-GB" dirty="0" smtClean="0">
                <a:solidFill>
                  <a:schemeClr val="tx1"/>
                </a:solidFill>
                <a:latin typeface="Courier New" pitchFamily="49" charset="0"/>
                <a:cs typeface="Courier New" pitchFamily="49" charset="0"/>
              </a:rPr>
              <a:t>public</a:t>
            </a:r>
            <a:r>
              <a:rPr lang="en-GB" dirty="0" smtClean="0">
                <a:solidFill>
                  <a:schemeClr val="tx1"/>
                </a:solidFill>
                <a:latin typeface="Arial" pitchFamily="34" charset="0"/>
                <a:cs typeface="Arial" pitchFamily="34" charset="0"/>
              </a:rPr>
              <a:t> – accessible from all classes</a:t>
            </a:r>
            <a:endParaRPr lang="en-GB" dirty="0" smtClean="0">
              <a:solidFill>
                <a:schemeClr val="tx1"/>
              </a:solidFill>
              <a:latin typeface="Courier New" pitchFamily="49" charset="0"/>
              <a:cs typeface="Courier New" pitchFamily="49" charset="0"/>
            </a:endParaRPr>
          </a:p>
          <a:p>
            <a:r>
              <a:rPr lang="en-GB" dirty="0" smtClean="0">
                <a:solidFill>
                  <a:schemeClr val="tx1"/>
                </a:solidFill>
                <a:latin typeface="Courier New" pitchFamily="49" charset="0"/>
                <a:cs typeface="Courier New" pitchFamily="49" charset="0"/>
              </a:rPr>
              <a:t>private </a:t>
            </a:r>
            <a:r>
              <a:rPr lang="en-GB" dirty="0" smtClean="0">
                <a:solidFill>
                  <a:schemeClr val="tx1"/>
                </a:solidFill>
                <a:latin typeface="Arial" pitchFamily="34" charset="0"/>
                <a:cs typeface="Arial" pitchFamily="34" charset="0"/>
              </a:rPr>
              <a:t>- accessible only within its class</a:t>
            </a:r>
          </a:p>
          <a:p>
            <a:r>
              <a:rPr lang="en-GB" dirty="0" smtClean="0">
                <a:solidFill>
                  <a:schemeClr val="tx1"/>
                </a:solidFill>
                <a:latin typeface="Arial" pitchFamily="34" charset="0"/>
                <a:cs typeface="Arial" pitchFamily="34" charset="0"/>
              </a:rPr>
              <a:t>Common to be </a:t>
            </a:r>
            <a:r>
              <a:rPr lang="en-GB" dirty="0" smtClean="0">
                <a:solidFill>
                  <a:schemeClr val="tx1"/>
                </a:solidFill>
                <a:latin typeface="Courier New" pitchFamily="49" charset="0"/>
                <a:cs typeface="Courier New" pitchFamily="49" charset="0"/>
              </a:rPr>
              <a:t>private</a:t>
            </a:r>
            <a:r>
              <a:rPr lang="en-GB" dirty="0" smtClean="0">
                <a:solidFill>
                  <a:schemeClr val="tx1"/>
                </a:solidFill>
                <a:latin typeface="Arial" pitchFamily="34" charset="0"/>
                <a:cs typeface="Arial" pitchFamily="34" charset="0"/>
              </a:rPr>
              <a:t>  and have methods to set and get values of these fields</a:t>
            </a:r>
            <a:endParaRPr lang="en-GB" dirty="0" smtClean="0">
              <a:solidFill>
                <a:schemeClr val="tx1"/>
              </a:solidFill>
              <a:latin typeface="Courier New" pitchFamily="49" charset="0"/>
              <a:cs typeface="Courier New" pitchFamily="49" charset="0"/>
            </a:endParaRPr>
          </a:p>
          <a:p>
            <a:pPr marL="400050" lvl="1" indent="0">
              <a:buNone/>
            </a:pPr>
            <a:endParaRPr lang="en-GB" dirty="0" smtClean="0">
              <a:latin typeface="Arial" pitchFamily="34" charset="0"/>
              <a:cs typeface="Arial" pitchFamily="34" charset="0"/>
            </a:endParaRPr>
          </a:p>
          <a:p>
            <a:pPr marL="0" indent="0">
              <a:buNone/>
            </a:pPr>
            <a:endParaRPr lang="en-GB" dirty="0">
              <a:latin typeface="Arial" pitchFamily="34" charset="0"/>
              <a:cs typeface="Arial" pitchFamily="34" charset="0"/>
            </a:endParaRPr>
          </a:p>
        </p:txBody>
      </p:sp>
    </p:spTree>
    <p:extLst>
      <p:ext uri="{BB962C8B-B14F-4D97-AF65-F5344CB8AC3E}">
        <p14:creationId xmlns:p14="http://schemas.microsoft.com/office/powerpoint/2010/main" val="3802487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Declaring Member Variables 2</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latin typeface="Arial" pitchFamily="34" charset="0"/>
                <a:cs typeface="Arial" pitchFamily="34" charset="0"/>
              </a:rPr>
              <a:t>Field declarations are:</a:t>
            </a:r>
          </a:p>
          <a:p>
            <a:r>
              <a:rPr lang="en-GB" dirty="0" smtClean="0">
                <a:solidFill>
                  <a:schemeClr val="tx1"/>
                </a:solidFill>
                <a:latin typeface="Arial" pitchFamily="34" charset="0"/>
                <a:cs typeface="Arial" pitchFamily="34" charset="0"/>
              </a:rPr>
              <a:t>Zero or more modifiers, field's type and field's name</a:t>
            </a:r>
          </a:p>
          <a:p>
            <a:endParaRPr lang="en-GB" dirty="0">
              <a:solidFill>
                <a:schemeClr val="tx1"/>
              </a:solidFill>
              <a:latin typeface="Arial" pitchFamily="34" charset="0"/>
              <a:cs typeface="Arial" pitchFamily="34" charset="0"/>
            </a:endParaRPr>
          </a:p>
          <a:p>
            <a:r>
              <a:rPr lang="en-GB" dirty="0" smtClean="0">
                <a:solidFill>
                  <a:schemeClr val="tx1"/>
                </a:solidFill>
                <a:latin typeface="Arial" pitchFamily="34" charset="0"/>
                <a:cs typeface="Arial" pitchFamily="34" charset="0"/>
              </a:rPr>
              <a:t>All variables must have a type which can be primitive types or reference objects</a:t>
            </a:r>
            <a:endParaRPr lang="en-GB" dirty="0">
              <a:solidFill>
                <a:schemeClr val="tx1"/>
              </a:solidFill>
              <a:latin typeface="Arial" pitchFamily="34" charset="0"/>
              <a:cs typeface="Arial" pitchFamily="34" charset="0"/>
            </a:endParaRPr>
          </a:p>
          <a:p>
            <a:r>
              <a:rPr lang="en-GB" dirty="0" smtClean="0">
                <a:solidFill>
                  <a:schemeClr val="tx1"/>
                </a:solidFill>
                <a:latin typeface="Arial" pitchFamily="34" charset="0"/>
                <a:cs typeface="Arial" pitchFamily="34" charset="0"/>
              </a:rPr>
              <a:t>All variables must have identifiers and follow the rules</a:t>
            </a:r>
          </a:p>
          <a:p>
            <a:endParaRPr lang="en-GB" dirty="0">
              <a:solidFill>
                <a:schemeClr val="tx1"/>
              </a:solidFill>
              <a:latin typeface="Arial" pitchFamily="34" charset="0"/>
              <a:cs typeface="Arial" pitchFamily="34" charset="0"/>
            </a:endParaRPr>
          </a:p>
          <a:p>
            <a:r>
              <a:rPr lang="en-GB" dirty="0" smtClean="0">
                <a:solidFill>
                  <a:schemeClr val="tx1"/>
                </a:solidFill>
                <a:latin typeface="Arial" pitchFamily="34" charset="0"/>
                <a:cs typeface="Arial" pitchFamily="34" charset="0"/>
              </a:rPr>
              <a:t>First letter of a class name should be capitalised</a:t>
            </a:r>
          </a:p>
          <a:p>
            <a:r>
              <a:rPr lang="en-GB" dirty="0" smtClean="0">
                <a:solidFill>
                  <a:schemeClr val="tx1"/>
                </a:solidFill>
                <a:latin typeface="Arial" pitchFamily="34" charset="0"/>
                <a:cs typeface="Arial" pitchFamily="34" charset="0"/>
              </a:rPr>
              <a:t>First or only word in a method name should be verb </a:t>
            </a:r>
            <a:endParaRPr lang="en-GB" dirty="0" smtClean="0">
              <a:latin typeface="Arial" pitchFamily="34" charset="0"/>
              <a:cs typeface="Arial" pitchFamily="34" charset="0"/>
            </a:endParaRPr>
          </a:p>
          <a:p>
            <a:pPr marL="0" indent="0">
              <a:buNone/>
            </a:pPr>
            <a:endParaRPr lang="en-GB" dirty="0">
              <a:latin typeface="Arial" pitchFamily="34" charset="0"/>
              <a:cs typeface="Arial" pitchFamily="34" charset="0"/>
            </a:endParaRPr>
          </a:p>
        </p:txBody>
      </p:sp>
    </p:spTree>
    <p:extLst>
      <p:ext uri="{BB962C8B-B14F-4D97-AF65-F5344CB8AC3E}">
        <p14:creationId xmlns:p14="http://schemas.microsoft.com/office/powerpoint/2010/main" val="72286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Defining Methods</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rPr>
              <a:t>Minimal method declaration:</a:t>
            </a:r>
          </a:p>
          <a:p>
            <a:pPr marL="0" indent="0">
              <a:buNone/>
            </a:pPr>
            <a:r>
              <a:rPr lang="en-GB" sz="2000" dirty="0" err="1" smtClean="0">
                <a:solidFill>
                  <a:schemeClr val="tx1"/>
                </a:solidFill>
                <a:latin typeface="Courier New" pitchFamily="49" charset="0"/>
                <a:cs typeface="Courier New" pitchFamily="49" charset="0"/>
              </a:rPr>
              <a:t>returntype</a:t>
            </a:r>
            <a:r>
              <a:rPr lang="en-GB" sz="2000" dirty="0" smtClean="0">
                <a:solidFill>
                  <a:schemeClr val="tx1"/>
                </a:solidFill>
                <a:latin typeface="Courier New" pitchFamily="49" charset="0"/>
                <a:cs typeface="Courier New" pitchFamily="49" charset="0"/>
              </a:rPr>
              <a:t> </a:t>
            </a:r>
            <a:r>
              <a:rPr lang="en-GB" sz="2000" dirty="0" err="1" smtClean="0">
                <a:solidFill>
                  <a:schemeClr val="tx1"/>
                </a:solidFill>
                <a:latin typeface="Courier New" pitchFamily="49" charset="0"/>
                <a:cs typeface="Courier New" pitchFamily="49" charset="0"/>
              </a:rPr>
              <a:t>doSomethingMethod</a:t>
            </a:r>
            <a:r>
              <a:rPr lang="en-GB" sz="2000" dirty="0" smtClean="0">
                <a:solidFill>
                  <a:schemeClr val="tx1"/>
                </a:solidFill>
                <a:latin typeface="Courier New" pitchFamily="49" charset="0"/>
                <a:cs typeface="Courier New" pitchFamily="49" charset="0"/>
              </a:rPr>
              <a:t>(parameter list) {</a:t>
            </a:r>
          </a:p>
          <a:p>
            <a:pPr marL="0" indent="0">
              <a:buNone/>
            </a:pPr>
            <a:r>
              <a:rPr lang="en-GB" sz="2000" dirty="0">
                <a:solidFill>
                  <a:schemeClr val="tx1"/>
                </a:solidFill>
                <a:latin typeface="Courier New" pitchFamily="49" charset="0"/>
                <a:cs typeface="Courier New" pitchFamily="49" charset="0"/>
              </a:rPr>
              <a:t>	</a:t>
            </a:r>
            <a:r>
              <a:rPr lang="en-GB" sz="2000" dirty="0" smtClean="0">
                <a:solidFill>
                  <a:schemeClr val="tx1"/>
                </a:solidFill>
                <a:latin typeface="Courier New" pitchFamily="49" charset="0"/>
                <a:cs typeface="Courier New" pitchFamily="49" charset="0"/>
              </a:rPr>
              <a:t>// method body</a:t>
            </a:r>
          </a:p>
          <a:p>
            <a:pPr marL="0" indent="0">
              <a:buNone/>
            </a:pPr>
            <a:r>
              <a:rPr lang="en-GB" sz="2000" dirty="0" smtClean="0">
                <a:solidFill>
                  <a:schemeClr val="tx1"/>
                </a:solidFill>
                <a:latin typeface="Courier New" pitchFamily="49" charset="0"/>
                <a:cs typeface="Courier New" pitchFamily="49" charset="0"/>
              </a:rPr>
              <a:t>}</a:t>
            </a:r>
          </a:p>
          <a:p>
            <a:r>
              <a:rPr lang="en-GB" dirty="0" err="1" smtClean="0">
                <a:solidFill>
                  <a:schemeClr val="tx1"/>
                </a:solidFill>
                <a:latin typeface="Arial" pitchFamily="34" charset="0"/>
                <a:cs typeface="Arial" pitchFamily="34" charset="0"/>
              </a:rPr>
              <a:t>returntype</a:t>
            </a:r>
            <a:r>
              <a:rPr lang="en-GB" dirty="0" smtClean="0">
                <a:solidFill>
                  <a:schemeClr val="tx1"/>
                </a:solidFill>
                <a:latin typeface="Arial" pitchFamily="34" charset="0"/>
                <a:cs typeface="Arial" pitchFamily="34" charset="0"/>
              </a:rPr>
              <a:t> is the data type of the value returned by the method, and if there is no return value, this is </a:t>
            </a:r>
            <a:r>
              <a:rPr lang="en-GB" dirty="0" smtClean="0">
                <a:solidFill>
                  <a:schemeClr val="tx1"/>
                </a:solidFill>
                <a:latin typeface="Courier New" pitchFamily="49" charset="0"/>
                <a:cs typeface="Courier New" pitchFamily="49" charset="0"/>
              </a:rPr>
              <a:t>void</a:t>
            </a:r>
            <a:endParaRPr lang="en-GB" dirty="0" smtClean="0">
              <a:solidFill>
                <a:schemeClr val="tx1"/>
              </a:solidFill>
              <a:latin typeface="Arial" pitchFamily="34" charset="0"/>
              <a:cs typeface="Arial" pitchFamily="34" charset="0"/>
            </a:endParaRPr>
          </a:p>
          <a:p>
            <a:r>
              <a:rPr lang="en-GB" dirty="0" smtClean="0">
                <a:solidFill>
                  <a:schemeClr val="tx1"/>
                </a:solidFill>
              </a:rPr>
              <a:t>method name which should be unique within a class (caveat </a:t>
            </a:r>
            <a:r>
              <a:rPr lang="en-GB" i="1" dirty="0" smtClean="0">
                <a:solidFill>
                  <a:schemeClr val="tx1"/>
                </a:solidFill>
              </a:rPr>
              <a:t>overloading</a:t>
            </a:r>
            <a:r>
              <a:rPr lang="en-GB" dirty="0" smtClean="0">
                <a:solidFill>
                  <a:schemeClr val="tx1"/>
                </a:solidFill>
              </a:rPr>
              <a:t>) and have verb as part or all of its name</a:t>
            </a:r>
          </a:p>
          <a:p>
            <a:r>
              <a:rPr lang="en-GB" dirty="0" smtClean="0">
                <a:solidFill>
                  <a:schemeClr val="tx1"/>
                </a:solidFill>
              </a:rPr>
              <a:t>parameter list is a comma separated list of parameters (type </a:t>
            </a:r>
            <a:r>
              <a:rPr lang="en-GB" dirty="0" err="1" smtClean="0">
                <a:solidFill>
                  <a:schemeClr val="tx1"/>
                </a:solidFill>
              </a:rPr>
              <a:t>parametername</a:t>
            </a:r>
            <a:r>
              <a:rPr lang="en-GB" dirty="0" smtClean="0">
                <a:solidFill>
                  <a:schemeClr val="tx1"/>
                </a:solidFill>
              </a:rPr>
              <a:t>) within parentheses. If no parameters, then just have empty parentheses</a:t>
            </a:r>
            <a:endParaRPr lang="en-GB" dirty="0">
              <a:solidFill>
                <a:schemeClr val="tx1"/>
              </a:solidFill>
            </a:endParaRPr>
          </a:p>
        </p:txBody>
      </p:sp>
    </p:spTree>
    <p:extLst>
      <p:ext uri="{BB962C8B-B14F-4D97-AF65-F5344CB8AC3E}">
        <p14:creationId xmlns:p14="http://schemas.microsoft.com/office/powerpoint/2010/main" val="301298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Defining Methods 2</a:t>
            </a:r>
          </a:p>
        </p:txBody>
      </p:sp>
      <p:sp>
        <p:nvSpPr>
          <p:cNvPr id="12290" name="Content Placeholder 2"/>
          <p:cNvSpPr>
            <a:spLocks noGrp="1"/>
          </p:cNvSpPr>
          <p:nvPr>
            <p:ph idx="1"/>
          </p:nvPr>
        </p:nvSpPr>
        <p:spPr>
          <a:xfrm>
            <a:off x="457199" y="1600200"/>
            <a:ext cx="8217877" cy="4525963"/>
          </a:xfrm>
        </p:spPr>
        <p:txBody>
          <a:bodyPr/>
          <a:lstStyle/>
          <a:p>
            <a:r>
              <a:rPr lang="en-GB" dirty="0" smtClean="0">
                <a:solidFill>
                  <a:schemeClr val="tx1"/>
                </a:solidFill>
              </a:rPr>
              <a:t>Less minimalist:</a:t>
            </a:r>
          </a:p>
          <a:p>
            <a:pPr marL="0" indent="0">
              <a:buNone/>
            </a:pPr>
            <a:r>
              <a:rPr lang="en-GB" sz="2000" dirty="0" smtClean="0">
                <a:solidFill>
                  <a:schemeClr val="tx1"/>
                </a:solidFill>
                <a:latin typeface="Courier New" pitchFamily="49" charset="0"/>
                <a:cs typeface="Courier New" pitchFamily="49" charset="0"/>
              </a:rPr>
              <a:t>modifier </a:t>
            </a:r>
            <a:r>
              <a:rPr lang="en-GB" sz="2000" dirty="0" err="1" smtClean="0">
                <a:solidFill>
                  <a:schemeClr val="tx1"/>
                </a:solidFill>
                <a:latin typeface="Courier New" pitchFamily="49" charset="0"/>
                <a:cs typeface="Courier New" pitchFamily="49" charset="0"/>
              </a:rPr>
              <a:t>returntype</a:t>
            </a:r>
            <a:r>
              <a:rPr lang="en-GB" sz="2000" dirty="0" smtClean="0">
                <a:solidFill>
                  <a:schemeClr val="tx1"/>
                </a:solidFill>
                <a:latin typeface="Courier New" pitchFamily="49" charset="0"/>
                <a:cs typeface="Courier New" pitchFamily="49" charset="0"/>
              </a:rPr>
              <a:t> </a:t>
            </a:r>
            <a:r>
              <a:rPr lang="en-GB" sz="2000" dirty="0" err="1" smtClean="0">
                <a:solidFill>
                  <a:schemeClr val="tx1"/>
                </a:solidFill>
                <a:latin typeface="Courier New" pitchFamily="49" charset="0"/>
                <a:cs typeface="Courier New" pitchFamily="49" charset="0"/>
              </a:rPr>
              <a:t>doSomethingMethod</a:t>
            </a:r>
            <a:r>
              <a:rPr lang="en-GB" sz="2000" dirty="0" smtClean="0">
                <a:solidFill>
                  <a:schemeClr val="tx1"/>
                </a:solidFill>
                <a:latin typeface="Courier New" pitchFamily="49" charset="0"/>
                <a:cs typeface="Courier New" pitchFamily="49" charset="0"/>
              </a:rPr>
              <a:t>(parameter list) {</a:t>
            </a:r>
          </a:p>
          <a:p>
            <a:pPr marL="0" indent="0">
              <a:buNone/>
            </a:pPr>
            <a:r>
              <a:rPr lang="en-GB" sz="2000" dirty="0">
                <a:solidFill>
                  <a:schemeClr val="tx1"/>
                </a:solidFill>
                <a:latin typeface="Courier New" pitchFamily="49" charset="0"/>
                <a:cs typeface="Courier New" pitchFamily="49" charset="0"/>
              </a:rPr>
              <a:t>	</a:t>
            </a:r>
            <a:r>
              <a:rPr lang="en-GB" sz="2000" dirty="0" smtClean="0">
                <a:solidFill>
                  <a:schemeClr val="tx1"/>
                </a:solidFill>
                <a:latin typeface="Courier New" pitchFamily="49" charset="0"/>
                <a:cs typeface="Courier New" pitchFamily="49" charset="0"/>
              </a:rPr>
              <a:t>// method body</a:t>
            </a:r>
          </a:p>
          <a:p>
            <a:pPr marL="0" indent="0">
              <a:buNone/>
            </a:pPr>
            <a:r>
              <a:rPr lang="en-GB" sz="2000" dirty="0" smtClean="0">
                <a:solidFill>
                  <a:schemeClr val="tx1"/>
                </a:solidFill>
                <a:latin typeface="Courier New" pitchFamily="49" charset="0"/>
                <a:cs typeface="Courier New" pitchFamily="49" charset="0"/>
              </a:rPr>
              <a:t>}</a:t>
            </a:r>
          </a:p>
          <a:p>
            <a:pPr marL="0" indent="0">
              <a:buNone/>
            </a:pPr>
            <a:r>
              <a:rPr lang="en-GB" dirty="0" smtClean="0">
                <a:solidFill>
                  <a:schemeClr val="tx1"/>
                </a:solidFill>
                <a:latin typeface="Arial" pitchFamily="34" charset="0"/>
                <a:cs typeface="Arial" pitchFamily="34" charset="0"/>
              </a:rPr>
              <a:t>Modifier can be public or private (or protected)</a:t>
            </a:r>
          </a:p>
          <a:p>
            <a:r>
              <a:rPr lang="en-GB" dirty="0" smtClean="0">
                <a:solidFill>
                  <a:schemeClr val="tx1"/>
                </a:solidFill>
                <a:latin typeface="Arial" pitchFamily="34" charset="0"/>
                <a:cs typeface="Arial" pitchFamily="34" charset="0"/>
              </a:rPr>
              <a:t>public – accessible to all classes everywhere</a:t>
            </a:r>
          </a:p>
          <a:p>
            <a:r>
              <a:rPr lang="en-GB" dirty="0" smtClean="0">
                <a:solidFill>
                  <a:schemeClr val="tx1"/>
                </a:solidFill>
                <a:latin typeface="Arial" pitchFamily="34" charset="0"/>
                <a:cs typeface="Arial" pitchFamily="34" charset="0"/>
              </a:rPr>
              <a:t>private – accessible only within its own class</a:t>
            </a:r>
          </a:p>
          <a:p>
            <a:r>
              <a:rPr lang="en-GB" dirty="0" smtClean="0">
                <a:solidFill>
                  <a:schemeClr val="tx1"/>
                </a:solidFill>
                <a:latin typeface="Arial" pitchFamily="34" charset="0"/>
                <a:cs typeface="Arial" pitchFamily="34" charset="0"/>
              </a:rPr>
              <a:t>protected – accessible only within its own package and subclasses of its own class</a:t>
            </a:r>
          </a:p>
          <a:p>
            <a:r>
              <a:rPr lang="en-GB" dirty="0" smtClean="0">
                <a:solidFill>
                  <a:schemeClr val="tx1"/>
                </a:solidFill>
                <a:latin typeface="Arial" pitchFamily="34" charset="0"/>
                <a:cs typeface="Arial" pitchFamily="34" charset="0"/>
              </a:rPr>
              <a:t>no modifier means accessible only within its own package</a:t>
            </a:r>
          </a:p>
        </p:txBody>
      </p:sp>
    </p:spTree>
    <p:extLst>
      <p:ext uri="{BB962C8B-B14F-4D97-AF65-F5344CB8AC3E}">
        <p14:creationId xmlns:p14="http://schemas.microsoft.com/office/powerpoint/2010/main" val="54468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1810</TotalTime>
  <Words>894</Words>
  <Application>Microsoft Office PowerPoint</Application>
  <PresentationFormat>On-screen Show (4:3)</PresentationFormat>
  <Paragraphs>157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Java Programming Lecture 6: Objects</vt:lpstr>
      <vt:lpstr>Object-Oriented Recap</vt:lpstr>
      <vt:lpstr>More Formally</vt:lpstr>
      <vt:lpstr>Declaring a Class</vt:lpstr>
      <vt:lpstr>Declaring a Class 2</vt:lpstr>
      <vt:lpstr>Declaring Member Variables</vt:lpstr>
      <vt:lpstr>Declaring Member Variables 2</vt:lpstr>
      <vt:lpstr>Defining Methods</vt:lpstr>
      <vt:lpstr>Defining Methods 2</vt:lpstr>
      <vt:lpstr>Defining Methods 3</vt:lpstr>
      <vt:lpstr>Constructors 1</vt:lpstr>
      <vt:lpstr>Constructors 2</vt:lpstr>
      <vt:lpstr>More on Methods</vt:lpstr>
      <vt:lpstr>Objects : Referencing Fields</vt:lpstr>
      <vt:lpstr>Objects : Calling Methods</vt:lpstr>
      <vt:lpstr>Call By Value (Pass by Value)</vt:lpstr>
      <vt:lpstr>Pass by Value 2</vt:lpstr>
      <vt:lpstr>Returning a Value</vt:lpstr>
      <vt:lpstr>Parameter Shadowing Fields</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46</cp:revision>
  <dcterms:created xsi:type="dcterms:W3CDTF">2011-03-16T14:24:04Z</dcterms:created>
  <dcterms:modified xsi:type="dcterms:W3CDTF">2013-11-05T16:02:24Z</dcterms:modified>
</cp:coreProperties>
</file>