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9" r:id="rId4"/>
    <p:sldId id="263" r:id="rId5"/>
    <p:sldId id="260" r:id="rId6"/>
    <p:sldId id="262" r:id="rId7"/>
    <p:sldId id="258" r:id="rId8"/>
    <p:sldId id="264"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20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33D48E-2F1D-403F-8A13-BE95DE8544F0}" type="datetimeFigureOut">
              <a:rPr lang="en-GB" smtClean="0"/>
              <a:t>14/04/2014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2A90A9-0409-49A3-8C62-3D343403CDF6}" type="slidenum">
              <a:rPr lang="en-GB" smtClean="0"/>
              <a:t>‹#›</a:t>
            </a:fld>
            <a:endParaRPr lang="en-GB"/>
          </a:p>
        </p:txBody>
      </p:sp>
    </p:spTree>
    <p:extLst>
      <p:ext uri="{BB962C8B-B14F-4D97-AF65-F5344CB8AC3E}">
        <p14:creationId xmlns:p14="http://schemas.microsoft.com/office/powerpoint/2010/main" val="2812172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BF6CA4FB-3ED3-45B6-808A-67DE159E155A}" type="datetime1">
              <a:rPr lang="en-GB" smtClean="0"/>
              <a:t>14/04/2014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DD1B5DB-A7F2-4C6A-91DF-A31134AF2055}" type="slidenum">
              <a:rPr lang="en-GB" smtClean="0"/>
              <a:t>‹#›</a:t>
            </a:fld>
            <a:endParaRPr lang="en-GB"/>
          </a:p>
        </p:txBody>
      </p:sp>
    </p:spTree>
    <p:extLst>
      <p:ext uri="{BB962C8B-B14F-4D97-AF65-F5344CB8AC3E}">
        <p14:creationId xmlns:p14="http://schemas.microsoft.com/office/powerpoint/2010/main" val="2883290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F625FE3-9AD8-4453-8069-408548F917D6}" type="datetime1">
              <a:rPr lang="en-GB" smtClean="0"/>
              <a:t>14/04/2014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DD1B5DB-A7F2-4C6A-91DF-A31134AF2055}" type="slidenum">
              <a:rPr lang="en-GB" smtClean="0"/>
              <a:t>‹#›</a:t>
            </a:fld>
            <a:endParaRPr lang="en-GB"/>
          </a:p>
        </p:txBody>
      </p:sp>
    </p:spTree>
    <p:extLst>
      <p:ext uri="{BB962C8B-B14F-4D97-AF65-F5344CB8AC3E}">
        <p14:creationId xmlns:p14="http://schemas.microsoft.com/office/powerpoint/2010/main" val="2280674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4EEB78B-8C48-4B47-8658-0A8162E20BA8}" type="datetime1">
              <a:rPr lang="en-GB" smtClean="0"/>
              <a:t>14/04/2014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DD1B5DB-A7F2-4C6A-91DF-A31134AF2055}" type="slidenum">
              <a:rPr lang="en-GB" smtClean="0"/>
              <a:t>‹#›</a:t>
            </a:fld>
            <a:endParaRPr lang="en-GB"/>
          </a:p>
        </p:txBody>
      </p:sp>
    </p:spTree>
    <p:extLst>
      <p:ext uri="{BB962C8B-B14F-4D97-AF65-F5344CB8AC3E}">
        <p14:creationId xmlns:p14="http://schemas.microsoft.com/office/powerpoint/2010/main" val="3320764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0D7541D-4E65-4A2A-AA9B-C7A2C8CA5A96}" type="datetime1">
              <a:rPr lang="en-GB" smtClean="0"/>
              <a:t>14/04/2014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DD1B5DB-A7F2-4C6A-91DF-A31134AF2055}" type="slidenum">
              <a:rPr lang="en-GB" smtClean="0"/>
              <a:t>‹#›</a:t>
            </a:fld>
            <a:endParaRPr lang="en-GB"/>
          </a:p>
        </p:txBody>
      </p:sp>
    </p:spTree>
    <p:extLst>
      <p:ext uri="{BB962C8B-B14F-4D97-AF65-F5344CB8AC3E}">
        <p14:creationId xmlns:p14="http://schemas.microsoft.com/office/powerpoint/2010/main" val="1640485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483865-8931-4863-9302-3A655BB59909}" type="datetime1">
              <a:rPr lang="en-GB" smtClean="0"/>
              <a:t>14/04/2014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DD1B5DB-A7F2-4C6A-91DF-A31134AF2055}" type="slidenum">
              <a:rPr lang="en-GB" smtClean="0"/>
              <a:t>‹#›</a:t>
            </a:fld>
            <a:endParaRPr lang="en-GB"/>
          </a:p>
        </p:txBody>
      </p:sp>
    </p:spTree>
    <p:extLst>
      <p:ext uri="{BB962C8B-B14F-4D97-AF65-F5344CB8AC3E}">
        <p14:creationId xmlns:p14="http://schemas.microsoft.com/office/powerpoint/2010/main" val="2214033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71F4307-F51E-4653-A53D-BB79A275D9B7}" type="datetime1">
              <a:rPr lang="en-GB" smtClean="0"/>
              <a:t>14/04/2014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DD1B5DB-A7F2-4C6A-91DF-A31134AF2055}" type="slidenum">
              <a:rPr lang="en-GB" smtClean="0"/>
              <a:t>‹#›</a:t>
            </a:fld>
            <a:endParaRPr lang="en-GB"/>
          </a:p>
        </p:txBody>
      </p:sp>
    </p:spTree>
    <p:extLst>
      <p:ext uri="{BB962C8B-B14F-4D97-AF65-F5344CB8AC3E}">
        <p14:creationId xmlns:p14="http://schemas.microsoft.com/office/powerpoint/2010/main" val="3882148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873FBCCF-557C-4E74-AF3D-5D9D563F4F48}" type="datetime1">
              <a:rPr lang="en-GB" smtClean="0"/>
              <a:t>14/04/2014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DD1B5DB-A7F2-4C6A-91DF-A31134AF2055}" type="slidenum">
              <a:rPr lang="en-GB" smtClean="0"/>
              <a:t>‹#›</a:t>
            </a:fld>
            <a:endParaRPr lang="en-GB"/>
          </a:p>
        </p:txBody>
      </p:sp>
    </p:spTree>
    <p:extLst>
      <p:ext uri="{BB962C8B-B14F-4D97-AF65-F5344CB8AC3E}">
        <p14:creationId xmlns:p14="http://schemas.microsoft.com/office/powerpoint/2010/main" val="3448926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07D1E3F9-52B4-4F3A-9598-0FD632177163}" type="datetime1">
              <a:rPr lang="en-GB" smtClean="0"/>
              <a:t>14/04/2014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DD1B5DB-A7F2-4C6A-91DF-A31134AF2055}" type="slidenum">
              <a:rPr lang="en-GB" smtClean="0"/>
              <a:t>‹#›</a:t>
            </a:fld>
            <a:endParaRPr lang="en-GB"/>
          </a:p>
        </p:txBody>
      </p:sp>
    </p:spTree>
    <p:extLst>
      <p:ext uri="{BB962C8B-B14F-4D97-AF65-F5344CB8AC3E}">
        <p14:creationId xmlns:p14="http://schemas.microsoft.com/office/powerpoint/2010/main" val="3027078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CACA6-1A0D-4A23-984F-CEEB096E3B3D}" type="datetime1">
              <a:rPr lang="en-GB" smtClean="0"/>
              <a:t>14/04/2014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DD1B5DB-A7F2-4C6A-91DF-A31134AF2055}" type="slidenum">
              <a:rPr lang="en-GB" smtClean="0"/>
              <a:t>‹#›</a:t>
            </a:fld>
            <a:endParaRPr lang="en-GB"/>
          </a:p>
        </p:txBody>
      </p:sp>
    </p:spTree>
    <p:extLst>
      <p:ext uri="{BB962C8B-B14F-4D97-AF65-F5344CB8AC3E}">
        <p14:creationId xmlns:p14="http://schemas.microsoft.com/office/powerpoint/2010/main" val="1592353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61401F-E346-4A46-B85F-2C113438DB6B}" type="datetime1">
              <a:rPr lang="en-GB" smtClean="0"/>
              <a:t>14/04/2014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DD1B5DB-A7F2-4C6A-91DF-A31134AF2055}" type="slidenum">
              <a:rPr lang="en-GB" smtClean="0"/>
              <a:t>‹#›</a:t>
            </a:fld>
            <a:endParaRPr lang="en-GB"/>
          </a:p>
        </p:txBody>
      </p:sp>
    </p:spTree>
    <p:extLst>
      <p:ext uri="{BB962C8B-B14F-4D97-AF65-F5344CB8AC3E}">
        <p14:creationId xmlns:p14="http://schemas.microsoft.com/office/powerpoint/2010/main" val="3778496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3D670B-B3FE-4987-944F-5CACB416592C}" type="datetime1">
              <a:rPr lang="en-GB" smtClean="0"/>
              <a:t>14/04/2014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DD1B5DB-A7F2-4C6A-91DF-A31134AF2055}" type="slidenum">
              <a:rPr lang="en-GB" smtClean="0"/>
              <a:t>‹#›</a:t>
            </a:fld>
            <a:endParaRPr lang="en-GB"/>
          </a:p>
        </p:txBody>
      </p:sp>
    </p:spTree>
    <p:extLst>
      <p:ext uri="{BB962C8B-B14F-4D97-AF65-F5344CB8AC3E}">
        <p14:creationId xmlns:p14="http://schemas.microsoft.com/office/powerpoint/2010/main" val="2539984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561A9D-58C7-464E-8E28-0968E3B79244}" type="datetime1">
              <a:rPr lang="en-GB" smtClean="0"/>
              <a:t>14/04/2014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D1B5DB-A7F2-4C6A-91DF-A31134AF2055}" type="slidenum">
              <a:rPr lang="en-GB" smtClean="0"/>
              <a:t>‹#›</a:t>
            </a:fld>
            <a:endParaRPr lang="en-GB"/>
          </a:p>
        </p:txBody>
      </p:sp>
    </p:spTree>
    <p:extLst>
      <p:ext uri="{BB962C8B-B14F-4D97-AF65-F5344CB8AC3E}">
        <p14:creationId xmlns:p14="http://schemas.microsoft.com/office/powerpoint/2010/main" val="32176077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ARM Architecture Basics</a:t>
            </a:r>
            <a:endParaRPr lang="en-GB" dirty="0"/>
          </a:p>
        </p:txBody>
      </p:sp>
      <p:sp>
        <p:nvSpPr>
          <p:cNvPr id="3" name="Subtitle 2"/>
          <p:cNvSpPr>
            <a:spLocks noGrp="1"/>
          </p:cNvSpPr>
          <p:nvPr>
            <p:ph type="subTitle" idx="1"/>
          </p:nvPr>
        </p:nvSpPr>
        <p:spPr/>
        <p:txBody>
          <a:bodyPr/>
          <a:lstStyle/>
          <a:p>
            <a:r>
              <a:rPr lang="en-GB" dirty="0" smtClean="0"/>
              <a:t>Dan and Adam</a:t>
            </a:r>
            <a:endParaRPr lang="en-GB" dirty="0"/>
          </a:p>
        </p:txBody>
      </p:sp>
      <p:sp>
        <p:nvSpPr>
          <p:cNvPr id="4" name="Slide Number Placeholder 3"/>
          <p:cNvSpPr>
            <a:spLocks noGrp="1"/>
          </p:cNvSpPr>
          <p:nvPr>
            <p:ph type="sldNum" sz="quarter" idx="12"/>
          </p:nvPr>
        </p:nvSpPr>
        <p:spPr/>
        <p:txBody>
          <a:bodyPr/>
          <a:lstStyle/>
          <a:p>
            <a:fld id="{6DD1B5DB-A7F2-4C6A-91DF-A31134AF2055}" type="slidenum">
              <a:rPr lang="en-GB" smtClean="0"/>
              <a:t>1</a:t>
            </a:fld>
            <a:endParaRPr lang="en-GB"/>
          </a:p>
        </p:txBody>
      </p:sp>
    </p:spTree>
    <p:extLst>
      <p:ext uri="{BB962C8B-B14F-4D97-AF65-F5344CB8AC3E}">
        <p14:creationId xmlns:p14="http://schemas.microsoft.com/office/powerpoint/2010/main" val="1990834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First Things First</a:t>
            </a:r>
            <a:endParaRPr lang="en-GB" dirty="0"/>
          </a:p>
        </p:txBody>
      </p:sp>
      <p:sp>
        <p:nvSpPr>
          <p:cNvPr id="3" name="Content Placeholder 2"/>
          <p:cNvSpPr>
            <a:spLocks noGrp="1"/>
          </p:cNvSpPr>
          <p:nvPr>
            <p:ph idx="1"/>
          </p:nvPr>
        </p:nvSpPr>
        <p:spPr/>
        <p:txBody>
          <a:bodyPr>
            <a:normAutofit/>
          </a:bodyPr>
          <a:lstStyle/>
          <a:p>
            <a:pPr marL="514350" indent="-514350">
              <a:buFont typeface="+mj-lt"/>
              <a:buAutoNum type="arabicPeriod"/>
            </a:pPr>
            <a:endParaRPr lang="en-GB" sz="2800" dirty="0" smtClean="0"/>
          </a:p>
          <a:p>
            <a:pPr marL="514350" indent="-514350">
              <a:buFont typeface="+mj-lt"/>
              <a:buAutoNum type="arabicPeriod"/>
            </a:pPr>
            <a:endParaRPr lang="en-GB" sz="2800" dirty="0"/>
          </a:p>
          <a:p>
            <a:pPr marL="514350" indent="-514350">
              <a:buFont typeface="+mj-lt"/>
              <a:buAutoNum type="arabicPeriod"/>
            </a:pPr>
            <a:r>
              <a:rPr lang="en-GB" sz="2800" dirty="0" smtClean="0"/>
              <a:t>Its not that scary </a:t>
            </a:r>
          </a:p>
          <a:p>
            <a:pPr marL="514350" indent="-514350">
              <a:buFont typeface="+mj-lt"/>
              <a:buAutoNum type="arabicPeriod"/>
            </a:pPr>
            <a:r>
              <a:rPr lang="en-GB" sz="2800" dirty="0" smtClean="0"/>
              <a:t>Start with an open mind</a:t>
            </a:r>
          </a:p>
          <a:p>
            <a:pPr marL="514350" indent="-514350">
              <a:buFont typeface="+mj-lt"/>
              <a:buAutoNum type="arabicPeriod"/>
            </a:pPr>
            <a:r>
              <a:rPr lang="en-GB" sz="2800" dirty="0" smtClean="0"/>
              <a:t>Don’t panic!!</a:t>
            </a:r>
          </a:p>
          <a:p>
            <a:pPr marL="0" indent="0">
              <a:buNone/>
            </a:pPr>
            <a:endParaRPr lang="en-GB" sz="2800" dirty="0"/>
          </a:p>
        </p:txBody>
      </p:sp>
      <p:sp>
        <p:nvSpPr>
          <p:cNvPr id="4" name="Slide Number Placeholder 3"/>
          <p:cNvSpPr>
            <a:spLocks noGrp="1"/>
          </p:cNvSpPr>
          <p:nvPr>
            <p:ph type="sldNum" sz="quarter" idx="12"/>
          </p:nvPr>
        </p:nvSpPr>
        <p:spPr/>
        <p:txBody>
          <a:bodyPr/>
          <a:lstStyle/>
          <a:p>
            <a:fld id="{6DD1B5DB-A7F2-4C6A-91DF-A31134AF2055}" type="slidenum">
              <a:rPr lang="en-GB" smtClean="0"/>
              <a:t>2</a:t>
            </a:fld>
            <a:endParaRPr lang="en-GB"/>
          </a:p>
        </p:txBody>
      </p:sp>
    </p:spTree>
    <p:extLst>
      <p:ext uri="{BB962C8B-B14F-4D97-AF65-F5344CB8AC3E}">
        <p14:creationId xmlns:p14="http://schemas.microsoft.com/office/powerpoint/2010/main" val="3178617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a CPU??</a:t>
            </a:r>
            <a:endParaRPr lang="en-GB" dirty="0"/>
          </a:p>
        </p:txBody>
      </p:sp>
      <p:sp>
        <p:nvSpPr>
          <p:cNvPr id="3" name="Content Placeholder 2"/>
          <p:cNvSpPr>
            <a:spLocks noGrp="1"/>
          </p:cNvSpPr>
          <p:nvPr>
            <p:ph idx="1"/>
          </p:nvPr>
        </p:nvSpPr>
        <p:spPr/>
        <p:txBody>
          <a:bodyPr>
            <a:noAutofit/>
          </a:bodyPr>
          <a:lstStyle/>
          <a:p>
            <a:pPr marL="0" indent="0" algn="ctr">
              <a:buNone/>
            </a:pPr>
            <a:r>
              <a:rPr lang="en-GB" sz="2800" dirty="0" smtClean="0"/>
              <a:t>“The </a:t>
            </a:r>
            <a:r>
              <a:rPr lang="en-GB" sz="2800" dirty="0"/>
              <a:t>CPU is responsible for executing a sequence of stored instructions called a program. This program will take inputs from an input device, process the input in some way and output the results to an output device.</a:t>
            </a:r>
          </a:p>
          <a:p>
            <a:pPr marL="0" indent="0" algn="ctr">
              <a:buNone/>
            </a:pPr>
            <a:r>
              <a:rPr lang="en-GB" sz="2800" dirty="0"/>
              <a:t>CPUs aren’t only found in desktop or laptop computers, many electronic devices now rely on them for their operation. Mobile phones, DVD players and washing machines are examples of equipment that have a </a:t>
            </a:r>
            <a:r>
              <a:rPr lang="en-GB" sz="2800" dirty="0" smtClean="0"/>
              <a:t>CPU (BBC GCSE Bitesize CPU)”</a:t>
            </a:r>
            <a:endParaRPr lang="en-GB" sz="2800" dirty="0"/>
          </a:p>
        </p:txBody>
      </p:sp>
      <p:sp>
        <p:nvSpPr>
          <p:cNvPr id="4" name="Slide Number Placeholder 3"/>
          <p:cNvSpPr>
            <a:spLocks noGrp="1"/>
          </p:cNvSpPr>
          <p:nvPr>
            <p:ph type="sldNum" sz="quarter" idx="12"/>
          </p:nvPr>
        </p:nvSpPr>
        <p:spPr/>
        <p:txBody>
          <a:bodyPr/>
          <a:lstStyle/>
          <a:p>
            <a:fld id="{6DD1B5DB-A7F2-4C6A-91DF-A31134AF2055}" type="slidenum">
              <a:rPr lang="en-GB" smtClean="0"/>
              <a:t>3</a:t>
            </a:fld>
            <a:endParaRPr lang="en-GB"/>
          </a:p>
        </p:txBody>
      </p:sp>
    </p:spTree>
    <p:extLst>
      <p:ext uri="{BB962C8B-B14F-4D97-AF65-F5344CB8AC3E}">
        <p14:creationId xmlns:p14="http://schemas.microsoft.com/office/powerpoint/2010/main" val="1432568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Cont</a:t>
            </a:r>
            <a:r>
              <a:rPr lang="en-GB" dirty="0" smtClean="0"/>
              <a:t>…</a:t>
            </a:r>
            <a:endParaRPr lang="en-GB" dirty="0"/>
          </a:p>
        </p:txBody>
      </p:sp>
      <p:sp>
        <p:nvSpPr>
          <p:cNvPr id="3" name="Content Placeholder 2"/>
          <p:cNvSpPr>
            <a:spLocks noGrp="1"/>
          </p:cNvSpPr>
          <p:nvPr>
            <p:ph idx="1"/>
          </p:nvPr>
        </p:nvSpPr>
        <p:spPr/>
        <p:txBody>
          <a:bodyPr>
            <a:normAutofit/>
          </a:bodyPr>
          <a:lstStyle/>
          <a:p>
            <a:pPr>
              <a:lnSpc>
                <a:spcPct val="90000"/>
              </a:lnSpc>
              <a:spcBef>
                <a:spcPct val="0"/>
              </a:spcBef>
              <a:spcAft>
                <a:spcPts val="1413"/>
              </a:spcAft>
            </a:pPr>
            <a:r>
              <a:rPr lang="en-GB" sz="2800" dirty="0" smtClean="0"/>
              <a:t>A microprocessor is the heart of a computer on a microchip.</a:t>
            </a:r>
          </a:p>
          <a:p>
            <a:pPr>
              <a:lnSpc>
                <a:spcPct val="90000"/>
              </a:lnSpc>
              <a:spcBef>
                <a:spcPct val="0"/>
              </a:spcBef>
              <a:spcAft>
                <a:spcPts val="1413"/>
              </a:spcAft>
            </a:pPr>
            <a:r>
              <a:rPr lang="en-GB" sz="2800" dirty="0" smtClean="0"/>
              <a:t>Microprocessors are controlled by programs, which are simply lists of simple instructions.</a:t>
            </a:r>
          </a:p>
          <a:p>
            <a:pPr>
              <a:lnSpc>
                <a:spcPct val="90000"/>
              </a:lnSpc>
              <a:spcBef>
                <a:spcPct val="0"/>
              </a:spcBef>
              <a:spcAft>
                <a:spcPts val="1413"/>
              </a:spcAft>
            </a:pPr>
            <a:r>
              <a:rPr lang="en-GB" sz="2800" dirty="0" smtClean="0"/>
              <a:t>Microprocessors are everywhere: in your mobile phone, your digital camera, your MP3 player, your USB drive, and your CD player - and in millions of personal computers around the world. </a:t>
            </a:r>
          </a:p>
          <a:p>
            <a:pPr>
              <a:lnSpc>
                <a:spcPct val="90000"/>
              </a:lnSpc>
              <a:spcBef>
                <a:spcPct val="0"/>
              </a:spcBef>
              <a:spcAft>
                <a:spcPts val="1413"/>
              </a:spcAft>
            </a:pPr>
            <a:r>
              <a:rPr lang="en-GB" sz="2800" dirty="0" smtClean="0"/>
              <a:t>Microprocessors are small, flexible and cheap</a:t>
            </a:r>
          </a:p>
          <a:p>
            <a:endParaRPr lang="en-GB" sz="2800" dirty="0"/>
          </a:p>
        </p:txBody>
      </p:sp>
      <p:sp>
        <p:nvSpPr>
          <p:cNvPr id="4" name="Slide Number Placeholder 3"/>
          <p:cNvSpPr>
            <a:spLocks noGrp="1"/>
          </p:cNvSpPr>
          <p:nvPr>
            <p:ph type="sldNum" sz="quarter" idx="12"/>
          </p:nvPr>
        </p:nvSpPr>
        <p:spPr/>
        <p:txBody>
          <a:bodyPr/>
          <a:lstStyle/>
          <a:p>
            <a:fld id="{6DD1B5DB-A7F2-4C6A-91DF-A31134AF2055}" type="slidenum">
              <a:rPr lang="en-GB" smtClean="0"/>
              <a:t>4</a:t>
            </a:fld>
            <a:endParaRPr lang="en-GB"/>
          </a:p>
        </p:txBody>
      </p:sp>
    </p:spTree>
    <p:extLst>
      <p:ext uri="{BB962C8B-B14F-4D97-AF65-F5344CB8AC3E}">
        <p14:creationId xmlns:p14="http://schemas.microsoft.com/office/powerpoint/2010/main" val="3355357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Registers, What are they??</a:t>
            </a:r>
            <a:endParaRPr lang="en-GB" dirty="0"/>
          </a:p>
        </p:txBody>
      </p:sp>
      <p:sp>
        <p:nvSpPr>
          <p:cNvPr id="3" name="Content Placeholder 2"/>
          <p:cNvSpPr>
            <a:spLocks noGrp="1"/>
          </p:cNvSpPr>
          <p:nvPr>
            <p:ph idx="1"/>
          </p:nvPr>
        </p:nvSpPr>
        <p:spPr/>
        <p:txBody>
          <a:bodyPr>
            <a:normAutofit/>
          </a:bodyPr>
          <a:lstStyle/>
          <a:p>
            <a:r>
              <a:rPr lang="en-GB" sz="2800" dirty="0" smtClean="0"/>
              <a:t>Imagine a box…</a:t>
            </a:r>
          </a:p>
          <a:p>
            <a:r>
              <a:rPr lang="en-GB" sz="2800" dirty="0" smtClean="0"/>
              <a:t>A box that can hold a number (32 bit number)</a:t>
            </a:r>
          </a:p>
          <a:p>
            <a:r>
              <a:rPr lang="en-GB" sz="2800" dirty="0" smtClean="0"/>
              <a:t>What's a 32 bit number…??</a:t>
            </a:r>
          </a:p>
          <a:p>
            <a:r>
              <a:rPr lang="en-GB" sz="2800" dirty="0" smtClean="0"/>
              <a:t>32 bit number is a 32 bit long binary number that can represent values from 1 - 4294967296</a:t>
            </a:r>
          </a:p>
          <a:p>
            <a:r>
              <a:rPr lang="en-GB" sz="2800" dirty="0" smtClean="0"/>
              <a:t>2^32</a:t>
            </a:r>
          </a:p>
          <a:p>
            <a:pPr marL="0" indent="0">
              <a:buNone/>
            </a:pPr>
            <a:endParaRPr lang="en-GB" sz="2800" dirty="0" smtClean="0"/>
          </a:p>
          <a:p>
            <a:endParaRPr lang="en-GB" sz="2800" dirty="0"/>
          </a:p>
        </p:txBody>
      </p:sp>
      <p:sp>
        <p:nvSpPr>
          <p:cNvPr id="4" name="Slide Number Placeholder 3"/>
          <p:cNvSpPr>
            <a:spLocks noGrp="1"/>
          </p:cNvSpPr>
          <p:nvPr>
            <p:ph type="sldNum" sz="quarter" idx="12"/>
          </p:nvPr>
        </p:nvSpPr>
        <p:spPr/>
        <p:txBody>
          <a:bodyPr/>
          <a:lstStyle/>
          <a:p>
            <a:fld id="{6DD1B5DB-A7F2-4C6A-91DF-A31134AF2055}" type="slidenum">
              <a:rPr lang="en-GB" smtClean="0"/>
              <a:t>5</a:t>
            </a:fld>
            <a:endParaRPr lang="en-GB"/>
          </a:p>
        </p:txBody>
      </p:sp>
    </p:spTree>
    <p:extLst>
      <p:ext uri="{BB962C8B-B14F-4D97-AF65-F5344CB8AC3E}">
        <p14:creationId xmlns:p14="http://schemas.microsoft.com/office/powerpoint/2010/main" val="1864795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Does the CPU Work??</a:t>
            </a:r>
            <a:endParaRPr lang="en-GB" dirty="0"/>
          </a:p>
        </p:txBody>
      </p:sp>
      <p:pic>
        <p:nvPicPr>
          <p:cNvPr id="5" name="Picture 3" descr="C:\CUED\ARM\armsite18oct06\armwebsite-iefixed\editable\busstructure.png"/>
          <p:cNvPicPr>
            <a:picLocks noChangeAspect="1" noChangeArrowheads="1"/>
          </p:cNvPicPr>
          <p:nvPr/>
        </p:nvPicPr>
        <p:blipFill rotWithShape="1">
          <a:blip r:embed="rId2">
            <a:extLst>
              <a:ext uri="{28A0092B-C50C-407E-A947-70E740481C1C}">
                <a14:useLocalDpi xmlns:a14="http://schemas.microsoft.com/office/drawing/2010/main" val="0"/>
              </a:ext>
            </a:extLst>
          </a:blip>
          <a:srcRect l="4774" t="9811" r="64476" b="50000"/>
          <a:stretch/>
        </p:blipFill>
        <p:spPr bwMode="auto">
          <a:xfrm>
            <a:off x="1475656" y="2492896"/>
            <a:ext cx="1754910" cy="1901248"/>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p:cNvCxnSpPr>
            <a:stCxn id="17" idx="1"/>
          </p:cNvCxnSpPr>
          <p:nvPr/>
        </p:nvCxnSpPr>
        <p:spPr>
          <a:xfrm flipH="1">
            <a:off x="3059832" y="1935416"/>
            <a:ext cx="2232248" cy="1025674"/>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9" name="Straight Arrow Connector 8"/>
          <p:cNvCxnSpPr>
            <a:stCxn id="21" idx="1"/>
          </p:cNvCxnSpPr>
          <p:nvPr/>
        </p:nvCxnSpPr>
        <p:spPr>
          <a:xfrm flipH="1" flipV="1">
            <a:off x="2353111" y="4077074"/>
            <a:ext cx="2938969" cy="1464259"/>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19" idx="1"/>
          </p:cNvCxnSpPr>
          <p:nvPr/>
        </p:nvCxnSpPr>
        <p:spPr>
          <a:xfrm flipH="1" flipV="1">
            <a:off x="2353111" y="3284984"/>
            <a:ext cx="2955918" cy="553269"/>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16" name="Slide Number Placeholder 15"/>
          <p:cNvSpPr>
            <a:spLocks noGrp="1"/>
          </p:cNvSpPr>
          <p:nvPr>
            <p:ph type="sldNum" sz="quarter" idx="12"/>
          </p:nvPr>
        </p:nvSpPr>
        <p:spPr/>
        <p:txBody>
          <a:bodyPr/>
          <a:lstStyle/>
          <a:p>
            <a:fld id="{6DD1B5DB-A7F2-4C6A-91DF-A31134AF2055}" type="slidenum">
              <a:rPr lang="en-GB" smtClean="0"/>
              <a:t>6</a:t>
            </a:fld>
            <a:endParaRPr lang="en-GB"/>
          </a:p>
        </p:txBody>
      </p:sp>
      <p:sp>
        <p:nvSpPr>
          <p:cNvPr id="17" name="TextBox 16"/>
          <p:cNvSpPr txBox="1"/>
          <p:nvPr/>
        </p:nvSpPr>
        <p:spPr>
          <a:xfrm>
            <a:off x="5292080" y="1196752"/>
            <a:ext cx="2992038" cy="1477328"/>
          </a:xfrm>
          <a:prstGeom prst="rect">
            <a:avLst/>
          </a:prstGeom>
          <a:noFill/>
        </p:spPr>
        <p:txBody>
          <a:bodyPr wrap="none" rtlCol="0">
            <a:spAutoFit/>
          </a:bodyPr>
          <a:lstStyle/>
          <a:p>
            <a:r>
              <a:rPr lang="en-GB" dirty="0" smtClean="0"/>
              <a:t>Arithmetic and Logic Unit: </a:t>
            </a:r>
          </a:p>
          <a:p>
            <a:r>
              <a:rPr lang="en-GB" dirty="0" smtClean="0"/>
              <a:t>Performs all of the arithmetic </a:t>
            </a:r>
          </a:p>
          <a:p>
            <a:r>
              <a:rPr lang="en-GB" dirty="0" smtClean="0"/>
              <a:t>computations such as </a:t>
            </a:r>
          </a:p>
          <a:p>
            <a:r>
              <a:rPr lang="en-GB" dirty="0" smtClean="0"/>
              <a:t>adding, subtracting, </a:t>
            </a:r>
          </a:p>
          <a:p>
            <a:r>
              <a:rPr lang="en-GB" dirty="0" smtClean="0"/>
              <a:t>dividing and multiplying</a:t>
            </a:r>
            <a:endParaRPr lang="en-GB" dirty="0"/>
          </a:p>
        </p:txBody>
      </p:sp>
      <p:sp>
        <p:nvSpPr>
          <p:cNvPr id="19" name="TextBox 18"/>
          <p:cNvSpPr txBox="1"/>
          <p:nvPr/>
        </p:nvSpPr>
        <p:spPr>
          <a:xfrm>
            <a:off x="5309029" y="2961090"/>
            <a:ext cx="2973378" cy="1754326"/>
          </a:xfrm>
          <a:prstGeom prst="rect">
            <a:avLst/>
          </a:prstGeom>
          <a:noFill/>
        </p:spPr>
        <p:txBody>
          <a:bodyPr wrap="none" rtlCol="0">
            <a:spAutoFit/>
          </a:bodyPr>
          <a:lstStyle/>
          <a:p>
            <a:r>
              <a:rPr lang="en-GB" dirty="0" smtClean="0"/>
              <a:t>Control Unit:</a:t>
            </a:r>
          </a:p>
          <a:p>
            <a:r>
              <a:rPr lang="en-GB" dirty="0" smtClean="0"/>
              <a:t>This is the bit of the CPU that </a:t>
            </a:r>
          </a:p>
          <a:p>
            <a:r>
              <a:rPr lang="en-GB" dirty="0" smtClean="0"/>
              <a:t>gets the instructions from </a:t>
            </a:r>
          </a:p>
          <a:p>
            <a:r>
              <a:rPr lang="en-GB" dirty="0" smtClean="0"/>
              <a:t>Memory, decodes them and </a:t>
            </a:r>
          </a:p>
          <a:p>
            <a:r>
              <a:rPr lang="en-GB" dirty="0" smtClean="0"/>
              <a:t>then passes the relevant info </a:t>
            </a:r>
          </a:p>
          <a:p>
            <a:r>
              <a:rPr lang="en-GB" dirty="0" smtClean="0"/>
              <a:t>to the ALU for computation</a:t>
            </a:r>
            <a:endParaRPr lang="en-GB" dirty="0"/>
          </a:p>
        </p:txBody>
      </p:sp>
      <p:sp>
        <p:nvSpPr>
          <p:cNvPr id="21" name="TextBox 20"/>
          <p:cNvSpPr txBox="1"/>
          <p:nvPr/>
        </p:nvSpPr>
        <p:spPr>
          <a:xfrm>
            <a:off x="5292080" y="4941168"/>
            <a:ext cx="2941254" cy="1200329"/>
          </a:xfrm>
          <a:prstGeom prst="rect">
            <a:avLst/>
          </a:prstGeom>
          <a:noFill/>
        </p:spPr>
        <p:txBody>
          <a:bodyPr wrap="none" rtlCol="0">
            <a:spAutoFit/>
          </a:bodyPr>
          <a:lstStyle/>
          <a:p>
            <a:r>
              <a:rPr lang="en-GB" dirty="0" smtClean="0"/>
              <a:t>Registers:</a:t>
            </a:r>
          </a:p>
          <a:p>
            <a:r>
              <a:rPr lang="en-GB" dirty="0" smtClean="0"/>
              <a:t>Are temporary storage used </a:t>
            </a:r>
          </a:p>
          <a:p>
            <a:r>
              <a:rPr lang="en-GB" dirty="0" smtClean="0"/>
              <a:t>by the ALU to hold values for </a:t>
            </a:r>
          </a:p>
          <a:p>
            <a:r>
              <a:rPr lang="en-GB" dirty="0" smtClean="0"/>
              <a:t>computations and results</a:t>
            </a:r>
          </a:p>
        </p:txBody>
      </p:sp>
    </p:spTree>
    <p:extLst>
      <p:ext uri="{BB962C8B-B14F-4D97-AF65-F5344CB8AC3E}">
        <p14:creationId xmlns:p14="http://schemas.microsoft.com/office/powerpoint/2010/main" val="633659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Basic Arithmetic </a:t>
            </a:r>
            <a:endParaRPr lang="en-GB" dirty="0"/>
          </a:p>
        </p:txBody>
      </p:sp>
      <p:sp>
        <p:nvSpPr>
          <p:cNvPr id="3" name="Content Placeholder 2"/>
          <p:cNvSpPr>
            <a:spLocks noGrp="1"/>
          </p:cNvSpPr>
          <p:nvPr>
            <p:ph idx="1"/>
          </p:nvPr>
        </p:nvSpPr>
        <p:spPr/>
        <p:txBody>
          <a:bodyPr>
            <a:normAutofit/>
          </a:bodyPr>
          <a:lstStyle/>
          <a:p>
            <a:r>
              <a:rPr lang="en-GB" sz="2800" dirty="0" smtClean="0"/>
              <a:t>You can all ADD 1+2??</a:t>
            </a:r>
          </a:p>
          <a:p>
            <a:pPr lvl="1"/>
            <a:r>
              <a:rPr lang="en-GB" sz="2400" dirty="0" smtClean="0"/>
              <a:t>Task 1, write down in English the steps you would take to add the numbers 1 and 2 together (remember to use the ideas of registers (boxes) and commands)</a:t>
            </a:r>
          </a:p>
          <a:p>
            <a:pPr lvl="1"/>
            <a:r>
              <a:rPr lang="en-GB" sz="2400" dirty="0" smtClean="0"/>
              <a:t>Task 2, find the ARM commands that relate to your English commands</a:t>
            </a:r>
          </a:p>
        </p:txBody>
      </p:sp>
      <p:sp>
        <p:nvSpPr>
          <p:cNvPr id="4" name="Slide Number Placeholder 3"/>
          <p:cNvSpPr>
            <a:spLocks noGrp="1"/>
          </p:cNvSpPr>
          <p:nvPr>
            <p:ph type="sldNum" sz="quarter" idx="12"/>
          </p:nvPr>
        </p:nvSpPr>
        <p:spPr/>
        <p:txBody>
          <a:bodyPr/>
          <a:lstStyle/>
          <a:p>
            <a:fld id="{6DD1B5DB-A7F2-4C6A-91DF-A31134AF2055}" type="slidenum">
              <a:rPr lang="en-GB" smtClean="0"/>
              <a:t>7</a:t>
            </a:fld>
            <a:endParaRPr lang="en-GB"/>
          </a:p>
        </p:txBody>
      </p:sp>
    </p:spTree>
    <p:extLst>
      <p:ext uri="{BB962C8B-B14F-4D97-AF65-F5344CB8AC3E}">
        <p14:creationId xmlns:p14="http://schemas.microsoft.com/office/powerpoint/2010/main" val="321381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Basic ARM Command</a:t>
            </a:r>
            <a:endParaRPr lang="en-GB" dirty="0"/>
          </a:p>
        </p:txBody>
      </p:sp>
      <p:sp>
        <p:nvSpPr>
          <p:cNvPr id="3" name="Content Placeholder 2"/>
          <p:cNvSpPr>
            <a:spLocks noGrp="1"/>
          </p:cNvSpPr>
          <p:nvPr>
            <p:ph idx="1"/>
          </p:nvPr>
        </p:nvSpPr>
        <p:spPr/>
        <p:txBody>
          <a:bodyPr>
            <a:normAutofit/>
          </a:bodyPr>
          <a:lstStyle/>
          <a:p>
            <a:r>
              <a:rPr lang="en-GB" sz="2800" dirty="0" smtClean="0"/>
              <a:t>All ARM commands begin with the following:</a:t>
            </a:r>
          </a:p>
          <a:p>
            <a:pPr marL="0" indent="0">
              <a:buNone/>
            </a:pPr>
            <a:r>
              <a:rPr lang="en-GB" sz="2800" dirty="0" smtClean="0"/>
              <a:t>  </a:t>
            </a:r>
            <a:r>
              <a:rPr lang="en-GB" sz="2000" dirty="0" smtClean="0">
                <a:latin typeface="Courier" pitchFamily="49" charset="0"/>
              </a:rPr>
              <a:t>AREA </a:t>
            </a:r>
            <a:r>
              <a:rPr lang="en-GB" sz="2000" dirty="0">
                <a:latin typeface="Courier" pitchFamily="49" charset="0"/>
              </a:rPr>
              <a:t>&lt;NAME&gt;, CODE, </a:t>
            </a:r>
            <a:r>
              <a:rPr lang="en-GB" sz="2000" dirty="0" smtClean="0">
                <a:latin typeface="Courier" pitchFamily="49" charset="0"/>
              </a:rPr>
              <a:t>READONLY</a:t>
            </a:r>
          </a:p>
          <a:p>
            <a:pPr marL="0" indent="0">
              <a:buNone/>
            </a:pPr>
            <a:r>
              <a:rPr lang="en-GB" sz="2000" dirty="0">
                <a:latin typeface="Courier" pitchFamily="49" charset="0"/>
              </a:rPr>
              <a:t> </a:t>
            </a:r>
            <a:r>
              <a:rPr lang="en-GB" sz="2000" dirty="0" smtClean="0">
                <a:latin typeface="Courier" pitchFamily="49" charset="0"/>
              </a:rPr>
              <a:t>ENTRY</a:t>
            </a:r>
          </a:p>
          <a:p>
            <a:pPr marL="0" indent="0">
              <a:buNone/>
            </a:pPr>
            <a:r>
              <a:rPr lang="en-GB" sz="2000" dirty="0">
                <a:latin typeface="Courier" pitchFamily="49" charset="0"/>
              </a:rPr>
              <a:t>s</a:t>
            </a:r>
            <a:r>
              <a:rPr lang="en-GB" sz="2000" dirty="0" smtClean="0">
                <a:latin typeface="Courier" pitchFamily="49" charset="0"/>
              </a:rPr>
              <a:t>tart</a:t>
            </a:r>
          </a:p>
          <a:p>
            <a:pPr marL="0" indent="0">
              <a:buNone/>
            </a:pPr>
            <a:r>
              <a:rPr lang="en-GB" sz="2000" dirty="0" smtClean="0">
                <a:latin typeface="Verdana" panose="020B0604030504040204" pitchFamily="34" charset="0"/>
                <a:ea typeface="Verdana" panose="020B0604030504040204" pitchFamily="34" charset="0"/>
                <a:cs typeface="Verdana" panose="020B0604030504040204" pitchFamily="34" charset="0"/>
              </a:rPr>
              <a:t>Then enter your commands below</a:t>
            </a:r>
          </a:p>
          <a:p>
            <a:pPr marL="0" indent="0">
              <a:buNone/>
            </a:pPr>
            <a:endParaRPr lang="en-GB" sz="20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GB" sz="2000" dirty="0" smtClean="0">
                <a:latin typeface="Verdana" panose="020B0604030504040204" pitchFamily="34" charset="0"/>
                <a:ea typeface="Verdana" panose="020B0604030504040204" pitchFamily="34" charset="0"/>
                <a:cs typeface="Verdana" panose="020B0604030504040204" pitchFamily="34" charset="0"/>
              </a:rPr>
              <a:t>At the end of the code you need to stop the program and stipulate the end of the file:</a:t>
            </a:r>
          </a:p>
          <a:p>
            <a:pPr marL="0" indent="0">
              <a:buNone/>
            </a:pPr>
            <a:endParaRPr lang="en-GB" sz="20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GB" sz="2000" dirty="0" smtClean="0">
                <a:latin typeface="Courier" pitchFamily="49" charset="0"/>
                <a:ea typeface="Verdana" panose="020B0604030504040204" pitchFamily="34" charset="0"/>
                <a:cs typeface="Verdana" panose="020B0604030504040204" pitchFamily="34" charset="0"/>
              </a:rPr>
              <a:t>SWI </a:t>
            </a:r>
            <a:r>
              <a:rPr lang="en-GB" sz="2000" dirty="0">
                <a:latin typeface="Courier" pitchFamily="49" charset="0"/>
                <a:ea typeface="Verdana" panose="020B0604030504040204" pitchFamily="34" charset="0"/>
                <a:cs typeface="Verdana" panose="020B0604030504040204" pitchFamily="34" charset="0"/>
              </a:rPr>
              <a:t>0x11</a:t>
            </a:r>
          </a:p>
          <a:p>
            <a:pPr marL="0" indent="0">
              <a:buNone/>
            </a:pPr>
            <a:r>
              <a:rPr lang="en-GB" sz="2000" dirty="0">
                <a:latin typeface="Courier" pitchFamily="49" charset="0"/>
                <a:ea typeface="Verdana" panose="020B0604030504040204" pitchFamily="34" charset="0"/>
                <a:cs typeface="Verdana" panose="020B0604030504040204" pitchFamily="34" charset="0"/>
              </a:rPr>
              <a:t> END</a:t>
            </a:r>
          </a:p>
        </p:txBody>
      </p:sp>
      <p:sp>
        <p:nvSpPr>
          <p:cNvPr id="4" name="Slide Number Placeholder 3"/>
          <p:cNvSpPr>
            <a:spLocks noGrp="1"/>
          </p:cNvSpPr>
          <p:nvPr>
            <p:ph type="sldNum" sz="quarter" idx="12"/>
          </p:nvPr>
        </p:nvSpPr>
        <p:spPr/>
        <p:txBody>
          <a:bodyPr/>
          <a:lstStyle/>
          <a:p>
            <a:fld id="{6DD1B5DB-A7F2-4C6A-91DF-A31134AF2055}" type="slidenum">
              <a:rPr lang="en-GB" smtClean="0"/>
              <a:t>8</a:t>
            </a:fld>
            <a:endParaRPr lang="en-GB"/>
          </a:p>
        </p:txBody>
      </p:sp>
    </p:spTree>
    <p:extLst>
      <p:ext uri="{BB962C8B-B14F-4D97-AF65-F5344CB8AC3E}">
        <p14:creationId xmlns:p14="http://schemas.microsoft.com/office/powerpoint/2010/main" val="2718843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a:t>
            </a:r>
            <a:endParaRPr lang="en-GB" dirty="0"/>
          </a:p>
        </p:txBody>
      </p:sp>
      <p:sp>
        <p:nvSpPr>
          <p:cNvPr id="3" name="Content Placeholder 2"/>
          <p:cNvSpPr>
            <a:spLocks noGrp="1"/>
          </p:cNvSpPr>
          <p:nvPr>
            <p:ph idx="1"/>
          </p:nvPr>
        </p:nvSpPr>
        <p:spPr>
          <a:xfrm>
            <a:off x="457200" y="1600200"/>
            <a:ext cx="8507288" cy="4525963"/>
          </a:xfrm>
        </p:spPr>
        <p:txBody>
          <a:bodyPr>
            <a:normAutofit/>
          </a:bodyPr>
          <a:lstStyle/>
          <a:p>
            <a:pPr lvl="1">
              <a:spcBef>
                <a:spcPct val="0"/>
              </a:spcBef>
              <a:spcAft>
                <a:spcPts val="1125"/>
              </a:spcAft>
              <a:buNone/>
            </a:pPr>
            <a:r>
              <a:rPr lang="en-GB" sz="2000" dirty="0">
                <a:latin typeface="Courier" pitchFamily="49" charset="0"/>
                <a:ea typeface="Verdana" panose="020B0604030504040204" pitchFamily="34" charset="0"/>
                <a:cs typeface="Verdana" panose="020B0604030504040204" pitchFamily="34" charset="0"/>
              </a:rPr>
              <a:t>AREA</a:t>
            </a:r>
            <a:r>
              <a:rPr lang="en-GB" sz="2000" dirty="0">
                <a:latin typeface="Verdana" panose="020B0604030504040204" pitchFamily="34" charset="0"/>
                <a:ea typeface="Verdana" panose="020B0604030504040204" pitchFamily="34" charset="0"/>
                <a:cs typeface="Verdana" panose="020B0604030504040204" pitchFamily="34" charset="0"/>
              </a:rPr>
              <a:t> </a:t>
            </a:r>
            <a:r>
              <a:rPr lang="en-GB" sz="2000" dirty="0" smtClean="0">
                <a:latin typeface="Verdana" panose="020B0604030504040204" pitchFamily="34" charset="0"/>
                <a:ea typeface="Verdana" panose="020B0604030504040204" pitchFamily="34" charset="0"/>
                <a:cs typeface="Verdana" panose="020B0604030504040204" pitchFamily="34" charset="0"/>
              </a:rPr>
              <a:t>DANSCODE</a:t>
            </a:r>
            <a:r>
              <a:rPr lang="en-GB" sz="2000" dirty="0" smtClean="0">
                <a:latin typeface="Courier" pitchFamily="49" charset="0"/>
                <a:ea typeface="Verdana" panose="020B0604030504040204" pitchFamily="34" charset="0"/>
                <a:cs typeface="Verdana" panose="020B0604030504040204" pitchFamily="34" charset="0"/>
              </a:rPr>
              <a:t>, </a:t>
            </a:r>
            <a:r>
              <a:rPr lang="en-GB" sz="2000" dirty="0">
                <a:latin typeface="Courier" pitchFamily="49" charset="0"/>
                <a:ea typeface="Verdana" panose="020B0604030504040204" pitchFamily="34" charset="0"/>
                <a:cs typeface="Verdana" panose="020B0604030504040204" pitchFamily="34" charset="0"/>
              </a:rPr>
              <a:t>CODE, READONLY  </a:t>
            </a:r>
            <a:r>
              <a:rPr lang="en-GB" sz="2000" dirty="0">
                <a:latin typeface="Verdana" panose="020B0604030504040204" pitchFamily="34" charset="0"/>
                <a:ea typeface="Verdana" panose="020B0604030504040204" pitchFamily="34" charset="0"/>
                <a:cs typeface="Verdana" panose="020B0604030504040204" pitchFamily="34" charset="0"/>
              </a:rPr>
              <a:t>	 ; name </a:t>
            </a:r>
          </a:p>
          <a:p>
            <a:pPr lvl="1">
              <a:spcBef>
                <a:spcPct val="0"/>
              </a:spcBef>
              <a:spcAft>
                <a:spcPts val="1125"/>
              </a:spcAft>
              <a:buNone/>
            </a:pPr>
            <a:r>
              <a:rPr lang="en-GB" sz="2000" dirty="0">
                <a:latin typeface="Verdana" panose="020B0604030504040204" pitchFamily="34" charset="0"/>
                <a:ea typeface="Verdana" panose="020B0604030504040204" pitchFamily="34" charset="0"/>
                <a:cs typeface="Verdana" panose="020B0604030504040204" pitchFamily="34" charset="0"/>
              </a:rPr>
              <a:t>	</a:t>
            </a:r>
            <a:r>
              <a:rPr lang="en-GB" sz="2000" dirty="0">
                <a:latin typeface="Courier" pitchFamily="49" charset="0"/>
                <a:ea typeface="Verdana" panose="020B0604030504040204" pitchFamily="34" charset="0"/>
                <a:cs typeface="Verdana" panose="020B0604030504040204" pitchFamily="34" charset="0"/>
              </a:rPr>
              <a:t>ENTRY </a:t>
            </a:r>
            <a:r>
              <a:rPr lang="en-GB" sz="2000" dirty="0" smtClean="0">
                <a:latin typeface="Verdana" panose="020B0604030504040204" pitchFamily="34" charset="0"/>
                <a:ea typeface="Verdana" panose="020B0604030504040204" pitchFamily="34" charset="0"/>
                <a:cs typeface="Verdana" panose="020B0604030504040204" pitchFamily="34" charset="0"/>
              </a:rPr>
              <a:t>		    ; </a:t>
            </a:r>
            <a:r>
              <a:rPr lang="en-GB" sz="2000" dirty="0">
                <a:latin typeface="Verdana" panose="020B0604030504040204" pitchFamily="34" charset="0"/>
                <a:ea typeface="Verdana" panose="020B0604030504040204" pitchFamily="34" charset="0"/>
                <a:cs typeface="Verdana" panose="020B0604030504040204" pitchFamily="34" charset="0"/>
              </a:rPr>
              <a:t>marker of 1st executable instruction </a:t>
            </a:r>
          </a:p>
          <a:p>
            <a:pPr lvl="1">
              <a:spcBef>
                <a:spcPct val="0"/>
              </a:spcBef>
              <a:spcAft>
                <a:spcPts val="1125"/>
              </a:spcAft>
              <a:buNone/>
            </a:pPr>
            <a:r>
              <a:rPr lang="en-GB" sz="2000" dirty="0">
                <a:latin typeface="Courier" pitchFamily="49" charset="0"/>
                <a:ea typeface="Verdana" panose="020B0604030504040204" pitchFamily="34" charset="0"/>
                <a:cs typeface="Verdana" panose="020B0604030504040204" pitchFamily="34" charset="0"/>
              </a:rPr>
              <a:t>start</a:t>
            </a:r>
            <a:r>
              <a:rPr lang="en-GB" sz="2000" dirty="0">
                <a:latin typeface="Verdana" panose="020B0604030504040204" pitchFamily="34" charset="0"/>
                <a:ea typeface="Verdana" panose="020B0604030504040204" pitchFamily="34" charset="0"/>
                <a:cs typeface="Verdana" panose="020B0604030504040204" pitchFamily="34" charset="0"/>
              </a:rPr>
              <a:t> 	  	 </a:t>
            </a:r>
            <a:r>
              <a:rPr lang="en-GB" sz="2000" dirty="0" smtClean="0">
                <a:latin typeface="Verdana" panose="020B0604030504040204" pitchFamily="34" charset="0"/>
                <a:ea typeface="Verdana" panose="020B0604030504040204" pitchFamily="34" charset="0"/>
                <a:cs typeface="Verdana" panose="020B0604030504040204" pitchFamily="34" charset="0"/>
              </a:rPr>
              <a:t>   ; </a:t>
            </a:r>
            <a:r>
              <a:rPr lang="en-GB" sz="2000" dirty="0">
                <a:latin typeface="Verdana" panose="020B0604030504040204" pitchFamily="34" charset="0"/>
                <a:ea typeface="Verdana" panose="020B0604030504040204" pitchFamily="34" charset="0"/>
                <a:cs typeface="Verdana" panose="020B0604030504040204" pitchFamily="34" charset="0"/>
              </a:rPr>
              <a:t>label</a:t>
            </a:r>
          </a:p>
          <a:p>
            <a:pPr lvl="1">
              <a:spcBef>
                <a:spcPct val="0"/>
              </a:spcBef>
              <a:spcAft>
                <a:spcPts val="1125"/>
              </a:spcAft>
              <a:buNone/>
            </a:pPr>
            <a:r>
              <a:rPr lang="en-GB" sz="2000" dirty="0">
                <a:latin typeface="Verdana" panose="020B0604030504040204" pitchFamily="34" charset="0"/>
                <a:ea typeface="Verdana" panose="020B0604030504040204" pitchFamily="34" charset="0"/>
                <a:cs typeface="Verdana" panose="020B0604030504040204" pitchFamily="34" charset="0"/>
              </a:rPr>
              <a:t>    </a:t>
            </a:r>
            <a:r>
              <a:rPr lang="en-GB" sz="2000" dirty="0">
                <a:latin typeface="Courier" pitchFamily="49" charset="0"/>
                <a:ea typeface="Verdana" panose="020B0604030504040204" pitchFamily="34" charset="0"/>
                <a:cs typeface="Verdana" panose="020B0604030504040204" pitchFamily="34" charset="0"/>
              </a:rPr>
              <a:t>MOV r0, #11 </a:t>
            </a:r>
            <a:r>
              <a:rPr lang="en-GB" sz="2000" dirty="0">
                <a:latin typeface="Verdana" panose="020B0604030504040204" pitchFamily="34" charset="0"/>
                <a:ea typeface="Verdana" panose="020B0604030504040204" pitchFamily="34" charset="0"/>
                <a:cs typeface="Verdana" panose="020B0604030504040204" pitchFamily="34" charset="0"/>
              </a:rPr>
              <a:t>	</a:t>
            </a:r>
            <a:r>
              <a:rPr lang="en-GB" sz="2000" dirty="0" smtClean="0">
                <a:latin typeface="Verdana" panose="020B0604030504040204" pitchFamily="34" charset="0"/>
                <a:ea typeface="Verdana" panose="020B0604030504040204" pitchFamily="34" charset="0"/>
                <a:cs typeface="Verdana" panose="020B0604030504040204" pitchFamily="34" charset="0"/>
              </a:rPr>
              <a:t>    ; </a:t>
            </a:r>
            <a:r>
              <a:rPr lang="en-GB" sz="2000" dirty="0">
                <a:latin typeface="Verdana" panose="020B0604030504040204" pitchFamily="34" charset="0"/>
                <a:ea typeface="Verdana" panose="020B0604030504040204" pitchFamily="34" charset="0"/>
                <a:cs typeface="Verdana" panose="020B0604030504040204" pitchFamily="34" charset="0"/>
              </a:rPr>
              <a:t>put the value 11 in register 0</a:t>
            </a:r>
          </a:p>
          <a:p>
            <a:pPr lvl="1">
              <a:spcBef>
                <a:spcPct val="0"/>
              </a:spcBef>
              <a:spcAft>
                <a:spcPts val="1125"/>
              </a:spcAft>
              <a:buNone/>
            </a:pPr>
            <a:r>
              <a:rPr lang="en-GB" sz="2000" dirty="0">
                <a:latin typeface="Verdana" panose="020B0604030504040204" pitchFamily="34" charset="0"/>
                <a:ea typeface="Verdana" panose="020B0604030504040204" pitchFamily="34" charset="0"/>
                <a:cs typeface="Verdana" panose="020B0604030504040204" pitchFamily="34" charset="0"/>
              </a:rPr>
              <a:t>    </a:t>
            </a:r>
            <a:r>
              <a:rPr lang="en-GB" sz="2000" dirty="0">
                <a:latin typeface="Courier" pitchFamily="49" charset="0"/>
                <a:ea typeface="Verdana" panose="020B0604030504040204" pitchFamily="34" charset="0"/>
                <a:cs typeface="Verdana" panose="020B0604030504040204" pitchFamily="34" charset="0"/>
              </a:rPr>
              <a:t>MOV r1, #31 </a:t>
            </a:r>
            <a:r>
              <a:rPr lang="en-GB" sz="2000" dirty="0">
                <a:latin typeface="Verdana" panose="020B0604030504040204" pitchFamily="34" charset="0"/>
                <a:ea typeface="Verdana" panose="020B0604030504040204" pitchFamily="34" charset="0"/>
                <a:cs typeface="Verdana" panose="020B0604030504040204" pitchFamily="34" charset="0"/>
              </a:rPr>
              <a:t>	</a:t>
            </a:r>
            <a:r>
              <a:rPr lang="en-GB" sz="2000" dirty="0" smtClean="0">
                <a:latin typeface="Verdana" panose="020B0604030504040204" pitchFamily="34" charset="0"/>
                <a:ea typeface="Verdana" panose="020B0604030504040204" pitchFamily="34" charset="0"/>
                <a:cs typeface="Verdana" panose="020B0604030504040204" pitchFamily="34" charset="0"/>
              </a:rPr>
              <a:t>    ; </a:t>
            </a:r>
            <a:r>
              <a:rPr lang="en-GB" sz="2000" dirty="0">
                <a:latin typeface="Verdana" panose="020B0604030504040204" pitchFamily="34" charset="0"/>
                <a:ea typeface="Verdana" panose="020B0604030504040204" pitchFamily="34" charset="0"/>
                <a:cs typeface="Verdana" panose="020B0604030504040204" pitchFamily="34" charset="0"/>
              </a:rPr>
              <a:t>put the value 31 in register 1</a:t>
            </a:r>
          </a:p>
          <a:p>
            <a:pPr lvl="1">
              <a:spcBef>
                <a:spcPct val="0"/>
              </a:spcBef>
              <a:spcAft>
                <a:spcPts val="1125"/>
              </a:spcAft>
              <a:buNone/>
            </a:pPr>
            <a:r>
              <a:rPr lang="en-GB" sz="2000" dirty="0">
                <a:latin typeface="Verdana" panose="020B0604030504040204" pitchFamily="34" charset="0"/>
                <a:ea typeface="Verdana" panose="020B0604030504040204" pitchFamily="34" charset="0"/>
                <a:cs typeface="Verdana" panose="020B0604030504040204" pitchFamily="34" charset="0"/>
              </a:rPr>
              <a:t>    </a:t>
            </a:r>
            <a:r>
              <a:rPr lang="en-GB" sz="2000" dirty="0">
                <a:latin typeface="Courier" pitchFamily="49" charset="0"/>
                <a:ea typeface="Verdana" panose="020B0604030504040204" pitchFamily="34" charset="0"/>
                <a:cs typeface="Verdana" panose="020B0604030504040204" pitchFamily="34" charset="0"/>
              </a:rPr>
              <a:t>ADD r0, r0, </a:t>
            </a:r>
            <a:r>
              <a:rPr lang="en-GB" sz="2000" dirty="0" smtClean="0">
                <a:latin typeface="Courier" pitchFamily="49" charset="0"/>
                <a:ea typeface="Verdana" panose="020B0604030504040204" pitchFamily="34" charset="0"/>
                <a:cs typeface="Verdana" panose="020B0604030504040204" pitchFamily="34" charset="0"/>
              </a:rPr>
              <a:t>r1 </a:t>
            </a:r>
            <a:r>
              <a:rPr lang="en-GB" sz="2000" dirty="0" smtClean="0">
                <a:latin typeface="Verdana" panose="020B0604030504040204" pitchFamily="34" charset="0"/>
                <a:ea typeface="Verdana" panose="020B0604030504040204" pitchFamily="34" charset="0"/>
                <a:cs typeface="Verdana" panose="020B0604030504040204" pitchFamily="34" charset="0"/>
              </a:rPr>
              <a:t>; </a:t>
            </a:r>
            <a:r>
              <a:rPr lang="en-GB" sz="2000" dirty="0">
                <a:latin typeface="Verdana" panose="020B0604030504040204" pitchFamily="34" charset="0"/>
                <a:ea typeface="Verdana" panose="020B0604030504040204" pitchFamily="34" charset="0"/>
                <a:cs typeface="Verdana" panose="020B0604030504040204" pitchFamily="34" charset="0"/>
              </a:rPr>
              <a:t>r0 = r0 + r1</a:t>
            </a:r>
          </a:p>
          <a:p>
            <a:pPr lvl="1">
              <a:spcBef>
                <a:spcPct val="0"/>
              </a:spcBef>
              <a:spcAft>
                <a:spcPts val="1125"/>
              </a:spcAft>
              <a:buNone/>
            </a:pPr>
            <a:r>
              <a:rPr lang="en-GB" sz="2000" dirty="0">
                <a:latin typeface="Verdana" panose="020B0604030504040204" pitchFamily="34" charset="0"/>
                <a:ea typeface="Verdana" panose="020B0604030504040204" pitchFamily="34" charset="0"/>
                <a:cs typeface="Verdana" panose="020B0604030504040204" pitchFamily="34" charset="0"/>
              </a:rPr>
              <a:t>    </a:t>
            </a:r>
            <a:r>
              <a:rPr lang="en-GB" sz="2000" dirty="0">
                <a:latin typeface="Courier" pitchFamily="49" charset="0"/>
                <a:ea typeface="Verdana" panose="020B0604030504040204" pitchFamily="34" charset="0"/>
                <a:cs typeface="Verdana" panose="020B0604030504040204" pitchFamily="34" charset="0"/>
              </a:rPr>
              <a:t>SWI 0x11 </a:t>
            </a:r>
            <a:r>
              <a:rPr lang="en-GB" sz="2000" dirty="0">
                <a:latin typeface="Verdana" panose="020B0604030504040204" pitchFamily="34" charset="0"/>
                <a:ea typeface="Verdana" panose="020B0604030504040204" pitchFamily="34" charset="0"/>
                <a:cs typeface="Verdana" panose="020B0604030504040204" pitchFamily="34" charset="0"/>
              </a:rPr>
              <a:t>	 </a:t>
            </a:r>
            <a:r>
              <a:rPr lang="en-GB" sz="2000" dirty="0" smtClean="0">
                <a:latin typeface="Verdana" panose="020B0604030504040204" pitchFamily="34" charset="0"/>
                <a:ea typeface="Verdana" panose="020B0604030504040204" pitchFamily="34" charset="0"/>
                <a:cs typeface="Verdana" panose="020B0604030504040204" pitchFamily="34" charset="0"/>
              </a:rPr>
              <a:t>   ; </a:t>
            </a:r>
            <a:r>
              <a:rPr lang="en-GB" sz="2000" dirty="0">
                <a:latin typeface="Verdana" panose="020B0604030504040204" pitchFamily="34" charset="0"/>
                <a:ea typeface="Verdana" panose="020B0604030504040204" pitchFamily="34" charset="0"/>
                <a:cs typeface="Verdana" panose="020B0604030504040204" pitchFamily="34" charset="0"/>
              </a:rPr>
              <a:t>terminate the program</a:t>
            </a:r>
          </a:p>
          <a:p>
            <a:pPr lvl="1">
              <a:spcBef>
                <a:spcPct val="0"/>
              </a:spcBef>
              <a:spcAft>
                <a:spcPts val="1125"/>
              </a:spcAft>
              <a:buNone/>
            </a:pPr>
            <a:r>
              <a:rPr lang="en-GB" sz="2000" dirty="0">
                <a:latin typeface="Courier" pitchFamily="49" charset="0"/>
                <a:ea typeface="Verdana" panose="020B0604030504040204" pitchFamily="34" charset="0"/>
                <a:cs typeface="Verdana" panose="020B0604030504040204" pitchFamily="34" charset="0"/>
              </a:rPr>
              <a:t>    END </a:t>
            </a:r>
            <a:r>
              <a:rPr lang="en-GB" sz="2000" dirty="0">
                <a:latin typeface="Verdana" panose="020B0604030504040204" pitchFamily="34" charset="0"/>
                <a:ea typeface="Verdana" panose="020B0604030504040204" pitchFamily="34" charset="0"/>
                <a:cs typeface="Verdana" panose="020B0604030504040204" pitchFamily="34" charset="0"/>
              </a:rPr>
              <a:t>	            </a:t>
            </a:r>
            <a:r>
              <a:rPr lang="en-GB" sz="2000" dirty="0" smtClean="0">
                <a:latin typeface="Verdana" panose="020B0604030504040204" pitchFamily="34" charset="0"/>
                <a:ea typeface="Verdana" panose="020B0604030504040204" pitchFamily="34" charset="0"/>
                <a:cs typeface="Verdana" panose="020B0604030504040204" pitchFamily="34" charset="0"/>
              </a:rPr>
              <a:t>   ; </a:t>
            </a:r>
            <a:r>
              <a:rPr lang="en-GB" sz="2000" dirty="0">
                <a:latin typeface="Verdana" panose="020B0604030504040204" pitchFamily="34" charset="0"/>
                <a:ea typeface="Verdana" panose="020B0604030504040204" pitchFamily="34" charset="0"/>
                <a:cs typeface="Verdana" panose="020B0604030504040204" pitchFamily="34" charset="0"/>
              </a:rPr>
              <a:t>marks the end of the file</a:t>
            </a:r>
          </a:p>
          <a:p>
            <a:pPr marL="0" indent="0">
              <a:buNone/>
            </a:pPr>
            <a:endParaRPr lang="en-GB" sz="2800"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2"/>
          </p:nvPr>
        </p:nvSpPr>
        <p:spPr/>
        <p:txBody>
          <a:bodyPr/>
          <a:lstStyle/>
          <a:p>
            <a:fld id="{6DD1B5DB-A7F2-4C6A-91DF-A31134AF2055}" type="slidenum">
              <a:rPr lang="en-GB" smtClean="0"/>
              <a:t>9</a:t>
            </a:fld>
            <a:endParaRPr lang="en-GB"/>
          </a:p>
        </p:txBody>
      </p:sp>
    </p:spTree>
    <p:extLst>
      <p:ext uri="{BB962C8B-B14F-4D97-AF65-F5344CB8AC3E}">
        <p14:creationId xmlns:p14="http://schemas.microsoft.com/office/powerpoint/2010/main" val="33767719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2739</TotalTime>
  <Words>422</Words>
  <Application>Microsoft Office PowerPoint</Application>
  <PresentationFormat>On-screen Show (4:3)</PresentationFormat>
  <Paragraphs>71</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ARM Architecture Basics</vt:lpstr>
      <vt:lpstr>First Things First</vt:lpstr>
      <vt:lpstr>What is a CPU??</vt:lpstr>
      <vt:lpstr>Cont…</vt:lpstr>
      <vt:lpstr>Registers, What are they??</vt:lpstr>
      <vt:lpstr>How Does the CPU Work??</vt:lpstr>
      <vt:lpstr>Basic Arithmetic </vt:lpstr>
      <vt:lpstr>Basic ARM Command</vt:lpstr>
      <vt:lpstr>Example</vt:lpstr>
    </vt:vector>
  </TitlesOfParts>
  <Company>BT Plc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ARM Architecture Basics</dc:title>
  <dc:creator>Phillips,D,Daniel,AHF2 R</dc:creator>
  <cp:lastModifiedBy>Phillips,D,Daniel,AHF2 R</cp:lastModifiedBy>
  <cp:revision>23</cp:revision>
  <dcterms:created xsi:type="dcterms:W3CDTF">2014-04-09T10:45:20Z</dcterms:created>
  <dcterms:modified xsi:type="dcterms:W3CDTF">2014-04-14T09:44:25Z</dcterms:modified>
</cp:coreProperties>
</file>