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upload.wikimedia.org/wikipedia/commons/e/e6/USB_TypeA_Plug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.uk/imgres?imgurl=http://supcontent.gateway.com/support.gateway.com/s/MOTHERBD/FIC/105553/08.jpg&amp;imgrefurl=http://support.gateway.com/s/MOTHERBD/FIC/105553/105553mvr7.shtml&amp;usg=__5DEGuwWGwRNvxZVxZAd6j2SEr2E=&amp;h=350&amp;w=159&amp;sz=45&amp;hl=en&amp;start=10&amp;tbnid=kicL29rw_-C97M:&amp;tbnh=120&amp;tbnw=55&amp;prev=/images?q=ide+connector&amp;gbv=2&amp;hl=e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Platforms: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10: External Buses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SATA Bus Protocol Frame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Used between host and device</a:t>
            </a:r>
          </a:p>
          <a:p>
            <a:r>
              <a:rPr lang="en-GB" dirty="0">
                <a:solidFill>
                  <a:schemeClr val="tx1"/>
                </a:solidFill>
              </a:rPr>
              <a:t>SO: . Start-of-frame</a:t>
            </a:r>
          </a:p>
          <a:p>
            <a:r>
              <a:rPr lang="en-GB" dirty="0">
                <a:solidFill>
                  <a:schemeClr val="tx1"/>
                </a:solidFill>
              </a:rPr>
              <a:t>FIS: Frame Information Structure </a:t>
            </a:r>
          </a:p>
          <a:p>
            <a:r>
              <a:rPr lang="en-GB" dirty="0">
                <a:solidFill>
                  <a:schemeClr val="tx1"/>
                </a:solidFill>
              </a:rPr>
              <a:t>CRC: Cyclic Redundancy Code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 SATA uses a 32bit CRC (calculated over the contents of the FIS) </a:t>
            </a:r>
          </a:p>
          <a:p>
            <a:r>
              <a:rPr lang="en-GB" dirty="0">
                <a:solidFill>
                  <a:schemeClr val="tx1"/>
                </a:solidFill>
              </a:rPr>
              <a:t>EOF: End-of-Frame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5" descr="SATA Message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328568"/>
            <a:ext cx="3959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5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PCI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Peripheral Component Interface 'PCI' Bus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originally </a:t>
            </a:r>
            <a:r>
              <a:rPr lang="en-GB" dirty="0">
                <a:solidFill>
                  <a:schemeClr val="tx1"/>
                </a:solidFill>
              </a:rPr>
              <a:t>developed as a local bus expansion for the PC (ISA) bus</a:t>
            </a:r>
          </a:p>
          <a:p>
            <a:pPr lvl="1"/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PCI(original): 32 bit bus @ 33MHz (133MB/s)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PCI-X: 64 bit bus@ 133MHz (1064MB/s)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i.e. transferring either 32 or 64 bits of parallel data on each clock ‘tick’</a:t>
            </a:r>
          </a:p>
        </p:txBody>
      </p:sp>
    </p:spTree>
    <p:extLst>
      <p:ext uri="{BB962C8B-B14F-4D97-AF65-F5344CB8AC3E}">
        <p14:creationId xmlns:p14="http://schemas.microsoft.com/office/powerpoint/2010/main" val="2204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PCI Expansion Card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Here as a network card</a:t>
            </a:r>
          </a:p>
          <a:p>
            <a:r>
              <a:rPr lang="en-GB" dirty="0">
                <a:solidFill>
                  <a:schemeClr val="tx1"/>
                </a:solidFill>
              </a:rPr>
              <a:t>PCI cards also for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modem,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graphics card 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</a:rPr>
              <a:t>older computers),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scanner,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sound card,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game controller</a:t>
            </a:r>
          </a:p>
        </p:txBody>
      </p:sp>
      <p:pic>
        <p:nvPicPr>
          <p:cNvPr id="6" name="Picture 6" descr="PCI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9500"/>
            <a:ext cx="4038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2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PCI Motherboard Connectors</a:t>
            </a:r>
          </a:p>
        </p:txBody>
      </p:sp>
      <p:pic>
        <p:nvPicPr>
          <p:cNvPr id="7" name="Picture 5" descr="200710040540060735_946GZ7MA-KRS2H_b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4747" y="1600200"/>
            <a:ext cx="5069078" cy="4525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7"/>
          <p:cNvSpPr>
            <a:spLocks/>
          </p:cNvSpPr>
          <p:nvPr/>
        </p:nvSpPr>
        <p:spPr bwMode="auto">
          <a:xfrm>
            <a:off x="684213" y="2205038"/>
            <a:ext cx="1943100" cy="1295400"/>
          </a:xfrm>
          <a:prstGeom prst="borderCallout2">
            <a:avLst>
              <a:gd name="adj1" fmla="val 8824"/>
              <a:gd name="adj2" fmla="val 103921"/>
              <a:gd name="adj3" fmla="val 8824"/>
              <a:gd name="adj4" fmla="val 115361"/>
              <a:gd name="adj5" fmla="val 71324"/>
              <a:gd name="adj6" fmla="val 156782"/>
            </a:avLst>
          </a:prstGeom>
          <a:solidFill>
            <a:srgbClr val="93A299"/>
          </a:solidFill>
          <a:ln w="9525">
            <a:solidFill>
              <a:srgbClr val="29293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Here are two (white) PCI connectors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885821" y="2218449"/>
            <a:ext cx="1008063" cy="2016125"/>
          </a:xfrm>
          <a:prstGeom prst="ellipse">
            <a:avLst/>
          </a:prstGeom>
          <a:noFill/>
          <a:ln w="34925">
            <a:solidFill>
              <a:srgbClr val="29293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PCI Bus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 smtClean="0">
                <a:solidFill>
                  <a:schemeClr val="tx1"/>
                </a:solidFill>
              </a:rPr>
              <a:t>(64bit</a:t>
            </a:r>
            <a:r>
              <a:rPr lang="en-GB" dirty="0">
                <a:solidFill>
                  <a:schemeClr val="tx1"/>
                </a:solidFill>
              </a:rPr>
              <a:t>) PCI bus is made up of the following (major) signals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Address/Data Bus: </a:t>
            </a:r>
            <a:r>
              <a:rPr lang="en-GB" dirty="0" smtClean="0">
                <a:solidFill>
                  <a:schemeClr val="tx1"/>
                </a:solidFill>
              </a:rPr>
              <a:t>64bit </a:t>
            </a:r>
            <a:r>
              <a:rPr lang="en-GB" dirty="0">
                <a:solidFill>
                  <a:schemeClr val="tx1"/>
                </a:solidFill>
              </a:rPr>
              <a:t>Address; 64bit Data, (</a:t>
            </a:r>
            <a:r>
              <a:rPr lang="en-GB" i="1" dirty="0">
                <a:solidFill>
                  <a:schemeClr val="tx1"/>
                </a:solidFill>
              </a:rPr>
              <a:t>Time Multiplexed)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System Bus</a:t>
            </a:r>
            <a:r>
              <a:rPr lang="en-GB" dirty="0" smtClean="0">
                <a:solidFill>
                  <a:schemeClr val="tx1"/>
                </a:solidFill>
              </a:rPr>
              <a:t>:  2 bits</a:t>
            </a:r>
            <a:r>
              <a:rPr lang="en-GB" dirty="0">
                <a:solidFill>
                  <a:schemeClr val="tx1"/>
                </a:solidFill>
              </a:rPr>
              <a:t>; (Clock/Reset)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Interface Control Bus:  7bits; (Ready, Acknowledge, Stop).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Parity Bus: </a:t>
            </a:r>
            <a:r>
              <a:rPr lang="en-GB" dirty="0" smtClean="0">
                <a:solidFill>
                  <a:schemeClr val="tx1"/>
                </a:solidFill>
              </a:rPr>
              <a:t>2 bits </a:t>
            </a:r>
            <a:r>
              <a:rPr lang="en-GB" dirty="0">
                <a:solidFill>
                  <a:schemeClr val="tx1"/>
                </a:solidFill>
              </a:rPr>
              <a:t>(1 for the 32 LSBs and 1 for the 32 MSB bits)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Errors Bus: </a:t>
            </a:r>
            <a:r>
              <a:rPr lang="en-GB" dirty="0" smtClean="0">
                <a:solidFill>
                  <a:schemeClr val="tx1"/>
                </a:solidFill>
              </a:rPr>
              <a:t>2 </a:t>
            </a:r>
            <a:r>
              <a:rPr lang="en-GB" dirty="0">
                <a:solidFill>
                  <a:schemeClr val="tx1"/>
                </a:solidFill>
              </a:rPr>
              <a:t>bits, (1 for Parity and 1 for System)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Command/Byte Enable: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8 bits (</a:t>
            </a:r>
            <a:r>
              <a:rPr lang="en-GB" dirty="0" smtClean="0">
                <a:solidFill>
                  <a:schemeClr val="tx1"/>
                </a:solidFill>
              </a:rPr>
              <a:t>0-3@32bit</a:t>
            </a:r>
            <a:r>
              <a:rPr lang="en-GB" dirty="0">
                <a:solidFill>
                  <a:schemeClr val="tx1"/>
                </a:solidFill>
              </a:rPr>
              <a:t>, and 4-7@ 64bit Bus)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64MHz Control:  6 bits; (2-Enable/Running), (2-Present), (2-Ack/</a:t>
            </a:r>
            <a:r>
              <a:rPr lang="en-GB" dirty="0" err="1">
                <a:solidFill>
                  <a:schemeClr val="tx1"/>
                </a:solidFill>
              </a:rPr>
              <a:t>Req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Cache: </a:t>
            </a:r>
            <a:r>
              <a:rPr lang="en-GB" dirty="0" smtClean="0">
                <a:solidFill>
                  <a:schemeClr val="tx1"/>
                </a:solidFill>
              </a:rPr>
              <a:t>2 Bits, Interrupt </a:t>
            </a:r>
            <a:r>
              <a:rPr lang="en-GB" dirty="0">
                <a:solidFill>
                  <a:schemeClr val="tx1"/>
                </a:solidFill>
              </a:rPr>
              <a:t>bus: </a:t>
            </a:r>
            <a:r>
              <a:rPr lang="en-GB" dirty="0" smtClean="0">
                <a:solidFill>
                  <a:schemeClr val="tx1"/>
                </a:solidFill>
              </a:rPr>
              <a:t>4 bits, JTAG </a:t>
            </a:r>
            <a:r>
              <a:rPr lang="en-GB" dirty="0">
                <a:solidFill>
                  <a:schemeClr val="tx1"/>
                </a:solidFill>
              </a:rPr>
              <a:t>Bus:       5 bits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Power:          +5, +3.3, +12, -12v, GND</a:t>
            </a:r>
          </a:p>
        </p:txBody>
      </p:sp>
    </p:spTree>
    <p:extLst>
      <p:ext uri="{BB962C8B-B14F-4D97-AF65-F5344CB8AC3E}">
        <p14:creationId xmlns:p14="http://schemas.microsoft.com/office/powerpoint/2010/main" val="29918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AGP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54363" cy="4525963"/>
          </a:xfrm>
        </p:spPr>
        <p:txBody>
          <a:bodyPr/>
          <a:lstStyle/>
          <a:p>
            <a:pPr eaLnBrk="1" hangingPunct="1"/>
            <a:r>
              <a:rPr lang="en-GB" dirty="0"/>
              <a:t>The Accelerated Graphics Port</a:t>
            </a:r>
          </a:p>
          <a:p>
            <a:pPr lvl="1" eaLnBrk="1" hangingPunct="1"/>
            <a:r>
              <a:rPr lang="en-GB" dirty="0"/>
              <a:t>a Video Local bus </a:t>
            </a:r>
          </a:p>
          <a:p>
            <a:pPr eaLnBrk="1" hangingPunct="1"/>
            <a:r>
              <a:rPr lang="en-GB" dirty="0"/>
              <a:t>derived from the PCI bus but  with 20 additional </a:t>
            </a:r>
            <a:r>
              <a:rPr lang="en-GB" dirty="0" smtClean="0"/>
              <a:t>signals</a:t>
            </a:r>
            <a:endParaRPr lang="en-GB" dirty="0"/>
          </a:p>
          <a:p>
            <a:pPr eaLnBrk="1" hangingPunct="1"/>
            <a:r>
              <a:rPr lang="en-GB" dirty="0"/>
              <a:t>The PCI-Express card bus </a:t>
            </a:r>
            <a:r>
              <a:rPr lang="en-GB" dirty="0" smtClean="0"/>
              <a:t>has replaced </a:t>
            </a:r>
            <a:r>
              <a:rPr lang="en-GB" dirty="0"/>
              <a:t>the AGP </a:t>
            </a:r>
            <a:r>
              <a:rPr lang="en-GB" dirty="0" smtClean="0"/>
              <a:t>bus</a:t>
            </a:r>
          </a:p>
          <a:p>
            <a:pPr eaLnBrk="1" hangingPunct="1"/>
            <a:r>
              <a:rPr lang="en-GB" dirty="0" smtClean="0"/>
              <a:t>Right an AGP expansion card</a:t>
            </a:r>
            <a:endParaRPr lang="en-GB" dirty="0"/>
          </a:p>
        </p:txBody>
      </p:sp>
      <p:pic>
        <p:nvPicPr>
          <p:cNvPr id="5" name="Picture 11" descr="S3_savage_ix_agp_c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1" t="3824" r="3447"/>
          <a:stretch>
            <a:fillRect/>
          </a:stretch>
        </p:blipFill>
        <p:spPr>
          <a:xfrm>
            <a:off x="3611563" y="1773238"/>
            <a:ext cx="5111750" cy="4119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886575" y="1897062"/>
            <a:ext cx="2170112" cy="4186238"/>
          </a:xfrm>
        </p:spPr>
        <p:txBody>
          <a:bodyPr/>
          <a:lstStyle/>
          <a:p>
            <a:pPr marL="0" lvl="0" indent="0" defTabSz="914400">
              <a:buClr>
                <a:srgbClr val="93A299"/>
              </a:buClr>
              <a:buSzPct val="85000"/>
            </a:pPr>
            <a:endParaRPr lang="en-GB" sz="2800" dirty="0" smtClean="0">
              <a:solidFill>
                <a:srgbClr val="292934"/>
              </a:solidFill>
            </a:endParaRPr>
          </a:p>
          <a:p>
            <a:pPr marL="0" lvl="0" indent="0" defTabSz="914400">
              <a:buClr>
                <a:srgbClr val="93A299"/>
              </a:buClr>
              <a:buSzPct val="85000"/>
            </a:pPr>
            <a:endParaRPr lang="en-GB" sz="2800" dirty="0">
              <a:solidFill>
                <a:srgbClr val="292934"/>
              </a:solidFill>
            </a:endParaRPr>
          </a:p>
          <a:p>
            <a:pPr marL="0" lvl="0" indent="0" defTabSz="914400">
              <a:buClr>
                <a:srgbClr val="93A299"/>
              </a:buClr>
              <a:buSzPct val="85000"/>
            </a:pPr>
            <a:endParaRPr lang="en-GB" sz="2800" dirty="0" smtClean="0">
              <a:solidFill>
                <a:srgbClr val="292934"/>
              </a:solidFill>
            </a:endParaRPr>
          </a:p>
          <a:p>
            <a:pPr marL="0" lvl="0" indent="0" defTabSz="914400">
              <a:buClr>
                <a:srgbClr val="93A299"/>
              </a:buClr>
              <a:buSzPct val="85000"/>
            </a:pPr>
            <a:r>
              <a:rPr lang="en-GB" dirty="0" smtClean="0">
                <a:solidFill>
                  <a:schemeClr val="accent1"/>
                </a:solidFill>
              </a:rPr>
              <a:t>The </a:t>
            </a:r>
            <a:r>
              <a:rPr lang="en-GB" dirty="0">
                <a:solidFill>
                  <a:schemeClr val="accent1"/>
                </a:solidFill>
              </a:rPr>
              <a:t>specification increased from 1x to 8x speeds</a:t>
            </a:r>
          </a:p>
          <a:p>
            <a:pPr marL="0" lvl="0" indent="0" defTabSz="914400">
              <a:buClr>
                <a:srgbClr val="93A299"/>
              </a:buClr>
              <a:buSzPct val="85000"/>
            </a:pPr>
            <a:r>
              <a:rPr lang="en-GB" dirty="0" smtClean="0">
                <a:solidFill>
                  <a:schemeClr val="accent1"/>
                </a:solidFill>
              </a:rPr>
              <a:t>AGP </a:t>
            </a:r>
            <a:r>
              <a:rPr lang="en-GB" dirty="0">
                <a:solidFill>
                  <a:schemeClr val="accent1"/>
                </a:solidFill>
              </a:rPr>
              <a:t>3.0 8x: Rate = 2.133GB/s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5" descr="9sjd-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7338"/>
            <a:ext cx="56229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8"/>
          <p:cNvSpPr>
            <a:spLocks/>
          </p:cNvSpPr>
          <p:nvPr/>
        </p:nvSpPr>
        <p:spPr bwMode="auto">
          <a:xfrm>
            <a:off x="6886575" y="1557338"/>
            <a:ext cx="1579563" cy="1554162"/>
          </a:xfrm>
          <a:prstGeom prst="borderCallout2">
            <a:avLst>
              <a:gd name="adj1" fmla="val 7356"/>
              <a:gd name="adj2" fmla="val -4824"/>
              <a:gd name="adj3" fmla="val 7356"/>
              <a:gd name="adj4" fmla="val -96884"/>
              <a:gd name="adj5" fmla="val 48620"/>
              <a:gd name="adj6" fmla="val -192662"/>
            </a:avLst>
          </a:prstGeom>
          <a:solidFill>
            <a:srgbClr val="93A299"/>
          </a:solidFill>
          <a:ln w="9525">
            <a:solidFill>
              <a:srgbClr val="29293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Dark brown AGP - now only seen in older computers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AGP Motherboard connector</a:t>
            </a:r>
            <a:endParaRPr lang="en-GB" dirty="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059113" y="2636838"/>
            <a:ext cx="649287" cy="1800225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PCI Express (</a:t>
            </a:r>
            <a:r>
              <a:rPr lang="en-GB" dirty="0" err="1" smtClean="0">
                <a:ea typeface="Arial Bold"/>
              </a:rPr>
              <a:t>PCIe</a:t>
            </a:r>
            <a:r>
              <a:rPr lang="en-GB" dirty="0" smtClean="0">
                <a:ea typeface="Arial Bold"/>
              </a:rPr>
              <a:t>)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tx1"/>
                </a:solidFill>
              </a:rPr>
              <a:t>PCI Express specification :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a point to point serial interface over copper wire or optical fibre. </a:t>
            </a:r>
            <a:endParaRPr lang="en-GB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GB" dirty="0">
                <a:solidFill>
                  <a:schemeClr val="tx1"/>
                </a:solidFill>
              </a:rPr>
              <a:t>The link is two low-voltage differential pairs of wires, at 2.5Gb/s in each direction [one transmit, and one receive pair].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Overall rate of 16 </a:t>
            </a:r>
            <a:r>
              <a:rPr lang="en-GB" dirty="0" smtClean="0">
                <a:solidFill>
                  <a:schemeClr val="tx1"/>
                </a:solidFill>
              </a:rPr>
              <a:t>Gb/s</a:t>
            </a:r>
          </a:p>
          <a:p>
            <a:pPr eaLnBrk="1" hangingPunct="1"/>
            <a:r>
              <a:rPr lang="en-GB" dirty="0" smtClean="0">
                <a:solidFill>
                  <a:schemeClr val="tx1"/>
                </a:solidFill>
              </a:rPr>
              <a:t>PCI </a:t>
            </a:r>
            <a:r>
              <a:rPr lang="en-GB" dirty="0">
                <a:solidFill>
                  <a:schemeClr val="tx1"/>
                </a:solidFill>
              </a:rPr>
              <a:t>Express uses </a:t>
            </a:r>
            <a:r>
              <a:rPr lang="en-GB" i="1" dirty="0">
                <a:solidFill>
                  <a:schemeClr val="tx1"/>
                </a:solidFill>
              </a:rPr>
              <a:t>8B/10B</a:t>
            </a:r>
            <a:r>
              <a:rPr lang="en-GB" dirty="0">
                <a:solidFill>
                  <a:schemeClr val="tx1"/>
                </a:solidFill>
              </a:rPr>
              <a:t> encoding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each 8 bit byte is translated into a 10 bit character in order to equalize the numbers of 1's and 0's sent, and the encoded signal contains an embedded clock.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7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PCIe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chemeClr val="tx1"/>
                </a:solidFill>
              </a:rPr>
              <a:t>On a motherboard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x1 </a:t>
            </a:r>
            <a:r>
              <a:rPr lang="en-GB" dirty="0" err="1">
                <a:solidFill>
                  <a:schemeClr val="tx1"/>
                </a:solidFill>
              </a:rPr>
              <a:t>PCIe</a:t>
            </a:r>
            <a:r>
              <a:rPr lang="en-GB" dirty="0">
                <a:solidFill>
                  <a:schemeClr val="tx1"/>
                </a:solidFill>
              </a:rPr>
              <a:t> slot will support a bandwidth of </a:t>
            </a:r>
            <a:r>
              <a:rPr lang="en-GB" dirty="0" smtClean="0">
                <a:solidFill>
                  <a:schemeClr val="tx1"/>
                </a:solidFill>
              </a:rPr>
              <a:t>5Gbps (used </a:t>
            </a:r>
            <a:r>
              <a:rPr lang="en-GB" dirty="0">
                <a:solidFill>
                  <a:schemeClr val="tx1"/>
                </a:solidFill>
              </a:rPr>
              <a:t>as a usual expansion card </a:t>
            </a:r>
            <a:r>
              <a:rPr lang="en-GB" dirty="0" smtClean="0">
                <a:solidFill>
                  <a:schemeClr val="tx1"/>
                </a:solidFill>
              </a:rPr>
              <a:t>slot)</a:t>
            </a:r>
            <a:endParaRPr lang="en-GB" dirty="0">
              <a:solidFill>
                <a:schemeClr val="tx1"/>
              </a:solidFill>
            </a:endParaRP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x16 </a:t>
            </a:r>
            <a:r>
              <a:rPr lang="en-GB" dirty="0" err="1">
                <a:solidFill>
                  <a:schemeClr val="tx1"/>
                </a:solidFill>
              </a:rPr>
              <a:t>PCIe</a:t>
            </a:r>
            <a:r>
              <a:rPr lang="en-GB" dirty="0">
                <a:solidFill>
                  <a:schemeClr val="tx1"/>
                </a:solidFill>
              </a:rPr>
              <a:t> slot will support </a:t>
            </a:r>
            <a:r>
              <a:rPr lang="en-GB" dirty="0" smtClean="0">
                <a:solidFill>
                  <a:schemeClr val="tx1"/>
                </a:solidFill>
              </a:rPr>
              <a:t>80Gbps (used </a:t>
            </a:r>
            <a:r>
              <a:rPr lang="en-GB" dirty="0">
                <a:solidFill>
                  <a:schemeClr val="tx1"/>
                </a:solidFill>
              </a:rPr>
              <a:t>as video card expansion </a:t>
            </a:r>
            <a:r>
              <a:rPr lang="en-GB" dirty="0" smtClean="0">
                <a:solidFill>
                  <a:schemeClr val="tx1"/>
                </a:solidFill>
              </a:rPr>
              <a:t>slot)</a:t>
            </a:r>
            <a:endParaRPr lang="en-GB" dirty="0">
              <a:solidFill>
                <a:schemeClr val="tx1"/>
              </a:solidFill>
            </a:endParaRPr>
          </a:p>
          <a:p>
            <a:pPr eaLnBrk="1" hangingPunct="1"/>
            <a:r>
              <a:rPr lang="en-GB" dirty="0" err="1">
                <a:solidFill>
                  <a:schemeClr val="tx1"/>
                </a:solidFill>
              </a:rPr>
              <a:t>PCIe</a:t>
            </a:r>
            <a:r>
              <a:rPr lang="en-GB" dirty="0">
                <a:solidFill>
                  <a:schemeClr val="tx1"/>
                </a:solidFill>
              </a:rPr>
              <a:t> connectors &amp; busses are NOT compatible with PCI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At the software level they are compatible. Legacy applications and OS can use </a:t>
            </a:r>
            <a:r>
              <a:rPr lang="en-GB" dirty="0" err="1">
                <a:solidFill>
                  <a:schemeClr val="tx1"/>
                </a:solidFill>
              </a:rPr>
              <a:t>PCIe</a:t>
            </a:r>
            <a:r>
              <a:rPr lang="en-GB" dirty="0">
                <a:solidFill>
                  <a:schemeClr val="tx1"/>
                </a:solidFill>
              </a:rPr>
              <a:t> as though PCI, without using it’s newer features.</a:t>
            </a:r>
          </a:p>
        </p:txBody>
      </p:sp>
    </p:spTree>
    <p:extLst>
      <p:ext uri="{BB962C8B-B14F-4D97-AF65-F5344CB8AC3E}">
        <p14:creationId xmlns:p14="http://schemas.microsoft.com/office/powerpoint/2010/main" val="352117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PCIe</a:t>
            </a:r>
            <a:r>
              <a:rPr lang="en-GB" dirty="0" smtClean="0">
                <a:ea typeface="Arial Bold"/>
              </a:rPr>
              <a:t> Card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GB" dirty="0"/>
              <a:t>Here a x1 </a:t>
            </a:r>
            <a:r>
              <a:rPr lang="en-GB" dirty="0" err="1" smtClean="0"/>
              <a:t>PCIe</a:t>
            </a:r>
            <a:r>
              <a:rPr lang="en-GB" dirty="0" smtClean="0"/>
              <a:t> (driving </a:t>
            </a:r>
            <a:r>
              <a:rPr lang="en-GB" dirty="0"/>
              <a:t>two SATA2 (3Gb/s) </a:t>
            </a:r>
            <a:r>
              <a:rPr lang="en-GB" dirty="0" smtClean="0"/>
              <a:t>port) </a:t>
            </a:r>
            <a:r>
              <a:rPr lang="en-GB" i="1" dirty="0" smtClean="0"/>
              <a:t>LaCie</a:t>
            </a:r>
            <a:endParaRPr lang="en-GB" i="1" dirty="0"/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6" descr="LaCie SATA II 3Gbits/s PCI-Express Card 2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t="15111" b="14334"/>
          <a:stretch>
            <a:fillRect/>
          </a:stretch>
        </p:blipFill>
        <p:spPr>
          <a:xfrm>
            <a:off x="2879038" y="2636838"/>
            <a:ext cx="4464050" cy="36718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IDE/ATA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Nominally called the </a:t>
            </a:r>
            <a:r>
              <a:rPr lang="en-GB" b="1" dirty="0">
                <a:solidFill>
                  <a:schemeClr val="tx1"/>
                </a:solidFill>
              </a:rPr>
              <a:t>IDE</a:t>
            </a:r>
            <a:r>
              <a:rPr lang="en-GB" dirty="0">
                <a:solidFill>
                  <a:schemeClr val="tx1"/>
                </a:solidFill>
              </a:rPr>
              <a:t> (Integrated Drive Electronics) bus; how ever it's more correctly known as the </a:t>
            </a:r>
            <a:r>
              <a:rPr lang="en-GB" b="1" dirty="0">
                <a:solidFill>
                  <a:schemeClr val="tx1"/>
                </a:solidFill>
              </a:rPr>
              <a:t>ATA</a:t>
            </a:r>
            <a:r>
              <a:rPr lang="en-GB" dirty="0">
                <a:solidFill>
                  <a:schemeClr val="tx1"/>
                </a:solidFill>
              </a:rPr>
              <a:t> (Advanced Technology Attachment) specification [ATA Bus].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Used in PCs as a hard-drive or peripheral bus to interconnect the PC mother board and a hard drive.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The IDE bus is a Parallel bus: 16 bits at once 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With the introduction of the SATA specification, Parallel ATA [IDE] is now being called </a:t>
            </a:r>
            <a:r>
              <a:rPr lang="en-GB" b="1" dirty="0" smtClean="0">
                <a:solidFill>
                  <a:schemeClr val="tx1"/>
                </a:solidFill>
              </a:rPr>
              <a:t>PATA</a:t>
            </a:r>
          </a:p>
          <a:p>
            <a:r>
              <a:rPr lang="en-GB" dirty="0">
                <a:solidFill>
                  <a:schemeClr val="tx1"/>
                </a:solidFill>
              </a:rPr>
              <a:t>The specification has been </a:t>
            </a:r>
            <a:r>
              <a:rPr lang="en-GB" dirty="0" smtClean="0">
                <a:solidFill>
                  <a:schemeClr val="tx1"/>
                </a:solidFill>
              </a:rPr>
              <a:t>upgraded </a:t>
            </a:r>
            <a:r>
              <a:rPr lang="en-GB" dirty="0">
                <a:solidFill>
                  <a:schemeClr val="tx1"/>
                </a:solidFill>
              </a:rPr>
              <a:t>a number of times </a:t>
            </a:r>
          </a:p>
          <a:p>
            <a:r>
              <a:rPr lang="en-GB" dirty="0">
                <a:solidFill>
                  <a:schemeClr val="tx1"/>
                </a:solidFill>
              </a:rPr>
              <a:t>Each new version of the standard produced an increase in bus speed.</a:t>
            </a:r>
          </a:p>
          <a:p>
            <a:r>
              <a:rPr lang="en-GB" dirty="0">
                <a:solidFill>
                  <a:schemeClr val="tx1"/>
                </a:solidFill>
              </a:rPr>
              <a:t>The maximum IDE bus speed is 133MBytes/sec [133MBps].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PCIe</a:t>
            </a:r>
            <a:r>
              <a:rPr lang="en-GB" dirty="0" smtClean="0">
                <a:ea typeface="Arial Bold"/>
              </a:rPr>
              <a:t> motherboard connectors</a:t>
            </a:r>
          </a:p>
        </p:txBody>
      </p:sp>
      <p:pic>
        <p:nvPicPr>
          <p:cNvPr id="6" name="Picture 6" descr="200710040540060735_946GZ7MA-KRS2H_b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3938" y="1412875"/>
            <a:ext cx="5068887" cy="45259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AutoShape 8"/>
          <p:cNvSpPr>
            <a:spLocks/>
          </p:cNvSpPr>
          <p:nvPr/>
        </p:nvSpPr>
        <p:spPr bwMode="auto">
          <a:xfrm>
            <a:off x="900113" y="2019300"/>
            <a:ext cx="1727200" cy="2130425"/>
          </a:xfrm>
          <a:prstGeom prst="borderCallout2">
            <a:avLst>
              <a:gd name="adj1" fmla="val 5366"/>
              <a:gd name="adj2" fmla="val 104412"/>
              <a:gd name="adj3" fmla="val 5366"/>
              <a:gd name="adj4" fmla="val 158273"/>
              <a:gd name="adj5" fmla="val 50449"/>
              <a:gd name="adj6" fmla="val 214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2400"/>
              <a:t>One x1 PCIe</a:t>
            </a:r>
            <a:br>
              <a:rPr lang="en-GB" sz="2400"/>
            </a:br>
            <a:r>
              <a:rPr lang="en-GB" sz="2400"/>
              <a:t>and</a:t>
            </a:r>
            <a:br>
              <a:rPr lang="en-GB" sz="2400"/>
            </a:br>
            <a:r>
              <a:rPr lang="en-GB" sz="2400"/>
              <a:t> one x16 PCIe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4643438" y="2133600"/>
            <a:ext cx="1152525" cy="2303463"/>
          </a:xfrm>
          <a:prstGeom prst="ellipse">
            <a:avLst/>
          </a:prstGeom>
          <a:noFill/>
          <a:ln w="34925">
            <a:solidFill>
              <a:srgbClr val="29293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PCIe</a:t>
            </a:r>
            <a:r>
              <a:rPr lang="en-GB" dirty="0" smtClean="0">
                <a:ea typeface="Arial Bold"/>
              </a:rPr>
              <a:t> Types</a:t>
            </a:r>
          </a:p>
        </p:txBody>
      </p:sp>
      <p:pic>
        <p:nvPicPr>
          <p:cNvPr id="5" name="Picture 5" descr="pci-express-slo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7318" y="1554434"/>
            <a:ext cx="4652287" cy="483837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PCIe</a:t>
            </a:r>
            <a:r>
              <a:rPr lang="en-GB" dirty="0" smtClean="0">
                <a:ea typeface="Arial Bold"/>
              </a:rPr>
              <a:t> Protocol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1-byte Start-of-Frame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2-byte Sequence </a:t>
            </a:r>
            <a:r>
              <a:rPr lang="en-GB" dirty="0" smtClean="0">
                <a:solidFill>
                  <a:schemeClr val="tx1"/>
                </a:solidFill>
              </a:rPr>
              <a:t>Number</a:t>
            </a:r>
            <a:endParaRPr lang="en-GB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16 or 20-byte Header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0 </a:t>
            </a:r>
            <a:r>
              <a:rPr lang="en-GB" dirty="0">
                <a:solidFill>
                  <a:schemeClr val="tx1"/>
                </a:solidFill>
              </a:rPr>
              <a:t>to 4096-byte Data field (size depending on data !)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4-byte ECRC field, &amp; 4-byte LCRC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End-to-end CRC; local CRC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1-byte End-of Frame.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At best: 4096 bits of data in a total frame of 4124 bits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i.e. 192 bits of non-data are always transmitted</a:t>
            </a:r>
          </a:p>
        </p:txBody>
      </p:sp>
      <p:pic>
        <p:nvPicPr>
          <p:cNvPr id="5" name="Picture 5" descr="PCIe Message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36" y="1600200"/>
            <a:ext cx="453548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1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Bus Connector Comparisons</a:t>
            </a:r>
          </a:p>
        </p:txBody>
      </p:sp>
      <p:pic>
        <p:nvPicPr>
          <p:cNvPr id="5" name="Picture 38" descr="pci-express-car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013" y="1529404"/>
            <a:ext cx="4567396" cy="394159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1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Bus: IEEE 1394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High performance serial bus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Devices on the bus are Hot-Swappable.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supports up to 63 devices at a maximum cable distance </a:t>
            </a:r>
            <a:r>
              <a:rPr lang="en-GB" i="1" dirty="0">
                <a:solidFill>
                  <a:schemeClr val="tx1"/>
                </a:solidFill>
              </a:rPr>
              <a:t>between</a:t>
            </a:r>
            <a:r>
              <a:rPr lang="en-GB" dirty="0">
                <a:solidFill>
                  <a:schemeClr val="tx1"/>
                </a:solidFill>
              </a:rPr>
              <a:t> devices of 4.5 meters.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The maximum devices on the bus is 16 allowing a total maximum cable distance of 72 meters.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The digital interface supports either asynchronous and isochronous data transfers.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Addressing is used to a particular device on the bus. Each device determines its own address.</a:t>
            </a:r>
          </a:p>
        </p:txBody>
      </p:sp>
    </p:spTree>
    <p:extLst>
      <p:ext uri="{BB962C8B-B14F-4D97-AF65-F5344CB8AC3E}">
        <p14:creationId xmlns:p14="http://schemas.microsoft.com/office/powerpoint/2010/main" val="7287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Bus: IEEE 1394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Network-like characteristics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Device controllers independent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 descr="c09f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696200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1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Data Speeds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6921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UTP cable over 100m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Over </a:t>
            </a:r>
            <a:r>
              <a:rPr lang="en-GB" dirty="0">
                <a:solidFill>
                  <a:schemeClr val="tx1"/>
                </a:solidFill>
              </a:rPr>
              <a:t>Fibre cable over CAT5 UTP cable up to 100Mbps [1394a]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Half-duplex Manchester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over CAT5 cable up to 800Mbps [1394b].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Full duplex and 8B/10B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Over CAT5(but better Cat5e or 6) cable up to1600Mbps [1394c]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Gigabit Ethernet or 1000Base-T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at 1Gb/s: (Distance </a:t>
            </a:r>
            <a:r>
              <a:rPr lang="en-GB" dirty="0">
                <a:solidFill>
                  <a:schemeClr val="tx1"/>
                </a:solidFill>
              </a:rPr>
              <a:t>depends on the </a:t>
            </a:r>
            <a:r>
              <a:rPr lang="en-GB" dirty="0" smtClean="0">
                <a:solidFill>
                  <a:schemeClr val="tx1"/>
                </a:solidFill>
              </a:rPr>
              <a:t>fibre):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plastic </a:t>
            </a:r>
            <a:r>
              <a:rPr lang="en-GB" dirty="0">
                <a:solidFill>
                  <a:schemeClr val="tx1"/>
                </a:solidFill>
              </a:rPr>
              <a:t>MM fibre – </a:t>
            </a:r>
            <a:r>
              <a:rPr lang="en-GB" dirty="0" smtClean="0">
                <a:solidFill>
                  <a:schemeClr val="tx1"/>
                </a:solidFill>
              </a:rPr>
              <a:t>550m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SM </a:t>
            </a:r>
            <a:r>
              <a:rPr lang="en-GB" dirty="0">
                <a:solidFill>
                  <a:schemeClr val="tx1"/>
                </a:solidFill>
              </a:rPr>
              <a:t>fibre – up </a:t>
            </a:r>
            <a:r>
              <a:rPr lang="en-GB" dirty="0" smtClean="0">
                <a:solidFill>
                  <a:schemeClr val="tx1"/>
                </a:solidFill>
              </a:rPr>
              <a:t>10km</a:t>
            </a: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SM </a:t>
            </a:r>
            <a:r>
              <a:rPr lang="en-GB" dirty="0">
                <a:solidFill>
                  <a:schemeClr val="tx1"/>
                </a:solidFill>
              </a:rPr>
              <a:t>fibre (@1550nm) - ~ 70km</a:t>
            </a:r>
          </a:p>
        </p:txBody>
      </p:sp>
    </p:spTree>
    <p:extLst>
      <p:ext uri="{BB962C8B-B14F-4D97-AF65-F5344CB8AC3E}">
        <p14:creationId xmlns:p14="http://schemas.microsoft.com/office/powerpoint/2010/main" val="10595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Connector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Different types of 1394 connectors, usually mounted on a bracket, which is then cable connected to a header on the motherboard</a:t>
            </a:r>
          </a:p>
        </p:txBody>
      </p:sp>
      <p:pic>
        <p:nvPicPr>
          <p:cNvPr id="5" name="Picture 8" descr="headers-1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7" b="17223"/>
          <a:stretch>
            <a:fillRect/>
          </a:stretch>
        </p:blipFill>
        <p:spPr bwMode="auto">
          <a:xfrm>
            <a:off x="755650" y="2635250"/>
            <a:ext cx="3810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sb2 &amp;1394_brack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45"/>
          <a:stretch>
            <a:fillRect/>
          </a:stretch>
        </p:blipFill>
        <p:spPr bwMode="auto">
          <a:xfrm>
            <a:off x="4500563" y="4722812"/>
            <a:ext cx="3810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/>
          </p:cNvSpPr>
          <p:nvPr/>
        </p:nvSpPr>
        <p:spPr bwMode="auto">
          <a:xfrm>
            <a:off x="5651500" y="2706687"/>
            <a:ext cx="3097213" cy="609600"/>
          </a:xfrm>
          <a:prstGeom prst="borderCallout2">
            <a:avLst>
              <a:gd name="adj1" fmla="val 18750"/>
              <a:gd name="adj2" fmla="val -2458"/>
              <a:gd name="adj3" fmla="val 18750"/>
              <a:gd name="adj4" fmla="val -20296"/>
              <a:gd name="adj5" fmla="val 94009"/>
              <a:gd name="adj6" fmla="val -38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dirty="0"/>
              <a:t>IEEE1394 headers on motherboard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68313" y="4795837"/>
            <a:ext cx="3095625" cy="1150938"/>
          </a:xfrm>
          <a:prstGeom prst="borderCallout2">
            <a:avLst>
              <a:gd name="adj1" fmla="val 9931"/>
              <a:gd name="adj2" fmla="val 102463"/>
              <a:gd name="adj3" fmla="val 9931"/>
              <a:gd name="adj4" fmla="val 146255"/>
              <a:gd name="adj5" fmla="val 82481"/>
              <a:gd name="adj6" fmla="val 191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/>
              <a:t>Two types of IEEE1394 output connectors</a:t>
            </a:r>
          </a:p>
          <a:p>
            <a:pPr algn="ctr" eaLnBrk="1" hangingPunct="1"/>
            <a:r>
              <a:rPr lang="en-GB"/>
              <a:t>(mini DV + 6-pin connector )</a:t>
            </a:r>
          </a:p>
          <a:p>
            <a:pPr algn="ctr" eaLnBrk="1" hangingPunct="1"/>
            <a:r>
              <a:rPr lang="en-GB"/>
              <a:t>on bracket</a:t>
            </a:r>
          </a:p>
        </p:txBody>
      </p:sp>
    </p:spTree>
    <p:extLst>
      <p:ext uri="{BB962C8B-B14F-4D97-AF65-F5344CB8AC3E}">
        <p14:creationId xmlns:p14="http://schemas.microsoft.com/office/powerpoint/2010/main" val="27400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708478" y="1939925"/>
            <a:ext cx="4267200" cy="3886200"/>
            <a:chOff x="2880" y="935"/>
            <a:chExt cx="2688" cy="244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3" t="2962" r="5676" b="20024"/>
            <a:stretch>
              <a:fillRect/>
            </a:stretch>
          </p:blipFill>
          <p:spPr bwMode="auto">
            <a:xfrm>
              <a:off x="2880" y="935"/>
              <a:ext cx="2688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500" y="1406"/>
              <a:ext cx="568" cy="3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>
                  <a:latin typeface="Tahoma" panose="020B0604030504040204" pitchFamily="34" charset="0"/>
                </a:rPr>
                <a:t>Root 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1200">
                  <a:latin typeface="Tahoma" panose="020B0604030504040204" pitchFamily="34" charset="0"/>
                </a:rPr>
                <a:t>Hub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552" y="1924"/>
              <a:ext cx="466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>
                  <a:latin typeface="Tahoma" panose="020B0604030504040204" pitchFamily="34" charset="0"/>
                </a:rPr>
                <a:t>Hub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690" y="1924"/>
              <a:ext cx="516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>
                  <a:latin typeface="Tahoma" panose="020B0604030504040204" pitchFamily="34" charset="0"/>
                </a:rPr>
                <a:t>Hub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40" y="2795"/>
              <a:ext cx="516" cy="1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>
                  <a:latin typeface="Tahoma" panose="020B0604030504040204" pitchFamily="34" charset="0"/>
                </a:rPr>
                <a:t>Hub</a:t>
              </a:r>
            </a:p>
          </p:txBody>
        </p:sp>
      </p:grpSp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6775" cy="510085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USB defines 2 types of hardware: Hub and Device.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Up to 127 devices may be connected together in a tiered Star topology - the limiting factor being 7 address bits.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The physical wire segments are point-to-point between a Host, Hub, or Device.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The system may only have one Host, which connects to a Hub (or to a single device).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A USB Hub may connect to another Hub or to a USB device – Hubs provide multiple connection points for devices. 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02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USB </a:t>
            </a:r>
            <a:r>
              <a:rPr lang="en-GB" dirty="0"/>
              <a:t>cable connector/plug type 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  <p:pic>
        <p:nvPicPr>
          <p:cNvPr id="5" name="Picture 11" descr="File:USB TypeA Plug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4" t="19749" r="1704" b="22278"/>
          <a:stretch>
            <a:fillRect/>
          </a:stretch>
        </p:blipFill>
        <p:spPr bwMode="auto">
          <a:xfrm>
            <a:off x="3893345" y="2070432"/>
            <a:ext cx="4897437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851275" y="5410200"/>
            <a:ext cx="41767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«"/>
            </a:pPr>
            <a:r>
              <a:rPr lang="en-GB" sz="2800" dirty="0"/>
              <a:t>USB cable connector/plug type B</a:t>
            </a:r>
          </a:p>
        </p:txBody>
      </p:sp>
      <p:pic>
        <p:nvPicPr>
          <p:cNvPr id="7" name="Picture 15" descr="Power_Cords__USB_A_B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299915"/>
            <a:ext cx="3429000" cy="3429000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90867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IDE/ATA motherboard connector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/>
              <a:t>On older machines usually </a:t>
            </a:r>
            <a:r>
              <a:rPr lang="en-GB" b="1" dirty="0"/>
              <a:t>two</a:t>
            </a:r>
            <a:r>
              <a:rPr lang="en-GB" dirty="0"/>
              <a:t> connectors IDE1 and </a:t>
            </a:r>
            <a:r>
              <a:rPr lang="en-GB" dirty="0" smtClean="0"/>
              <a:t>IDE2</a:t>
            </a:r>
          </a:p>
          <a:p>
            <a:r>
              <a:rPr lang="en-GB" dirty="0"/>
              <a:t>E</a:t>
            </a:r>
            <a:r>
              <a:rPr lang="en-GB" sz="2400" dirty="0" smtClean="0"/>
              <a:t>ach </a:t>
            </a:r>
            <a:r>
              <a:rPr lang="en-GB" sz="2400" dirty="0"/>
              <a:t>can control two devices: typically HDD, DVD or CD </a:t>
            </a:r>
            <a:r>
              <a:rPr lang="en-GB" sz="2400" dirty="0" smtClean="0"/>
              <a:t>drives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5" name="Picture 5" descr="08">
            <a:hlinkClick r:id="rId2"/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3284538"/>
            <a:ext cx="5256213" cy="2408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9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A USB port supplies 5V</a:t>
            </a:r>
          </a:p>
          <a:p>
            <a:pPr eaLnBrk="1" hangingPunct="1">
              <a:lnSpc>
                <a:spcPct val="80000"/>
              </a:lnSpc>
            </a:pPr>
            <a:r>
              <a:rPr lang="en-GB" dirty="0" smtClean="0">
                <a:solidFill>
                  <a:schemeClr val="tx1"/>
                </a:solidFill>
              </a:rPr>
              <a:t>Unit load defined </a:t>
            </a:r>
            <a:r>
              <a:rPr lang="en-GB" dirty="0">
                <a:solidFill>
                  <a:schemeClr val="tx1"/>
                </a:solidFill>
              </a:rPr>
              <a:t>as </a:t>
            </a:r>
            <a:r>
              <a:rPr lang="en-GB" dirty="0" smtClean="0">
                <a:solidFill>
                  <a:schemeClr val="tx1"/>
                </a:solidFill>
              </a:rPr>
              <a:t>100mA </a:t>
            </a:r>
            <a:r>
              <a:rPr lang="en-GB" dirty="0">
                <a:solidFill>
                  <a:schemeClr val="tx1"/>
                </a:solidFill>
              </a:rPr>
              <a:t>USB 2.0 (150mA </a:t>
            </a:r>
            <a:r>
              <a:rPr lang="en-GB" dirty="0" smtClean="0">
                <a:solidFill>
                  <a:schemeClr val="tx1"/>
                </a:solidFill>
              </a:rPr>
              <a:t>USB </a:t>
            </a:r>
            <a:r>
              <a:rPr lang="en-GB" dirty="0">
                <a:solidFill>
                  <a:schemeClr val="tx1"/>
                </a:solidFill>
              </a:rPr>
              <a:t>3.0).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A maximum of 5 unit loads can be drawn from a port in USB 2.0 ( 6 in USB 3.0)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2 types of device: low-power and high-power.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Low-power devices draw at most 1 unit load (100mA) 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High-power devices draw (up to) the maximum number of unit loads supported by the standard (500mA) 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All devices default as low-power but the device's software may request high-power as long as the power is available on the providing bus.</a:t>
            </a:r>
          </a:p>
          <a:p>
            <a:pPr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Non-Standard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External hard drives: use one cable/port for data and power + one cable/port for power only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>
                <a:solidFill>
                  <a:schemeClr val="tx1"/>
                </a:solidFill>
              </a:rPr>
              <a:t>Non-communicating devices: lights, vacuum cleaners, battery chargers: take power only</a:t>
            </a:r>
          </a:p>
        </p:txBody>
      </p:sp>
    </p:spTree>
    <p:extLst>
      <p:ext uri="{BB962C8B-B14F-4D97-AF65-F5344CB8AC3E}">
        <p14:creationId xmlns:p14="http://schemas.microsoft.com/office/powerpoint/2010/main" val="179739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 / </a:t>
            </a:r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similarities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Both serial, multipoint bus specifications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Add/remove devices w/o powering down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Packet protocol for isochronous data transfer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Isochronous: delivery at regular time intervals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Guarantee specified throughput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 / </a:t>
            </a:r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differences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USB: slow to medium speed data transfer applications, i.e., storage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12 </a:t>
            </a:r>
            <a:r>
              <a:rPr lang="en-US" dirty="0" err="1">
                <a:solidFill>
                  <a:schemeClr val="tx1"/>
                </a:solidFill>
              </a:rPr>
              <a:t>Mbits</a:t>
            </a:r>
            <a:r>
              <a:rPr lang="en-US" dirty="0">
                <a:solidFill>
                  <a:schemeClr val="tx1"/>
                </a:solidFill>
              </a:rPr>
              <a:t>/sec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USB-2: high-speed data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480Mbits/sec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USB-3 (</a:t>
            </a:r>
            <a:r>
              <a:rPr lang="en-GB" dirty="0" err="1">
                <a:solidFill>
                  <a:schemeClr val="tx1"/>
                </a:solidFill>
              </a:rPr>
              <a:t>SuperSpeed</a:t>
            </a:r>
            <a:r>
              <a:rPr lang="en-GB" dirty="0">
                <a:solidFill>
                  <a:schemeClr val="tx1"/>
                </a:solidFill>
              </a:rPr>
              <a:t> USB ) </a:t>
            </a:r>
            <a:endParaRPr lang="en-GB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solidFill>
                  <a:schemeClr val="tx1"/>
                </a:solidFill>
              </a:rPr>
              <a:t>4.8Gbits/sec</a:t>
            </a:r>
            <a:endParaRPr lang="en-GB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FireWire: high-speed data transfer, i.e., full motion video with sound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400 </a:t>
            </a:r>
            <a:r>
              <a:rPr lang="en-US" dirty="0" err="1">
                <a:solidFill>
                  <a:schemeClr val="tx1"/>
                </a:solidFill>
              </a:rPr>
              <a:t>Mbits</a:t>
            </a:r>
            <a:r>
              <a:rPr lang="en-US" dirty="0">
                <a:solidFill>
                  <a:schemeClr val="tx1"/>
                </a:solidFill>
              </a:rPr>
              <a:t>/sec to 3.2 </a:t>
            </a:r>
            <a:r>
              <a:rPr lang="en-US" dirty="0" err="1">
                <a:solidFill>
                  <a:schemeClr val="tx1"/>
                </a:solidFill>
              </a:rPr>
              <a:t>Gbits</a:t>
            </a:r>
            <a:r>
              <a:rPr lang="en-US" dirty="0">
                <a:solidFill>
                  <a:schemeClr val="tx1"/>
                </a:solidFill>
              </a:rPr>
              <a:t>/sec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USB / </a:t>
            </a:r>
            <a:r>
              <a:rPr lang="en-GB" dirty="0" err="1" smtClean="0">
                <a:ea typeface="Arial Bold"/>
              </a:rPr>
              <a:t>Firewire</a:t>
            </a:r>
            <a:r>
              <a:rPr lang="en-GB" dirty="0" smtClean="0">
                <a:ea typeface="Arial Bold"/>
              </a:rPr>
              <a:t> differences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5481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USB 1.0 and 2.0 use a "speak-when-spoken-to" protocol; peripherals cannot communicate with the host unless the host specifically requests communication. (USB 3.0 </a:t>
            </a:r>
            <a:r>
              <a:rPr lang="en-GB" dirty="0" smtClean="0">
                <a:solidFill>
                  <a:schemeClr val="tx1"/>
                </a:solidFill>
              </a:rPr>
              <a:t>allows </a:t>
            </a:r>
            <a:r>
              <a:rPr lang="en-GB" dirty="0">
                <a:solidFill>
                  <a:schemeClr val="tx1"/>
                </a:solidFill>
              </a:rPr>
              <a:t>for device-initiated communications towards the host ).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 A FireWire device can communicate with any other node at any time, subject to network conditions.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 USB network relies on a single host at the top of the tree to control the network.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In a FireWire network, any capable node can control the network.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USB runs with a 5V power line, while </a:t>
            </a:r>
            <a:r>
              <a:rPr lang="en-GB" dirty="0" err="1">
                <a:solidFill>
                  <a:schemeClr val="tx1"/>
                </a:solidFill>
              </a:rPr>
              <a:t>Firewire</a:t>
            </a:r>
            <a:r>
              <a:rPr lang="en-GB" dirty="0">
                <a:solidFill>
                  <a:schemeClr val="tx1"/>
                </a:solidFill>
              </a:rPr>
              <a:t> can supply up to 30V. </a:t>
            </a:r>
          </a:p>
        </p:txBody>
      </p:sp>
    </p:spTree>
    <p:extLst>
      <p:ext uri="{BB962C8B-B14F-4D97-AF65-F5344CB8AC3E}">
        <p14:creationId xmlns:p14="http://schemas.microsoft.com/office/powerpoint/2010/main" val="29190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SCSI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7736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Small Computer System Interface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Multiple </a:t>
            </a:r>
            <a:r>
              <a:rPr lang="en-US" dirty="0">
                <a:solidFill>
                  <a:schemeClr val="tx1"/>
                </a:solidFill>
              </a:rPr>
              <a:t>variations to the original ANSI standard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Really an I/O bus rather than simple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Supports multiple devices from a single SCSI port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c09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73605"/>
            <a:ext cx="762000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5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And more connectors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71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Mini-USB for smartphones,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ereaders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etc.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Various Lightning and earlier connectors for iPads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etc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97754" cy="1143000"/>
          </a:xfrm>
        </p:spPr>
        <p:txBody>
          <a:bodyPr/>
          <a:lstStyle/>
          <a:p>
            <a:r>
              <a:rPr lang="en-GB" dirty="0">
                <a:ea typeface="Arial Bold"/>
              </a:rPr>
              <a:t>IDE/ATA motherboard connector</a:t>
            </a:r>
            <a:endParaRPr lang="en-GB" dirty="0" smtClean="0">
              <a:ea typeface="Arial Bold"/>
            </a:endParaRPr>
          </a:p>
        </p:txBody>
      </p:sp>
      <p:pic>
        <p:nvPicPr>
          <p:cNvPr id="5" name="Picture 7" descr="200710040540060735_946GZ7MA-KRS2H_bi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142" y="1600200"/>
            <a:ext cx="50690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33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IDE/ATA examples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719" cy="45259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ATA-2</a:t>
            </a:r>
            <a:r>
              <a:rPr lang="en-GB" dirty="0">
                <a:solidFill>
                  <a:schemeClr val="tx1"/>
                </a:solidFill>
              </a:rPr>
              <a:t> (EIDE, or Fast ATA), </a:t>
            </a:r>
            <a:r>
              <a:rPr lang="en-GB" b="1" dirty="0">
                <a:solidFill>
                  <a:schemeClr val="tx1"/>
                </a:solidFill>
              </a:rPr>
              <a:t>[Obsolete]</a:t>
            </a:r>
            <a:r>
              <a:rPr lang="en-GB" dirty="0">
                <a:solidFill>
                  <a:schemeClr val="tx1"/>
                </a:solidFill>
              </a:rPr>
              <a:t> 16.6MBytes/sec, 8 or 16 bit data width, 40 pin data ribbon cable/connector </a:t>
            </a:r>
          </a:p>
          <a:p>
            <a:r>
              <a:rPr lang="en-GB" b="1" dirty="0">
                <a:solidFill>
                  <a:schemeClr val="tx1"/>
                </a:solidFill>
              </a:rPr>
              <a:t>ATA-7</a:t>
            </a:r>
            <a:r>
              <a:rPr lang="en-GB" dirty="0">
                <a:solidFill>
                  <a:schemeClr val="tx1"/>
                </a:solidFill>
              </a:rPr>
              <a:t> Ultra-ATA/133, 133MBytes/sec,16 bit data width/40 pin data connector/80 pin cable,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additional 40 new pins are Ground </a:t>
            </a:r>
          </a:p>
          <a:p>
            <a:r>
              <a:rPr lang="en-GB" b="1" dirty="0">
                <a:solidFill>
                  <a:schemeClr val="tx1"/>
                </a:solidFill>
              </a:rPr>
              <a:t>ATAPI</a:t>
            </a:r>
            <a:r>
              <a:rPr lang="en-GB" dirty="0">
                <a:solidFill>
                  <a:schemeClr val="tx1"/>
                </a:solidFill>
              </a:rPr>
              <a:t> (ATA Packet Interface) is the CD-ROM side of the interface. Same connector as ATA, +1 extra for </a:t>
            </a:r>
            <a:r>
              <a:rPr lang="en-GB" dirty="0" err="1">
                <a:solidFill>
                  <a:schemeClr val="tx1"/>
                </a:solidFill>
              </a:rPr>
              <a:t>analog</a:t>
            </a:r>
            <a:r>
              <a:rPr lang="en-GB" dirty="0">
                <a:solidFill>
                  <a:schemeClr val="tx1"/>
                </a:solidFill>
              </a:rPr>
              <a:t> and +1 for digital audio </a:t>
            </a:r>
          </a:p>
        </p:txBody>
      </p:sp>
    </p:spTree>
    <p:extLst>
      <p:ext uri="{BB962C8B-B14F-4D97-AF65-F5344CB8AC3E}">
        <p14:creationId xmlns:p14="http://schemas.microsoft.com/office/powerpoint/2010/main" val="1676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IDE/ATA Interface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ATA-# interface for disk drives; defines the Physical layer, Electrical layer and Signalling protocol </a:t>
            </a:r>
          </a:p>
          <a:p>
            <a:r>
              <a:rPr lang="en-GB" dirty="0">
                <a:solidFill>
                  <a:schemeClr val="tx1"/>
                </a:solidFill>
              </a:rPr>
              <a:t>The hard drive, computer, and software determine the mode used: Programmed </a:t>
            </a:r>
            <a:r>
              <a:rPr lang="en-GB" dirty="0" err="1">
                <a:solidFill>
                  <a:schemeClr val="tx1"/>
                </a:solidFill>
              </a:rPr>
              <a:t>Input/Output</a:t>
            </a:r>
            <a:r>
              <a:rPr lang="en-GB" dirty="0">
                <a:solidFill>
                  <a:schemeClr val="tx1"/>
                </a:solidFill>
              </a:rPr>
              <a:t> (PIO) or Direct Memory Access (DMA). </a:t>
            </a:r>
          </a:p>
          <a:p>
            <a:r>
              <a:rPr lang="en-GB" dirty="0">
                <a:solidFill>
                  <a:schemeClr val="tx1"/>
                </a:solidFill>
              </a:rPr>
              <a:t>Addressing on the bus is defined by the HDD: CHS (Cylinder, Head, Sector) </a:t>
            </a:r>
          </a:p>
        </p:txBody>
      </p:sp>
    </p:spTree>
    <p:extLst>
      <p:ext uri="{BB962C8B-B14F-4D97-AF65-F5344CB8AC3E}">
        <p14:creationId xmlns:p14="http://schemas.microsoft.com/office/powerpoint/2010/main" val="12377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SATA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719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SATA sends a bit at a time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 (cf. PATA sends 16 bits at once) </a:t>
            </a:r>
          </a:p>
          <a:p>
            <a:r>
              <a:rPr lang="en-GB" dirty="0">
                <a:solidFill>
                  <a:schemeClr val="tx1"/>
                </a:solidFill>
              </a:rPr>
              <a:t>Uses a 4 conductor cable with two differential pairs [</a:t>
            </a:r>
            <a:r>
              <a:rPr lang="en-GB" dirty="0" err="1">
                <a:solidFill>
                  <a:schemeClr val="tx1"/>
                </a:solidFill>
              </a:rPr>
              <a:t>Tx</a:t>
            </a:r>
            <a:r>
              <a:rPr lang="en-GB" dirty="0">
                <a:solidFill>
                  <a:schemeClr val="tx1"/>
                </a:solidFill>
              </a:rPr>
              <a:t>/Rx], plus an additional three ground pins and a separate power pin. </a:t>
            </a:r>
          </a:p>
          <a:p>
            <a:r>
              <a:rPr lang="en-GB" dirty="0">
                <a:solidFill>
                  <a:schemeClr val="tx1"/>
                </a:solidFill>
              </a:rPr>
              <a:t>Data runs at 150MBps [1.5GHz] using 8B/10B encoding and 250mV signal swings </a:t>
            </a:r>
          </a:p>
        </p:txBody>
      </p:sp>
    </p:spTree>
    <p:extLst>
      <p:ext uri="{BB962C8B-B14F-4D97-AF65-F5344CB8AC3E}">
        <p14:creationId xmlns:p14="http://schemas.microsoft.com/office/powerpoint/2010/main" val="15408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SATA Motherboard Controller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0"/>
          </p:nvPr>
        </p:nvSpPr>
        <p:spPr>
          <a:xfrm>
            <a:off x="6516688" y="1939925"/>
            <a:ext cx="2170112" cy="4186238"/>
          </a:xfrm>
        </p:spPr>
        <p:txBody>
          <a:bodyPr/>
          <a:lstStyle/>
          <a:p>
            <a:endParaRPr lang="en-GB" smtClean="0">
              <a:latin typeface="Arial" charset="0"/>
              <a:cs typeface="Arial" charset="0"/>
            </a:endParaRPr>
          </a:p>
        </p:txBody>
      </p:sp>
      <p:pic>
        <p:nvPicPr>
          <p:cNvPr id="5" name="Picture 13" descr="Penryn1600SLIX3-W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84313"/>
            <a:ext cx="496887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AutoShape 8"/>
          <p:cNvSpPr>
            <a:spLocks/>
          </p:cNvSpPr>
          <p:nvPr/>
        </p:nvSpPr>
        <p:spPr bwMode="auto">
          <a:xfrm>
            <a:off x="468313" y="4149725"/>
            <a:ext cx="2232025" cy="719138"/>
          </a:xfrm>
          <a:prstGeom prst="borderCallout2">
            <a:avLst>
              <a:gd name="adj1" fmla="val 15894"/>
              <a:gd name="adj2" fmla="val 103412"/>
              <a:gd name="adj3" fmla="val 15894"/>
              <a:gd name="adj4" fmla="val 126602"/>
              <a:gd name="adj5" fmla="val 97352"/>
              <a:gd name="adj6" fmla="val 1508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sz="2000" dirty="0"/>
              <a:t>Here six SATA II connectors</a:t>
            </a:r>
          </a:p>
        </p:txBody>
      </p:sp>
      <p:pic>
        <p:nvPicPr>
          <p:cNvPr id="7" name="Picture 14" descr="sata_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9" t="47501" r="14084"/>
          <a:stretch>
            <a:fillRect/>
          </a:stretch>
        </p:blipFill>
        <p:spPr bwMode="auto">
          <a:xfrm>
            <a:off x="971550" y="1557338"/>
            <a:ext cx="18732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434232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8B/10B Encoding and SATA versions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each 8 bit data byte is translated into a 10 bit character in order to equalize the numbers of 1's and 0's sent 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this </a:t>
            </a:r>
            <a:r>
              <a:rPr lang="en-GB" dirty="0">
                <a:solidFill>
                  <a:schemeClr val="tx1"/>
                </a:solidFill>
              </a:rPr>
              <a:t>achieve DC-balance and bounded disparity, and yet provide enough state changes to allow reasonable clock recovery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 encoded signal also contains an embedded clock. </a:t>
            </a:r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SATA-1 </a:t>
            </a:r>
            <a:r>
              <a:rPr lang="en-GB" dirty="0">
                <a:solidFill>
                  <a:schemeClr val="tx1"/>
                </a:solidFill>
              </a:rPr>
              <a:t>Data runs at 1.5Gbps using 8B/10B encoding and 250mV signal </a:t>
            </a:r>
            <a:r>
              <a:rPr lang="en-GB" dirty="0" smtClean="0">
                <a:solidFill>
                  <a:schemeClr val="tx1"/>
                </a:solidFill>
              </a:rPr>
              <a:t>swings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Latest SATA 3.2 runs at 16Gbps  transfer rate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1630</Words>
  <Application>Microsoft Office PowerPoint</Application>
  <PresentationFormat>On-screen Show (4:3)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Bold</vt:lpstr>
      <vt:lpstr>Calibri</vt:lpstr>
      <vt:lpstr>Tahoma</vt:lpstr>
      <vt:lpstr>Office Theme</vt:lpstr>
      <vt:lpstr>Platforms: Lecture 10: External Buses</vt:lpstr>
      <vt:lpstr>IDE/ATA</vt:lpstr>
      <vt:lpstr>IDE/ATA motherboard connector</vt:lpstr>
      <vt:lpstr>IDE/ATA motherboard connector</vt:lpstr>
      <vt:lpstr>IDE/ATA examples</vt:lpstr>
      <vt:lpstr>IDE/ATA Interface</vt:lpstr>
      <vt:lpstr>SATA</vt:lpstr>
      <vt:lpstr>SATA Motherboard Controller</vt:lpstr>
      <vt:lpstr>8B/10B Encoding and SATA versions</vt:lpstr>
      <vt:lpstr>SATA Bus Protocol Frame</vt:lpstr>
      <vt:lpstr>PCI</vt:lpstr>
      <vt:lpstr>PCI Expansion Card</vt:lpstr>
      <vt:lpstr>PCI Motherboard Connectors</vt:lpstr>
      <vt:lpstr>PCI Bus</vt:lpstr>
      <vt:lpstr>AGP</vt:lpstr>
      <vt:lpstr>AGP Motherboard connector</vt:lpstr>
      <vt:lpstr>PCI Express (PCIe)</vt:lpstr>
      <vt:lpstr>PCIe</vt:lpstr>
      <vt:lpstr>PCIe Card</vt:lpstr>
      <vt:lpstr>PCIe motherboard connectors</vt:lpstr>
      <vt:lpstr>PCIe Types</vt:lpstr>
      <vt:lpstr>PCIe Protocol</vt:lpstr>
      <vt:lpstr>Bus Connector Comparisons</vt:lpstr>
      <vt:lpstr>Firewire Bus: IEEE 1394</vt:lpstr>
      <vt:lpstr>Firewire Bus: IEEE 1394</vt:lpstr>
      <vt:lpstr>Firewire Data Speeds</vt:lpstr>
      <vt:lpstr>Firewire Connector</vt:lpstr>
      <vt:lpstr>USB</vt:lpstr>
      <vt:lpstr>USB</vt:lpstr>
      <vt:lpstr>USB</vt:lpstr>
      <vt:lpstr>USB / Firewire similarities</vt:lpstr>
      <vt:lpstr>USB / Firewire differences</vt:lpstr>
      <vt:lpstr>USB / Firewire differences</vt:lpstr>
      <vt:lpstr>SCSI</vt:lpstr>
      <vt:lpstr>And more connectors</vt:lpstr>
    </vt:vector>
  </TitlesOfParts>
  <Company>designflavour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37</cp:revision>
  <dcterms:created xsi:type="dcterms:W3CDTF">2011-03-16T14:24:04Z</dcterms:created>
  <dcterms:modified xsi:type="dcterms:W3CDTF">2014-04-28T19:37:58Z</dcterms:modified>
</cp:coreProperties>
</file>