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87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F70"/>
    <a:srgbClr val="CECFCB"/>
    <a:srgbClr val="EDEBE7"/>
    <a:srgbClr val="E17000"/>
    <a:srgbClr val="E20081"/>
    <a:srgbClr val="11A2C4"/>
    <a:srgbClr val="7AB800"/>
    <a:srgbClr val="B5B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09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rgbClr val="11A2C4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14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CECFC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2"/>
          <p:cNvCxnSpPr/>
          <p:nvPr userDrawn="1"/>
        </p:nvCxnSpPr>
        <p:spPr>
          <a:xfrm rot="5400000">
            <a:off x="6904038" y="4618037"/>
            <a:ext cx="3016250" cy="14636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5"/>
          <p:cNvCxnSpPr/>
          <p:nvPr userDrawn="1"/>
        </p:nvCxnSpPr>
        <p:spPr>
          <a:xfrm rot="10800000" flipV="1">
            <a:off x="6650038" y="6181725"/>
            <a:ext cx="2493962" cy="5873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6200000" flipV="1">
            <a:off x="6221412" y="2849563"/>
            <a:ext cx="3438525" cy="24066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 userDrawn="1"/>
        </p:nvSpPr>
        <p:spPr>
          <a:xfrm>
            <a:off x="8556625" y="4921250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7820025" y="6437313"/>
            <a:ext cx="90488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7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61605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rgbClr val="EDEB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6C6F70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6C6F70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6C6F70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B5B6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8380413" y="5316538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>
          <a:xfrm rot="5400000">
            <a:off x="6955632" y="5342731"/>
            <a:ext cx="1541462" cy="14890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 userDrawn="1"/>
        </p:nvSpPr>
        <p:spPr>
          <a:xfrm>
            <a:off x="7480300" y="4572000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2"/>
          <p:cNvCxnSpPr/>
          <p:nvPr userDrawn="1"/>
        </p:nvCxnSpPr>
        <p:spPr>
          <a:xfrm rot="5400000">
            <a:off x="8024812" y="4243388"/>
            <a:ext cx="1520825" cy="7175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 userDrawn="1"/>
        </p:nvCxnSpPr>
        <p:spPr>
          <a:xfrm rot="10800000">
            <a:off x="6664325" y="4340225"/>
            <a:ext cx="2479675" cy="8350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0"/>
          <p:cNvCxnSpPr/>
          <p:nvPr userDrawn="1"/>
        </p:nvCxnSpPr>
        <p:spPr>
          <a:xfrm rot="10800000">
            <a:off x="6737350" y="3949700"/>
            <a:ext cx="2406650" cy="20383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87533" cy="4525963"/>
          </a:xfrm>
        </p:spPr>
        <p:txBody>
          <a:bodyPr>
            <a:normAutofit/>
          </a:bodyPr>
          <a:lstStyle>
            <a:lvl1pPr>
              <a:buClr>
                <a:srgbClr val="F0AB00"/>
              </a:buClr>
              <a:buNone/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F0AB00"/>
              </a:buClr>
              <a:buNone/>
              <a:defRPr sz="2400">
                <a:solidFill>
                  <a:srgbClr val="B5B6B3"/>
                </a:solidFill>
              </a:defRPr>
            </a:lvl2pPr>
            <a:lvl3pPr>
              <a:buClr>
                <a:srgbClr val="F0AB00"/>
              </a:buClr>
              <a:buNone/>
              <a:defRPr sz="2000">
                <a:solidFill>
                  <a:srgbClr val="B5B6B3"/>
                </a:solidFill>
              </a:defRPr>
            </a:lvl3pPr>
            <a:lvl4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4pPr>
            <a:lvl5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DDF1D4-88D1-492E-A93F-53CFB47AA5CE}" type="datetimeFigureOut">
              <a:rPr lang="en-US"/>
              <a:pPr>
                <a:defRPr/>
              </a:pPr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8DD0A2-AF0B-4AAC-8DA1-BC845181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2"/>
          <p:cNvSpPr>
            <a:spLocks noGrp="1"/>
          </p:cNvSpPr>
          <p:nvPr>
            <p:ph type="title"/>
          </p:nvPr>
        </p:nvSpPr>
        <p:spPr>
          <a:xfrm>
            <a:off x="457200" y="2640013"/>
            <a:ext cx="8229600" cy="1143000"/>
          </a:xfrm>
        </p:spPr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Platforms:</a:t>
            </a:r>
            <a:br>
              <a:rPr lang="en-GB" dirty="0">
                <a:latin typeface="Arial" charset="0"/>
                <a:cs typeface="Arial" charset="0"/>
              </a:rPr>
            </a:br>
            <a:r>
              <a:rPr lang="en-GB" dirty="0">
                <a:latin typeface="Arial" charset="0"/>
                <a:cs typeface="Arial" charset="0"/>
              </a:rPr>
              <a:t>Lecture </a:t>
            </a:r>
            <a:r>
              <a:rPr lang="en-GB" dirty="0" smtClean="0">
                <a:latin typeface="Arial" charset="0"/>
                <a:cs typeface="Arial" charset="0"/>
              </a:rPr>
              <a:t>11: Operating Systems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Operating System Functions 6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Security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dirty="0">
                <a:solidFill>
                  <a:schemeClr val="tx1"/>
                </a:solidFill>
              </a:rPr>
              <a:t>Operating systems provide password protection to keep unauthorized users out of the system.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dirty="0">
                <a:solidFill>
                  <a:schemeClr val="tx1"/>
                </a:solidFill>
              </a:rPr>
              <a:t>Some operating systems also maintain activity logs and accounting of the user's time for billing purposes.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dirty="0">
                <a:solidFill>
                  <a:schemeClr val="tx1"/>
                </a:solidFill>
              </a:rPr>
              <a:t>They also provide backup and recovery routines for starting over in the event of a system failure</a:t>
            </a:r>
          </a:p>
          <a:p>
            <a:pPr marL="0" indent="0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5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Operating System Categories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0072" cy="45259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GB" sz="2800" dirty="0">
                <a:solidFill>
                  <a:schemeClr val="tx1"/>
                </a:solidFill>
              </a:rPr>
              <a:t>Mainframes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GB" sz="2800" dirty="0" smtClean="0">
                <a:solidFill>
                  <a:schemeClr val="tx1"/>
                </a:solidFill>
              </a:rPr>
              <a:t>Desktops (laptops) – Windows, </a:t>
            </a:r>
            <a:r>
              <a:rPr lang="en-GB" sz="2800" dirty="0" err="1" smtClean="0">
                <a:solidFill>
                  <a:schemeClr val="tx1"/>
                </a:solidFill>
              </a:rPr>
              <a:t>iOS</a:t>
            </a:r>
            <a:r>
              <a:rPr lang="en-GB" sz="2800" dirty="0" smtClean="0">
                <a:solidFill>
                  <a:schemeClr val="tx1"/>
                </a:solidFill>
              </a:rPr>
              <a:t>, </a:t>
            </a:r>
            <a:r>
              <a:rPr lang="en-GB" sz="2800" dirty="0" err="1" smtClean="0">
                <a:solidFill>
                  <a:schemeClr val="tx1"/>
                </a:solidFill>
              </a:rPr>
              <a:t>etc</a:t>
            </a:r>
            <a:endParaRPr lang="en-GB" sz="2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GB" sz="2800" dirty="0">
                <a:solidFill>
                  <a:schemeClr val="tx1"/>
                </a:solidFill>
              </a:rPr>
              <a:t>Servers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GB" sz="2400" dirty="0">
                <a:solidFill>
                  <a:schemeClr val="tx1"/>
                </a:solidFill>
              </a:rPr>
              <a:t>lack of any GUI in many servers frees up very large amounts of processing power for other tasks, so don’t need high speed CPUs; don’t need a GUI OS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GB" sz="2800" dirty="0">
                <a:solidFill>
                  <a:schemeClr val="tx1"/>
                </a:solidFill>
              </a:rPr>
              <a:t>High Performance super computers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GB" sz="2800" dirty="0">
                <a:solidFill>
                  <a:schemeClr val="tx1"/>
                </a:solidFill>
              </a:rPr>
              <a:t>Embedded systems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GB" sz="2400" dirty="0">
                <a:solidFill>
                  <a:schemeClr val="tx1"/>
                </a:solidFill>
              </a:rPr>
              <a:t>Smartphones, iPods, DVDs, routers &amp; switches, TV set-top boxes, ………….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Mainframes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9128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run multiple operating systems</a:t>
            </a:r>
          </a:p>
          <a:p>
            <a:r>
              <a:rPr lang="en-GB" dirty="0">
                <a:solidFill>
                  <a:schemeClr val="tx1"/>
                </a:solidFill>
              </a:rPr>
              <a:t>operate as a number of virtual machines (rather than as a single computer)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typically manufactured by large companies for large-scale computing purposes.</a:t>
            </a:r>
          </a:p>
          <a:p>
            <a:r>
              <a:rPr lang="en-GB" dirty="0">
                <a:solidFill>
                  <a:schemeClr val="tx1"/>
                </a:solidFill>
              </a:rPr>
              <a:t>Most popular: </a:t>
            </a:r>
            <a:r>
              <a:rPr lang="en-GB" b="1" dirty="0">
                <a:solidFill>
                  <a:schemeClr val="tx1"/>
                </a:solidFill>
              </a:rPr>
              <a:t>z/OS</a:t>
            </a:r>
            <a:r>
              <a:rPr lang="en-GB" dirty="0">
                <a:solidFill>
                  <a:schemeClr val="tx1"/>
                </a:solidFill>
              </a:rPr>
              <a:t> from IBM.  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Servers 1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6424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Server operating systems are designed to provide platforms for multi-users , for critical, network applications.</a:t>
            </a:r>
          </a:p>
          <a:p>
            <a:pPr>
              <a:lnSpc>
                <a:spcPct val="90000"/>
              </a:lnSpc>
            </a:pPr>
            <a:r>
              <a:rPr lang="en-GB" dirty="0"/>
              <a:t>Their main purpose is to provide security, stability and collaboration.</a:t>
            </a:r>
          </a:p>
          <a:p>
            <a:pPr>
              <a:lnSpc>
                <a:spcPct val="90000"/>
              </a:lnSpc>
            </a:pPr>
            <a:r>
              <a:rPr lang="en-GB" dirty="0"/>
              <a:t>Come with dedicated software tools such as Web servers, e-mail agents and terminal services</a:t>
            </a:r>
          </a:p>
          <a:p>
            <a:pPr>
              <a:lnSpc>
                <a:spcPct val="90000"/>
              </a:lnSpc>
            </a:pPr>
            <a:r>
              <a:rPr lang="en-GB" dirty="0"/>
              <a:t>The common applications for server </a:t>
            </a:r>
            <a:r>
              <a:rPr lang="en-GB" dirty="0" err="1"/>
              <a:t>OSes</a:t>
            </a:r>
            <a:r>
              <a:rPr lang="en-GB" dirty="0"/>
              <a:t> are: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File and printer sharing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Application services (including databases)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Web site services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E-mail, groupware and messaging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Terminal services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Caching  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Servers 2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6424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Linux </a:t>
            </a:r>
            <a:r>
              <a:rPr lang="en-GB" dirty="0" smtClean="0">
                <a:solidFill>
                  <a:schemeClr val="tx1"/>
                </a:solidFill>
              </a:rPr>
              <a:t>versions: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Ubuntu, Red Hat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etc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Windows 	</a:t>
            </a:r>
            <a:r>
              <a:rPr lang="en-GB" dirty="0" smtClean="0">
                <a:solidFill>
                  <a:schemeClr val="tx1"/>
                </a:solidFill>
              </a:rPr>
              <a:t>(Server editions)</a:t>
            </a:r>
            <a:endParaRPr lang="en-GB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Unix </a:t>
            </a:r>
            <a:r>
              <a:rPr lang="en-GB" dirty="0" smtClean="0">
                <a:solidFill>
                  <a:schemeClr val="tx1"/>
                </a:solidFill>
              </a:rPr>
              <a:t>(e.g. HP-UX)</a:t>
            </a:r>
            <a:r>
              <a:rPr lang="en-GB" dirty="0">
                <a:solidFill>
                  <a:schemeClr val="tx1"/>
                </a:solidFill>
              </a:rPr>
              <a:t>				</a:t>
            </a:r>
            <a:endParaRPr lang="en-GB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Mac </a:t>
            </a:r>
            <a:r>
              <a:rPr lang="en-GB" dirty="0">
                <a:solidFill>
                  <a:schemeClr val="tx1"/>
                </a:solidFill>
              </a:rPr>
              <a:t>OS </a:t>
            </a:r>
            <a:r>
              <a:rPr lang="en-GB" dirty="0" smtClean="0">
                <a:solidFill>
                  <a:schemeClr val="tx1"/>
                </a:solidFill>
              </a:rPr>
              <a:t>(X and later)</a:t>
            </a:r>
            <a:endParaRPr lang="en-GB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FreeBSD (</a:t>
            </a:r>
            <a:r>
              <a:rPr lang="en-GB" dirty="0" err="1">
                <a:solidFill>
                  <a:schemeClr val="tx1"/>
                </a:solidFill>
              </a:rPr>
              <a:t>OpenSource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version of BSD, itself derived from Unix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Solaris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from Sun Microsystems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also the open source </a:t>
            </a:r>
            <a:r>
              <a:rPr lang="en-GB" dirty="0" err="1">
                <a:solidFill>
                  <a:schemeClr val="tx1"/>
                </a:solidFill>
              </a:rPr>
              <a:t>FreeSolaris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256811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High Performance Supercomputers</a:t>
            </a:r>
            <a:endParaRPr lang="en-GB" dirty="0" smtClean="0">
              <a:ea typeface="Arial Bold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9" y="1600200"/>
            <a:ext cx="7548185" cy="4525963"/>
          </a:xfrm>
        </p:spPr>
      </p:pic>
    </p:spTree>
    <p:extLst>
      <p:ext uri="{BB962C8B-B14F-4D97-AF65-F5344CB8AC3E}">
        <p14:creationId xmlns:p14="http://schemas.microsoft.com/office/powerpoint/2010/main" val="23241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Embedded Systems</a:t>
            </a:r>
            <a:endParaRPr lang="en-GB" dirty="0" smtClean="0">
              <a:ea typeface="Arial Bold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277367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special-purpose systems in which the computer is completely encapsulated by the device it controls. </a:t>
            </a:r>
          </a:p>
          <a:p>
            <a:r>
              <a:rPr lang="en-GB" dirty="0">
                <a:solidFill>
                  <a:schemeClr val="tx1"/>
                </a:solidFill>
              </a:rPr>
              <a:t>They perform pre-defined tasks that have very specific requirements.</a:t>
            </a:r>
          </a:p>
          <a:p>
            <a:r>
              <a:rPr lang="en-GB" dirty="0">
                <a:solidFill>
                  <a:schemeClr val="tx1"/>
                </a:solidFill>
              </a:rPr>
              <a:t>Real-time operating systems are embedded systems with certain time requirements. 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Includes network routers and switches which frequently use CISCO IOS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5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90867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Objectives of Operating System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912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Make the computer system easy to use for the user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Manage the hardware efficiently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Types of Operating Systems</a:t>
            </a:r>
            <a:endParaRPr lang="en-GB" dirty="0" smtClean="0">
              <a:ea typeface="Arial Bold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08963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Single User is </a:t>
            </a:r>
            <a:r>
              <a:rPr lang="en-GB" dirty="0">
                <a:solidFill>
                  <a:schemeClr val="tx1"/>
                </a:solidFill>
              </a:rPr>
              <a:t>for use by a single user for a standalone single computer </a:t>
            </a:r>
            <a:r>
              <a:rPr lang="en-GB" dirty="0" smtClean="0">
                <a:solidFill>
                  <a:schemeClr val="tx1"/>
                </a:solidFill>
              </a:rPr>
              <a:t>(MSDOS is also Single Task)</a:t>
            </a:r>
          </a:p>
          <a:p>
            <a:r>
              <a:rPr lang="en-GB" dirty="0">
                <a:solidFill>
                  <a:schemeClr val="tx1"/>
                </a:solidFill>
              </a:rPr>
              <a:t>Single User and Multitasking OS  allows execution of more than one task or process concurrently. </a:t>
            </a:r>
            <a:r>
              <a:rPr lang="en-GB" dirty="0" smtClean="0">
                <a:solidFill>
                  <a:schemeClr val="tx1"/>
                </a:solidFill>
              </a:rPr>
              <a:t> (divides processor time by time sharing)</a:t>
            </a:r>
          </a:p>
          <a:p>
            <a:r>
              <a:rPr lang="en-GB" dirty="0">
                <a:solidFill>
                  <a:schemeClr val="tx1"/>
                </a:solidFill>
              </a:rPr>
              <a:t>Multiuser OS  </a:t>
            </a:r>
            <a:r>
              <a:rPr lang="en-GB" dirty="0" smtClean="0">
                <a:solidFill>
                  <a:schemeClr val="tx1"/>
                </a:solidFill>
              </a:rPr>
              <a:t>are </a:t>
            </a:r>
            <a:r>
              <a:rPr lang="en-GB" dirty="0">
                <a:solidFill>
                  <a:schemeClr val="tx1"/>
                </a:solidFill>
              </a:rPr>
              <a:t>used in </a:t>
            </a:r>
            <a:r>
              <a:rPr lang="en-GB" dirty="0" smtClean="0">
                <a:solidFill>
                  <a:schemeClr val="tx1"/>
                </a:solidFill>
              </a:rPr>
              <a:t>networks </a:t>
            </a:r>
            <a:r>
              <a:rPr lang="en-GB" dirty="0">
                <a:solidFill>
                  <a:schemeClr val="tx1"/>
                </a:solidFill>
              </a:rPr>
              <a:t>that allow </a:t>
            </a:r>
            <a:r>
              <a:rPr lang="en-GB" dirty="0" smtClean="0">
                <a:solidFill>
                  <a:schemeClr val="tx1"/>
                </a:solidFill>
              </a:rPr>
              <a:t>the same </a:t>
            </a:r>
            <a:r>
              <a:rPr lang="en-GB" dirty="0">
                <a:solidFill>
                  <a:schemeClr val="tx1"/>
                </a:solidFill>
              </a:rPr>
              <a:t>data and applications to be accessed </a:t>
            </a:r>
            <a:r>
              <a:rPr lang="en-GB" dirty="0" smtClean="0">
                <a:solidFill>
                  <a:schemeClr val="tx1"/>
                </a:solidFill>
              </a:rPr>
              <a:t>by </a:t>
            </a:r>
            <a:r>
              <a:rPr lang="en-GB" dirty="0">
                <a:solidFill>
                  <a:schemeClr val="tx1"/>
                </a:solidFill>
              </a:rPr>
              <a:t>multiple users </a:t>
            </a:r>
            <a:r>
              <a:rPr lang="en-GB" dirty="0" smtClean="0">
                <a:solidFill>
                  <a:schemeClr val="tx1"/>
                </a:solidFill>
              </a:rPr>
              <a:t>simultaneously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Multiprocessing </a:t>
            </a:r>
            <a:r>
              <a:rPr lang="en-GB" dirty="0">
                <a:solidFill>
                  <a:schemeClr val="tx1"/>
                </a:solidFill>
              </a:rPr>
              <a:t>OS </a:t>
            </a:r>
            <a:r>
              <a:rPr lang="en-GB" dirty="0" smtClean="0">
                <a:solidFill>
                  <a:schemeClr val="tx1"/>
                </a:solidFill>
              </a:rPr>
              <a:t>have 2+ </a:t>
            </a:r>
            <a:r>
              <a:rPr lang="en-GB" dirty="0">
                <a:solidFill>
                  <a:schemeClr val="tx1"/>
                </a:solidFill>
              </a:rPr>
              <a:t>processors for a single running process. Processing </a:t>
            </a:r>
            <a:r>
              <a:rPr lang="en-GB" dirty="0" smtClean="0">
                <a:solidFill>
                  <a:schemeClr val="tx1"/>
                </a:solidFill>
              </a:rPr>
              <a:t>executed in parallel, with processors working on different parts or tasks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Types of Operating Systems</a:t>
            </a:r>
            <a:endParaRPr lang="en-GB" dirty="0" smtClean="0">
              <a:ea typeface="Arial Bold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08963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Real </a:t>
            </a:r>
            <a:r>
              <a:rPr lang="en-GB" dirty="0">
                <a:solidFill>
                  <a:schemeClr val="tx1"/>
                </a:solidFill>
              </a:rPr>
              <a:t>Time OS  are designed to respond to an event within a predetermined time</a:t>
            </a:r>
            <a:r>
              <a:rPr lang="en-GB" dirty="0" smtClean="0">
                <a:solidFill>
                  <a:schemeClr val="tx1"/>
                </a:solidFill>
              </a:rPr>
              <a:t>. Monitor dynamic real-time processes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Embedded </a:t>
            </a:r>
            <a:r>
              <a:rPr lang="en-GB" dirty="0">
                <a:solidFill>
                  <a:schemeClr val="tx1"/>
                </a:solidFill>
              </a:rPr>
              <a:t>OS  </a:t>
            </a:r>
            <a:r>
              <a:rPr lang="en-GB" dirty="0" smtClean="0">
                <a:solidFill>
                  <a:schemeClr val="tx1"/>
                </a:solidFill>
              </a:rPr>
              <a:t>are </a:t>
            </a:r>
            <a:r>
              <a:rPr lang="en-GB" dirty="0">
                <a:solidFill>
                  <a:schemeClr val="tx1"/>
                </a:solidFill>
              </a:rPr>
              <a:t>embedded in a device in </a:t>
            </a:r>
            <a:r>
              <a:rPr lang="en-GB" dirty="0" smtClean="0">
                <a:solidFill>
                  <a:schemeClr val="tx1"/>
                </a:solidFill>
              </a:rPr>
              <a:t>ROM, specific to a device and tailored to its needs.</a:t>
            </a:r>
          </a:p>
        </p:txBody>
      </p:sp>
    </p:spTree>
    <p:extLst>
      <p:ext uri="{BB962C8B-B14F-4D97-AF65-F5344CB8AC3E}">
        <p14:creationId xmlns:p14="http://schemas.microsoft.com/office/powerpoint/2010/main" val="15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Operating System Functions 1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0072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User Interface</a:t>
            </a:r>
          </a:p>
          <a:p>
            <a:r>
              <a:rPr lang="en-GB" dirty="0">
                <a:solidFill>
                  <a:schemeClr val="tx1"/>
                </a:solidFill>
              </a:rPr>
              <a:t>All graphics based today, the user interface includes the windows, menus and method of interaction between you and the computer. 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Prior </a:t>
            </a:r>
            <a:r>
              <a:rPr lang="en-GB" dirty="0">
                <a:solidFill>
                  <a:schemeClr val="tx1"/>
                </a:solidFill>
              </a:rPr>
              <a:t>to graphical user interfaces (GUIs), all operation of the computer was performed by typing in commands. Not at all extinct, command-line interfaces are alive and well and provide an alternate way of running programs on all major operating systems.</a:t>
            </a:r>
          </a:p>
          <a:p>
            <a:r>
              <a:rPr lang="en-GB" dirty="0">
                <a:solidFill>
                  <a:schemeClr val="tx1"/>
                </a:solidFill>
              </a:rPr>
              <a:t>Operating systems may support optional interfaces, both graphical and command line. Although the majority of people work with the default interfaces, different "shells" offer variations of appearance and functionality.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Operating System Functions 2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0072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Job Management</a:t>
            </a:r>
          </a:p>
          <a:p>
            <a:r>
              <a:rPr lang="en-GB" dirty="0">
                <a:solidFill>
                  <a:schemeClr val="tx1"/>
                </a:solidFill>
              </a:rPr>
              <a:t>Job management controls the order and time in which programs are run and is more sophisticated in the mainframe environment where scheduling the daily work has always been routine. 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IBM's </a:t>
            </a:r>
            <a:r>
              <a:rPr lang="en-GB" dirty="0">
                <a:solidFill>
                  <a:schemeClr val="tx1"/>
                </a:solidFill>
              </a:rPr>
              <a:t>job control language (JCL) was developed decades ago. In a desktop environment, batch files can be written to perform a sequence of operations that can be scheduled to start at a given time.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Operating System Functions 3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912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Task Management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Multitasking</a:t>
            </a:r>
            <a:r>
              <a:rPr lang="en-GB" dirty="0">
                <a:solidFill>
                  <a:schemeClr val="tx1"/>
                </a:solidFill>
              </a:rPr>
              <a:t>, which is the ability to simultaneously execute multiple programs, is available in all operating systems </a:t>
            </a:r>
            <a:r>
              <a:rPr lang="en-GB" dirty="0" smtClean="0">
                <a:solidFill>
                  <a:schemeClr val="tx1"/>
                </a:solidFill>
              </a:rPr>
              <a:t>today.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Critical </a:t>
            </a:r>
            <a:r>
              <a:rPr lang="en-GB" dirty="0">
                <a:solidFill>
                  <a:schemeClr val="tx1"/>
                </a:solidFill>
              </a:rPr>
              <a:t>in the mainframe and server environment, applications can be prioritized to run faster or slower depending on their </a:t>
            </a:r>
            <a:r>
              <a:rPr lang="en-GB" dirty="0" smtClean="0">
                <a:solidFill>
                  <a:schemeClr val="tx1"/>
                </a:solidFill>
              </a:rPr>
              <a:t>purpose.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In </a:t>
            </a:r>
            <a:r>
              <a:rPr lang="en-GB" dirty="0">
                <a:solidFill>
                  <a:schemeClr val="tx1"/>
                </a:solidFill>
              </a:rPr>
              <a:t>the desktop world, multitasking is necessary for keeping several applications open at the same time so you can bounce back and forth among them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Operating System Functions 4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0072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Data Management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Data </a:t>
            </a:r>
            <a:r>
              <a:rPr lang="en-GB" dirty="0">
                <a:solidFill>
                  <a:schemeClr val="tx1"/>
                </a:solidFill>
              </a:rPr>
              <a:t>management keeps track of the data on disk, tape and optical storage </a:t>
            </a:r>
            <a:r>
              <a:rPr lang="en-GB" dirty="0" smtClean="0">
                <a:solidFill>
                  <a:schemeClr val="tx1"/>
                </a:solidFill>
              </a:rPr>
              <a:t>devices. The </a:t>
            </a:r>
            <a:r>
              <a:rPr lang="en-GB" dirty="0">
                <a:solidFill>
                  <a:schemeClr val="tx1"/>
                </a:solidFill>
              </a:rPr>
              <a:t>application program deals with data by </a:t>
            </a:r>
            <a:r>
              <a:rPr lang="en-GB" i="1" dirty="0">
                <a:solidFill>
                  <a:schemeClr val="tx1"/>
                </a:solidFill>
              </a:rPr>
              <a:t>file name</a:t>
            </a:r>
            <a:r>
              <a:rPr lang="en-GB" dirty="0">
                <a:solidFill>
                  <a:schemeClr val="tx1"/>
                </a:solidFill>
              </a:rPr>
              <a:t> and a </a:t>
            </a:r>
            <a:r>
              <a:rPr lang="en-GB" i="1" dirty="0">
                <a:solidFill>
                  <a:schemeClr val="tx1"/>
                </a:solidFill>
              </a:rPr>
              <a:t>particular location within the file.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operating system's file system knows where that data are physically stored (which sectors on disk) and interaction between the application and operating system is through the programming </a:t>
            </a:r>
            <a:r>
              <a:rPr lang="en-GB" dirty="0" smtClean="0">
                <a:solidFill>
                  <a:schemeClr val="tx1"/>
                </a:solidFill>
              </a:rPr>
              <a:t>interface.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Whenever </a:t>
            </a:r>
            <a:r>
              <a:rPr lang="en-GB" dirty="0">
                <a:solidFill>
                  <a:schemeClr val="tx1"/>
                </a:solidFill>
              </a:rPr>
              <a:t>an application needs to read or write data, it makes a call to the operating system</a:t>
            </a:r>
          </a:p>
          <a:p>
            <a:pPr marL="0" indent="0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Operating System Functions 5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63719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Device Management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dirty="0">
                <a:solidFill>
                  <a:schemeClr val="tx1"/>
                </a:solidFill>
              </a:rPr>
              <a:t>Device management controls peripheral devices by sending them commands in their own proprietary language.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dirty="0">
                <a:solidFill>
                  <a:schemeClr val="tx1"/>
                </a:solidFill>
              </a:rPr>
              <a:t>The software routine that knows how to deal with each device is called a "driver," and the OS requires drivers for the peripherals attached to the computer.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dirty="0">
                <a:solidFill>
                  <a:schemeClr val="tx1"/>
                </a:solidFill>
              </a:rPr>
              <a:t>When a new peripheral is added, that device's driver is installed into the operating system.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867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Bold</vt:lpstr>
      <vt:lpstr>Calibri</vt:lpstr>
      <vt:lpstr>Office Theme</vt:lpstr>
      <vt:lpstr>Platforms: Lecture 11: Operating Systems</vt:lpstr>
      <vt:lpstr>Objectives of Operating System</vt:lpstr>
      <vt:lpstr>Types of Operating Systems</vt:lpstr>
      <vt:lpstr>Types of Operating Systems</vt:lpstr>
      <vt:lpstr>Operating System Functions 1</vt:lpstr>
      <vt:lpstr>Operating System Functions 2</vt:lpstr>
      <vt:lpstr>Operating System Functions 3</vt:lpstr>
      <vt:lpstr>Operating System Functions 4</vt:lpstr>
      <vt:lpstr>Operating System Functions 5</vt:lpstr>
      <vt:lpstr>Operating System Functions 6</vt:lpstr>
      <vt:lpstr>Operating System Categories</vt:lpstr>
      <vt:lpstr>Mainframes</vt:lpstr>
      <vt:lpstr>Servers 1</vt:lpstr>
      <vt:lpstr>Servers 2</vt:lpstr>
      <vt:lpstr>High Performance Supercomputers</vt:lpstr>
      <vt:lpstr>Embedded Systems</vt:lpstr>
    </vt:vector>
  </TitlesOfParts>
  <Company>designflavour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ramsey</dc:creator>
  <cp:lastModifiedBy>Nicholas Caldwell</cp:lastModifiedBy>
  <cp:revision>22</cp:revision>
  <dcterms:created xsi:type="dcterms:W3CDTF">2011-03-16T14:24:04Z</dcterms:created>
  <dcterms:modified xsi:type="dcterms:W3CDTF">2014-02-22T21:39:55Z</dcterms:modified>
</cp:coreProperties>
</file>