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sldIdLst>
    <p:sldId id="262" r:id="rId2"/>
    <p:sldId id="263" r:id="rId3"/>
    <p:sldId id="264"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4" r:id="rId22"/>
    <p:sldId id="285" r:id="rId23"/>
    <p:sldId id="286" r:id="rId24"/>
    <p:sldId id="287"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303" r:id="rId40"/>
    <p:sldId id="304" r:id="rId41"/>
    <p:sldId id="305" r:id="rId42"/>
    <p:sldId id="307" r:id="rId43"/>
    <p:sldId id="308" r:id="rId44"/>
    <p:sldId id="306" r:id="rId45"/>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mn-cs"/>
      </a:defRPr>
    </a:lvl1pPr>
    <a:lvl2pPr marL="457200" algn="l" defTabSz="457200" rtl="0" fontAlgn="base">
      <a:spcBef>
        <a:spcPct val="0"/>
      </a:spcBef>
      <a:spcAft>
        <a:spcPct val="0"/>
      </a:spcAft>
      <a:defRPr kern="1200">
        <a:solidFill>
          <a:schemeClr val="tx1"/>
        </a:solidFill>
        <a:latin typeface="Arial" charset="0"/>
        <a:ea typeface="+mn-ea"/>
        <a:cs typeface="+mn-cs"/>
      </a:defRPr>
    </a:lvl2pPr>
    <a:lvl3pPr marL="914400" algn="l" defTabSz="457200" rtl="0" fontAlgn="base">
      <a:spcBef>
        <a:spcPct val="0"/>
      </a:spcBef>
      <a:spcAft>
        <a:spcPct val="0"/>
      </a:spcAft>
      <a:defRPr kern="1200">
        <a:solidFill>
          <a:schemeClr val="tx1"/>
        </a:solidFill>
        <a:latin typeface="Arial" charset="0"/>
        <a:ea typeface="+mn-ea"/>
        <a:cs typeface="+mn-cs"/>
      </a:defRPr>
    </a:lvl3pPr>
    <a:lvl4pPr marL="1371600" algn="l" defTabSz="457200" rtl="0" fontAlgn="base">
      <a:spcBef>
        <a:spcPct val="0"/>
      </a:spcBef>
      <a:spcAft>
        <a:spcPct val="0"/>
      </a:spcAft>
      <a:defRPr kern="1200">
        <a:solidFill>
          <a:schemeClr val="tx1"/>
        </a:solidFill>
        <a:latin typeface="Arial" charset="0"/>
        <a:ea typeface="+mn-ea"/>
        <a:cs typeface="+mn-cs"/>
      </a:defRPr>
    </a:lvl4pPr>
    <a:lvl5pPr marL="1828800" algn="l" defTabSz="457200"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A2C4"/>
    <a:srgbClr val="6C6F70"/>
    <a:srgbClr val="CECFCB"/>
    <a:srgbClr val="EDEBE7"/>
    <a:srgbClr val="E17000"/>
    <a:srgbClr val="E20081"/>
    <a:srgbClr val="7AB800"/>
    <a:srgbClr val="B5B6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09" autoAdjust="0"/>
    <p:restoredTop sz="91382" autoAdjust="0"/>
  </p:normalViewPr>
  <p:slideViewPr>
    <p:cSldViewPr snapToGrid="0" snapToObjects="1">
      <p:cViewPr>
        <p:scale>
          <a:sx n="66" d="100"/>
          <a:sy n="66" d="100"/>
        </p:scale>
        <p:origin x="1506"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024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318183-1494-4462-8B9E-0AB16DF686A2}" type="datetimeFigureOut">
              <a:rPr lang="en-GB" smtClean="0"/>
              <a:t>20/02/2014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928387-10D5-4D94-867B-D02377786560}" type="slidenum">
              <a:rPr lang="en-GB" smtClean="0"/>
              <a:t>‹#›</a:t>
            </a:fld>
            <a:endParaRPr lang="en-GB"/>
          </a:p>
        </p:txBody>
      </p:sp>
    </p:spTree>
    <p:extLst>
      <p:ext uri="{BB962C8B-B14F-4D97-AF65-F5344CB8AC3E}">
        <p14:creationId xmlns:p14="http://schemas.microsoft.com/office/powerpoint/2010/main" val="3755746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Laserdisc"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GB" dirty="0" smtClean="0"/>
              <a:t>SCSI – Small Computer Systems Interface</a:t>
            </a:r>
          </a:p>
          <a:p>
            <a:pPr eaLnBrk="1" hangingPunct="1"/>
            <a:r>
              <a:rPr lang="en-GB" dirty="0" smtClean="0"/>
              <a:t>IDE (Integrated Drive Electronics, WD) – ATA, ATAPI; PATA, SATA</a:t>
            </a:r>
          </a:p>
          <a:p>
            <a:pPr eaLnBrk="1" hangingPunct="1"/>
            <a:r>
              <a:rPr lang="en-GB" dirty="0" smtClean="0"/>
              <a:t>PCMCIA - Personal Computer Memory Card International Association</a:t>
            </a:r>
          </a:p>
          <a:p>
            <a:pPr eaLnBrk="1" hangingPunct="1"/>
            <a:r>
              <a:rPr lang="en-GB" dirty="0" smtClean="0"/>
              <a:t>EIDE – Enhanced IDE</a:t>
            </a:r>
          </a:p>
          <a:p>
            <a:pPr eaLnBrk="1" hangingPunct="1"/>
            <a:r>
              <a:rPr lang="en-GB" dirty="0" err="1" smtClean="0"/>
              <a:t>eSATA</a:t>
            </a:r>
            <a:r>
              <a:rPr lang="en-GB" dirty="0" smtClean="0"/>
              <a:t> – External SATA</a:t>
            </a:r>
          </a:p>
          <a:p>
            <a:pPr eaLnBrk="1" hangingPunct="1"/>
            <a:r>
              <a:rPr lang="en-GB" dirty="0" smtClean="0"/>
              <a:t>ISA – Industry Standard Architecture from XT 8 bit, 16 bit AT, no mix</a:t>
            </a:r>
          </a:p>
          <a:p>
            <a:pPr eaLnBrk="1" hangingPunct="1"/>
            <a:r>
              <a:rPr lang="en-GB" dirty="0" smtClean="0"/>
              <a:t>PCI – Peripheral Component Interface, 32/64 bit</a:t>
            </a:r>
          </a:p>
          <a:p>
            <a:pPr eaLnBrk="1" hangingPunct="1"/>
            <a:r>
              <a:rPr lang="en-GB" dirty="0" smtClean="0"/>
              <a:t>PCI Express – serial, faster</a:t>
            </a:r>
          </a:p>
          <a:p>
            <a:pPr eaLnBrk="1" hangingPunct="1"/>
            <a:r>
              <a:rPr lang="en-GB" dirty="0" smtClean="0"/>
              <a:t>AGP- Advanced Graphics Port, now bowing to </a:t>
            </a:r>
            <a:r>
              <a:rPr lang="en-GB" dirty="0" err="1" smtClean="0"/>
              <a:t>PCIe</a:t>
            </a:r>
            <a:endParaRPr lang="en-GB" dirty="0" smtClean="0"/>
          </a:p>
          <a:p>
            <a:endParaRPr lang="en-GB" dirty="0"/>
          </a:p>
        </p:txBody>
      </p:sp>
      <p:sp>
        <p:nvSpPr>
          <p:cNvPr id="4" name="Slide Number Placeholder 3"/>
          <p:cNvSpPr>
            <a:spLocks noGrp="1"/>
          </p:cNvSpPr>
          <p:nvPr>
            <p:ph type="sldNum" sz="quarter" idx="10"/>
          </p:nvPr>
        </p:nvSpPr>
        <p:spPr/>
        <p:txBody>
          <a:bodyPr/>
          <a:lstStyle/>
          <a:p>
            <a:fld id="{27928387-10D5-4D94-867B-D02377786560}" type="slidenum">
              <a:rPr lang="en-GB" smtClean="0"/>
              <a:t>6</a:t>
            </a:fld>
            <a:endParaRPr lang="en-GB"/>
          </a:p>
        </p:txBody>
      </p:sp>
    </p:spTree>
    <p:extLst>
      <p:ext uri="{BB962C8B-B14F-4D97-AF65-F5344CB8AC3E}">
        <p14:creationId xmlns:p14="http://schemas.microsoft.com/office/powerpoint/2010/main" val="457273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GB" dirty="0" smtClean="0">
                <a:cs typeface="Arial" panose="020B0604020202020204" pitchFamily="34" charset="0"/>
              </a:rPr>
              <a:t>RAID 0 – striping yes (non-redundant), mirroring no, parity no, no tolerance</a:t>
            </a:r>
          </a:p>
          <a:p>
            <a:pPr eaLnBrk="1" hangingPunct="1"/>
            <a:endParaRPr lang="en-GB" dirty="0" smtClean="0">
              <a:cs typeface="Arial" panose="020B0604020202020204" pitchFamily="34" charset="0"/>
            </a:endParaRPr>
          </a:p>
          <a:p>
            <a:pPr eaLnBrk="1" hangingPunct="1"/>
            <a:r>
              <a:rPr lang="en-GB" dirty="0" smtClean="0">
                <a:cs typeface="Arial" panose="020B0604020202020204" pitchFamily="34" charset="0"/>
              </a:rPr>
              <a:t>RAID 1 – striping no, mirroring yes 1:1, parity no, tolerates all but one drive</a:t>
            </a:r>
          </a:p>
          <a:p>
            <a:pPr eaLnBrk="1" hangingPunct="1"/>
            <a:endParaRPr lang="en-GB" dirty="0" smtClean="0">
              <a:cs typeface="Arial" panose="020B0604020202020204" pitchFamily="34" charset="0"/>
            </a:endParaRPr>
          </a:p>
          <a:p>
            <a:pPr eaLnBrk="1" hangingPunct="1"/>
            <a:r>
              <a:rPr lang="en-GB" dirty="0" smtClean="0">
                <a:cs typeface="Arial" panose="020B0604020202020204" pitchFamily="34" charset="0"/>
              </a:rPr>
              <a:t>RAID 2 – striping yes, mirroring no, parity yes (Hamming Code 1c + 2d), </a:t>
            </a:r>
          </a:p>
          <a:p>
            <a:pPr eaLnBrk="1" hangingPunct="1"/>
            <a:endParaRPr lang="en-GB" dirty="0" smtClean="0">
              <a:cs typeface="Arial" panose="020B0604020202020204" pitchFamily="34" charset="0"/>
            </a:endParaRPr>
          </a:p>
          <a:p>
            <a:pPr eaLnBrk="1" hangingPunct="1"/>
            <a:r>
              <a:rPr lang="en-GB" dirty="0" smtClean="0">
                <a:cs typeface="Arial" panose="020B0604020202020204" pitchFamily="34" charset="0"/>
              </a:rPr>
              <a:t>RAID 3 – striping yes (bit), mirroring no, parity yes, tolerant single drive</a:t>
            </a:r>
          </a:p>
          <a:p>
            <a:pPr eaLnBrk="1" hangingPunct="1"/>
            <a:endParaRPr lang="en-GB" dirty="0" smtClean="0">
              <a:cs typeface="Arial" panose="020B0604020202020204" pitchFamily="34" charset="0"/>
            </a:endParaRPr>
          </a:p>
          <a:p>
            <a:pPr eaLnBrk="1" hangingPunct="1"/>
            <a:r>
              <a:rPr lang="en-GB" dirty="0" smtClean="0">
                <a:cs typeface="Arial" panose="020B0604020202020204" pitchFamily="34" charset="0"/>
              </a:rPr>
              <a:t>RAID 4 – striping yes (block), mirroring no, parity yes, single drive fail</a:t>
            </a:r>
          </a:p>
          <a:p>
            <a:pPr eaLnBrk="1" hangingPunct="1"/>
            <a:endParaRPr lang="en-GB" dirty="0" smtClean="0">
              <a:cs typeface="Arial" panose="020B0604020202020204" pitchFamily="34" charset="0"/>
            </a:endParaRPr>
          </a:p>
          <a:p>
            <a:pPr eaLnBrk="1" hangingPunct="1"/>
            <a:r>
              <a:rPr lang="en-GB" dirty="0" smtClean="0">
                <a:cs typeface="Arial" panose="020B0604020202020204" pitchFamily="34" charset="0"/>
              </a:rPr>
              <a:t>RAID 5 – striping yes, mirroring no, parity yes, tolerant single drive fail</a:t>
            </a:r>
          </a:p>
          <a:p>
            <a:pPr eaLnBrk="1" hangingPunct="1"/>
            <a:endParaRPr lang="en-GB" dirty="0" smtClean="0">
              <a:cs typeface="Arial" panose="020B0604020202020204" pitchFamily="34" charset="0"/>
            </a:endParaRPr>
          </a:p>
          <a:p>
            <a:pPr eaLnBrk="1" hangingPunct="1"/>
            <a:r>
              <a:rPr lang="en-GB" dirty="0" smtClean="0">
                <a:cs typeface="Arial" panose="020B0604020202020204" pitchFamily="34" charset="0"/>
              </a:rPr>
              <a:t>RAID 6 – striping yes, mirroring no, parity yes, tolerant two drives fail</a:t>
            </a:r>
          </a:p>
          <a:p>
            <a:endParaRPr lang="en-GB" dirty="0"/>
          </a:p>
        </p:txBody>
      </p:sp>
      <p:sp>
        <p:nvSpPr>
          <p:cNvPr id="4" name="Slide Number Placeholder 3"/>
          <p:cNvSpPr>
            <a:spLocks noGrp="1"/>
          </p:cNvSpPr>
          <p:nvPr>
            <p:ph type="sldNum" sz="quarter" idx="10"/>
          </p:nvPr>
        </p:nvSpPr>
        <p:spPr/>
        <p:txBody>
          <a:bodyPr/>
          <a:lstStyle/>
          <a:p>
            <a:fld id="{27928387-10D5-4D94-867B-D02377786560}" type="slidenum">
              <a:rPr lang="en-GB" smtClean="0"/>
              <a:t>17</a:t>
            </a:fld>
            <a:endParaRPr lang="en-GB"/>
          </a:p>
        </p:txBody>
      </p:sp>
    </p:spTree>
    <p:extLst>
      <p:ext uri="{BB962C8B-B14F-4D97-AF65-F5344CB8AC3E}">
        <p14:creationId xmlns:p14="http://schemas.microsoft.com/office/powerpoint/2010/main" val="42874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Constant Angular Acceleration</a:t>
            </a:r>
            <a:r>
              <a:rPr lang="en-GB" dirty="0" smtClean="0"/>
              <a:t> (</a:t>
            </a:r>
            <a:r>
              <a:rPr lang="en-GB" b="1" dirty="0" smtClean="0"/>
              <a:t>CAA</a:t>
            </a:r>
            <a:r>
              <a:rPr lang="en-GB" dirty="0" smtClean="0"/>
              <a:t>) is a variant of CLV that was used on the </a:t>
            </a:r>
            <a:r>
              <a:rPr lang="en-GB" dirty="0" smtClean="0">
                <a:hlinkClick r:id="rId3" tooltip="Laserdisc"/>
              </a:rPr>
              <a:t>Laserdisc</a:t>
            </a:r>
            <a:r>
              <a:rPr lang="en-GB" dirty="0" smtClean="0"/>
              <a:t> format. The initial specification of CLV (as it applied to laserdisc) resulted in several playback </a:t>
            </a:r>
            <a:r>
              <a:rPr lang="en-GB" dirty="0" err="1" smtClean="0"/>
              <a:t>artifacts</a:t>
            </a:r>
            <a:r>
              <a:rPr lang="en-GB" dirty="0" smtClean="0"/>
              <a:t> to be present in the audio/video portion as well as compatibility problems with laserdisc players as produced by different manufacturers.</a:t>
            </a:r>
          </a:p>
          <a:p>
            <a:r>
              <a:rPr lang="en-GB" dirty="0" smtClean="0"/>
              <a:t>In the mid 1980s, Pioneer Electronics introduced the CAA scheme where the speed in rotation of the laserdisc was lowered in steps and eliminated most playback </a:t>
            </a:r>
            <a:r>
              <a:rPr lang="en-GB" dirty="0" err="1" smtClean="0"/>
              <a:t>artifacts</a:t>
            </a:r>
            <a:r>
              <a:rPr lang="en-GB" dirty="0" smtClean="0"/>
              <a:t> and compatibility problems. Since its introduction, most manufacturers of laserdiscs adopted the CAA format but still referred to their CAA-encoded product as CLV.</a:t>
            </a:r>
          </a:p>
          <a:p>
            <a:endParaRPr lang="en-GB" dirty="0"/>
          </a:p>
        </p:txBody>
      </p:sp>
      <p:sp>
        <p:nvSpPr>
          <p:cNvPr id="4" name="Slide Number Placeholder 3"/>
          <p:cNvSpPr>
            <a:spLocks noGrp="1"/>
          </p:cNvSpPr>
          <p:nvPr>
            <p:ph type="sldNum" sz="quarter" idx="10"/>
          </p:nvPr>
        </p:nvSpPr>
        <p:spPr/>
        <p:txBody>
          <a:bodyPr/>
          <a:lstStyle/>
          <a:p>
            <a:fld id="{27928387-10D5-4D94-867B-D02377786560}" type="slidenum">
              <a:rPr lang="en-GB" smtClean="0"/>
              <a:t>20</a:t>
            </a:fld>
            <a:endParaRPr lang="en-GB"/>
          </a:p>
        </p:txBody>
      </p:sp>
    </p:spTree>
    <p:extLst>
      <p:ext uri="{BB962C8B-B14F-4D97-AF65-F5344CB8AC3E}">
        <p14:creationId xmlns:p14="http://schemas.microsoft.com/office/powerpoint/2010/main" val="228297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Resistive touch is used in restaurants, factories and hospitals due to its high resistance to liquids and contaminants. A major benefit of resistive touch technology is its low cost. Additionally, as only sufficient pressure is necessary for the touch to be sensed, they may be used with gloves on, or by using anything rigid as a finger/stylus substitute. Disadvantages include the need to press down, and a risk of damage by sharp objects. Resistive touchscreens also suffer from poorer contrast, due to having additional reflections from the extra layer of material placed over the screen</a:t>
            </a:r>
          </a:p>
          <a:p>
            <a:endParaRPr lang="en-GB" dirty="0"/>
          </a:p>
        </p:txBody>
      </p:sp>
      <p:sp>
        <p:nvSpPr>
          <p:cNvPr id="4" name="Slide Number Placeholder 3"/>
          <p:cNvSpPr>
            <a:spLocks noGrp="1"/>
          </p:cNvSpPr>
          <p:nvPr>
            <p:ph type="sldNum" sz="quarter" idx="10"/>
          </p:nvPr>
        </p:nvSpPr>
        <p:spPr/>
        <p:txBody>
          <a:bodyPr/>
          <a:lstStyle/>
          <a:p>
            <a:fld id="{27928387-10D5-4D94-867B-D02377786560}" type="slidenum">
              <a:rPr lang="en-GB" smtClean="0"/>
              <a:t>42</a:t>
            </a:fld>
            <a:endParaRPr lang="en-GB"/>
          </a:p>
        </p:txBody>
      </p:sp>
    </p:spTree>
    <p:extLst>
      <p:ext uri="{BB962C8B-B14F-4D97-AF65-F5344CB8AC3E}">
        <p14:creationId xmlns:p14="http://schemas.microsoft.com/office/powerpoint/2010/main" val="1671170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928387-10D5-4D94-867B-D02377786560}" type="slidenum">
              <a:rPr lang="en-GB" smtClean="0"/>
              <a:t>43</a:t>
            </a:fld>
            <a:endParaRPr lang="en-GB"/>
          </a:p>
        </p:txBody>
      </p:sp>
    </p:spTree>
    <p:extLst>
      <p:ext uri="{BB962C8B-B14F-4D97-AF65-F5344CB8AC3E}">
        <p14:creationId xmlns:p14="http://schemas.microsoft.com/office/powerpoint/2010/main" val="24667592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3" name="Rectangle 8"/>
          <p:cNvSpPr/>
          <p:nvPr userDrawn="1"/>
        </p:nvSpPr>
        <p:spPr>
          <a:xfrm>
            <a:off x="5395913" y="4702175"/>
            <a:ext cx="88900" cy="88900"/>
          </a:xfrm>
          <a:prstGeom prst="rect">
            <a:avLst/>
          </a:prstGeom>
          <a:solidFill>
            <a:srgbClr val="11A2C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4" name="Straight Connector 10"/>
          <p:cNvCxnSpPr/>
          <p:nvPr userDrawn="1"/>
        </p:nvCxnSpPr>
        <p:spPr>
          <a:xfrm rot="16200000" flipH="1" flipV="1">
            <a:off x="3532982" y="4102894"/>
            <a:ext cx="1262062" cy="2552700"/>
          </a:xfrm>
          <a:prstGeom prst="line">
            <a:avLst/>
          </a:prstGeom>
          <a:ln w="9525" cap="flat" cmpd="sng" algn="ctr">
            <a:solidFill>
              <a:srgbClr val="11A2C4"/>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5" name="Rectangle 13"/>
          <p:cNvSpPr/>
          <p:nvPr userDrawn="1"/>
        </p:nvSpPr>
        <p:spPr>
          <a:xfrm>
            <a:off x="2841625" y="5965825"/>
            <a:ext cx="90488" cy="90488"/>
          </a:xfrm>
          <a:prstGeom prst="rect">
            <a:avLst/>
          </a:prstGeom>
          <a:solidFill>
            <a:srgbClr val="11A2C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6" name="Straight Connector 14"/>
          <p:cNvCxnSpPr>
            <a:endCxn id="9" idx="1"/>
          </p:cNvCxnSpPr>
          <p:nvPr userDrawn="1"/>
        </p:nvCxnSpPr>
        <p:spPr>
          <a:xfrm rot="10800000">
            <a:off x="5395913" y="4746625"/>
            <a:ext cx="3748087" cy="360363"/>
          </a:xfrm>
          <a:prstGeom prst="line">
            <a:avLst/>
          </a:prstGeom>
          <a:ln w="9525" cap="flat" cmpd="sng" algn="ctr">
            <a:solidFill>
              <a:srgbClr val="11A2C4"/>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 name="Straight Connector 17"/>
          <p:cNvCxnSpPr/>
          <p:nvPr userDrawn="1"/>
        </p:nvCxnSpPr>
        <p:spPr>
          <a:xfrm rot="10800000">
            <a:off x="0" y="5106988"/>
            <a:ext cx="2879725" cy="903287"/>
          </a:xfrm>
          <a:prstGeom prst="line">
            <a:avLst/>
          </a:prstGeom>
          <a:ln w="9525" cap="flat" cmpd="sng" algn="ctr">
            <a:solidFill>
              <a:srgbClr val="11A2C4"/>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 name="Straight Connector 20"/>
          <p:cNvCxnSpPr/>
          <p:nvPr userDrawn="1"/>
        </p:nvCxnSpPr>
        <p:spPr>
          <a:xfrm rot="10800000">
            <a:off x="2879725" y="6010275"/>
            <a:ext cx="1023938" cy="847725"/>
          </a:xfrm>
          <a:prstGeom prst="line">
            <a:avLst/>
          </a:prstGeom>
          <a:ln w="9525" cap="flat" cmpd="sng" algn="ctr">
            <a:solidFill>
              <a:srgbClr val="11A2C4"/>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9" name="Picture 11" descr="bluelogo.png"/>
          <p:cNvPicPr>
            <a:picLocks noChangeAspect="1"/>
          </p:cNvPicPr>
          <p:nvPr userDrawn="1"/>
        </p:nvPicPr>
        <p:blipFill>
          <a:blip r:embed="rId2"/>
          <a:srcRect/>
          <a:stretch>
            <a:fillRect/>
          </a:stretch>
        </p:blipFill>
        <p:spPr bwMode="auto">
          <a:xfrm>
            <a:off x="7239000" y="0"/>
            <a:ext cx="1447800" cy="1447800"/>
          </a:xfrm>
          <a:prstGeom prst="rect">
            <a:avLst/>
          </a:prstGeom>
          <a:noFill/>
          <a:ln w="9525">
            <a:noFill/>
            <a:miter lim="800000"/>
            <a:headEnd/>
            <a:tailEnd/>
          </a:ln>
        </p:spPr>
      </p:pic>
      <p:sp>
        <p:nvSpPr>
          <p:cNvPr id="2" name="Title 1"/>
          <p:cNvSpPr>
            <a:spLocks noGrp="1"/>
          </p:cNvSpPr>
          <p:nvPr>
            <p:ph type="title"/>
          </p:nvPr>
        </p:nvSpPr>
        <p:spPr>
          <a:xfrm>
            <a:off x="457200" y="2639978"/>
            <a:ext cx="8229600" cy="1143000"/>
          </a:xfrm>
        </p:spPr>
        <p:txBody>
          <a:bodyPr/>
          <a:lstStyle>
            <a:lvl1pPr>
              <a:defRPr b="0" i="0">
                <a:solidFill>
                  <a:srgbClr val="11A2C4"/>
                </a:solidFill>
                <a:latin typeface="Arial"/>
                <a:cs typeface="Arial"/>
              </a:defRPr>
            </a:lvl1pPr>
          </a:lstStyle>
          <a:p>
            <a:r>
              <a:rPr lang="en-GB" dirty="0"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cxnSp>
        <p:nvCxnSpPr>
          <p:cNvPr id="5" name="Straight Connector 18"/>
          <p:cNvCxnSpPr/>
          <p:nvPr userDrawn="1"/>
        </p:nvCxnSpPr>
        <p:spPr>
          <a:xfrm rot="10800000">
            <a:off x="0" y="5537200"/>
            <a:ext cx="3810000" cy="132080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 name="Rectangle 24"/>
          <p:cNvSpPr/>
          <p:nvPr userDrawn="1"/>
        </p:nvSpPr>
        <p:spPr>
          <a:xfrm>
            <a:off x="457200" y="422275"/>
            <a:ext cx="5800725" cy="56753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9"/>
          <p:cNvSpPr/>
          <p:nvPr userDrawn="1"/>
        </p:nvSpPr>
        <p:spPr>
          <a:xfrm>
            <a:off x="8335963" y="4513263"/>
            <a:ext cx="90487"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Straight Connector 10"/>
          <p:cNvCxnSpPr/>
          <p:nvPr userDrawn="1"/>
        </p:nvCxnSpPr>
        <p:spPr>
          <a:xfrm rot="10800000" flipV="1">
            <a:off x="6211888" y="4557713"/>
            <a:ext cx="2168525" cy="183515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 name="Rectangle 11"/>
          <p:cNvSpPr/>
          <p:nvPr userDrawn="1"/>
        </p:nvSpPr>
        <p:spPr>
          <a:xfrm>
            <a:off x="6167438" y="6348413"/>
            <a:ext cx="90487"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Straight Connector 12"/>
          <p:cNvCxnSpPr/>
          <p:nvPr userDrawn="1"/>
        </p:nvCxnSpPr>
        <p:spPr>
          <a:xfrm rot="16200000" flipV="1">
            <a:off x="8359776" y="4578350"/>
            <a:ext cx="804862" cy="763587"/>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Straight Connector 15"/>
          <p:cNvCxnSpPr/>
          <p:nvPr userDrawn="1"/>
        </p:nvCxnSpPr>
        <p:spPr>
          <a:xfrm rot="10800000">
            <a:off x="0" y="6126163"/>
            <a:ext cx="6211888" cy="26670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2" name="Rectangle 17"/>
          <p:cNvSpPr/>
          <p:nvPr userDrawn="1"/>
        </p:nvSpPr>
        <p:spPr>
          <a:xfrm>
            <a:off x="1917700" y="6170613"/>
            <a:ext cx="90488" cy="889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3" name="Picture 14" descr="bluelogo.png"/>
          <p:cNvPicPr>
            <a:picLocks noChangeAspect="1"/>
          </p:cNvPicPr>
          <p:nvPr userDrawn="1"/>
        </p:nvPicPr>
        <p:blipFill>
          <a:blip r:embed="rId2"/>
          <a:srcRect/>
          <a:stretch>
            <a:fillRect/>
          </a:stretch>
        </p:blipFill>
        <p:spPr bwMode="auto">
          <a:xfrm>
            <a:off x="7239000" y="0"/>
            <a:ext cx="1447800" cy="1447800"/>
          </a:xfrm>
          <a:prstGeom prst="rect">
            <a:avLst/>
          </a:prstGeom>
          <a:noFill/>
          <a:ln w="9525">
            <a:noFill/>
            <a:miter lim="800000"/>
            <a:headEnd/>
            <a:tailEnd/>
          </a:ln>
        </p:spPr>
      </p:pic>
      <p:sp>
        <p:nvSpPr>
          <p:cNvPr id="2" name="Title 1"/>
          <p:cNvSpPr>
            <a:spLocks noGrp="1"/>
          </p:cNvSpPr>
          <p:nvPr>
            <p:ph type="title"/>
          </p:nvPr>
        </p:nvSpPr>
        <p:spPr>
          <a:xfrm>
            <a:off x="607345" y="274638"/>
            <a:ext cx="5559806" cy="1143000"/>
          </a:xfrm>
        </p:spPr>
        <p:txBody>
          <a:bodyPr>
            <a:normAutofit/>
          </a:bodyPr>
          <a:lstStyle>
            <a:lvl1pPr algn="l">
              <a:defRPr sz="2800" b="1" i="0">
                <a:solidFill>
                  <a:srgbClr val="11A2C4"/>
                </a:solidFill>
                <a:latin typeface="Arial Bold"/>
                <a:cs typeface="Arial Bold"/>
              </a:defRPr>
            </a:lvl1pPr>
          </a:lstStyle>
          <a:p>
            <a:r>
              <a:rPr lang="en-GB" dirty="0" smtClean="0"/>
              <a:t>Click to edit Master title style</a:t>
            </a:r>
            <a:endParaRPr lang="en-US" dirty="0"/>
          </a:p>
        </p:txBody>
      </p:sp>
      <p:sp>
        <p:nvSpPr>
          <p:cNvPr id="26" name="Content Placeholder 2"/>
          <p:cNvSpPr>
            <a:spLocks noGrp="1"/>
          </p:cNvSpPr>
          <p:nvPr>
            <p:ph idx="1"/>
          </p:nvPr>
        </p:nvSpPr>
        <p:spPr>
          <a:xfrm>
            <a:off x="457200" y="1600200"/>
            <a:ext cx="5709951" cy="4525963"/>
          </a:xfrm>
        </p:spPr>
        <p:txBody>
          <a:bodyPr/>
          <a:lstStyle>
            <a:lvl1pPr>
              <a:buClr>
                <a:srgbClr val="11A2C4"/>
              </a:buClr>
              <a:defRPr sz="2400" b="0" i="0">
                <a:solidFill>
                  <a:srgbClr val="6C6F70"/>
                </a:solidFill>
                <a:latin typeface="Arial"/>
                <a:cs typeface="Arial"/>
              </a:defRPr>
            </a:lvl1pPr>
            <a:lvl2pPr>
              <a:buClr>
                <a:srgbClr val="11A2C4"/>
              </a:buClr>
              <a:defRPr sz="2000" b="0" i="0">
                <a:solidFill>
                  <a:srgbClr val="6C6F70"/>
                </a:solidFill>
                <a:latin typeface="Arial"/>
                <a:cs typeface="Arial"/>
              </a:defRPr>
            </a:lvl2pPr>
            <a:lvl3pPr>
              <a:buClr>
                <a:srgbClr val="11A2C4"/>
              </a:buClr>
              <a:defRPr sz="1800" b="0" i="0">
                <a:solidFill>
                  <a:srgbClr val="6C6F70"/>
                </a:solidFill>
                <a:latin typeface="Arial"/>
                <a:cs typeface="Arial"/>
              </a:defRPr>
            </a:lvl3pPr>
            <a:lvl4pPr>
              <a:buClr>
                <a:srgbClr val="11A2C4"/>
              </a:buClr>
              <a:defRPr sz="1600" b="0" i="0">
                <a:solidFill>
                  <a:srgbClr val="6C6F70"/>
                </a:solidFill>
                <a:latin typeface="Arial"/>
                <a:cs typeface="Arial"/>
              </a:defRPr>
            </a:lvl4pPr>
            <a:lvl5pPr>
              <a:buClr>
                <a:srgbClr val="11A2C4"/>
              </a:buClr>
              <a:defRPr sz="1600" b="0" i="0">
                <a:solidFill>
                  <a:srgbClr val="6C6F70"/>
                </a:solidFill>
                <a:latin typeface="Arial"/>
                <a:cs typeface="Aria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20" name="Content Placeholder 2"/>
          <p:cNvSpPr>
            <a:spLocks noGrp="1"/>
          </p:cNvSpPr>
          <p:nvPr>
            <p:ph idx="10"/>
          </p:nvPr>
        </p:nvSpPr>
        <p:spPr>
          <a:xfrm>
            <a:off x="6515949" y="1939320"/>
            <a:ext cx="2170849" cy="4186843"/>
          </a:xfrm>
        </p:spPr>
        <p:txBody>
          <a:bodyPr/>
          <a:lstStyle>
            <a:lvl1pPr>
              <a:buClr>
                <a:srgbClr val="11A2C4"/>
              </a:buClr>
              <a:buNone/>
              <a:defRPr sz="2400" b="0" i="0">
                <a:solidFill>
                  <a:srgbClr val="11A2C4"/>
                </a:solidFill>
                <a:latin typeface="Arial"/>
                <a:cs typeface="Arial"/>
              </a:defRPr>
            </a:lvl1pPr>
            <a:lvl2pPr>
              <a:buClr>
                <a:srgbClr val="11A2C4"/>
              </a:buClr>
              <a:defRPr sz="2000" b="0" i="0">
                <a:solidFill>
                  <a:srgbClr val="B5B6B3"/>
                </a:solidFill>
                <a:latin typeface="Arial"/>
                <a:cs typeface="Arial"/>
              </a:defRPr>
            </a:lvl2pPr>
            <a:lvl3pPr>
              <a:buClr>
                <a:srgbClr val="11A2C4"/>
              </a:buClr>
              <a:defRPr sz="1800" b="0" i="0">
                <a:solidFill>
                  <a:srgbClr val="B5B6B3"/>
                </a:solidFill>
                <a:latin typeface="Arial"/>
                <a:cs typeface="Arial"/>
              </a:defRPr>
            </a:lvl3pPr>
            <a:lvl4pPr>
              <a:buClr>
                <a:srgbClr val="11A2C4"/>
              </a:buClr>
              <a:defRPr sz="1600" b="0" i="0">
                <a:solidFill>
                  <a:srgbClr val="B5B6B3"/>
                </a:solidFill>
                <a:latin typeface="Arial"/>
                <a:cs typeface="Arial"/>
              </a:defRPr>
            </a:lvl4pPr>
            <a:lvl5pPr>
              <a:buClr>
                <a:srgbClr val="11A2C4"/>
              </a:buClr>
              <a:defRPr sz="1600" b="0" i="0">
                <a:solidFill>
                  <a:srgbClr val="B5B6B3"/>
                </a:solidFill>
                <a:latin typeface="Arial"/>
                <a:cs typeface="Arial"/>
              </a:defRPr>
            </a:lvl5pPr>
          </a:lstStyle>
          <a:p>
            <a:pPr lvl="0"/>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5" name="Rectangle 14"/>
          <p:cNvSpPr/>
          <p:nvPr userDrawn="1"/>
        </p:nvSpPr>
        <p:spPr>
          <a:xfrm>
            <a:off x="6737350" y="0"/>
            <a:ext cx="2406650" cy="6858000"/>
          </a:xfrm>
          <a:prstGeom prst="rect">
            <a:avLst/>
          </a:prstGeom>
          <a:solidFill>
            <a:srgbClr val="CECFCB"/>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6" name="Straight Connector 12"/>
          <p:cNvCxnSpPr/>
          <p:nvPr userDrawn="1"/>
        </p:nvCxnSpPr>
        <p:spPr>
          <a:xfrm rot="5400000">
            <a:off x="6904038" y="4618037"/>
            <a:ext cx="3016250" cy="1463675"/>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 name="Straight Connector 15"/>
          <p:cNvCxnSpPr/>
          <p:nvPr userDrawn="1"/>
        </p:nvCxnSpPr>
        <p:spPr>
          <a:xfrm rot="10800000" flipV="1">
            <a:off x="6650038" y="6181725"/>
            <a:ext cx="2493962" cy="587375"/>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 name="Straight Connector 20"/>
          <p:cNvCxnSpPr/>
          <p:nvPr userDrawn="1"/>
        </p:nvCxnSpPr>
        <p:spPr>
          <a:xfrm rot="16200000" flipV="1">
            <a:off x="6221412" y="2849563"/>
            <a:ext cx="3438525" cy="240665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 name="Rectangle 9"/>
          <p:cNvSpPr/>
          <p:nvPr userDrawn="1"/>
        </p:nvSpPr>
        <p:spPr>
          <a:xfrm>
            <a:off x="8556625" y="4921250"/>
            <a:ext cx="90488" cy="889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11"/>
          <p:cNvSpPr/>
          <p:nvPr userDrawn="1"/>
        </p:nvSpPr>
        <p:spPr>
          <a:xfrm>
            <a:off x="7820025" y="6437313"/>
            <a:ext cx="90488"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1" name="Picture 17" descr="bluelogo.png"/>
          <p:cNvPicPr>
            <a:picLocks noChangeAspect="1"/>
          </p:cNvPicPr>
          <p:nvPr userDrawn="1"/>
        </p:nvPicPr>
        <p:blipFill>
          <a:blip r:embed="rId2"/>
          <a:srcRect/>
          <a:stretch>
            <a:fillRect/>
          </a:stretch>
        </p:blipFill>
        <p:spPr bwMode="auto">
          <a:xfrm>
            <a:off x="7239000" y="0"/>
            <a:ext cx="1447800" cy="1447800"/>
          </a:xfrm>
          <a:prstGeom prst="rect">
            <a:avLst/>
          </a:prstGeom>
          <a:noFill/>
          <a:ln w="9525">
            <a:noFill/>
            <a:miter lim="800000"/>
            <a:headEnd/>
            <a:tailEnd/>
          </a:ln>
        </p:spPr>
      </p:pic>
      <p:sp>
        <p:nvSpPr>
          <p:cNvPr id="19" name="Content Placeholder 2"/>
          <p:cNvSpPr>
            <a:spLocks noGrp="1"/>
          </p:cNvSpPr>
          <p:nvPr>
            <p:ph idx="10"/>
          </p:nvPr>
        </p:nvSpPr>
        <p:spPr>
          <a:xfrm>
            <a:off x="6862887" y="1939320"/>
            <a:ext cx="2170849" cy="4186843"/>
          </a:xfrm>
        </p:spPr>
        <p:txBody>
          <a:bodyPr/>
          <a:lstStyle>
            <a:lvl1pPr>
              <a:buClr>
                <a:srgbClr val="11A2C4"/>
              </a:buClr>
              <a:buNone/>
              <a:defRPr sz="2400" b="0" i="0">
                <a:solidFill>
                  <a:srgbClr val="11A2C4"/>
                </a:solidFill>
                <a:latin typeface="Arial"/>
                <a:cs typeface="Arial"/>
              </a:defRPr>
            </a:lvl1pPr>
            <a:lvl2pPr>
              <a:buClr>
                <a:srgbClr val="11A2C4"/>
              </a:buClr>
              <a:defRPr sz="2000" b="0" i="0">
                <a:solidFill>
                  <a:srgbClr val="B5B6B3"/>
                </a:solidFill>
                <a:latin typeface="Arial"/>
                <a:cs typeface="Arial"/>
              </a:defRPr>
            </a:lvl2pPr>
            <a:lvl3pPr>
              <a:buClr>
                <a:srgbClr val="11A2C4"/>
              </a:buClr>
              <a:defRPr sz="1800" b="0" i="0">
                <a:solidFill>
                  <a:srgbClr val="B5B6B3"/>
                </a:solidFill>
                <a:latin typeface="Arial"/>
                <a:cs typeface="Arial"/>
              </a:defRPr>
            </a:lvl3pPr>
            <a:lvl4pPr>
              <a:buClr>
                <a:srgbClr val="11A2C4"/>
              </a:buClr>
              <a:defRPr sz="1600" b="0" i="0">
                <a:solidFill>
                  <a:srgbClr val="B5B6B3"/>
                </a:solidFill>
                <a:latin typeface="Arial"/>
                <a:cs typeface="Arial"/>
              </a:defRPr>
            </a:lvl4pPr>
            <a:lvl5pPr>
              <a:buClr>
                <a:srgbClr val="11A2C4"/>
              </a:buClr>
              <a:defRPr sz="1600" b="0" i="0">
                <a:solidFill>
                  <a:srgbClr val="B5B6B3"/>
                </a:solidFill>
                <a:latin typeface="Arial"/>
                <a:cs typeface="Arial"/>
              </a:defRPr>
            </a:lvl5pPr>
          </a:lstStyle>
          <a:p>
            <a:pPr lvl="0"/>
            <a:endParaRPr lang="en-US" dirty="0"/>
          </a:p>
        </p:txBody>
      </p:sp>
      <p:sp>
        <p:nvSpPr>
          <p:cNvPr id="2" name="Title 1"/>
          <p:cNvSpPr>
            <a:spLocks noGrp="1"/>
          </p:cNvSpPr>
          <p:nvPr>
            <p:ph type="title"/>
          </p:nvPr>
        </p:nvSpPr>
        <p:spPr/>
        <p:txBody>
          <a:bodyPr>
            <a:normAutofit/>
          </a:bodyPr>
          <a:lstStyle>
            <a:lvl1pPr algn="l">
              <a:defRPr sz="2800" b="1" i="0">
                <a:solidFill>
                  <a:srgbClr val="11A2C4"/>
                </a:solidFill>
                <a:latin typeface="Arial Bold"/>
                <a:cs typeface="Arial Bold"/>
              </a:defRPr>
            </a:lvl1pPr>
          </a:lstStyle>
          <a:p>
            <a:r>
              <a:rPr lang="en-GB" dirty="0" smtClean="0"/>
              <a:t>Click to edit Master title style</a:t>
            </a:r>
            <a:endParaRPr lang="en-US" dirty="0"/>
          </a:p>
        </p:txBody>
      </p:sp>
      <p:sp>
        <p:nvSpPr>
          <p:cNvPr id="3" name="Content Placeholder 2"/>
          <p:cNvSpPr>
            <a:spLocks noGrp="1"/>
          </p:cNvSpPr>
          <p:nvPr>
            <p:ph idx="1"/>
          </p:nvPr>
        </p:nvSpPr>
        <p:spPr>
          <a:xfrm>
            <a:off x="457200" y="1600200"/>
            <a:ext cx="6061605" cy="4525963"/>
          </a:xfrm>
        </p:spPr>
        <p:txBody>
          <a:bodyPr/>
          <a:lstStyle>
            <a:lvl1pPr>
              <a:buClr>
                <a:srgbClr val="11A2C4"/>
              </a:buClr>
              <a:defRPr sz="2400" b="0" i="0">
                <a:solidFill>
                  <a:srgbClr val="11A2C4"/>
                </a:solidFill>
                <a:latin typeface="Arial"/>
                <a:cs typeface="Arial"/>
              </a:defRPr>
            </a:lvl1pPr>
            <a:lvl2pPr>
              <a:buClr>
                <a:srgbClr val="11A2C4"/>
              </a:buClr>
              <a:defRPr sz="2000" b="0" i="0">
                <a:solidFill>
                  <a:srgbClr val="B5B6B3"/>
                </a:solidFill>
                <a:latin typeface="Arial"/>
                <a:cs typeface="Arial"/>
              </a:defRPr>
            </a:lvl2pPr>
            <a:lvl3pPr>
              <a:buClr>
                <a:srgbClr val="11A2C4"/>
              </a:buClr>
              <a:defRPr sz="1800" b="0" i="0">
                <a:solidFill>
                  <a:srgbClr val="B5B6B3"/>
                </a:solidFill>
                <a:latin typeface="Arial"/>
                <a:cs typeface="Arial"/>
              </a:defRPr>
            </a:lvl3pPr>
            <a:lvl4pPr>
              <a:buClr>
                <a:srgbClr val="11A2C4"/>
              </a:buClr>
              <a:defRPr sz="1600" b="0" i="0">
                <a:solidFill>
                  <a:srgbClr val="B5B6B3"/>
                </a:solidFill>
                <a:latin typeface="Arial"/>
                <a:cs typeface="Arial"/>
              </a:defRPr>
            </a:lvl4pPr>
            <a:lvl5pPr>
              <a:buClr>
                <a:srgbClr val="11A2C4"/>
              </a:buClr>
              <a:defRPr sz="1600" b="0" i="0">
                <a:solidFill>
                  <a:srgbClr val="B5B6B3"/>
                </a:solidFill>
                <a:latin typeface="Arial"/>
                <a:cs typeface="Aria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Rectangle 8"/>
          <p:cNvSpPr/>
          <p:nvPr userDrawn="1"/>
        </p:nvSpPr>
        <p:spPr>
          <a:xfrm>
            <a:off x="5395913" y="4702175"/>
            <a:ext cx="88900" cy="889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4" name="Straight Connector 10"/>
          <p:cNvCxnSpPr/>
          <p:nvPr userDrawn="1"/>
        </p:nvCxnSpPr>
        <p:spPr>
          <a:xfrm rot="16200000" flipH="1" flipV="1">
            <a:off x="3532982" y="4102894"/>
            <a:ext cx="1262062" cy="255270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5" name="Rectangle 13"/>
          <p:cNvSpPr/>
          <p:nvPr userDrawn="1"/>
        </p:nvSpPr>
        <p:spPr>
          <a:xfrm>
            <a:off x="2841625" y="5965825"/>
            <a:ext cx="90488" cy="904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6" name="Straight Connector 14"/>
          <p:cNvCxnSpPr>
            <a:endCxn id="9" idx="1"/>
          </p:cNvCxnSpPr>
          <p:nvPr userDrawn="1"/>
        </p:nvCxnSpPr>
        <p:spPr>
          <a:xfrm rot="10800000">
            <a:off x="5395913" y="4746625"/>
            <a:ext cx="3748087" cy="360363"/>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 name="Straight Connector 17"/>
          <p:cNvCxnSpPr/>
          <p:nvPr userDrawn="1"/>
        </p:nvCxnSpPr>
        <p:spPr>
          <a:xfrm rot="10800000">
            <a:off x="0" y="5106988"/>
            <a:ext cx="2879725" cy="903287"/>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 name="Straight Connector 20"/>
          <p:cNvCxnSpPr/>
          <p:nvPr userDrawn="1"/>
        </p:nvCxnSpPr>
        <p:spPr>
          <a:xfrm rot="10800000">
            <a:off x="2879725" y="6010275"/>
            <a:ext cx="1023938" cy="847725"/>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9" name="Picture 9" descr="purplelogo.png"/>
          <p:cNvPicPr>
            <a:picLocks noChangeAspect="1"/>
          </p:cNvPicPr>
          <p:nvPr userDrawn="1"/>
        </p:nvPicPr>
        <p:blipFill>
          <a:blip r:embed="rId2"/>
          <a:srcRect/>
          <a:stretch>
            <a:fillRect/>
          </a:stretch>
        </p:blipFill>
        <p:spPr bwMode="auto">
          <a:xfrm>
            <a:off x="7239000" y="0"/>
            <a:ext cx="1447800" cy="1447800"/>
          </a:xfrm>
          <a:prstGeom prst="rect">
            <a:avLst/>
          </a:prstGeom>
          <a:noFill/>
          <a:ln w="9525">
            <a:noFill/>
            <a:miter lim="800000"/>
            <a:headEnd/>
            <a:tailEnd/>
          </a:ln>
        </p:spPr>
      </p:pic>
      <p:sp>
        <p:nvSpPr>
          <p:cNvPr id="2" name="Title 1"/>
          <p:cNvSpPr>
            <a:spLocks noGrp="1"/>
          </p:cNvSpPr>
          <p:nvPr>
            <p:ph type="title"/>
          </p:nvPr>
        </p:nvSpPr>
        <p:spPr>
          <a:xfrm>
            <a:off x="457200" y="2639978"/>
            <a:ext cx="8229600" cy="1143000"/>
          </a:xfrm>
        </p:spPr>
        <p:txBody>
          <a:bodyPr/>
          <a:lstStyle>
            <a:lvl1pPr>
              <a:defRPr b="0" i="0">
                <a:solidFill>
                  <a:schemeClr val="bg1"/>
                </a:solidFill>
                <a:latin typeface="Arial"/>
                <a:cs typeface="Arial"/>
              </a:defRPr>
            </a:lvl1pPr>
          </a:lstStyle>
          <a:p>
            <a:r>
              <a:rPr lang="en-GB" dirty="0" smtClean="0"/>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cxnSp>
        <p:nvCxnSpPr>
          <p:cNvPr id="5" name="Straight Connector 18"/>
          <p:cNvCxnSpPr/>
          <p:nvPr userDrawn="1"/>
        </p:nvCxnSpPr>
        <p:spPr>
          <a:xfrm rot="10800000">
            <a:off x="0" y="5537200"/>
            <a:ext cx="3810000" cy="132080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 name="Rectangle 24"/>
          <p:cNvSpPr/>
          <p:nvPr userDrawn="1"/>
        </p:nvSpPr>
        <p:spPr>
          <a:xfrm>
            <a:off x="457200" y="422275"/>
            <a:ext cx="5800725" cy="5675313"/>
          </a:xfrm>
          <a:prstGeom prst="rect">
            <a:avLst/>
          </a:prstGeom>
          <a:solidFill>
            <a:srgbClr val="EDEBE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7" name="Picture 8" descr="purplelogo.png"/>
          <p:cNvPicPr>
            <a:picLocks noChangeAspect="1"/>
          </p:cNvPicPr>
          <p:nvPr userDrawn="1"/>
        </p:nvPicPr>
        <p:blipFill>
          <a:blip r:embed="rId2"/>
          <a:srcRect/>
          <a:stretch>
            <a:fillRect/>
          </a:stretch>
        </p:blipFill>
        <p:spPr bwMode="auto">
          <a:xfrm>
            <a:off x="7239000" y="0"/>
            <a:ext cx="1447800" cy="1447800"/>
          </a:xfrm>
          <a:prstGeom prst="rect">
            <a:avLst/>
          </a:prstGeom>
          <a:noFill/>
          <a:ln w="9525">
            <a:noFill/>
            <a:miter lim="800000"/>
            <a:headEnd/>
            <a:tailEnd/>
          </a:ln>
        </p:spPr>
      </p:pic>
      <p:sp>
        <p:nvSpPr>
          <p:cNvPr id="8" name="Rectangle 9"/>
          <p:cNvSpPr/>
          <p:nvPr userDrawn="1"/>
        </p:nvSpPr>
        <p:spPr>
          <a:xfrm>
            <a:off x="8335963" y="4513263"/>
            <a:ext cx="90487"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9" name="Straight Connector 10"/>
          <p:cNvCxnSpPr/>
          <p:nvPr userDrawn="1"/>
        </p:nvCxnSpPr>
        <p:spPr>
          <a:xfrm rot="10800000" flipV="1">
            <a:off x="6211888" y="4557713"/>
            <a:ext cx="2168525" cy="183515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0" name="Rectangle 11"/>
          <p:cNvSpPr/>
          <p:nvPr userDrawn="1"/>
        </p:nvSpPr>
        <p:spPr>
          <a:xfrm>
            <a:off x="6167438" y="6348413"/>
            <a:ext cx="90487"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1" name="Straight Connector 12"/>
          <p:cNvCxnSpPr/>
          <p:nvPr userDrawn="1"/>
        </p:nvCxnSpPr>
        <p:spPr>
          <a:xfrm rot="16200000" flipV="1">
            <a:off x="8359776" y="4578350"/>
            <a:ext cx="804862" cy="763587"/>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 name="Straight Connector 15"/>
          <p:cNvCxnSpPr/>
          <p:nvPr userDrawn="1"/>
        </p:nvCxnSpPr>
        <p:spPr>
          <a:xfrm rot="10800000">
            <a:off x="0" y="6126163"/>
            <a:ext cx="6211888" cy="26670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3" name="Rectangle 17"/>
          <p:cNvSpPr/>
          <p:nvPr userDrawn="1"/>
        </p:nvSpPr>
        <p:spPr>
          <a:xfrm>
            <a:off x="1917700" y="6170613"/>
            <a:ext cx="90488" cy="889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07345" y="274638"/>
            <a:ext cx="5559806" cy="1143000"/>
          </a:xfrm>
        </p:spPr>
        <p:txBody>
          <a:bodyPr>
            <a:normAutofit/>
          </a:bodyPr>
          <a:lstStyle>
            <a:lvl1pPr algn="l">
              <a:defRPr sz="2800" b="1" i="0">
                <a:solidFill>
                  <a:srgbClr val="7D5CC6"/>
                </a:solidFill>
                <a:latin typeface="Arial Bold"/>
                <a:cs typeface="Arial Bold"/>
              </a:defRPr>
            </a:lvl1pPr>
          </a:lstStyle>
          <a:p>
            <a:r>
              <a:rPr lang="en-GB" dirty="0" smtClean="0"/>
              <a:t>Click to edit Master title style</a:t>
            </a:r>
            <a:endParaRPr lang="en-US" dirty="0"/>
          </a:p>
        </p:txBody>
      </p:sp>
      <p:sp>
        <p:nvSpPr>
          <p:cNvPr id="26" name="Content Placeholder 2"/>
          <p:cNvSpPr>
            <a:spLocks noGrp="1"/>
          </p:cNvSpPr>
          <p:nvPr>
            <p:ph idx="1"/>
          </p:nvPr>
        </p:nvSpPr>
        <p:spPr>
          <a:xfrm>
            <a:off x="457200" y="1600200"/>
            <a:ext cx="5709951" cy="4525963"/>
          </a:xfrm>
        </p:spPr>
        <p:txBody>
          <a:bodyPr/>
          <a:lstStyle>
            <a:lvl1pPr>
              <a:buClr>
                <a:srgbClr val="6C6F70"/>
              </a:buClr>
              <a:defRPr sz="2400" b="0" i="0">
                <a:solidFill>
                  <a:srgbClr val="6C6F70"/>
                </a:solidFill>
                <a:latin typeface="Arial"/>
                <a:cs typeface="Arial"/>
              </a:defRPr>
            </a:lvl1pPr>
            <a:lvl2pPr>
              <a:buClr>
                <a:srgbClr val="6C6F70"/>
              </a:buClr>
              <a:defRPr sz="2000" b="0" i="0">
                <a:solidFill>
                  <a:srgbClr val="6C6F70"/>
                </a:solidFill>
                <a:latin typeface="Arial"/>
                <a:cs typeface="Arial"/>
              </a:defRPr>
            </a:lvl2pPr>
            <a:lvl3pPr>
              <a:buClr>
                <a:srgbClr val="6C6F70"/>
              </a:buClr>
              <a:defRPr sz="1800" b="0" i="0">
                <a:solidFill>
                  <a:srgbClr val="6C6F70"/>
                </a:solidFill>
                <a:latin typeface="Arial"/>
                <a:cs typeface="Arial"/>
              </a:defRPr>
            </a:lvl3pPr>
            <a:lvl4pPr>
              <a:buClr>
                <a:srgbClr val="6C6F70"/>
              </a:buClr>
              <a:defRPr sz="1600" b="0" i="0">
                <a:solidFill>
                  <a:srgbClr val="6C6F70"/>
                </a:solidFill>
                <a:latin typeface="Arial"/>
                <a:cs typeface="Arial"/>
              </a:defRPr>
            </a:lvl4pPr>
            <a:lvl5pPr>
              <a:buClr>
                <a:srgbClr val="6C6F70"/>
              </a:buClr>
              <a:defRPr sz="1600" b="0" i="0">
                <a:solidFill>
                  <a:srgbClr val="6C6F70"/>
                </a:solidFill>
                <a:latin typeface="Arial"/>
                <a:cs typeface="Aria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14" name="Content Placeholder 2"/>
          <p:cNvSpPr>
            <a:spLocks noGrp="1"/>
          </p:cNvSpPr>
          <p:nvPr>
            <p:ph idx="10"/>
          </p:nvPr>
        </p:nvSpPr>
        <p:spPr>
          <a:xfrm>
            <a:off x="6515949" y="1939320"/>
            <a:ext cx="2170849" cy="4186843"/>
          </a:xfrm>
        </p:spPr>
        <p:txBody>
          <a:bodyPr/>
          <a:lstStyle>
            <a:lvl1pPr>
              <a:buClr>
                <a:srgbClr val="11A2C4"/>
              </a:buClr>
              <a:buNone/>
              <a:defRPr sz="2400" b="0" i="0">
                <a:solidFill>
                  <a:srgbClr val="11A2C4"/>
                </a:solidFill>
                <a:latin typeface="Arial"/>
                <a:cs typeface="Arial"/>
              </a:defRPr>
            </a:lvl1pPr>
            <a:lvl2pPr>
              <a:buClr>
                <a:srgbClr val="11A2C4"/>
              </a:buClr>
              <a:defRPr sz="2000" b="0" i="0">
                <a:solidFill>
                  <a:srgbClr val="B5B6B3"/>
                </a:solidFill>
                <a:latin typeface="Arial"/>
                <a:cs typeface="Arial"/>
              </a:defRPr>
            </a:lvl2pPr>
            <a:lvl3pPr>
              <a:buClr>
                <a:srgbClr val="11A2C4"/>
              </a:buClr>
              <a:defRPr sz="1800" b="0" i="0">
                <a:solidFill>
                  <a:srgbClr val="B5B6B3"/>
                </a:solidFill>
                <a:latin typeface="Arial"/>
                <a:cs typeface="Arial"/>
              </a:defRPr>
            </a:lvl3pPr>
            <a:lvl4pPr>
              <a:buClr>
                <a:srgbClr val="11A2C4"/>
              </a:buClr>
              <a:defRPr sz="1600" b="0" i="0">
                <a:solidFill>
                  <a:srgbClr val="B5B6B3"/>
                </a:solidFill>
                <a:latin typeface="Arial"/>
                <a:cs typeface="Arial"/>
              </a:defRPr>
            </a:lvl4pPr>
            <a:lvl5pPr>
              <a:buClr>
                <a:srgbClr val="11A2C4"/>
              </a:buClr>
              <a:defRPr sz="1600" b="0" i="0">
                <a:solidFill>
                  <a:srgbClr val="B5B6B3"/>
                </a:solidFill>
                <a:latin typeface="Arial"/>
                <a:cs typeface="Arial"/>
              </a:defRPr>
            </a:lvl5pPr>
          </a:lstStyle>
          <a:p>
            <a:pPr lvl="0"/>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5" name="Rectangle 14"/>
          <p:cNvSpPr/>
          <p:nvPr userDrawn="1"/>
        </p:nvSpPr>
        <p:spPr>
          <a:xfrm>
            <a:off x="6737350" y="0"/>
            <a:ext cx="2406650" cy="6858000"/>
          </a:xfrm>
          <a:prstGeom prst="rect">
            <a:avLst/>
          </a:prstGeom>
          <a:solidFill>
            <a:srgbClr val="B5B6B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9"/>
          <p:cNvSpPr/>
          <p:nvPr userDrawn="1"/>
        </p:nvSpPr>
        <p:spPr>
          <a:xfrm>
            <a:off x="8380413" y="5316538"/>
            <a:ext cx="90487"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7" name="Straight Connector 10"/>
          <p:cNvCxnSpPr/>
          <p:nvPr userDrawn="1"/>
        </p:nvCxnSpPr>
        <p:spPr>
          <a:xfrm rot="5400000">
            <a:off x="6955632" y="5342731"/>
            <a:ext cx="1541462" cy="1489075"/>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 name="Rectangle 11"/>
          <p:cNvSpPr/>
          <p:nvPr userDrawn="1"/>
        </p:nvSpPr>
        <p:spPr>
          <a:xfrm>
            <a:off x="7480300" y="4572000"/>
            <a:ext cx="90488" cy="904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9" name="Straight Connector 12"/>
          <p:cNvCxnSpPr/>
          <p:nvPr userDrawn="1"/>
        </p:nvCxnSpPr>
        <p:spPr>
          <a:xfrm rot="5400000">
            <a:off x="8024812" y="4243388"/>
            <a:ext cx="1520825" cy="71755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 name="Straight Connector 15"/>
          <p:cNvCxnSpPr/>
          <p:nvPr userDrawn="1"/>
        </p:nvCxnSpPr>
        <p:spPr>
          <a:xfrm rot="10800000">
            <a:off x="6664325" y="4340225"/>
            <a:ext cx="2479675" cy="835025"/>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Straight Connector 20"/>
          <p:cNvCxnSpPr/>
          <p:nvPr userDrawn="1"/>
        </p:nvCxnSpPr>
        <p:spPr>
          <a:xfrm rot="10800000">
            <a:off x="6737350" y="3949700"/>
            <a:ext cx="2406650" cy="203835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2" name="Picture 17" descr="purplelogo.png"/>
          <p:cNvPicPr>
            <a:picLocks noChangeAspect="1"/>
          </p:cNvPicPr>
          <p:nvPr userDrawn="1"/>
        </p:nvPicPr>
        <p:blipFill>
          <a:blip r:embed="rId2"/>
          <a:srcRect/>
          <a:stretch>
            <a:fillRect/>
          </a:stretch>
        </p:blipFill>
        <p:spPr bwMode="auto">
          <a:xfrm>
            <a:off x="7239000" y="0"/>
            <a:ext cx="1447800" cy="1447800"/>
          </a:xfrm>
          <a:prstGeom prst="rect">
            <a:avLst/>
          </a:prstGeom>
          <a:noFill/>
          <a:ln w="9525">
            <a:noFill/>
            <a:miter lim="800000"/>
            <a:headEnd/>
            <a:tailEnd/>
          </a:ln>
        </p:spPr>
      </p:pic>
      <p:sp>
        <p:nvSpPr>
          <p:cNvPr id="2" name="Title 1"/>
          <p:cNvSpPr>
            <a:spLocks noGrp="1"/>
          </p:cNvSpPr>
          <p:nvPr>
            <p:ph type="title"/>
          </p:nvPr>
        </p:nvSpPr>
        <p:spPr/>
        <p:txBody>
          <a:bodyPr>
            <a:normAutofit/>
          </a:bodyPr>
          <a:lstStyle>
            <a:lvl1pPr algn="l">
              <a:defRPr sz="2800" b="1" i="0">
                <a:solidFill>
                  <a:srgbClr val="7D5CC6"/>
                </a:solidFill>
                <a:latin typeface="Arial Bold"/>
                <a:cs typeface="Arial Bold"/>
              </a:defRPr>
            </a:lvl1pPr>
          </a:lstStyle>
          <a:p>
            <a:r>
              <a:rPr lang="en-GB" dirty="0" smtClean="0"/>
              <a:t>Click to edit Master title style</a:t>
            </a:r>
            <a:endParaRPr lang="en-US" dirty="0"/>
          </a:p>
        </p:txBody>
      </p:sp>
      <p:sp>
        <p:nvSpPr>
          <p:cNvPr id="3" name="Content Placeholder 2"/>
          <p:cNvSpPr>
            <a:spLocks noGrp="1"/>
          </p:cNvSpPr>
          <p:nvPr>
            <p:ph idx="1"/>
          </p:nvPr>
        </p:nvSpPr>
        <p:spPr>
          <a:xfrm>
            <a:off x="457200" y="1600200"/>
            <a:ext cx="6087533" cy="4525963"/>
          </a:xfrm>
        </p:spPr>
        <p:txBody>
          <a:bodyPr>
            <a:normAutofit/>
          </a:bodyPr>
          <a:lstStyle>
            <a:lvl1pPr>
              <a:buClr>
                <a:srgbClr val="F0AB00"/>
              </a:buClr>
              <a:buNone/>
              <a:defRPr sz="2400" b="0" i="0">
                <a:solidFill>
                  <a:srgbClr val="6C6F70"/>
                </a:solidFill>
                <a:latin typeface="Arial"/>
                <a:cs typeface="Arial"/>
              </a:defRPr>
            </a:lvl1pPr>
            <a:lvl2pPr>
              <a:buClr>
                <a:srgbClr val="F0AB00"/>
              </a:buClr>
              <a:buNone/>
              <a:defRPr sz="2400">
                <a:solidFill>
                  <a:srgbClr val="B5B6B3"/>
                </a:solidFill>
              </a:defRPr>
            </a:lvl2pPr>
            <a:lvl3pPr>
              <a:buClr>
                <a:srgbClr val="F0AB00"/>
              </a:buClr>
              <a:buNone/>
              <a:defRPr sz="2000">
                <a:solidFill>
                  <a:srgbClr val="B5B6B3"/>
                </a:solidFill>
              </a:defRPr>
            </a:lvl3pPr>
            <a:lvl4pPr>
              <a:buClr>
                <a:srgbClr val="F0AB00"/>
              </a:buClr>
              <a:buNone/>
              <a:defRPr sz="1800">
                <a:solidFill>
                  <a:srgbClr val="B5B6B3"/>
                </a:solidFill>
              </a:defRPr>
            </a:lvl4pPr>
            <a:lvl5pPr>
              <a:buClr>
                <a:srgbClr val="F0AB00"/>
              </a:buClr>
              <a:buNone/>
              <a:defRPr sz="1800">
                <a:solidFill>
                  <a:srgbClr val="B5B6B3"/>
                </a:solidFill>
              </a:defRPr>
            </a:lvl5pPr>
          </a:lstStyle>
          <a:p>
            <a:pPr lvl="0"/>
            <a:r>
              <a:rPr lang="en-GB" dirty="0" smtClean="0"/>
              <a:t>Click to edit Master text styles</a:t>
            </a:r>
          </a:p>
        </p:txBody>
      </p:sp>
      <p:sp>
        <p:nvSpPr>
          <p:cNvPr id="17" name="Content Placeholder 2"/>
          <p:cNvSpPr>
            <a:spLocks noGrp="1"/>
          </p:cNvSpPr>
          <p:nvPr>
            <p:ph idx="10"/>
          </p:nvPr>
        </p:nvSpPr>
        <p:spPr>
          <a:xfrm>
            <a:off x="6862887" y="1939320"/>
            <a:ext cx="2170849" cy="4186843"/>
          </a:xfrm>
        </p:spPr>
        <p:txBody>
          <a:bodyPr/>
          <a:lstStyle>
            <a:lvl1pPr>
              <a:buClr>
                <a:srgbClr val="11A2C4"/>
              </a:buClr>
              <a:buNone/>
              <a:defRPr sz="2400" b="0" i="0">
                <a:solidFill>
                  <a:srgbClr val="11A2C4"/>
                </a:solidFill>
                <a:latin typeface="Arial"/>
                <a:cs typeface="Arial"/>
              </a:defRPr>
            </a:lvl1pPr>
            <a:lvl2pPr>
              <a:buClr>
                <a:srgbClr val="11A2C4"/>
              </a:buClr>
              <a:defRPr sz="2000" b="0" i="0">
                <a:solidFill>
                  <a:srgbClr val="B5B6B3"/>
                </a:solidFill>
                <a:latin typeface="Arial"/>
                <a:cs typeface="Arial"/>
              </a:defRPr>
            </a:lvl2pPr>
            <a:lvl3pPr>
              <a:buClr>
                <a:srgbClr val="11A2C4"/>
              </a:buClr>
              <a:defRPr sz="1800" b="0" i="0">
                <a:solidFill>
                  <a:srgbClr val="B5B6B3"/>
                </a:solidFill>
                <a:latin typeface="Arial"/>
                <a:cs typeface="Arial"/>
              </a:defRPr>
            </a:lvl3pPr>
            <a:lvl4pPr>
              <a:buClr>
                <a:srgbClr val="11A2C4"/>
              </a:buClr>
              <a:defRPr sz="1600" b="0" i="0">
                <a:solidFill>
                  <a:srgbClr val="B5B6B3"/>
                </a:solidFill>
                <a:latin typeface="Arial"/>
                <a:cs typeface="Arial"/>
              </a:defRPr>
            </a:lvl4pPr>
            <a:lvl5pPr>
              <a:buClr>
                <a:srgbClr val="11A2C4"/>
              </a:buClr>
              <a:defRPr sz="1600" b="0" i="0">
                <a:solidFill>
                  <a:srgbClr val="B5B6B3"/>
                </a:solidFill>
                <a:latin typeface="Arial"/>
                <a:cs typeface="Arial"/>
              </a:defRPr>
            </a:lvl5pPr>
          </a:lstStyle>
          <a:p>
            <a:pPr lvl="0"/>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ADDDF1D4-88D1-492E-A93F-53CFB47AA5CE}" type="datetimeFigureOut">
              <a:rPr lang="en-US"/>
              <a:pPr>
                <a:defRPr/>
              </a:pPr>
              <a:t>2/20/2014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838DD0A2-AF0B-4AAC-8DA1-BC845181D95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Lst>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itchFamily="34" charset="0"/>
        </a:defRPr>
      </a:lvl2pPr>
      <a:lvl3pPr algn="ctr" defTabSz="457200" rtl="0" fontAlgn="base">
        <a:spcBef>
          <a:spcPct val="0"/>
        </a:spcBef>
        <a:spcAft>
          <a:spcPct val="0"/>
        </a:spcAft>
        <a:defRPr sz="4400">
          <a:solidFill>
            <a:schemeClr val="tx1"/>
          </a:solidFill>
          <a:latin typeface="Calibri" pitchFamily="34" charset="0"/>
        </a:defRPr>
      </a:lvl3pPr>
      <a:lvl4pPr algn="ctr" defTabSz="457200" rtl="0" fontAlgn="base">
        <a:spcBef>
          <a:spcPct val="0"/>
        </a:spcBef>
        <a:spcAft>
          <a:spcPct val="0"/>
        </a:spcAft>
        <a:defRPr sz="4400">
          <a:solidFill>
            <a:schemeClr val="tx1"/>
          </a:solidFill>
          <a:latin typeface="Calibri" pitchFamily="34" charset="0"/>
        </a:defRPr>
      </a:lvl4pPr>
      <a:lvl5pPr algn="ctr" defTabSz="457200" rtl="0" fontAlgn="base">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3.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2"/>
          <p:cNvSpPr>
            <a:spLocks noGrp="1"/>
          </p:cNvSpPr>
          <p:nvPr>
            <p:ph type="title"/>
          </p:nvPr>
        </p:nvSpPr>
        <p:spPr>
          <a:xfrm>
            <a:off x="457200" y="2640013"/>
            <a:ext cx="8229600" cy="1143000"/>
          </a:xfrm>
        </p:spPr>
        <p:txBody>
          <a:bodyPr/>
          <a:lstStyle/>
          <a:p>
            <a:r>
              <a:rPr lang="en-GB" dirty="0">
                <a:latin typeface="Arial" charset="0"/>
                <a:cs typeface="Arial" charset="0"/>
              </a:rPr>
              <a:t>Platforms:</a:t>
            </a:r>
            <a:br>
              <a:rPr lang="en-GB" dirty="0">
                <a:latin typeface="Arial" charset="0"/>
                <a:cs typeface="Arial" charset="0"/>
              </a:rPr>
            </a:br>
            <a:r>
              <a:rPr lang="en-GB" dirty="0">
                <a:latin typeface="Arial" charset="0"/>
                <a:cs typeface="Arial" charset="0"/>
              </a:rPr>
              <a:t>Lecture 8</a:t>
            </a:r>
            <a:r>
              <a:rPr lang="en-GB" dirty="0" smtClean="0">
                <a:latin typeface="Arial" charset="0"/>
                <a:cs typeface="Arial" charset="0"/>
              </a:rPr>
              <a:t>: Peripherals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Disk Access Times</a:t>
            </a:r>
          </a:p>
        </p:txBody>
      </p:sp>
      <p:sp>
        <p:nvSpPr>
          <p:cNvPr id="12290" name="Content Placeholder 2"/>
          <p:cNvSpPr>
            <a:spLocks noGrp="1"/>
          </p:cNvSpPr>
          <p:nvPr>
            <p:ph idx="1"/>
          </p:nvPr>
        </p:nvSpPr>
        <p:spPr>
          <a:xfrm>
            <a:off x="457199" y="1600200"/>
            <a:ext cx="8236857" cy="4525963"/>
          </a:xfrm>
        </p:spPr>
        <p:txBody>
          <a:bodyPr/>
          <a:lstStyle/>
          <a:p>
            <a:pPr eaLnBrk="1" hangingPunct="1">
              <a:lnSpc>
                <a:spcPct val="80000"/>
              </a:lnSpc>
            </a:pPr>
            <a:r>
              <a:rPr lang="en-US" dirty="0">
                <a:solidFill>
                  <a:schemeClr val="tx1"/>
                </a:solidFill>
              </a:rPr>
              <a:t>Avg. Seek time</a:t>
            </a:r>
          </a:p>
          <a:p>
            <a:pPr lvl="1" eaLnBrk="1" hangingPunct="1">
              <a:lnSpc>
                <a:spcPct val="80000"/>
              </a:lnSpc>
            </a:pPr>
            <a:r>
              <a:rPr lang="en-US" dirty="0">
                <a:solidFill>
                  <a:schemeClr val="tx1"/>
                </a:solidFill>
              </a:rPr>
              <a:t>average time to move from one track to another</a:t>
            </a:r>
          </a:p>
          <a:p>
            <a:pPr eaLnBrk="1" hangingPunct="1">
              <a:lnSpc>
                <a:spcPct val="80000"/>
              </a:lnSpc>
            </a:pPr>
            <a:r>
              <a:rPr lang="en-US" dirty="0">
                <a:solidFill>
                  <a:schemeClr val="tx1"/>
                </a:solidFill>
              </a:rPr>
              <a:t>Avg. Latency time</a:t>
            </a:r>
          </a:p>
          <a:p>
            <a:pPr lvl="1" eaLnBrk="1" hangingPunct="1">
              <a:lnSpc>
                <a:spcPct val="80000"/>
              </a:lnSpc>
            </a:pPr>
            <a:r>
              <a:rPr lang="en-US" dirty="0">
                <a:solidFill>
                  <a:schemeClr val="tx1"/>
                </a:solidFill>
              </a:rPr>
              <a:t>average time to rotate to the beginning of the sector</a:t>
            </a:r>
          </a:p>
          <a:p>
            <a:pPr lvl="1" eaLnBrk="1" hangingPunct="1">
              <a:lnSpc>
                <a:spcPct val="80000"/>
              </a:lnSpc>
            </a:pPr>
            <a:r>
              <a:rPr lang="en-US" dirty="0">
                <a:solidFill>
                  <a:schemeClr val="tx1"/>
                </a:solidFill>
              </a:rPr>
              <a:t>Avg. Latency time = ½ * 1/rotational speed</a:t>
            </a:r>
          </a:p>
          <a:p>
            <a:pPr eaLnBrk="1" hangingPunct="1">
              <a:lnSpc>
                <a:spcPct val="80000"/>
              </a:lnSpc>
            </a:pPr>
            <a:r>
              <a:rPr lang="en-US" dirty="0">
                <a:solidFill>
                  <a:schemeClr val="tx1"/>
                </a:solidFill>
              </a:rPr>
              <a:t>Transfer time</a:t>
            </a:r>
          </a:p>
          <a:p>
            <a:pPr lvl="1" eaLnBrk="1" hangingPunct="1">
              <a:lnSpc>
                <a:spcPct val="80000"/>
              </a:lnSpc>
            </a:pPr>
            <a:r>
              <a:rPr lang="en-US" dirty="0">
                <a:solidFill>
                  <a:schemeClr val="tx1"/>
                </a:solidFill>
              </a:rPr>
              <a:t>1/(# of sectors * rotational speed)</a:t>
            </a:r>
          </a:p>
          <a:p>
            <a:pPr eaLnBrk="1" hangingPunct="1">
              <a:lnSpc>
                <a:spcPct val="80000"/>
              </a:lnSpc>
            </a:pPr>
            <a:r>
              <a:rPr lang="en-US" b="1" dirty="0">
                <a:solidFill>
                  <a:schemeClr val="tx1"/>
                </a:solidFill>
              </a:rPr>
              <a:t>Positioning time</a:t>
            </a:r>
            <a:r>
              <a:rPr lang="en-US" dirty="0">
                <a:solidFill>
                  <a:schemeClr val="tx1"/>
                </a:solidFill>
              </a:rPr>
              <a:t> (</a:t>
            </a:r>
            <a:r>
              <a:rPr lang="en-US" b="1" dirty="0">
                <a:solidFill>
                  <a:schemeClr val="tx1"/>
                </a:solidFill>
              </a:rPr>
              <a:t>random-access time</a:t>
            </a:r>
            <a:r>
              <a:rPr lang="en-US" dirty="0">
                <a:solidFill>
                  <a:schemeClr val="tx1"/>
                </a:solidFill>
              </a:rPr>
              <a:t>)</a:t>
            </a:r>
          </a:p>
          <a:p>
            <a:pPr lvl="1" eaLnBrk="1" hangingPunct="1">
              <a:lnSpc>
                <a:spcPct val="80000"/>
              </a:lnSpc>
            </a:pPr>
            <a:r>
              <a:rPr lang="en-US" dirty="0">
                <a:solidFill>
                  <a:schemeClr val="tx1"/>
                </a:solidFill>
              </a:rPr>
              <a:t>time to move disk arm to desired cylinder (</a:t>
            </a:r>
            <a:r>
              <a:rPr lang="en-US" b="1" dirty="0">
                <a:solidFill>
                  <a:schemeClr val="tx1"/>
                </a:solidFill>
              </a:rPr>
              <a:t>seek time</a:t>
            </a:r>
            <a:r>
              <a:rPr lang="en-US" dirty="0">
                <a:solidFill>
                  <a:schemeClr val="tx1"/>
                </a:solidFill>
              </a:rPr>
              <a:t>) plus time for desired sector to rotate under the disk head (</a:t>
            </a:r>
            <a:r>
              <a:rPr lang="en-US" b="1" dirty="0">
                <a:solidFill>
                  <a:schemeClr val="tx1"/>
                </a:solidFill>
              </a:rPr>
              <a:t>rotational latency</a:t>
            </a:r>
            <a:r>
              <a:rPr lang="en-US" dirty="0">
                <a:solidFill>
                  <a:schemeClr val="tx1"/>
                </a:solidFill>
              </a:rPr>
              <a:t>)</a:t>
            </a:r>
            <a:endParaRPr lang="en-GB" dirty="0">
              <a:solidFill>
                <a:schemeClr val="tx1"/>
              </a:solidFill>
            </a:endParaRPr>
          </a:p>
          <a:p>
            <a:pPr eaLnBrk="1" hangingPunct="1">
              <a:lnSpc>
                <a:spcPct val="80000"/>
              </a:lnSpc>
            </a:pPr>
            <a:r>
              <a:rPr lang="en-US" dirty="0">
                <a:solidFill>
                  <a:schemeClr val="tx1"/>
                </a:solidFill>
              </a:rPr>
              <a:t>Total Time to access a disk block</a:t>
            </a:r>
          </a:p>
          <a:p>
            <a:pPr lvl="1" eaLnBrk="1" hangingPunct="1">
              <a:lnSpc>
                <a:spcPct val="80000"/>
              </a:lnSpc>
            </a:pPr>
            <a:r>
              <a:rPr lang="en-US" dirty="0">
                <a:solidFill>
                  <a:schemeClr val="tx1"/>
                </a:solidFill>
              </a:rPr>
              <a:t>Avg. seek time + avg. latency time + avg. transfer time</a:t>
            </a:r>
          </a:p>
        </p:txBody>
      </p:sp>
    </p:spTree>
    <p:extLst>
      <p:ext uri="{BB962C8B-B14F-4D97-AF65-F5344CB8AC3E}">
        <p14:creationId xmlns:p14="http://schemas.microsoft.com/office/powerpoint/2010/main" val="2204239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Disk Addressing</a:t>
            </a:r>
          </a:p>
        </p:txBody>
      </p:sp>
      <p:sp>
        <p:nvSpPr>
          <p:cNvPr id="12290" name="Content Placeholder 2"/>
          <p:cNvSpPr>
            <a:spLocks noGrp="1"/>
          </p:cNvSpPr>
          <p:nvPr>
            <p:ph idx="1"/>
          </p:nvPr>
        </p:nvSpPr>
        <p:spPr>
          <a:xfrm>
            <a:off x="457199" y="1600200"/>
            <a:ext cx="8207829" cy="4525963"/>
          </a:xfrm>
        </p:spPr>
        <p:txBody>
          <a:bodyPr/>
          <a:lstStyle/>
          <a:p>
            <a:pPr eaLnBrk="1" hangingPunct="1">
              <a:lnSpc>
                <a:spcPct val="80000"/>
              </a:lnSpc>
            </a:pPr>
            <a:r>
              <a:rPr lang="en-US" dirty="0">
                <a:solidFill>
                  <a:schemeClr val="tx1"/>
                </a:solidFill>
              </a:rPr>
              <a:t>Disk drives are addressed as large 1-dimensional arrays of </a:t>
            </a:r>
            <a:r>
              <a:rPr lang="en-US" i="1" dirty="0">
                <a:solidFill>
                  <a:schemeClr val="tx1"/>
                </a:solidFill>
              </a:rPr>
              <a:t>logical blocks</a:t>
            </a:r>
            <a:r>
              <a:rPr lang="en-US" dirty="0">
                <a:solidFill>
                  <a:schemeClr val="tx1"/>
                </a:solidFill>
              </a:rPr>
              <a:t>, where the logical block is the smallest unit of transfer. </a:t>
            </a:r>
            <a:br>
              <a:rPr lang="en-US" dirty="0">
                <a:solidFill>
                  <a:schemeClr val="tx1"/>
                </a:solidFill>
              </a:rPr>
            </a:br>
            <a:endParaRPr lang="en-US" dirty="0">
              <a:solidFill>
                <a:schemeClr val="tx1"/>
              </a:solidFill>
            </a:endParaRPr>
          </a:p>
          <a:p>
            <a:pPr eaLnBrk="1" hangingPunct="1">
              <a:lnSpc>
                <a:spcPct val="80000"/>
              </a:lnSpc>
            </a:pPr>
            <a:r>
              <a:rPr lang="en-US" dirty="0">
                <a:solidFill>
                  <a:schemeClr val="tx1"/>
                </a:solidFill>
              </a:rPr>
              <a:t>The 1-dimensional array of logical blocks is mapped into the sectors of the disk sequentially.</a:t>
            </a:r>
          </a:p>
          <a:p>
            <a:pPr lvl="1" eaLnBrk="1" hangingPunct="1">
              <a:lnSpc>
                <a:spcPct val="80000"/>
              </a:lnSpc>
            </a:pPr>
            <a:r>
              <a:rPr lang="en-US" dirty="0">
                <a:solidFill>
                  <a:schemeClr val="tx1"/>
                </a:solidFill>
              </a:rPr>
              <a:t>Sector 0 is the first sector of the first track on the outermost cylinder.</a:t>
            </a:r>
          </a:p>
          <a:p>
            <a:pPr lvl="1" eaLnBrk="1" hangingPunct="1">
              <a:lnSpc>
                <a:spcPct val="80000"/>
              </a:lnSpc>
            </a:pPr>
            <a:r>
              <a:rPr lang="en-US" dirty="0">
                <a:solidFill>
                  <a:schemeClr val="tx1"/>
                </a:solidFill>
              </a:rPr>
              <a:t>Mapping proceeds in order through that track, then the rest of the tracks in that cylinder, and then through the rest of the cylinders from outermost to innermost.</a:t>
            </a:r>
          </a:p>
        </p:txBody>
      </p:sp>
    </p:spTree>
    <p:extLst>
      <p:ext uri="{BB962C8B-B14F-4D97-AF65-F5344CB8AC3E}">
        <p14:creationId xmlns:p14="http://schemas.microsoft.com/office/powerpoint/2010/main" val="39612852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Disk Management</a:t>
            </a:r>
          </a:p>
        </p:txBody>
      </p:sp>
      <p:sp>
        <p:nvSpPr>
          <p:cNvPr id="12290" name="Content Placeholder 2"/>
          <p:cNvSpPr>
            <a:spLocks noGrp="1"/>
          </p:cNvSpPr>
          <p:nvPr>
            <p:ph idx="1"/>
          </p:nvPr>
        </p:nvSpPr>
        <p:spPr>
          <a:xfrm>
            <a:off x="457199" y="1600200"/>
            <a:ext cx="8236857" cy="4525963"/>
          </a:xfrm>
        </p:spPr>
        <p:txBody>
          <a:bodyPr/>
          <a:lstStyle/>
          <a:p>
            <a:pPr eaLnBrk="1" hangingPunct="1"/>
            <a:r>
              <a:rPr lang="en-US" i="1" dirty="0">
                <a:solidFill>
                  <a:schemeClr val="tx1"/>
                </a:solidFill>
              </a:rPr>
              <a:t>Low-level formatting</a:t>
            </a:r>
            <a:r>
              <a:rPr lang="en-US" dirty="0">
                <a:solidFill>
                  <a:schemeClr val="tx1"/>
                </a:solidFill>
              </a:rPr>
              <a:t>, or </a:t>
            </a:r>
            <a:r>
              <a:rPr lang="en-US" i="1" dirty="0">
                <a:solidFill>
                  <a:schemeClr val="tx1"/>
                </a:solidFill>
              </a:rPr>
              <a:t>physical formatting</a:t>
            </a:r>
            <a:r>
              <a:rPr lang="en-US" dirty="0">
                <a:solidFill>
                  <a:schemeClr val="tx1"/>
                </a:solidFill>
              </a:rPr>
              <a:t> — Dividing a disk into sectors that the disk controller can read and write.</a:t>
            </a:r>
          </a:p>
          <a:p>
            <a:pPr eaLnBrk="1" hangingPunct="1"/>
            <a:r>
              <a:rPr lang="en-US" dirty="0">
                <a:solidFill>
                  <a:schemeClr val="tx1"/>
                </a:solidFill>
              </a:rPr>
              <a:t>To use a disk to hold files, the operating system still needs to record its own data structures on the disk.</a:t>
            </a:r>
          </a:p>
          <a:p>
            <a:pPr lvl="1" eaLnBrk="1" hangingPunct="1"/>
            <a:r>
              <a:rPr lang="en-US" i="1" dirty="0">
                <a:solidFill>
                  <a:schemeClr val="tx1"/>
                </a:solidFill>
              </a:rPr>
              <a:t>Partition</a:t>
            </a:r>
            <a:r>
              <a:rPr lang="en-US" dirty="0">
                <a:solidFill>
                  <a:schemeClr val="tx1"/>
                </a:solidFill>
              </a:rPr>
              <a:t> the disk into one or more groups of cylinders.</a:t>
            </a:r>
          </a:p>
          <a:p>
            <a:pPr lvl="1" eaLnBrk="1" hangingPunct="1"/>
            <a:r>
              <a:rPr lang="en-US" i="1" dirty="0">
                <a:solidFill>
                  <a:schemeClr val="tx1"/>
                </a:solidFill>
              </a:rPr>
              <a:t>Logical formatting</a:t>
            </a:r>
            <a:r>
              <a:rPr lang="en-US" dirty="0">
                <a:solidFill>
                  <a:schemeClr val="tx1"/>
                </a:solidFill>
              </a:rPr>
              <a:t> or “making a file system”.</a:t>
            </a:r>
          </a:p>
        </p:txBody>
      </p:sp>
    </p:spTree>
    <p:extLst>
      <p:ext uri="{BB962C8B-B14F-4D97-AF65-F5344CB8AC3E}">
        <p14:creationId xmlns:p14="http://schemas.microsoft.com/office/powerpoint/2010/main" val="34104151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Magnetic Disks</a:t>
            </a:r>
          </a:p>
        </p:txBody>
      </p:sp>
      <p:sp>
        <p:nvSpPr>
          <p:cNvPr id="12290" name="Content Placeholder 2"/>
          <p:cNvSpPr>
            <a:spLocks noGrp="1"/>
          </p:cNvSpPr>
          <p:nvPr>
            <p:ph idx="1"/>
          </p:nvPr>
        </p:nvSpPr>
        <p:spPr>
          <a:xfrm>
            <a:off x="457200" y="1600200"/>
            <a:ext cx="5710238" cy="4525963"/>
          </a:xfrm>
        </p:spPr>
        <p:txBody>
          <a:bodyPr/>
          <a:lstStyle/>
          <a:p>
            <a:pPr eaLnBrk="1" hangingPunct="1">
              <a:lnSpc>
                <a:spcPct val="90000"/>
              </a:lnSpc>
            </a:pPr>
            <a:r>
              <a:rPr lang="en-US" dirty="0">
                <a:solidFill>
                  <a:schemeClr val="tx1"/>
                </a:solidFill>
              </a:rPr>
              <a:t>Data Block Format</a:t>
            </a:r>
          </a:p>
          <a:p>
            <a:pPr lvl="1" eaLnBrk="1" hangingPunct="1">
              <a:lnSpc>
                <a:spcPct val="90000"/>
              </a:lnSpc>
            </a:pPr>
            <a:r>
              <a:rPr lang="en-US" dirty="0" err="1">
                <a:solidFill>
                  <a:schemeClr val="tx1"/>
                </a:solidFill>
              </a:rPr>
              <a:t>Interblock</a:t>
            </a:r>
            <a:r>
              <a:rPr lang="en-US" dirty="0">
                <a:solidFill>
                  <a:schemeClr val="tx1"/>
                </a:solidFill>
              </a:rPr>
              <a:t> gap</a:t>
            </a:r>
          </a:p>
          <a:p>
            <a:pPr lvl="1" eaLnBrk="1" hangingPunct="1">
              <a:lnSpc>
                <a:spcPct val="90000"/>
              </a:lnSpc>
            </a:pPr>
            <a:r>
              <a:rPr lang="en-US" dirty="0">
                <a:solidFill>
                  <a:schemeClr val="tx1"/>
                </a:solidFill>
              </a:rPr>
              <a:t>Header</a:t>
            </a:r>
          </a:p>
          <a:p>
            <a:pPr lvl="1" eaLnBrk="1" hangingPunct="1">
              <a:lnSpc>
                <a:spcPct val="90000"/>
              </a:lnSpc>
            </a:pPr>
            <a:r>
              <a:rPr lang="en-US" dirty="0">
                <a:solidFill>
                  <a:schemeClr val="tx1"/>
                </a:solidFill>
              </a:rPr>
              <a:t>Data</a:t>
            </a:r>
          </a:p>
          <a:p>
            <a:pPr lvl="1" eaLnBrk="1" hangingPunct="1">
              <a:lnSpc>
                <a:spcPct val="90000"/>
              </a:lnSpc>
            </a:pPr>
            <a:r>
              <a:rPr lang="en-US" dirty="0">
                <a:solidFill>
                  <a:schemeClr val="tx1"/>
                </a:solidFill>
              </a:rPr>
              <a:t>Formatting disk</a:t>
            </a:r>
          </a:p>
          <a:p>
            <a:pPr eaLnBrk="1" hangingPunct="1">
              <a:lnSpc>
                <a:spcPct val="90000"/>
              </a:lnSpc>
            </a:pPr>
            <a:r>
              <a:rPr lang="en-US" dirty="0">
                <a:solidFill>
                  <a:schemeClr val="tx1"/>
                </a:solidFill>
              </a:rPr>
              <a:t>Disk Interleaving</a:t>
            </a:r>
          </a:p>
        </p:txBody>
      </p:sp>
      <p:pic>
        <p:nvPicPr>
          <p:cNvPr id="5" name="Picture 4" descr="c10f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7438" y="2648856"/>
            <a:ext cx="22098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a:off x="6167438" y="2191656"/>
            <a:ext cx="2133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t>Disk Interleaving</a:t>
            </a:r>
          </a:p>
        </p:txBody>
      </p:sp>
    </p:spTree>
    <p:extLst>
      <p:ext uri="{BB962C8B-B14F-4D97-AF65-F5344CB8AC3E}">
        <p14:creationId xmlns:p14="http://schemas.microsoft.com/office/powerpoint/2010/main" val="29918720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Disk Block Formats</a:t>
            </a:r>
          </a:p>
        </p:txBody>
      </p:sp>
      <p:sp>
        <p:nvSpPr>
          <p:cNvPr id="12290" name="Content Placeholder 2"/>
          <p:cNvSpPr>
            <a:spLocks noGrp="1"/>
          </p:cNvSpPr>
          <p:nvPr>
            <p:ph idx="1"/>
          </p:nvPr>
        </p:nvSpPr>
        <p:spPr>
          <a:xfrm>
            <a:off x="457199" y="1600200"/>
            <a:ext cx="8251371" cy="4525963"/>
          </a:xfrm>
        </p:spPr>
        <p:txBody>
          <a:bodyPr/>
          <a:lstStyle/>
          <a:p>
            <a:pPr marL="0" indent="0">
              <a:buNone/>
            </a:pPr>
            <a:endParaRPr lang="en-GB" dirty="0" smtClean="0">
              <a:latin typeface="Arial" charset="0"/>
              <a:cs typeface="Arial" charset="0"/>
            </a:endParaRPr>
          </a:p>
        </p:txBody>
      </p:sp>
      <p:sp>
        <p:nvSpPr>
          <p:cNvPr id="5" name="Text Box 3"/>
          <p:cNvSpPr txBox="1">
            <a:spLocks noChangeArrowheads="1"/>
          </p:cNvSpPr>
          <p:nvPr/>
        </p:nvSpPr>
        <p:spPr bwMode="auto">
          <a:xfrm>
            <a:off x="3429000" y="1690687"/>
            <a:ext cx="2133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dirty="0"/>
              <a:t>Single Data Block</a:t>
            </a:r>
          </a:p>
        </p:txBody>
      </p:sp>
      <p:sp>
        <p:nvSpPr>
          <p:cNvPr id="6" name="Text Box 4"/>
          <p:cNvSpPr txBox="1">
            <a:spLocks noChangeArrowheads="1"/>
          </p:cNvSpPr>
          <p:nvPr/>
        </p:nvSpPr>
        <p:spPr bwMode="auto">
          <a:xfrm>
            <a:off x="3200400" y="3824287"/>
            <a:ext cx="297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dirty="0"/>
              <a:t>Header for Windows disk</a:t>
            </a:r>
          </a:p>
        </p:txBody>
      </p:sp>
      <p:pic>
        <p:nvPicPr>
          <p:cNvPr id="7" name="Picture 5" descr="c10f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147887"/>
            <a:ext cx="7162800"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descr="c10f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281487"/>
            <a:ext cx="510540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8247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Disk Arrays – RAID Structure</a:t>
            </a:r>
          </a:p>
        </p:txBody>
      </p:sp>
      <p:sp>
        <p:nvSpPr>
          <p:cNvPr id="12290" name="Content Placeholder 2"/>
          <p:cNvSpPr>
            <a:spLocks noGrp="1"/>
          </p:cNvSpPr>
          <p:nvPr>
            <p:ph idx="1"/>
          </p:nvPr>
        </p:nvSpPr>
        <p:spPr>
          <a:xfrm>
            <a:off x="457199" y="1600200"/>
            <a:ext cx="8207829" cy="4525963"/>
          </a:xfrm>
        </p:spPr>
        <p:txBody>
          <a:bodyPr/>
          <a:lstStyle/>
          <a:p>
            <a:r>
              <a:rPr lang="en-US" b="1" dirty="0">
                <a:solidFill>
                  <a:schemeClr val="tx1"/>
                </a:solidFill>
              </a:rPr>
              <a:t>RAID</a:t>
            </a:r>
            <a:r>
              <a:rPr lang="en-US" dirty="0">
                <a:solidFill>
                  <a:schemeClr val="tx1"/>
                </a:solidFill>
              </a:rPr>
              <a:t> </a:t>
            </a:r>
            <a:r>
              <a:rPr lang="en-US" dirty="0" smtClean="0">
                <a:solidFill>
                  <a:schemeClr val="tx1"/>
                </a:solidFill>
              </a:rPr>
              <a:t>(</a:t>
            </a:r>
            <a:r>
              <a:rPr lang="en-GB" dirty="0">
                <a:solidFill>
                  <a:schemeClr val="tx1"/>
                </a:solidFill>
              </a:rPr>
              <a:t>Redundant Array of Independent (Inexpensive) </a:t>
            </a:r>
            <a:r>
              <a:rPr lang="en-GB" dirty="0" smtClean="0">
                <a:solidFill>
                  <a:schemeClr val="tx1"/>
                </a:solidFill>
              </a:rPr>
              <a:t>Disks) </a:t>
            </a:r>
            <a:r>
              <a:rPr lang="en-US" dirty="0" smtClean="0">
                <a:solidFill>
                  <a:schemeClr val="tx1"/>
                </a:solidFill>
              </a:rPr>
              <a:t>– </a:t>
            </a:r>
            <a:r>
              <a:rPr lang="en-US" dirty="0">
                <a:solidFill>
                  <a:schemeClr val="tx1"/>
                </a:solidFill>
              </a:rPr>
              <a:t>multiple disk drives provides </a:t>
            </a:r>
            <a:r>
              <a:rPr lang="en-US" b="1" dirty="0">
                <a:solidFill>
                  <a:schemeClr val="tx1"/>
                </a:solidFill>
              </a:rPr>
              <a:t>reliability</a:t>
            </a:r>
            <a:r>
              <a:rPr lang="en-US" dirty="0">
                <a:solidFill>
                  <a:schemeClr val="tx1"/>
                </a:solidFill>
              </a:rPr>
              <a:t> via </a:t>
            </a:r>
            <a:r>
              <a:rPr lang="en-US" b="1" dirty="0">
                <a:solidFill>
                  <a:schemeClr val="tx1"/>
                </a:solidFill>
              </a:rPr>
              <a:t>redundancy</a:t>
            </a:r>
            <a:r>
              <a:rPr lang="en-US" dirty="0">
                <a:solidFill>
                  <a:schemeClr val="tx1"/>
                </a:solidFill>
              </a:rPr>
              <a:t>.</a:t>
            </a:r>
          </a:p>
          <a:p>
            <a:pPr lvl="1" eaLnBrk="1" hangingPunct="1"/>
            <a:r>
              <a:rPr lang="en-US" dirty="0">
                <a:solidFill>
                  <a:schemeClr val="tx1"/>
                </a:solidFill>
                <a:sym typeface="Wingdings" pitchFamily="2" charset="2"/>
              </a:rPr>
              <a:t> fault-tolerant computers</a:t>
            </a:r>
            <a:endParaRPr lang="en-US" dirty="0">
              <a:solidFill>
                <a:schemeClr val="tx1"/>
              </a:solidFill>
            </a:endParaRPr>
          </a:p>
          <a:p>
            <a:pPr eaLnBrk="1" hangingPunct="1">
              <a:buFont typeface="Wingdings" pitchFamily="2" charset="2"/>
              <a:buNone/>
            </a:pPr>
            <a:endParaRPr lang="en-US" dirty="0">
              <a:solidFill>
                <a:schemeClr val="tx1"/>
              </a:solidFill>
            </a:endParaRPr>
          </a:p>
          <a:p>
            <a:pPr eaLnBrk="1" hangingPunct="1"/>
            <a:r>
              <a:rPr lang="en-US" dirty="0">
                <a:solidFill>
                  <a:schemeClr val="tx1"/>
                </a:solidFill>
              </a:rPr>
              <a:t>RAID is arranged into six different levels.</a:t>
            </a:r>
          </a:p>
        </p:txBody>
      </p:sp>
    </p:spTree>
    <p:extLst>
      <p:ext uri="{BB962C8B-B14F-4D97-AF65-F5344CB8AC3E}">
        <p14:creationId xmlns:p14="http://schemas.microsoft.com/office/powerpoint/2010/main" val="31172431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RAID (continued)</a:t>
            </a:r>
          </a:p>
        </p:txBody>
      </p:sp>
      <p:sp>
        <p:nvSpPr>
          <p:cNvPr id="12290" name="Content Placeholder 2"/>
          <p:cNvSpPr>
            <a:spLocks noGrp="1"/>
          </p:cNvSpPr>
          <p:nvPr>
            <p:ph idx="1"/>
          </p:nvPr>
        </p:nvSpPr>
        <p:spPr>
          <a:xfrm>
            <a:off x="457199" y="1600200"/>
            <a:ext cx="8251371" cy="4525963"/>
          </a:xfrm>
        </p:spPr>
        <p:txBody>
          <a:bodyPr/>
          <a:lstStyle/>
          <a:p>
            <a:pPr eaLnBrk="1" hangingPunct="1"/>
            <a:r>
              <a:rPr lang="en-US" dirty="0">
                <a:solidFill>
                  <a:schemeClr val="tx1"/>
                </a:solidFill>
              </a:rPr>
              <a:t>Several improvements in disk-use techniques involve the use of multiple disks working cooperatively.</a:t>
            </a:r>
          </a:p>
          <a:p>
            <a:pPr eaLnBrk="1" hangingPunct="1"/>
            <a:r>
              <a:rPr lang="en-US" dirty="0">
                <a:solidFill>
                  <a:schemeClr val="tx1"/>
                </a:solidFill>
              </a:rPr>
              <a:t>Disk striping uses a group of disks as one storage unit</a:t>
            </a:r>
            <a:r>
              <a:rPr lang="en-US" dirty="0" smtClean="0">
                <a:solidFill>
                  <a:schemeClr val="tx1"/>
                </a:solidFill>
              </a:rPr>
              <a:t>.</a:t>
            </a:r>
          </a:p>
          <a:p>
            <a:pPr lvl="1"/>
            <a:r>
              <a:rPr lang="en-GB" dirty="0">
                <a:solidFill>
                  <a:schemeClr val="tx1"/>
                </a:solidFill>
              </a:rPr>
              <a:t>when interface can handle data at a faster rate than the disk read/write process for a single disk, striping allows multiple tracks to read/write</a:t>
            </a:r>
            <a:r>
              <a:rPr lang="en-GB" dirty="0" smtClean="0">
                <a:solidFill>
                  <a:schemeClr val="tx1"/>
                </a:solidFill>
              </a:rPr>
              <a:t>.</a:t>
            </a:r>
            <a:endParaRPr lang="en-US" sz="2800" dirty="0">
              <a:solidFill>
                <a:schemeClr val="tx1"/>
              </a:solidFill>
            </a:endParaRPr>
          </a:p>
          <a:p>
            <a:pPr eaLnBrk="1" hangingPunct="1"/>
            <a:r>
              <a:rPr lang="en-US" dirty="0">
                <a:solidFill>
                  <a:schemeClr val="tx1"/>
                </a:solidFill>
              </a:rPr>
              <a:t>RAID schemes improve performance and improve the reliability of the storage system by storing redundant data.</a:t>
            </a:r>
          </a:p>
          <a:p>
            <a:pPr lvl="1" eaLnBrk="1" hangingPunct="1"/>
            <a:r>
              <a:rPr lang="en-US" i="1" dirty="0">
                <a:solidFill>
                  <a:schemeClr val="tx1"/>
                </a:solidFill>
              </a:rPr>
              <a:t>Mirroring</a:t>
            </a:r>
            <a:r>
              <a:rPr lang="en-US" dirty="0">
                <a:solidFill>
                  <a:schemeClr val="tx1"/>
                </a:solidFill>
              </a:rPr>
              <a:t> or </a:t>
            </a:r>
            <a:r>
              <a:rPr lang="en-US" i="1" dirty="0">
                <a:solidFill>
                  <a:schemeClr val="tx1"/>
                </a:solidFill>
              </a:rPr>
              <a:t>shadowing</a:t>
            </a:r>
            <a:r>
              <a:rPr lang="en-US" dirty="0">
                <a:solidFill>
                  <a:schemeClr val="tx1"/>
                </a:solidFill>
              </a:rPr>
              <a:t> keeps duplicate of each disk.</a:t>
            </a:r>
          </a:p>
          <a:p>
            <a:pPr lvl="1" eaLnBrk="1" hangingPunct="1"/>
            <a:r>
              <a:rPr lang="en-US" i="1" dirty="0">
                <a:solidFill>
                  <a:schemeClr val="tx1"/>
                </a:solidFill>
              </a:rPr>
              <a:t>Block interleaved parity</a:t>
            </a:r>
            <a:r>
              <a:rPr lang="en-US" dirty="0">
                <a:solidFill>
                  <a:schemeClr val="tx1"/>
                </a:solidFill>
              </a:rPr>
              <a:t> uses much less redundancy.</a:t>
            </a:r>
          </a:p>
        </p:txBody>
      </p:sp>
    </p:spTree>
    <p:extLst>
      <p:ext uri="{BB962C8B-B14F-4D97-AF65-F5344CB8AC3E}">
        <p14:creationId xmlns:p14="http://schemas.microsoft.com/office/powerpoint/2010/main" val="34837425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RAID (Levels)</a:t>
            </a:r>
          </a:p>
        </p:txBody>
      </p:sp>
      <p:sp>
        <p:nvSpPr>
          <p:cNvPr id="12290" name="Content Placeholder 2"/>
          <p:cNvSpPr>
            <a:spLocks noGrp="1"/>
          </p:cNvSpPr>
          <p:nvPr>
            <p:ph idx="1"/>
          </p:nvPr>
        </p:nvSpPr>
        <p:spPr>
          <a:xfrm>
            <a:off x="457200" y="1600200"/>
            <a:ext cx="8193314" cy="4525963"/>
          </a:xfrm>
        </p:spPr>
        <p:txBody>
          <a:bodyPr/>
          <a:lstStyle/>
          <a:p>
            <a:pPr marL="0" indent="0">
              <a:buNone/>
            </a:pPr>
            <a:endParaRPr lang="en-GB" dirty="0" smtClean="0">
              <a:latin typeface="Arial" charset="0"/>
              <a:cs typeface="Arial" charset="0"/>
            </a:endParaRP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l="28178" t="873" r="28177" b="873"/>
          <a:stretch>
            <a:fillRect/>
          </a:stretch>
        </p:blipFill>
        <p:spPr bwMode="auto">
          <a:xfrm>
            <a:off x="1116013" y="1600200"/>
            <a:ext cx="6416675" cy="4968875"/>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11705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Alternative Disk Technologies</a:t>
            </a:r>
          </a:p>
        </p:txBody>
      </p:sp>
      <p:sp>
        <p:nvSpPr>
          <p:cNvPr id="12290" name="Content Placeholder 2"/>
          <p:cNvSpPr>
            <a:spLocks noGrp="1"/>
          </p:cNvSpPr>
          <p:nvPr>
            <p:ph idx="1"/>
          </p:nvPr>
        </p:nvSpPr>
        <p:spPr>
          <a:xfrm>
            <a:off x="457199" y="1600200"/>
            <a:ext cx="8222343" cy="4525963"/>
          </a:xfrm>
        </p:spPr>
        <p:txBody>
          <a:bodyPr/>
          <a:lstStyle/>
          <a:p>
            <a:pPr eaLnBrk="1" hangingPunct="1"/>
            <a:r>
              <a:rPr lang="en-US" dirty="0">
                <a:solidFill>
                  <a:schemeClr val="tx1"/>
                </a:solidFill>
              </a:rPr>
              <a:t>Removable hard drives</a:t>
            </a:r>
          </a:p>
          <a:p>
            <a:pPr lvl="1" eaLnBrk="1" hangingPunct="1"/>
            <a:r>
              <a:rPr lang="en-US" dirty="0">
                <a:solidFill>
                  <a:schemeClr val="tx1"/>
                </a:solidFill>
              </a:rPr>
              <a:t>Disk pack – disk platters are stored in a plastic case that is removable</a:t>
            </a:r>
          </a:p>
          <a:p>
            <a:pPr lvl="1" eaLnBrk="1" hangingPunct="1"/>
            <a:r>
              <a:rPr lang="en-US" dirty="0">
                <a:solidFill>
                  <a:schemeClr val="tx1"/>
                </a:solidFill>
              </a:rPr>
              <a:t>Another version includes the disk head and arm assembly in the case</a:t>
            </a:r>
          </a:p>
          <a:p>
            <a:pPr eaLnBrk="1" hangingPunct="1"/>
            <a:r>
              <a:rPr lang="en-US" dirty="0">
                <a:solidFill>
                  <a:schemeClr val="tx1"/>
                </a:solidFill>
              </a:rPr>
              <a:t>Fixed-head disk drives</a:t>
            </a:r>
          </a:p>
          <a:p>
            <a:pPr lvl="1" eaLnBrk="1" hangingPunct="1"/>
            <a:r>
              <a:rPr lang="en-US" dirty="0">
                <a:solidFill>
                  <a:schemeClr val="tx1"/>
                </a:solidFill>
              </a:rPr>
              <a:t>One head per track</a:t>
            </a:r>
          </a:p>
          <a:p>
            <a:pPr lvl="1" eaLnBrk="1" hangingPunct="1"/>
            <a:r>
              <a:rPr lang="en-US" dirty="0">
                <a:solidFill>
                  <a:schemeClr val="tx1"/>
                </a:solidFill>
              </a:rPr>
              <a:t>Eliminates the seek time</a:t>
            </a:r>
          </a:p>
        </p:txBody>
      </p:sp>
    </p:spTree>
    <p:extLst>
      <p:ext uri="{BB962C8B-B14F-4D97-AF65-F5344CB8AC3E}">
        <p14:creationId xmlns:p14="http://schemas.microsoft.com/office/powerpoint/2010/main" val="35747825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Magnetic Tape</a:t>
            </a:r>
          </a:p>
        </p:txBody>
      </p:sp>
      <p:sp>
        <p:nvSpPr>
          <p:cNvPr id="12290" name="Content Placeholder 2"/>
          <p:cNvSpPr>
            <a:spLocks noGrp="1"/>
          </p:cNvSpPr>
          <p:nvPr>
            <p:ph idx="1"/>
          </p:nvPr>
        </p:nvSpPr>
        <p:spPr>
          <a:xfrm>
            <a:off x="457199" y="1600200"/>
            <a:ext cx="8236857" cy="4525963"/>
          </a:xfrm>
        </p:spPr>
        <p:txBody>
          <a:bodyPr/>
          <a:lstStyle/>
          <a:p>
            <a:pPr eaLnBrk="1" hangingPunct="1"/>
            <a:r>
              <a:rPr lang="en-US" dirty="0">
                <a:solidFill>
                  <a:schemeClr val="tx1"/>
                </a:solidFill>
              </a:rPr>
              <a:t>Offline storage</a:t>
            </a:r>
          </a:p>
          <a:p>
            <a:pPr eaLnBrk="1" hangingPunct="1"/>
            <a:r>
              <a:rPr lang="en-US" dirty="0">
                <a:solidFill>
                  <a:schemeClr val="tx1"/>
                </a:solidFill>
              </a:rPr>
              <a:t>Archival purposes</a:t>
            </a:r>
          </a:p>
          <a:p>
            <a:pPr eaLnBrk="1" hangingPunct="1"/>
            <a:r>
              <a:rPr lang="en-US" dirty="0">
                <a:solidFill>
                  <a:schemeClr val="tx1"/>
                </a:solidFill>
              </a:rPr>
              <a:t>Disaster recovery</a:t>
            </a:r>
          </a:p>
          <a:p>
            <a:pPr eaLnBrk="1" hangingPunct="1"/>
            <a:r>
              <a:rPr lang="en-US" dirty="0">
                <a:solidFill>
                  <a:schemeClr val="tx1"/>
                </a:solidFill>
                <a:sym typeface="Wingdings" panose="05000000000000000000" pitchFamily="2" charset="2"/>
              </a:rPr>
              <a:t>Tape Cartridges</a:t>
            </a:r>
          </a:p>
          <a:p>
            <a:pPr lvl="1" eaLnBrk="1" hangingPunct="1"/>
            <a:r>
              <a:rPr lang="en-US" dirty="0">
                <a:solidFill>
                  <a:schemeClr val="tx1"/>
                </a:solidFill>
              </a:rPr>
              <a:t>20 – 144 tracks (side by side)</a:t>
            </a:r>
          </a:p>
          <a:p>
            <a:pPr lvl="1" eaLnBrk="1" hangingPunct="1"/>
            <a:r>
              <a:rPr lang="en-US" dirty="0">
                <a:solidFill>
                  <a:schemeClr val="tx1"/>
                </a:solidFill>
              </a:rPr>
              <a:t>Read serially (tape backs </a:t>
            </a:r>
            <a:r>
              <a:rPr lang="en-US" dirty="0" smtClean="0">
                <a:solidFill>
                  <a:schemeClr val="tx1"/>
                </a:solidFill>
              </a:rPr>
              <a:t>up)</a:t>
            </a:r>
          </a:p>
          <a:p>
            <a:pPr lvl="1" eaLnBrk="1" hangingPunct="1"/>
            <a:r>
              <a:rPr lang="en-US" dirty="0" smtClean="0">
                <a:solidFill>
                  <a:schemeClr val="tx1"/>
                </a:solidFill>
              </a:rPr>
              <a:t>Random </a:t>
            </a:r>
            <a:r>
              <a:rPr lang="en-US" dirty="0">
                <a:solidFill>
                  <a:schemeClr val="tx1"/>
                </a:solidFill>
              </a:rPr>
              <a:t>access ~1000x slower than HDD</a:t>
            </a:r>
          </a:p>
          <a:p>
            <a:pPr lvl="1" eaLnBrk="1" hangingPunct="1"/>
            <a:r>
              <a:rPr lang="en-US" dirty="0">
                <a:solidFill>
                  <a:schemeClr val="tx1"/>
                </a:solidFill>
              </a:rPr>
              <a:t>4mm, 8mm DAT , 19mm, LTO-2 and SDLT</a:t>
            </a:r>
          </a:p>
          <a:p>
            <a:pPr lvl="1" eaLnBrk="1" hangingPunct="1"/>
            <a:r>
              <a:rPr lang="en-US" dirty="0">
                <a:solidFill>
                  <a:schemeClr val="tx1"/>
                </a:solidFill>
              </a:rPr>
              <a:t>Size </a:t>
            </a:r>
            <a:r>
              <a:rPr lang="en-US" dirty="0">
                <a:solidFill>
                  <a:schemeClr val="tx1"/>
                </a:solidFill>
                <a:cs typeface="Arial" panose="020B0604020202020204" pitchFamily="34" charset="0"/>
              </a:rPr>
              <a:t>20Gb -</a:t>
            </a:r>
            <a:r>
              <a:rPr lang="en-US" dirty="0" smtClean="0">
                <a:solidFill>
                  <a:schemeClr val="tx1"/>
                </a:solidFill>
                <a:cs typeface="Arial" panose="020B0604020202020204" pitchFamily="34" charset="0"/>
              </a:rPr>
              <a:t>200Gb</a:t>
            </a:r>
          </a:p>
          <a:p>
            <a:pPr lvl="1" eaLnBrk="1" hangingPunct="1"/>
            <a:r>
              <a:rPr lang="en-US" dirty="0" smtClean="0">
                <a:solidFill>
                  <a:schemeClr val="tx1"/>
                </a:solidFill>
              </a:rPr>
              <a:t>typically </a:t>
            </a:r>
            <a:r>
              <a:rPr lang="en-US" dirty="0">
                <a:solidFill>
                  <a:schemeClr val="tx1"/>
                </a:solidFill>
              </a:rPr>
              <a:t>includes 2:1 </a:t>
            </a:r>
            <a:r>
              <a:rPr lang="en-US" dirty="0" smtClean="0">
                <a:solidFill>
                  <a:schemeClr val="tx1"/>
                </a:solidFill>
              </a:rPr>
              <a:t>compression</a:t>
            </a:r>
          </a:p>
          <a:p>
            <a:r>
              <a:rPr lang="en-US" dirty="0" smtClean="0">
                <a:solidFill>
                  <a:schemeClr val="tx1"/>
                </a:solidFill>
                <a:cs typeface="Arial" panose="020B0604020202020204" pitchFamily="34" charset="0"/>
              </a:rPr>
              <a:t>Fallen out of significant use</a:t>
            </a:r>
            <a:endParaRPr lang="en-US" dirty="0">
              <a:solidFill>
                <a:schemeClr val="tx1"/>
              </a:solidFill>
              <a:cs typeface="Arial" panose="020B0604020202020204" pitchFamily="34" charset="0"/>
            </a:endParaRPr>
          </a:p>
        </p:txBody>
      </p:sp>
    </p:spTree>
    <p:extLst>
      <p:ext uri="{BB962C8B-B14F-4D97-AF65-F5344CB8AC3E}">
        <p14:creationId xmlns:p14="http://schemas.microsoft.com/office/powerpoint/2010/main" val="16955564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What is a peripheral?</a:t>
            </a:r>
          </a:p>
        </p:txBody>
      </p:sp>
      <p:sp>
        <p:nvSpPr>
          <p:cNvPr id="12290" name="Content Placeholder 2"/>
          <p:cNvSpPr>
            <a:spLocks noGrp="1"/>
          </p:cNvSpPr>
          <p:nvPr>
            <p:ph idx="1"/>
          </p:nvPr>
        </p:nvSpPr>
        <p:spPr>
          <a:xfrm>
            <a:off x="457200" y="1600200"/>
            <a:ext cx="5710238" cy="4525963"/>
          </a:xfrm>
        </p:spPr>
        <p:txBody>
          <a:bodyPr/>
          <a:lstStyle/>
          <a:p>
            <a:pPr eaLnBrk="1" hangingPunct="1">
              <a:lnSpc>
                <a:spcPct val="90000"/>
              </a:lnSpc>
            </a:pPr>
            <a:r>
              <a:rPr lang="en-US" dirty="0">
                <a:solidFill>
                  <a:schemeClr val="tx1"/>
                </a:solidFill>
              </a:rPr>
              <a:t>Devices that are separate from the basic computer </a:t>
            </a:r>
          </a:p>
          <a:p>
            <a:pPr lvl="1" eaLnBrk="1" hangingPunct="1">
              <a:lnSpc>
                <a:spcPct val="90000"/>
              </a:lnSpc>
            </a:pPr>
            <a:r>
              <a:rPr lang="en-US" dirty="0">
                <a:solidFill>
                  <a:schemeClr val="tx1"/>
                </a:solidFill>
              </a:rPr>
              <a:t>Not the CPU, memory, power supply</a:t>
            </a:r>
          </a:p>
          <a:p>
            <a:pPr eaLnBrk="1" hangingPunct="1">
              <a:lnSpc>
                <a:spcPct val="90000"/>
              </a:lnSpc>
            </a:pPr>
            <a:r>
              <a:rPr lang="en-US" dirty="0">
                <a:solidFill>
                  <a:schemeClr val="tx1"/>
                </a:solidFill>
              </a:rPr>
              <a:t>Classified as input, output, and storage </a:t>
            </a:r>
          </a:p>
          <a:p>
            <a:pPr eaLnBrk="1" hangingPunct="1">
              <a:lnSpc>
                <a:spcPct val="90000"/>
              </a:lnSpc>
            </a:pPr>
            <a:r>
              <a:rPr lang="en-US" dirty="0">
                <a:solidFill>
                  <a:schemeClr val="tx1"/>
                </a:solidFill>
              </a:rPr>
              <a:t>Connect via</a:t>
            </a:r>
          </a:p>
          <a:p>
            <a:pPr lvl="1" eaLnBrk="1" hangingPunct="1">
              <a:lnSpc>
                <a:spcPct val="90000"/>
              </a:lnSpc>
            </a:pPr>
            <a:r>
              <a:rPr lang="en-US" dirty="0" smtClean="0">
                <a:solidFill>
                  <a:schemeClr val="tx1"/>
                </a:solidFill>
              </a:rPr>
              <a:t>Ports: parallel</a:t>
            </a:r>
            <a:r>
              <a:rPr lang="en-US" dirty="0">
                <a:solidFill>
                  <a:schemeClr val="tx1"/>
                </a:solidFill>
              </a:rPr>
              <a:t>, </a:t>
            </a:r>
            <a:r>
              <a:rPr lang="en-US" dirty="0" smtClean="0">
                <a:solidFill>
                  <a:schemeClr val="tx1"/>
                </a:solidFill>
              </a:rPr>
              <a:t>USB1.0 (1.5Mb/s), USB1.1 (12 Mb/s), USB2.0 (480Mb/s), USB3.0 (4 Gb/s), </a:t>
            </a:r>
            <a:r>
              <a:rPr lang="en-US" dirty="0">
                <a:solidFill>
                  <a:schemeClr val="tx1"/>
                </a:solidFill>
              </a:rPr>
              <a:t>serial</a:t>
            </a:r>
          </a:p>
          <a:p>
            <a:pPr lvl="1" eaLnBrk="1" hangingPunct="1">
              <a:lnSpc>
                <a:spcPct val="90000"/>
              </a:lnSpc>
            </a:pPr>
            <a:r>
              <a:rPr lang="en-US" dirty="0">
                <a:solidFill>
                  <a:schemeClr val="tx1"/>
                </a:solidFill>
              </a:rPr>
              <a:t>Interface to systems busses: </a:t>
            </a:r>
            <a:r>
              <a:rPr lang="en-US" dirty="0" smtClean="0">
                <a:solidFill>
                  <a:schemeClr val="tx1"/>
                </a:solidFill>
              </a:rPr>
              <a:t>SCSI (</a:t>
            </a:r>
            <a:r>
              <a:rPr lang="en-GB" dirty="0">
                <a:solidFill>
                  <a:schemeClr val="tx1"/>
                </a:solidFill>
              </a:rPr>
              <a:t>Small Computer Systems </a:t>
            </a:r>
            <a:r>
              <a:rPr lang="en-GB" dirty="0" smtClean="0">
                <a:solidFill>
                  <a:schemeClr val="tx1"/>
                </a:solidFill>
              </a:rPr>
              <a:t>Interface)</a:t>
            </a:r>
            <a:r>
              <a:rPr lang="en-US" dirty="0" smtClean="0">
                <a:solidFill>
                  <a:schemeClr val="tx1"/>
                </a:solidFill>
              </a:rPr>
              <a:t>, IDE (Integrated Drive Electronics, WD) - </a:t>
            </a:r>
            <a:r>
              <a:rPr lang="en-GB" dirty="0" smtClean="0">
                <a:solidFill>
                  <a:schemeClr val="tx1"/>
                </a:solidFill>
              </a:rPr>
              <a:t> </a:t>
            </a:r>
            <a:r>
              <a:rPr lang="en-GB" dirty="0">
                <a:solidFill>
                  <a:schemeClr val="tx1"/>
                </a:solidFill>
              </a:rPr>
              <a:t>ATA, ATAPI; PATA, SATA</a:t>
            </a:r>
            <a:r>
              <a:rPr lang="en-US" dirty="0" smtClean="0">
                <a:solidFill>
                  <a:schemeClr val="tx1"/>
                </a:solidFill>
              </a:rPr>
              <a:t>, PCMCIA (</a:t>
            </a:r>
            <a:r>
              <a:rPr lang="en-GB" dirty="0">
                <a:solidFill>
                  <a:schemeClr val="tx1"/>
                </a:solidFill>
              </a:rPr>
              <a:t>Personal Computer Memory Card International </a:t>
            </a:r>
            <a:r>
              <a:rPr lang="en-GB" dirty="0" smtClean="0">
                <a:solidFill>
                  <a:schemeClr val="tx1"/>
                </a:solidFill>
              </a:rPr>
              <a:t>Association)</a:t>
            </a:r>
            <a:endParaRPr lang="en-US" dirty="0">
              <a:solidFill>
                <a:schemeClr val="tx1"/>
              </a:solidFill>
            </a:endParaRPr>
          </a:p>
        </p:txBody>
      </p:sp>
      <p:sp>
        <p:nvSpPr>
          <p:cNvPr id="12291" name="Content Placeholder 3"/>
          <p:cNvSpPr>
            <a:spLocks noGrp="1"/>
          </p:cNvSpPr>
          <p:nvPr>
            <p:ph idx="10"/>
          </p:nvPr>
        </p:nvSpPr>
        <p:spPr>
          <a:xfrm>
            <a:off x="6516688" y="1939925"/>
            <a:ext cx="2170112" cy="4186238"/>
          </a:xfrm>
        </p:spPr>
        <p:txBody>
          <a:bodyPr/>
          <a:lstStyle/>
          <a:p>
            <a:pPr marL="0" indent="0"/>
            <a:r>
              <a:rPr lang="en-GB" dirty="0" smtClean="0">
                <a:latin typeface="Arial" charset="0"/>
                <a:cs typeface="Arial" charset="0"/>
              </a:rPr>
              <a:t>Many slides using pictures from </a:t>
            </a:r>
            <a:r>
              <a:rPr lang="en-GB" dirty="0"/>
              <a:t>Englander (2003) and </a:t>
            </a:r>
            <a:r>
              <a:rPr lang="en-GB" dirty="0" err="1"/>
              <a:t>Silberschatz</a:t>
            </a:r>
            <a:r>
              <a:rPr lang="en-GB" dirty="0"/>
              <a:t> (2005)</a:t>
            </a:r>
            <a:endParaRPr lang="en-US" dirty="0"/>
          </a:p>
          <a:p>
            <a:endParaRPr lang="en-GB"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Optical Storage 1</a:t>
            </a:r>
          </a:p>
        </p:txBody>
      </p:sp>
      <p:sp>
        <p:nvSpPr>
          <p:cNvPr id="12290" name="Content Placeholder 2"/>
          <p:cNvSpPr>
            <a:spLocks noGrp="1"/>
          </p:cNvSpPr>
          <p:nvPr>
            <p:ph idx="1"/>
          </p:nvPr>
        </p:nvSpPr>
        <p:spPr>
          <a:xfrm>
            <a:off x="457199" y="1600200"/>
            <a:ext cx="8222343" cy="4525963"/>
          </a:xfrm>
        </p:spPr>
        <p:txBody>
          <a:bodyPr/>
          <a:lstStyle/>
          <a:p>
            <a:pPr eaLnBrk="1" hangingPunct="1">
              <a:lnSpc>
                <a:spcPct val="90000"/>
              </a:lnSpc>
            </a:pPr>
            <a:r>
              <a:rPr lang="en-US" dirty="0">
                <a:solidFill>
                  <a:schemeClr val="tx1"/>
                </a:solidFill>
              </a:rPr>
              <a:t>Reflected light off a mirrored or pitted surface</a:t>
            </a:r>
          </a:p>
          <a:p>
            <a:pPr eaLnBrk="1" hangingPunct="1">
              <a:lnSpc>
                <a:spcPct val="90000"/>
              </a:lnSpc>
            </a:pPr>
            <a:r>
              <a:rPr lang="en-US" dirty="0">
                <a:solidFill>
                  <a:schemeClr val="tx1"/>
                </a:solidFill>
              </a:rPr>
              <a:t>CD-ROM</a:t>
            </a:r>
          </a:p>
          <a:p>
            <a:pPr lvl="1" eaLnBrk="1" hangingPunct="1">
              <a:lnSpc>
                <a:spcPct val="90000"/>
              </a:lnSpc>
            </a:pPr>
            <a:r>
              <a:rPr lang="en-US" dirty="0">
                <a:solidFill>
                  <a:schemeClr val="tx1"/>
                </a:solidFill>
              </a:rPr>
              <a:t>Spiral 3 miles long, containing 15 billion bits!</a:t>
            </a:r>
          </a:p>
          <a:p>
            <a:pPr lvl="1" eaLnBrk="1" hangingPunct="1">
              <a:lnSpc>
                <a:spcPct val="90000"/>
              </a:lnSpc>
            </a:pPr>
            <a:r>
              <a:rPr lang="en-US" dirty="0" smtClean="0">
                <a:solidFill>
                  <a:schemeClr val="tx1"/>
                </a:solidFill>
              </a:rPr>
              <a:t>Constant Linear Velocity </a:t>
            </a:r>
            <a:r>
              <a:rPr lang="en-US" dirty="0">
                <a:solidFill>
                  <a:schemeClr val="tx1"/>
                </a:solidFill>
              </a:rPr>
              <a:t>– all blocks are same physical length</a:t>
            </a:r>
          </a:p>
          <a:p>
            <a:pPr lvl="1" eaLnBrk="1" hangingPunct="1">
              <a:lnSpc>
                <a:spcPct val="90000"/>
              </a:lnSpc>
            </a:pPr>
            <a:r>
              <a:rPr lang="en-US" dirty="0">
                <a:solidFill>
                  <a:schemeClr val="tx1"/>
                </a:solidFill>
              </a:rPr>
              <a:t>Block – 2352 </a:t>
            </a:r>
            <a:r>
              <a:rPr lang="en-US" dirty="0" smtClean="0">
                <a:solidFill>
                  <a:schemeClr val="tx1"/>
                </a:solidFill>
              </a:rPr>
              <a:t>bytes, of which 2k </a:t>
            </a:r>
            <a:r>
              <a:rPr lang="en-US" dirty="0">
                <a:solidFill>
                  <a:schemeClr val="tx1"/>
                </a:solidFill>
              </a:rPr>
              <a:t>of data (2048 bytes</a:t>
            </a:r>
            <a:r>
              <a:rPr lang="en-US" dirty="0" smtClean="0">
                <a:solidFill>
                  <a:schemeClr val="tx1"/>
                </a:solidFill>
              </a:rPr>
              <a:t>), 16 </a:t>
            </a:r>
            <a:r>
              <a:rPr lang="en-US" dirty="0">
                <a:solidFill>
                  <a:schemeClr val="tx1"/>
                </a:solidFill>
              </a:rPr>
              <a:t>bytes for header (12 start, 4 </a:t>
            </a:r>
            <a:r>
              <a:rPr lang="en-US" dirty="0" smtClean="0">
                <a:solidFill>
                  <a:schemeClr val="tx1"/>
                </a:solidFill>
              </a:rPr>
              <a:t>id), 288 </a:t>
            </a:r>
            <a:r>
              <a:rPr lang="en-US" dirty="0">
                <a:solidFill>
                  <a:schemeClr val="tx1"/>
                </a:solidFill>
              </a:rPr>
              <a:t>bytes for advanced error control</a:t>
            </a:r>
          </a:p>
          <a:p>
            <a:pPr eaLnBrk="1" hangingPunct="1">
              <a:lnSpc>
                <a:spcPct val="90000"/>
              </a:lnSpc>
            </a:pPr>
            <a:r>
              <a:rPr lang="en-US" dirty="0">
                <a:solidFill>
                  <a:schemeClr val="tx1"/>
                </a:solidFill>
              </a:rPr>
              <a:t>DVD-ROM</a:t>
            </a:r>
          </a:p>
          <a:p>
            <a:pPr lvl="1" eaLnBrk="1" hangingPunct="1">
              <a:lnSpc>
                <a:spcPct val="90000"/>
              </a:lnSpc>
            </a:pPr>
            <a:r>
              <a:rPr lang="en-US" dirty="0">
                <a:solidFill>
                  <a:schemeClr val="tx1"/>
                </a:solidFill>
              </a:rPr>
              <a:t>4.7Gb per </a:t>
            </a:r>
            <a:r>
              <a:rPr lang="en-US" dirty="0" smtClean="0">
                <a:solidFill>
                  <a:schemeClr val="tx1"/>
                </a:solidFill>
              </a:rPr>
              <a:t>layer, max </a:t>
            </a:r>
            <a:r>
              <a:rPr lang="en-US" dirty="0">
                <a:solidFill>
                  <a:schemeClr val="tx1"/>
                </a:solidFill>
              </a:rPr>
              <a:t>2 layers per side, 2 sides = 17G</a:t>
            </a:r>
          </a:p>
        </p:txBody>
      </p:sp>
      <p:pic>
        <p:nvPicPr>
          <p:cNvPr id="5" name="Picture 6" descr="c10f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4573587"/>
            <a:ext cx="7620000" cy="228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28069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6257244" cy="1143000"/>
          </a:xfrm>
        </p:spPr>
        <p:txBody>
          <a:bodyPr/>
          <a:lstStyle/>
          <a:p>
            <a:r>
              <a:rPr lang="en-GB" dirty="0" smtClean="0">
                <a:ea typeface="Arial Bold"/>
              </a:rPr>
              <a:t>Layout CDROM </a:t>
            </a:r>
            <a:r>
              <a:rPr lang="en-GB" dirty="0" err="1" smtClean="0">
                <a:ea typeface="Arial Bold"/>
              </a:rPr>
              <a:t>vs</a:t>
            </a:r>
            <a:r>
              <a:rPr lang="en-GB" dirty="0" smtClean="0">
                <a:ea typeface="Arial Bold"/>
              </a:rPr>
              <a:t> Standard Disk</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b="15601"/>
          <a:stretch>
            <a:fillRect/>
          </a:stretch>
        </p:blipFill>
        <p:spPr bwMode="auto">
          <a:xfrm>
            <a:off x="608013" y="2286000"/>
            <a:ext cx="7953375" cy="370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6"/>
          <p:cNvSpPr txBox="1">
            <a:spLocks noChangeArrowheads="1"/>
          </p:cNvSpPr>
          <p:nvPr/>
        </p:nvSpPr>
        <p:spPr bwMode="auto">
          <a:xfrm>
            <a:off x="1598613" y="1752600"/>
            <a:ext cx="1752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b="1"/>
              <a:t>CD-ROM</a:t>
            </a:r>
          </a:p>
        </p:txBody>
      </p:sp>
      <p:sp>
        <p:nvSpPr>
          <p:cNvPr id="7" name="Text Box 7"/>
          <p:cNvSpPr txBox="1">
            <a:spLocks noChangeArrowheads="1"/>
          </p:cNvSpPr>
          <p:nvPr/>
        </p:nvSpPr>
        <p:spPr bwMode="auto">
          <a:xfrm>
            <a:off x="5713413" y="17526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b="1"/>
              <a:t>Hard Disk</a:t>
            </a:r>
          </a:p>
        </p:txBody>
      </p:sp>
    </p:spTree>
    <p:extLst>
      <p:ext uri="{BB962C8B-B14F-4D97-AF65-F5344CB8AC3E}">
        <p14:creationId xmlns:p14="http://schemas.microsoft.com/office/powerpoint/2010/main" val="33541628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CD-ROMs</a:t>
            </a:r>
          </a:p>
        </p:txBody>
      </p:sp>
      <p:graphicFrame>
        <p:nvGraphicFramePr>
          <p:cNvPr id="5" name="Object 1028"/>
          <p:cNvGraphicFramePr>
            <a:graphicFrameLocks noChangeAspect="1"/>
          </p:cNvGraphicFramePr>
          <p:nvPr>
            <p:extLst>
              <p:ext uri="{D42A27DB-BD31-4B8C-83A1-F6EECF244321}">
                <p14:modId xmlns:p14="http://schemas.microsoft.com/office/powerpoint/2010/main" val="2136660184"/>
              </p:ext>
            </p:extLst>
          </p:nvPr>
        </p:nvGraphicFramePr>
        <p:xfrm>
          <a:off x="457199" y="1611086"/>
          <a:ext cx="6858000" cy="4800600"/>
        </p:xfrm>
        <a:graphic>
          <a:graphicData uri="http://schemas.openxmlformats.org/presentationml/2006/ole">
            <mc:AlternateContent xmlns:mc="http://schemas.openxmlformats.org/markup-compatibility/2006">
              <mc:Choice xmlns:v="urn:schemas-microsoft-com:vml" Requires="v">
                <p:oleObj spid="_x0000_s2055" name="Worksheet" r:id="rId3" imgW="3600907" imgH="3115056" progId="Excel.Sheet.8">
                  <p:embed/>
                </p:oleObj>
              </mc:Choice>
              <mc:Fallback>
                <p:oleObj name="Worksheet" r:id="rId3" imgW="3600907" imgH="3115056"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199" y="1611086"/>
                        <a:ext cx="68580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287421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Types of Optical Storage 1</a:t>
            </a:r>
          </a:p>
        </p:txBody>
      </p:sp>
      <p:sp>
        <p:nvSpPr>
          <p:cNvPr id="12290" name="Content Placeholder 2"/>
          <p:cNvSpPr>
            <a:spLocks noGrp="1"/>
          </p:cNvSpPr>
          <p:nvPr>
            <p:ph idx="1"/>
          </p:nvPr>
        </p:nvSpPr>
        <p:spPr>
          <a:xfrm>
            <a:off x="457199" y="1600200"/>
            <a:ext cx="8236857" cy="4525963"/>
          </a:xfrm>
        </p:spPr>
        <p:txBody>
          <a:bodyPr/>
          <a:lstStyle/>
          <a:p>
            <a:pPr eaLnBrk="1" hangingPunct="1"/>
            <a:r>
              <a:rPr lang="en-US" dirty="0">
                <a:solidFill>
                  <a:schemeClr val="tx1"/>
                </a:solidFill>
              </a:rPr>
              <a:t>WORM Disks</a:t>
            </a:r>
          </a:p>
          <a:p>
            <a:pPr lvl="1" eaLnBrk="1" hangingPunct="1"/>
            <a:r>
              <a:rPr lang="en-US" dirty="0">
                <a:solidFill>
                  <a:schemeClr val="tx1"/>
                </a:solidFill>
              </a:rPr>
              <a:t>Write-once-read-many times</a:t>
            </a:r>
          </a:p>
          <a:p>
            <a:pPr lvl="1" eaLnBrk="1" hangingPunct="1"/>
            <a:r>
              <a:rPr lang="en-US" dirty="0">
                <a:solidFill>
                  <a:schemeClr val="tx1"/>
                </a:solidFill>
              </a:rPr>
              <a:t>Medium can be altered by using a medium-powered laser to </a:t>
            </a:r>
            <a:r>
              <a:rPr lang="en-US" i="1" dirty="0">
                <a:solidFill>
                  <a:schemeClr val="tx1"/>
                </a:solidFill>
              </a:rPr>
              <a:t>blister</a:t>
            </a:r>
            <a:r>
              <a:rPr lang="en-US" dirty="0">
                <a:solidFill>
                  <a:schemeClr val="tx1"/>
                </a:solidFill>
              </a:rPr>
              <a:t> the surface</a:t>
            </a:r>
          </a:p>
          <a:p>
            <a:pPr lvl="1" eaLnBrk="1" hangingPunct="1"/>
            <a:r>
              <a:rPr lang="en-US" dirty="0">
                <a:solidFill>
                  <a:schemeClr val="tx1"/>
                </a:solidFill>
              </a:rPr>
              <a:t>Data stored in concentric tracks, sectored like a magnetic disk</a:t>
            </a:r>
          </a:p>
          <a:p>
            <a:pPr eaLnBrk="1" hangingPunct="1"/>
            <a:r>
              <a:rPr lang="en-US" dirty="0">
                <a:solidFill>
                  <a:schemeClr val="tx1"/>
                </a:solidFill>
              </a:rPr>
              <a:t>Medium-powered laser blister technology also used for</a:t>
            </a:r>
          </a:p>
          <a:p>
            <a:pPr lvl="1" eaLnBrk="1" hangingPunct="1"/>
            <a:r>
              <a:rPr lang="en-US" dirty="0">
                <a:solidFill>
                  <a:schemeClr val="tx1"/>
                </a:solidFill>
              </a:rPr>
              <a:t>CD-R, DVD-R, DVD-ROM</a:t>
            </a:r>
          </a:p>
          <a:p>
            <a:pPr lvl="1" eaLnBrk="1" hangingPunct="1"/>
            <a:r>
              <a:rPr lang="en-US" dirty="0">
                <a:solidFill>
                  <a:schemeClr val="tx1"/>
                </a:solidFill>
              </a:rPr>
              <a:t>DVD-RAM, DVD+RAM</a:t>
            </a:r>
          </a:p>
        </p:txBody>
      </p:sp>
    </p:spTree>
    <p:extLst>
      <p:ext uri="{BB962C8B-B14F-4D97-AF65-F5344CB8AC3E}">
        <p14:creationId xmlns:p14="http://schemas.microsoft.com/office/powerpoint/2010/main" val="20491597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Types of Optical Storage 2</a:t>
            </a:r>
          </a:p>
        </p:txBody>
      </p:sp>
      <p:sp>
        <p:nvSpPr>
          <p:cNvPr id="12290" name="Content Placeholder 2"/>
          <p:cNvSpPr>
            <a:spLocks noGrp="1"/>
          </p:cNvSpPr>
          <p:nvPr>
            <p:ph idx="1"/>
          </p:nvPr>
        </p:nvSpPr>
        <p:spPr>
          <a:xfrm>
            <a:off x="457199" y="1600200"/>
            <a:ext cx="8236857" cy="4525963"/>
          </a:xfrm>
        </p:spPr>
        <p:txBody>
          <a:bodyPr/>
          <a:lstStyle/>
          <a:p>
            <a:pPr eaLnBrk="1" hangingPunct="1"/>
            <a:r>
              <a:rPr lang="en-GB" dirty="0">
                <a:solidFill>
                  <a:schemeClr val="tx1"/>
                </a:solidFill>
              </a:rPr>
              <a:t>CD-RW discs contain a phase-change alloy recording layer composed of a phase change </a:t>
            </a:r>
            <a:r>
              <a:rPr lang="en-GB" dirty="0" smtClean="0">
                <a:solidFill>
                  <a:schemeClr val="tx1"/>
                </a:solidFill>
              </a:rPr>
              <a:t>material:</a:t>
            </a:r>
            <a:endParaRPr lang="en-GB" dirty="0">
              <a:solidFill>
                <a:schemeClr val="tx1"/>
              </a:solidFill>
            </a:endParaRPr>
          </a:p>
          <a:p>
            <a:pPr lvl="1"/>
            <a:r>
              <a:rPr lang="en-GB" dirty="0">
                <a:solidFill>
                  <a:schemeClr val="tx1"/>
                </a:solidFill>
              </a:rPr>
              <a:t>An infra-red laser beam is used to selectively heat and melt, at 400 degrees (Celsius), the crystallized recording layer into an amorphous state or to anneal it at a lower temperature back to its crystalline state. </a:t>
            </a:r>
          </a:p>
          <a:p>
            <a:pPr lvl="1"/>
            <a:r>
              <a:rPr lang="en-GB" dirty="0">
                <a:solidFill>
                  <a:schemeClr val="tx1"/>
                </a:solidFill>
              </a:rPr>
              <a:t>The different reflectance of the resulting areas make them appear like the pits and lands of a </a:t>
            </a:r>
            <a:r>
              <a:rPr lang="en-GB" dirty="0" err="1">
                <a:solidFill>
                  <a:schemeClr val="tx1"/>
                </a:solidFill>
              </a:rPr>
              <a:t>prerecorded</a:t>
            </a:r>
            <a:r>
              <a:rPr lang="en-GB" dirty="0">
                <a:solidFill>
                  <a:schemeClr val="tx1"/>
                </a:solidFill>
              </a:rPr>
              <a:t> CD.</a:t>
            </a:r>
            <a:endParaRPr lang="en-GB" dirty="0" smtClean="0">
              <a:solidFill>
                <a:schemeClr val="tx1"/>
              </a:solidFill>
              <a:latin typeface="Arial" charset="0"/>
              <a:cs typeface="Arial" charset="0"/>
            </a:endParaRPr>
          </a:p>
        </p:txBody>
      </p:sp>
    </p:spTree>
    <p:extLst>
      <p:ext uri="{BB962C8B-B14F-4D97-AF65-F5344CB8AC3E}">
        <p14:creationId xmlns:p14="http://schemas.microsoft.com/office/powerpoint/2010/main" val="10595466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Flash </a:t>
            </a:r>
            <a:r>
              <a:rPr lang="en-GB" dirty="0" smtClean="0">
                <a:ea typeface="Arial Bold"/>
              </a:rPr>
              <a:t>Memory</a:t>
            </a:r>
            <a:endParaRPr lang="en-GB" dirty="0" smtClean="0">
              <a:ea typeface="Arial Bold"/>
            </a:endParaRPr>
          </a:p>
        </p:txBody>
      </p:sp>
      <p:sp>
        <p:nvSpPr>
          <p:cNvPr id="12290" name="Content Placeholder 2"/>
          <p:cNvSpPr>
            <a:spLocks noGrp="1"/>
          </p:cNvSpPr>
          <p:nvPr>
            <p:ph idx="1"/>
          </p:nvPr>
        </p:nvSpPr>
        <p:spPr>
          <a:xfrm>
            <a:off x="457200" y="1600200"/>
            <a:ext cx="8193314" cy="4525963"/>
          </a:xfrm>
        </p:spPr>
        <p:txBody>
          <a:bodyPr/>
          <a:lstStyle/>
          <a:p>
            <a:r>
              <a:rPr lang="en-GB" b="1" dirty="0">
                <a:solidFill>
                  <a:schemeClr val="tx1"/>
                </a:solidFill>
              </a:rPr>
              <a:t>Flash memory</a:t>
            </a:r>
            <a:r>
              <a:rPr lang="en-GB" dirty="0">
                <a:solidFill>
                  <a:schemeClr val="tx1"/>
                </a:solidFill>
              </a:rPr>
              <a:t> is an electronic non-volatile computer storage medium that can be electrically erased and </a:t>
            </a:r>
            <a:r>
              <a:rPr lang="en-GB" dirty="0" smtClean="0">
                <a:solidFill>
                  <a:schemeClr val="tx1"/>
                </a:solidFill>
              </a:rPr>
              <a:t>reprogrammed ( a variant EEPROM, coming in two types named after NAND and NOR logic gates, with NAND type allowing block read/writes, and NOR type allowing word read/writes). Capacity: Mb to many Gb</a:t>
            </a:r>
            <a:endParaRPr lang="en-GB" dirty="0">
              <a:solidFill>
                <a:schemeClr val="tx1"/>
              </a:solidFill>
            </a:endParaRPr>
          </a:p>
          <a:p>
            <a:r>
              <a:rPr lang="en-GB" dirty="0" smtClean="0">
                <a:solidFill>
                  <a:schemeClr val="tx1"/>
                </a:solidFill>
              </a:rPr>
              <a:t>Limitations of both types include block erasure (if any part of a block is written, entire block must be wiped), memory wear (finite number of program/erase cycles), and in NAND types (read disturb where repeated reads (100,000s) can cause nearby blocks to become programmed)</a:t>
            </a:r>
          </a:p>
          <a:p>
            <a:r>
              <a:rPr lang="en-GB" dirty="0" smtClean="0">
                <a:solidFill>
                  <a:schemeClr val="tx1"/>
                </a:solidFill>
              </a:rPr>
              <a:t>Wear levelling and </a:t>
            </a:r>
            <a:r>
              <a:rPr lang="en-GB" dirty="0" err="1" smtClean="0">
                <a:solidFill>
                  <a:schemeClr val="tx1"/>
                </a:solidFill>
              </a:rPr>
              <a:t>preemptive</a:t>
            </a:r>
            <a:r>
              <a:rPr lang="en-GB" dirty="0" smtClean="0">
                <a:solidFill>
                  <a:schemeClr val="tx1"/>
                </a:solidFill>
              </a:rPr>
              <a:t> erase as solutions</a:t>
            </a:r>
            <a:endParaRPr lang="en-GB" dirty="0">
              <a:solidFill>
                <a:schemeClr val="tx1"/>
              </a:solidFill>
            </a:endParaRPr>
          </a:p>
        </p:txBody>
      </p:sp>
    </p:spTree>
    <p:extLst>
      <p:ext uri="{BB962C8B-B14F-4D97-AF65-F5344CB8AC3E}">
        <p14:creationId xmlns:p14="http://schemas.microsoft.com/office/powerpoint/2010/main" val="37279603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Solid </a:t>
            </a:r>
            <a:r>
              <a:rPr lang="en-GB" dirty="0" smtClean="0">
                <a:ea typeface="Arial Bold"/>
              </a:rPr>
              <a:t>State Drives</a:t>
            </a:r>
            <a:endParaRPr lang="en-GB" dirty="0" smtClean="0">
              <a:ea typeface="Arial Bold"/>
            </a:endParaRPr>
          </a:p>
        </p:txBody>
      </p:sp>
      <p:sp>
        <p:nvSpPr>
          <p:cNvPr id="12290" name="Content Placeholder 2"/>
          <p:cNvSpPr>
            <a:spLocks noGrp="1"/>
          </p:cNvSpPr>
          <p:nvPr>
            <p:ph idx="1"/>
          </p:nvPr>
        </p:nvSpPr>
        <p:spPr>
          <a:xfrm>
            <a:off x="457200" y="1600200"/>
            <a:ext cx="8294914" cy="4525963"/>
          </a:xfrm>
        </p:spPr>
        <p:txBody>
          <a:bodyPr/>
          <a:lstStyle/>
          <a:p>
            <a:r>
              <a:rPr lang="en-GB" dirty="0" smtClean="0">
                <a:solidFill>
                  <a:schemeClr val="tx1"/>
                </a:solidFill>
                <a:latin typeface="Arial" charset="0"/>
                <a:cs typeface="Arial" charset="0"/>
              </a:rPr>
              <a:t>Flash memory is high-speed, durable, low energy consumption, high capacity, quiet, with no mechanical parts and mechanical latencies.</a:t>
            </a:r>
          </a:p>
          <a:p>
            <a:r>
              <a:rPr lang="en-GB" dirty="0" smtClean="0">
                <a:solidFill>
                  <a:schemeClr val="tx1"/>
                </a:solidFill>
                <a:latin typeface="Arial" charset="0"/>
                <a:cs typeface="Arial" charset="0"/>
              </a:rPr>
              <a:t>This has led to emergence of solid-state drives (essentially flash memory as replacement or supplement to standard hard disks)</a:t>
            </a:r>
          </a:p>
          <a:p>
            <a:r>
              <a:rPr lang="en-GB" dirty="0" smtClean="0">
                <a:solidFill>
                  <a:schemeClr val="tx1"/>
                </a:solidFill>
                <a:latin typeface="Arial" charset="0"/>
                <a:cs typeface="Arial" charset="0"/>
              </a:rPr>
              <a:t>Retain limitation of memory wear so need wear levelling and defragmentation avoidance</a:t>
            </a:r>
          </a:p>
          <a:p>
            <a:r>
              <a:rPr lang="en-GB" dirty="0" smtClean="0">
                <a:solidFill>
                  <a:schemeClr val="tx1"/>
                </a:solidFill>
                <a:latin typeface="Arial" charset="0"/>
                <a:cs typeface="Arial" charset="0"/>
              </a:rPr>
              <a:t>Capacities 128-512 Gb with some high-end drives up to 2 Tb, but 10x more expensive per Gb than hard disks</a:t>
            </a:r>
            <a:endParaRPr lang="en-GB" dirty="0" smtClean="0">
              <a:solidFill>
                <a:schemeClr val="tx1"/>
              </a:solidFill>
              <a:latin typeface="Arial" charset="0"/>
              <a:cs typeface="Arial" charset="0"/>
            </a:endParaRPr>
          </a:p>
        </p:txBody>
      </p:sp>
    </p:spTree>
    <p:extLst>
      <p:ext uri="{BB962C8B-B14F-4D97-AF65-F5344CB8AC3E}">
        <p14:creationId xmlns:p14="http://schemas.microsoft.com/office/powerpoint/2010/main" val="22016814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Displays</a:t>
            </a:r>
          </a:p>
        </p:txBody>
      </p:sp>
      <p:sp>
        <p:nvSpPr>
          <p:cNvPr id="12290" name="Content Placeholder 2"/>
          <p:cNvSpPr>
            <a:spLocks noGrp="1"/>
          </p:cNvSpPr>
          <p:nvPr>
            <p:ph idx="1"/>
          </p:nvPr>
        </p:nvSpPr>
        <p:spPr>
          <a:xfrm>
            <a:off x="457199" y="1600200"/>
            <a:ext cx="8207829" cy="4525963"/>
          </a:xfrm>
        </p:spPr>
        <p:txBody>
          <a:bodyPr/>
          <a:lstStyle/>
          <a:p>
            <a:pPr eaLnBrk="1" hangingPunct="1">
              <a:lnSpc>
                <a:spcPct val="90000"/>
              </a:lnSpc>
            </a:pPr>
            <a:r>
              <a:rPr lang="en-US" dirty="0">
                <a:solidFill>
                  <a:schemeClr val="tx1"/>
                </a:solidFill>
              </a:rPr>
              <a:t>Pixel – </a:t>
            </a:r>
            <a:r>
              <a:rPr lang="en-US" i="1" dirty="0">
                <a:solidFill>
                  <a:schemeClr val="tx1"/>
                </a:solidFill>
              </a:rPr>
              <a:t>pic</a:t>
            </a:r>
            <a:r>
              <a:rPr lang="en-US" dirty="0">
                <a:solidFill>
                  <a:schemeClr val="tx1"/>
                </a:solidFill>
              </a:rPr>
              <a:t>ture </a:t>
            </a:r>
            <a:r>
              <a:rPr lang="en-US" i="1" dirty="0">
                <a:solidFill>
                  <a:schemeClr val="tx1"/>
                </a:solidFill>
              </a:rPr>
              <a:t>el</a:t>
            </a:r>
            <a:r>
              <a:rPr lang="en-US" dirty="0">
                <a:solidFill>
                  <a:schemeClr val="tx1"/>
                </a:solidFill>
              </a:rPr>
              <a:t>ement</a:t>
            </a:r>
          </a:p>
          <a:p>
            <a:pPr eaLnBrk="1" hangingPunct="1">
              <a:lnSpc>
                <a:spcPct val="90000"/>
              </a:lnSpc>
            </a:pPr>
            <a:r>
              <a:rPr lang="en-US" dirty="0">
                <a:solidFill>
                  <a:schemeClr val="tx1"/>
                </a:solidFill>
              </a:rPr>
              <a:t>Size: diagonal length of screen</a:t>
            </a:r>
          </a:p>
          <a:p>
            <a:pPr eaLnBrk="1" hangingPunct="1">
              <a:lnSpc>
                <a:spcPct val="90000"/>
              </a:lnSpc>
            </a:pPr>
            <a:r>
              <a:rPr lang="en-US" dirty="0">
                <a:solidFill>
                  <a:schemeClr val="tx1"/>
                </a:solidFill>
              </a:rPr>
              <a:t>Resolution (pixels on screen)</a:t>
            </a:r>
          </a:p>
          <a:p>
            <a:pPr lvl="1" eaLnBrk="1" hangingPunct="1">
              <a:lnSpc>
                <a:spcPct val="90000"/>
              </a:lnSpc>
            </a:pPr>
            <a:r>
              <a:rPr lang="en-US" dirty="0">
                <a:solidFill>
                  <a:schemeClr val="tx1"/>
                </a:solidFill>
              </a:rPr>
              <a:t>VGA: 480 x 640</a:t>
            </a:r>
          </a:p>
          <a:p>
            <a:pPr lvl="1" eaLnBrk="1" hangingPunct="1">
              <a:lnSpc>
                <a:spcPct val="90000"/>
              </a:lnSpc>
            </a:pPr>
            <a:r>
              <a:rPr lang="en-US" dirty="0">
                <a:solidFill>
                  <a:schemeClr val="tx1"/>
                </a:solidFill>
              </a:rPr>
              <a:t>SVGA: 600 x 800</a:t>
            </a:r>
          </a:p>
          <a:p>
            <a:pPr lvl="1" eaLnBrk="1" hangingPunct="1">
              <a:lnSpc>
                <a:spcPct val="90000"/>
              </a:lnSpc>
            </a:pPr>
            <a:r>
              <a:rPr lang="en-US" dirty="0">
                <a:solidFill>
                  <a:schemeClr val="tx1"/>
                </a:solidFill>
              </a:rPr>
              <a:t>768 x 1024</a:t>
            </a:r>
          </a:p>
          <a:p>
            <a:pPr lvl="1" eaLnBrk="1" hangingPunct="1">
              <a:lnSpc>
                <a:spcPct val="90000"/>
              </a:lnSpc>
            </a:pPr>
            <a:r>
              <a:rPr lang="en-US" dirty="0">
                <a:solidFill>
                  <a:schemeClr val="tx1"/>
                </a:solidFill>
              </a:rPr>
              <a:t>1280 x </a:t>
            </a:r>
            <a:r>
              <a:rPr lang="en-US" dirty="0" smtClean="0">
                <a:solidFill>
                  <a:schemeClr val="tx1"/>
                </a:solidFill>
              </a:rPr>
              <a:t>1024</a:t>
            </a:r>
          </a:p>
          <a:p>
            <a:pPr lvl="1" eaLnBrk="1" hangingPunct="1">
              <a:lnSpc>
                <a:spcPct val="90000"/>
              </a:lnSpc>
            </a:pPr>
            <a:r>
              <a:rPr lang="en-US" dirty="0" smtClean="0">
                <a:solidFill>
                  <a:schemeClr val="tx1"/>
                </a:solidFill>
              </a:rPr>
              <a:t>1920 x 1080 (HD)</a:t>
            </a:r>
            <a:endParaRPr lang="en-US" dirty="0">
              <a:solidFill>
                <a:schemeClr val="tx1"/>
              </a:solidFill>
            </a:endParaRPr>
          </a:p>
          <a:p>
            <a:pPr eaLnBrk="1" hangingPunct="1">
              <a:lnSpc>
                <a:spcPct val="90000"/>
              </a:lnSpc>
            </a:pPr>
            <a:r>
              <a:rPr lang="en-US" dirty="0">
                <a:solidFill>
                  <a:schemeClr val="tx1"/>
                </a:solidFill>
              </a:rPr>
              <a:t>Picture size calculation</a:t>
            </a:r>
          </a:p>
          <a:p>
            <a:pPr lvl="1" eaLnBrk="1" hangingPunct="1">
              <a:lnSpc>
                <a:spcPct val="90000"/>
              </a:lnSpc>
            </a:pPr>
            <a:r>
              <a:rPr lang="en-US" dirty="0">
                <a:solidFill>
                  <a:schemeClr val="tx1"/>
                </a:solidFill>
              </a:rPr>
              <a:t>Resolution * bits required to represent number of colors in picture</a:t>
            </a:r>
          </a:p>
          <a:p>
            <a:pPr lvl="1" eaLnBrk="1" hangingPunct="1">
              <a:lnSpc>
                <a:spcPct val="90000"/>
              </a:lnSpc>
            </a:pPr>
            <a:r>
              <a:rPr lang="en-US" dirty="0">
                <a:solidFill>
                  <a:schemeClr val="tx1"/>
                </a:solidFill>
              </a:rPr>
              <a:t>Example: 16 color image, 100 pixels by 50 pixels</a:t>
            </a:r>
          </a:p>
          <a:p>
            <a:pPr lvl="1" eaLnBrk="1" hangingPunct="1">
              <a:lnSpc>
                <a:spcPct val="90000"/>
              </a:lnSpc>
              <a:buFont typeface="Wingdings" panose="05000000000000000000" pitchFamily="2" charset="2"/>
              <a:buNone/>
            </a:pPr>
            <a:r>
              <a:rPr lang="en-US" dirty="0">
                <a:solidFill>
                  <a:schemeClr val="tx1"/>
                </a:solidFill>
              </a:rPr>
              <a:t>	4 bits (16 colors) * 100 * 50 = 20,000 bits</a:t>
            </a:r>
          </a:p>
        </p:txBody>
      </p:sp>
    </p:spTree>
    <p:extLst>
      <p:ext uri="{BB962C8B-B14F-4D97-AF65-F5344CB8AC3E}">
        <p14:creationId xmlns:p14="http://schemas.microsoft.com/office/powerpoint/2010/main" val="33135685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Display Screen</a:t>
            </a:r>
          </a:p>
        </p:txBody>
      </p:sp>
      <p:sp>
        <p:nvSpPr>
          <p:cNvPr id="12290" name="Content Placeholder 2"/>
          <p:cNvSpPr>
            <a:spLocks noGrp="1"/>
          </p:cNvSpPr>
          <p:nvPr>
            <p:ph idx="1"/>
          </p:nvPr>
        </p:nvSpPr>
        <p:spPr>
          <a:xfrm>
            <a:off x="457200" y="1600200"/>
            <a:ext cx="5710238" cy="4525963"/>
          </a:xfrm>
        </p:spPr>
        <p:txBody>
          <a:bodyPr/>
          <a:lstStyle/>
          <a:p>
            <a:pPr eaLnBrk="1" hangingPunct="1">
              <a:lnSpc>
                <a:spcPct val="90000"/>
              </a:lnSpc>
            </a:pPr>
            <a:r>
              <a:rPr lang="en-US" dirty="0">
                <a:solidFill>
                  <a:schemeClr val="tx1"/>
                </a:solidFill>
              </a:rPr>
              <a:t>Screen size: measured diagonally</a:t>
            </a:r>
          </a:p>
          <a:p>
            <a:pPr eaLnBrk="1" hangingPunct="1">
              <a:lnSpc>
                <a:spcPct val="90000"/>
              </a:lnSpc>
            </a:pPr>
            <a:r>
              <a:rPr lang="en-US" dirty="0">
                <a:solidFill>
                  <a:schemeClr val="tx1"/>
                </a:solidFill>
              </a:rPr>
              <a:t>Resolution: minimum identifiable </a:t>
            </a:r>
            <a:br>
              <a:rPr lang="en-US" dirty="0">
                <a:solidFill>
                  <a:schemeClr val="tx1"/>
                </a:solidFill>
              </a:rPr>
            </a:br>
            <a:r>
              <a:rPr lang="en-US" dirty="0" smtClean="0">
                <a:solidFill>
                  <a:schemeClr val="tx1"/>
                </a:solidFill>
              </a:rPr>
              <a:t>pixel </a:t>
            </a:r>
            <a:r>
              <a:rPr lang="en-US" dirty="0">
                <a:solidFill>
                  <a:schemeClr val="tx1"/>
                </a:solidFill>
              </a:rPr>
              <a:t>size</a:t>
            </a:r>
          </a:p>
          <a:p>
            <a:pPr eaLnBrk="1" hangingPunct="1">
              <a:lnSpc>
                <a:spcPct val="90000"/>
              </a:lnSpc>
            </a:pPr>
            <a:r>
              <a:rPr lang="en-US" dirty="0">
                <a:solidFill>
                  <a:schemeClr val="tx1"/>
                </a:solidFill>
              </a:rPr>
              <a:t>Aspect ratio: x pixels to </a:t>
            </a:r>
            <a:r>
              <a:rPr lang="en-US" dirty="0" smtClean="0">
                <a:solidFill>
                  <a:schemeClr val="tx1"/>
                </a:solidFill>
              </a:rPr>
              <a:t>y </a:t>
            </a:r>
            <a:r>
              <a:rPr lang="en-US" dirty="0">
                <a:solidFill>
                  <a:schemeClr val="tx1"/>
                </a:solidFill>
              </a:rPr>
              <a:t>pixels</a:t>
            </a:r>
          </a:p>
          <a:p>
            <a:pPr lvl="1" eaLnBrk="1" hangingPunct="1">
              <a:lnSpc>
                <a:spcPct val="90000"/>
              </a:lnSpc>
            </a:pPr>
            <a:r>
              <a:rPr lang="en-US" sz="2400" dirty="0">
                <a:solidFill>
                  <a:schemeClr val="tx1"/>
                </a:solidFill>
              </a:rPr>
              <a:t>4:3 on most PCs</a:t>
            </a:r>
          </a:p>
          <a:p>
            <a:pPr lvl="1" eaLnBrk="1" hangingPunct="1">
              <a:lnSpc>
                <a:spcPct val="90000"/>
              </a:lnSpc>
            </a:pPr>
            <a:r>
              <a:rPr lang="en-US" sz="2400" dirty="0">
                <a:solidFill>
                  <a:schemeClr val="tx1"/>
                </a:solidFill>
              </a:rPr>
              <a:t>16:9 on high definition </a:t>
            </a:r>
            <a:r>
              <a:rPr lang="en-US" sz="2400" dirty="0" smtClean="0">
                <a:solidFill>
                  <a:schemeClr val="tx1"/>
                </a:solidFill>
              </a:rPr>
              <a:t>and widescreen displays</a:t>
            </a:r>
            <a:endParaRPr lang="en-US" sz="2400" dirty="0">
              <a:solidFill>
                <a:schemeClr val="tx1"/>
              </a:solidFill>
            </a:endParaRPr>
          </a:p>
        </p:txBody>
      </p:sp>
      <p:sp>
        <p:nvSpPr>
          <p:cNvPr id="12291" name="Content Placeholder 3"/>
          <p:cNvSpPr>
            <a:spLocks noGrp="1"/>
          </p:cNvSpPr>
          <p:nvPr>
            <p:ph idx="10"/>
          </p:nvPr>
        </p:nvSpPr>
        <p:spPr>
          <a:xfrm>
            <a:off x="6516688" y="1939925"/>
            <a:ext cx="2170112" cy="4186238"/>
          </a:xfrm>
        </p:spPr>
        <p:txBody>
          <a:bodyPr/>
          <a:lstStyle/>
          <a:p>
            <a:endParaRPr lang="en-GB" smtClean="0">
              <a:latin typeface="Arial" charset="0"/>
              <a:cs typeface="Arial" charset="0"/>
            </a:endParaRPr>
          </a:p>
        </p:txBody>
      </p:sp>
      <p:pic>
        <p:nvPicPr>
          <p:cNvPr id="5" name="Picture 7" descr="c10f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2650" y="1600200"/>
            <a:ext cx="272415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17307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Colour and Displays</a:t>
            </a:r>
          </a:p>
        </p:txBody>
      </p:sp>
      <p:sp>
        <p:nvSpPr>
          <p:cNvPr id="12290" name="Content Placeholder 2"/>
          <p:cNvSpPr>
            <a:spLocks noGrp="1"/>
          </p:cNvSpPr>
          <p:nvPr>
            <p:ph idx="1"/>
          </p:nvPr>
        </p:nvSpPr>
        <p:spPr>
          <a:xfrm>
            <a:off x="457200" y="1600200"/>
            <a:ext cx="8193314" cy="4525963"/>
          </a:xfrm>
        </p:spPr>
        <p:txBody>
          <a:bodyPr/>
          <a:lstStyle/>
          <a:p>
            <a:pPr eaLnBrk="1" hangingPunct="1"/>
            <a:r>
              <a:rPr lang="en-US" dirty="0">
                <a:solidFill>
                  <a:schemeClr val="tx1"/>
                </a:solidFill>
              </a:rPr>
              <a:t>Pixel color is determined by intensity of 3 colors – Red Green Blue or RGB</a:t>
            </a:r>
          </a:p>
          <a:p>
            <a:pPr eaLnBrk="1" hangingPunct="1"/>
            <a:r>
              <a:rPr lang="en-US" dirty="0">
                <a:solidFill>
                  <a:schemeClr val="tx1"/>
                </a:solidFill>
              </a:rPr>
              <a:t>4 bits per color</a:t>
            </a:r>
          </a:p>
          <a:p>
            <a:pPr lvl="1" eaLnBrk="1" hangingPunct="1"/>
            <a:r>
              <a:rPr lang="en-US" dirty="0">
                <a:solidFill>
                  <a:schemeClr val="tx1"/>
                </a:solidFill>
              </a:rPr>
              <a:t>16 x 16 x 16 = 4096 colors</a:t>
            </a:r>
          </a:p>
          <a:p>
            <a:pPr eaLnBrk="1" hangingPunct="1"/>
            <a:r>
              <a:rPr lang="en-US" dirty="0">
                <a:solidFill>
                  <a:schemeClr val="tx1"/>
                </a:solidFill>
              </a:rPr>
              <a:t>24 bit color (True Color)</a:t>
            </a:r>
          </a:p>
          <a:p>
            <a:pPr lvl="1" eaLnBrk="1" hangingPunct="1"/>
            <a:r>
              <a:rPr lang="en-US" dirty="0">
                <a:solidFill>
                  <a:schemeClr val="tx1"/>
                </a:solidFill>
              </a:rPr>
              <a:t>16.7 million colors</a:t>
            </a:r>
          </a:p>
          <a:p>
            <a:pPr eaLnBrk="1" hangingPunct="1"/>
            <a:r>
              <a:rPr lang="en-US" dirty="0">
                <a:solidFill>
                  <a:schemeClr val="tx1"/>
                </a:solidFill>
              </a:rPr>
              <a:t>Video memory requirements are significant!</a:t>
            </a:r>
          </a:p>
        </p:txBody>
      </p:sp>
    </p:spTree>
    <p:extLst>
      <p:ext uri="{BB962C8B-B14F-4D97-AF65-F5344CB8AC3E}">
        <p14:creationId xmlns:p14="http://schemas.microsoft.com/office/powerpoint/2010/main" val="1418399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Storage Devices</a:t>
            </a:r>
          </a:p>
        </p:txBody>
      </p:sp>
      <p:sp>
        <p:nvSpPr>
          <p:cNvPr id="12290" name="Content Placeholder 2"/>
          <p:cNvSpPr>
            <a:spLocks noGrp="1"/>
          </p:cNvSpPr>
          <p:nvPr>
            <p:ph idx="1"/>
          </p:nvPr>
        </p:nvSpPr>
        <p:spPr>
          <a:xfrm>
            <a:off x="457200" y="1600200"/>
            <a:ext cx="8229600" cy="4525963"/>
          </a:xfrm>
        </p:spPr>
        <p:txBody>
          <a:bodyPr/>
          <a:lstStyle/>
          <a:p>
            <a:pPr eaLnBrk="1" hangingPunct="1"/>
            <a:r>
              <a:rPr lang="en-US" dirty="0">
                <a:solidFill>
                  <a:schemeClr val="tx1"/>
                </a:solidFill>
              </a:rPr>
              <a:t>Primary memory</a:t>
            </a:r>
          </a:p>
          <a:p>
            <a:pPr lvl="1" eaLnBrk="1" hangingPunct="1"/>
            <a:r>
              <a:rPr lang="en-US" dirty="0">
                <a:solidFill>
                  <a:schemeClr val="tx1"/>
                </a:solidFill>
              </a:rPr>
              <a:t>Data and programs must be copied to primary memory for CPU access</a:t>
            </a:r>
          </a:p>
          <a:p>
            <a:pPr eaLnBrk="1" hangingPunct="1"/>
            <a:r>
              <a:rPr lang="en-US" dirty="0">
                <a:solidFill>
                  <a:schemeClr val="tx1"/>
                </a:solidFill>
              </a:rPr>
              <a:t>Secondary storage</a:t>
            </a:r>
          </a:p>
          <a:p>
            <a:pPr lvl="1" eaLnBrk="1" hangingPunct="1"/>
            <a:r>
              <a:rPr lang="en-US" dirty="0">
                <a:solidFill>
                  <a:schemeClr val="tx1"/>
                </a:solidFill>
              </a:rPr>
              <a:t>Permanence of data</a:t>
            </a:r>
          </a:p>
          <a:p>
            <a:pPr lvl="1" eaLnBrk="1" hangingPunct="1"/>
            <a:r>
              <a:rPr lang="en-US" dirty="0">
                <a:solidFill>
                  <a:schemeClr val="tx1"/>
                </a:solidFill>
              </a:rPr>
              <a:t>Direct access storage devices (DASDs)</a:t>
            </a:r>
          </a:p>
          <a:p>
            <a:pPr lvl="1" eaLnBrk="1" hangingPunct="1"/>
            <a:r>
              <a:rPr lang="en-US" dirty="0">
                <a:solidFill>
                  <a:schemeClr val="tx1"/>
                </a:solidFill>
              </a:rPr>
              <a:t>Online storage</a:t>
            </a:r>
          </a:p>
          <a:p>
            <a:pPr lvl="1" eaLnBrk="1" hangingPunct="1"/>
            <a:r>
              <a:rPr lang="en-US" dirty="0">
                <a:solidFill>
                  <a:schemeClr val="tx1"/>
                </a:solidFill>
              </a:rPr>
              <a:t>Offline storage – loaded when </a:t>
            </a:r>
            <a:r>
              <a:rPr lang="en-US" dirty="0" smtClean="0">
                <a:solidFill>
                  <a:schemeClr val="tx1"/>
                </a:solidFill>
              </a:rPr>
              <a:t>needed</a:t>
            </a:r>
          </a:p>
          <a:p>
            <a:r>
              <a:rPr lang="en-US" dirty="0" smtClean="0">
                <a:solidFill>
                  <a:schemeClr val="tx1"/>
                </a:solidFill>
              </a:rPr>
              <a:t>Speed</a:t>
            </a:r>
          </a:p>
          <a:p>
            <a:pPr lvl="1"/>
            <a:r>
              <a:rPr lang="en-US" dirty="0">
                <a:solidFill>
                  <a:schemeClr val="tx1"/>
                </a:solidFill>
              </a:rPr>
              <a:t>Measured by access time and data transfer rate </a:t>
            </a:r>
          </a:p>
          <a:p>
            <a:pPr lvl="1"/>
            <a:r>
              <a:rPr lang="en-US" dirty="0">
                <a:solidFill>
                  <a:schemeClr val="tx1"/>
                </a:solidFill>
              </a:rPr>
              <a:t>Access time: average time it takes a computer to locate data and read it</a:t>
            </a:r>
          </a:p>
          <a:p>
            <a:pPr lvl="1"/>
            <a:r>
              <a:rPr lang="en-US" dirty="0">
                <a:solidFill>
                  <a:schemeClr val="tx1"/>
                </a:solidFill>
              </a:rPr>
              <a:t>Data transfer rate: amount of data that moves per second</a:t>
            </a:r>
          </a:p>
          <a:p>
            <a:endParaRPr lang="en-US" dirty="0">
              <a:solidFill>
                <a:schemeClr val="tx1"/>
              </a:solidFill>
            </a:endParaRPr>
          </a:p>
        </p:txBody>
      </p:sp>
    </p:spTree>
    <p:extLst>
      <p:ext uri="{BB962C8B-B14F-4D97-AF65-F5344CB8AC3E}">
        <p14:creationId xmlns:p14="http://schemas.microsoft.com/office/powerpoint/2010/main" val="6519096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CRTs and Text Monitors</a:t>
            </a:r>
          </a:p>
        </p:txBody>
      </p:sp>
      <p:sp>
        <p:nvSpPr>
          <p:cNvPr id="12290" name="Content Placeholder 2"/>
          <p:cNvSpPr>
            <a:spLocks noGrp="1"/>
          </p:cNvSpPr>
          <p:nvPr>
            <p:ph idx="1"/>
          </p:nvPr>
        </p:nvSpPr>
        <p:spPr>
          <a:xfrm>
            <a:off x="457200" y="1600200"/>
            <a:ext cx="8193314" cy="4525963"/>
          </a:xfrm>
        </p:spPr>
        <p:txBody>
          <a:bodyPr/>
          <a:lstStyle/>
          <a:p>
            <a:pPr eaLnBrk="1" hangingPunct="1"/>
            <a:r>
              <a:rPr lang="en-US" dirty="0">
                <a:solidFill>
                  <a:schemeClr val="tx1"/>
                </a:solidFill>
              </a:rPr>
              <a:t>CRTs (similar to </a:t>
            </a:r>
            <a:r>
              <a:rPr lang="en-US" dirty="0" smtClean="0">
                <a:solidFill>
                  <a:schemeClr val="tx1"/>
                </a:solidFill>
              </a:rPr>
              <a:t>old TVs</a:t>
            </a:r>
            <a:r>
              <a:rPr lang="en-US" dirty="0">
                <a:solidFill>
                  <a:schemeClr val="tx1"/>
                </a:solidFill>
              </a:rPr>
              <a:t>)</a:t>
            </a:r>
          </a:p>
          <a:p>
            <a:pPr lvl="1" eaLnBrk="1" hangingPunct="1"/>
            <a:r>
              <a:rPr lang="en-US" dirty="0">
                <a:solidFill>
                  <a:schemeClr val="tx1"/>
                </a:solidFill>
              </a:rPr>
              <a:t>3 stripes of phosphors for each color</a:t>
            </a:r>
          </a:p>
          <a:p>
            <a:pPr lvl="1" eaLnBrk="1" hangingPunct="1"/>
            <a:r>
              <a:rPr lang="en-US" dirty="0">
                <a:solidFill>
                  <a:schemeClr val="tx1"/>
                </a:solidFill>
              </a:rPr>
              <a:t>3 separate electron guns for each color</a:t>
            </a:r>
          </a:p>
          <a:p>
            <a:pPr lvl="1" eaLnBrk="1" hangingPunct="1"/>
            <a:r>
              <a:rPr lang="en-US" dirty="0">
                <a:solidFill>
                  <a:schemeClr val="tx1"/>
                </a:solidFill>
              </a:rPr>
              <a:t>Strength of beam </a:t>
            </a:r>
            <a:r>
              <a:rPr lang="en-US" dirty="0">
                <a:solidFill>
                  <a:schemeClr val="tx1"/>
                </a:solidFill>
                <a:sym typeface="Wingdings" panose="05000000000000000000" pitchFamily="2" charset="2"/>
              </a:rPr>
              <a:t> brightness of color</a:t>
            </a:r>
          </a:p>
          <a:p>
            <a:pPr lvl="1" eaLnBrk="1" hangingPunct="1"/>
            <a:r>
              <a:rPr lang="en-US" dirty="0">
                <a:solidFill>
                  <a:schemeClr val="tx1"/>
                </a:solidFill>
                <a:sym typeface="Wingdings" panose="05000000000000000000" pitchFamily="2" charset="2"/>
              </a:rPr>
              <a:t>Raster </a:t>
            </a:r>
            <a:r>
              <a:rPr lang="en-US" dirty="0" smtClean="0">
                <a:solidFill>
                  <a:schemeClr val="tx1"/>
                </a:solidFill>
                <a:sym typeface="Wingdings" panose="05000000000000000000" pitchFamily="2" charset="2"/>
              </a:rPr>
              <a:t>scan (</a:t>
            </a:r>
            <a:r>
              <a:rPr lang="en-US" dirty="0" smtClean="0">
                <a:solidFill>
                  <a:schemeClr val="tx1"/>
                </a:solidFill>
              </a:rPr>
              <a:t>30x </a:t>
            </a:r>
            <a:r>
              <a:rPr lang="en-US" dirty="0">
                <a:solidFill>
                  <a:schemeClr val="tx1"/>
                </a:solidFill>
              </a:rPr>
              <a:t>per </a:t>
            </a:r>
            <a:r>
              <a:rPr lang="en-US" dirty="0" smtClean="0">
                <a:solidFill>
                  <a:schemeClr val="tx1"/>
                </a:solidFill>
              </a:rPr>
              <a:t>second, Interlaced </a:t>
            </a:r>
            <a:r>
              <a:rPr lang="en-US" dirty="0">
                <a:solidFill>
                  <a:schemeClr val="tx1"/>
                </a:solidFill>
              </a:rPr>
              <a:t>vs. non-interlaced (progressive scan</a:t>
            </a:r>
            <a:r>
              <a:rPr lang="en-US" dirty="0" smtClean="0">
                <a:solidFill>
                  <a:schemeClr val="tx1"/>
                </a:solidFill>
              </a:rPr>
              <a:t>) )</a:t>
            </a:r>
            <a:endParaRPr lang="en-US" dirty="0">
              <a:solidFill>
                <a:schemeClr val="tx1"/>
              </a:solidFill>
            </a:endParaRPr>
          </a:p>
          <a:p>
            <a:pPr eaLnBrk="1" hangingPunct="1"/>
            <a:r>
              <a:rPr lang="en-US" dirty="0">
                <a:solidFill>
                  <a:schemeClr val="tx1"/>
                </a:solidFill>
              </a:rPr>
              <a:t>Text monitors (</a:t>
            </a:r>
            <a:r>
              <a:rPr lang="en-US" dirty="0" smtClean="0">
                <a:solidFill>
                  <a:schemeClr val="tx1"/>
                </a:solidFill>
              </a:rPr>
              <a:t>e.g. </a:t>
            </a:r>
            <a:r>
              <a:rPr lang="en-US" dirty="0">
                <a:solidFill>
                  <a:schemeClr val="tx1"/>
                </a:solidFill>
              </a:rPr>
              <a:t>simple POS systems)</a:t>
            </a:r>
          </a:p>
          <a:p>
            <a:pPr lvl="1" eaLnBrk="1" hangingPunct="1"/>
            <a:r>
              <a:rPr lang="en-US" dirty="0">
                <a:solidFill>
                  <a:schemeClr val="tx1"/>
                </a:solidFill>
              </a:rPr>
              <a:t>24 lines x 80 chars</a:t>
            </a:r>
          </a:p>
          <a:p>
            <a:pPr lvl="1" eaLnBrk="1" hangingPunct="1"/>
            <a:r>
              <a:rPr lang="en-US" dirty="0">
                <a:solidFill>
                  <a:schemeClr val="tx1"/>
                </a:solidFill>
              </a:rPr>
              <a:t>A character is the smallest unit on a screen</a:t>
            </a:r>
          </a:p>
          <a:p>
            <a:pPr lvl="1" eaLnBrk="1" hangingPunct="1"/>
            <a:r>
              <a:rPr lang="en-US" dirty="0">
                <a:solidFill>
                  <a:schemeClr val="tx1"/>
                </a:solidFill>
              </a:rPr>
              <a:t>Very little memory required</a:t>
            </a:r>
          </a:p>
          <a:p>
            <a:pPr lvl="1" eaLnBrk="1" hangingPunct="1"/>
            <a:r>
              <a:rPr lang="en-US" dirty="0">
                <a:solidFill>
                  <a:schemeClr val="tx1"/>
                </a:solidFill>
              </a:rPr>
              <a:t>Fast for remote transmissions</a:t>
            </a:r>
          </a:p>
        </p:txBody>
      </p:sp>
    </p:spTree>
    <p:extLst>
      <p:ext uri="{BB962C8B-B14F-4D97-AF65-F5344CB8AC3E}">
        <p14:creationId xmlns:p14="http://schemas.microsoft.com/office/powerpoint/2010/main" val="31407170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Interlaced vs </a:t>
            </a:r>
            <a:r>
              <a:rPr lang="en-GB" dirty="0" err="1" smtClean="0">
                <a:ea typeface="Arial Bold"/>
              </a:rPr>
              <a:t>Noninterlaced</a:t>
            </a:r>
            <a:endParaRPr lang="en-GB" dirty="0" smtClean="0">
              <a:ea typeface="Arial Bold"/>
            </a:endParaRPr>
          </a:p>
        </p:txBody>
      </p:sp>
      <p:pic>
        <p:nvPicPr>
          <p:cNvPr id="5" name="Content Placeholder 4" descr="c10f1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143" y="1733333"/>
            <a:ext cx="8620949" cy="37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700995" y="5631543"/>
            <a:ext cx="7891462" cy="1200329"/>
          </a:xfrm>
          <a:prstGeom prst="rect">
            <a:avLst/>
          </a:prstGeom>
        </p:spPr>
        <p:txBody>
          <a:bodyPr wrap="square">
            <a:spAutoFit/>
          </a:bodyPr>
          <a:lstStyle/>
          <a:p>
            <a:r>
              <a:rPr lang="en-GB" b="1" dirty="0"/>
              <a:t>Interlaced video</a:t>
            </a:r>
            <a:r>
              <a:rPr lang="en-GB" dirty="0"/>
              <a:t> is a technique of doubling the perceived frame rate introduced with the signal without consuming </a:t>
            </a:r>
            <a:r>
              <a:rPr lang="en-GB" dirty="0" smtClean="0"/>
              <a:t>additional </a:t>
            </a:r>
            <a:r>
              <a:rPr lang="en-GB" dirty="0" err="1" smtClean="0"/>
              <a:t>bandwith</a:t>
            </a:r>
            <a:r>
              <a:rPr lang="en-GB" dirty="0"/>
              <a:t>. With progressive </a:t>
            </a:r>
            <a:r>
              <a:rPr lang="en-GB" dirty="0" smtClean="0"/>
              <a:t>scan or </a:t>
            </a:r>
            <a:r>
              <a:rPr lang="en-GB" dirty="0" err="1" smtClean="0"/>
              <a:t>noninterlaced</a:t>
            </a:r>
            <a:r>
              <a:rPr lang="en-GB" dirty="0" smtClean="0"/>
              <a:t>, </a:t>
            </a:r>
            <a:r>
              <a:rPr lang="en-GB" dirty="0"/>
              <a:t>an image is captured, transmitted, and displayed in a path similar to text on a page: line by line, from top to bottom.</a:t>
            </a:r>
          </a:p>
        </p:txBody>
      </p:sp>
    </p:spTree>
    <p:extLst>
      <p:ext uri="{BB962C8B-B14F-4D97-AF65-F5344CB8AC3E}">
        <p14:creationId xmlns:p14="http://schemas.microsoft.com/office/powerpoint/2010/main" val="2511313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6533016" cy="1143000"/>
          </a:xfrm>
        </p:spPr>
        <p:txBody>
          <a:bodyPr/>
          <a:lstStyle/>
          <a:p>
            <a:r>
              <a:rPr lang="en-GB" dirty="0" smtClean="0">
                <a:ea typeface="Arial Bold"/>
              </a:rPr>
              <a:t>Diagram of Raster Screen Generation Process</a:t>
            </a:r>
          </a:p>
        </p:txBody>
      </p:sp>
      <p:pic>
        <p:nvPicPr>
          <p:cNvPr id="5" name="Picture 4" descr="c10f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76400"/>
            <a:ext cx="7543800" cy="436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67879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Display Example</a:t>
            </a:r>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00200"/>
            <a:ext cx="3795713"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524000"/>
            <a:ext cx="35052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8399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LCD – Flat Screen</a:t>
            </a:r>
          </a:p>
        </p:txBody>
      </p:sp>
      <p:sp>
        <p:nvSpPr>
          <p:cNvPr id="12290" name="Content Placeholder 2"/>
          <p:cNvSpPr>
            <a:spLocks noGrp="1"/>
          </p:cNvSpPr>
          <p:nvPr>
            <p:ph idx="1"/>
          </p:nvPr>
        </p:nvSpPr>
        <p:spPr>
          <a:xfrm>
            <a:off x="457199" y="1600200"/>
            <a:ext cx="8207829" cy="4525963"/>
          </a:xfrm>
        </p:spPr>
        <p:txBody>
          <a:bodyPr/>
          <a:lstStyle/>
          <a:p>
            <a:pPr eaLnBrk="1" hangingPunct="1"/>
            <a:r>
              <a:rPr lang="en-US" dirty="0">
                <a:solidFill>
                  <a:schemeClr val="tx1"/>
                </a:solidFill>
              </a:rPr>
              <a:t>Fluorescent light panel</a:t>
            </a:r>
          </a:p>
          <a:p>
            <a:pPr eaLnBrk="1" hangingPunct="1"/>
            <a:r>
              <a:rPr lang="en-US" dirty="0">
                <a:solidFill>
                  <a:schemeClr val="tx1"/>
                </a:solidFill>
              </a:rPr>
              <a:t>3 color cells per pixel</a:t>
            </a:r>
          </a:p>
          <a:p>
            <a:pPr eaLnBrk="1" hangingPunct="1"/>
            <a:r>
              <a:rPr lang="en-US" dirty="0">
                <a:solidFill>
                  <a:schemeClr val="tx1"/>
                </a:solidFill>
              </a:rPr>
              <a:t>Operation</a:t>
            </a:r>
          </a:p>
          <a:p>
            <a:pPr lvl="1" eaLnBrk="1" hangingPunct="1"/>
            <a:r>
              <a:rPr lang="en-US" dirty="0">
                <a:solidFill>
                  <a:schemeClr val="tx1"/>
                </a:solidFill>
              </a:rPr>
              <a:t>1</a:t>
            </a:r>
            <a:r>
              <a:rPr lang="en-US" baseline="30000" dirty="0">
                <a:solidFill>
                  <a:schemeClr val="tx1"/>
                </a:solidFill>
              </a:rPr>
              <a:t>st</a:t>
            </a:r>
            <a:r>
              <a:rPr lang="en-US" dirty="0">
                <a:solidFill>
                  <a:schemeClr val="tx1"/>
                </a:solidFill>
              </a:rPr>
              <a:t> filter polarizes light in a specific direction</a:t>
            </a:r>
          </a:p>
          <a:p>
            <a:pPr lvl="1" eaLnBrk="1" hangingPunct="1"/>
            <a:r>
              <a:rPr lang="en-US" dirty="0">
                <a:solidFill>
                  <a:schemeClr val="tx1"/>
                </a:solidFill>
              </a:rPr>
              <a:t>Electric charge rotates molecules in liquid crystal cells proportional to the strength of colors</a:t>
            </a:r>
          </a:p>
          <a:p>
            <a:pPr lvl="1" eaLnBrk="1" hangingPunct="1"/>
            <a:r>
              <a:rPr lang="en-US" dirty="0">
                <a:solidFill>
                  <a:schemeClr val="tx1"/>
                </a:solidFill>
              </a:rPr>
              <a:t>Color filters only let through red, green, and blue light</a:t>
            </a:r>
          </a:p>
          <a:p>
            <a:pPr lvl="1" eaLnBrk="1" hangingPunct="1"/>
            <a:r>
              <a:rPr lang="en-US" dirty="0">
                <a:solidFill>
                  <a:schemeClr val="tx1"/>
                </a:solidFill>
              </a:rPr>
              <a:t>Final filter lets through the brightness of light proportional to the polarization </a:t>
            </a:r>
            <a:r>
              <a:rPr lang="en-US" dirty="0" smtClean="0">
                <a:solidFill>
                  <a:schemeClr val="tx1"/>
                </a:solidFill>
              </a:rPr>
              <a:t>twist</a:t>
            </a:r>
          </a:p>
        </p:txBody>
      </p:sp>
    </p:spTree>
    <p:extLst>
      <p:ext uri="{BB962C8B-B14F-4D97-AF65-F5344CB8AC3E}">
        <p14:creationId xmlns:p14="http://schemas.microsoft.com/office/powerpoint/2010/main" val="31407170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LCD Operation</a:t>
            </a:r>
          </a:p>
        </p:txBody>
      </p:sp>
      <p:pic>
        <p:nvPicPr>
          <p:cNvPr id="6" name="Picture 3" descr="c10f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931" y="1614714"/>
            <a:ext cx="7391400" cy="478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13137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LCDs (continued)</a:t>
            </a:r>
          </a:p>
        </p:txBody>
      </p:sp>
      <p:sp>
        <p:nvSpPr>
          <p:cNvPr id="12290" name="Content Placeholder 2"/>
          <p:cNvSpPr>
            <a:spLocks noGrp="1"/>
          </p:cNvSpPr>
          <p:nvPr>
            <p:ph idx="1"/>
          </p:nvPr>
        </p:nvSpPr>
        <p:spPr>
          <a:xfrm>
            <a:off x="457200" y="1600200"/>
            <a:ext cx="8280400" cy="4525963"/>
          </a:xfrm>
        </p:spPr>
        <p:txBody>
          <a:bodyPr/>
          <a:lstStyle/>
          <a:p>
            <a:pPr eaLnBrk="1" hangingPunct="1">
              <a:lnSpc>
                <a:spcPct val="90000"/>
              </a:lnSpc>
            </a:pPr>
            <a:r>
              <a:rPr lang="en-US" dirty="0">
                <a:solidFill>
                  <a:schemeClr val="tx1"/>
                </a:solidFill>
              </a:rPr>
              <a:t>Active matrix</a:t>
            </a:r>
          </a:p>
          <a:p>
            <a:pPr lvl="1" eaLnBrk="1" hangingPunct="1">
              <a:lnSpc>
                <a:spcPct val="90000"/>
              </a:lnSpc>
            </a:pPr>
            <a:r>
              <a:rPr lang="en-US" dirty="0">
                <a:solidFill>
                  <a:schemeClr val="tx1"/>
                </a:solidFill>
              </a:rPr>
              <a:t>One transistor per cell</a:t>
            </a:r>
          </a:p>
          <a:p>
            <a:pPr lvl="1" eaLnBrk="1" hangingPunct="1">
              <a:lnSpc>
                <a:spcPct val="90000"/>
              </a:lnSpc>
            </a:pPr>
            <a:r>
              <a:rPr lang="en-US" dirty="0">
                <a:solidFill>
                  <a:schemeClr val="tx1"/>
                </a:solidFill>
              </a:rPr>
              <a:t>More expensive</a:t>
            </a:r>
          </a:p>
          <a:p>
            <a:pPr lvl="1" eaLnBrk="1" hangingPunct="1">
              <a:lnSpc>
                <a:spcPct val="90000"/>
              </a:lnSpc>
            </a:pPr>
            <a:r>
              <a:rPr lang="en-US" dirty="0">
                <a:solidFill>
                  <a:schemeClr val="tx1"/>
                </a:solidFill>
              </a:rPr>
              <a:t>Brighter picture</a:t>
            </a:r>
          </a:p>
          <a:p>
            <a:pPr eaLnBrk="1" hangingPunct="1">
              <a:lnSpc>
                <a:spcPct val="90000"/>
              </a:lnSpc>
            </a:pPr>
            <a:r>
              <a:rPr lang="en-US" dirty="0">
                <a:solidFill>
                  <a:schemeClr val="tx1"/>
                </a:solidFill>
              </a:rPr>
              <a:t>Passive matrix</a:t>
            </a:r>
          </a:p>
          <a:p>
            <a:pPr lvl="1" eaLnBrk="1" hangingPunct="1">
              <a:lnSpc>
                <a:spcPct val="90000"/>
              </a:lnSpc>
            </a:pPr>
            <a:r>
              <a:rPr lang="en-US" dirty="0">
                <a:solidFill>
                  <a:schemeClr val="tx1"/>
                </a:solidFill>
              </a:rPr>
              <a:t>One transistor per row or column</a:t>
            </a:r>
          </a:p>
          <a:p>
            <a:pPr lvl="1" eaLnBrk="1" hangingPunct="1">
              <a:lnSpc>
                <a:spcPct val="90000"/>
              </a:lnSpc>
            </a:pPr>
            <a:r>
              <a:rPr lang="en-US" dirty="0">
                <a:solidFill>
                  <a:schemeClr val="tx1"/>
                </a:solidFill>
              </a:rPr>
              <a:t>Each cell is lit in succession</a:t>
            </a:r>
          </a:p>
          <a:p>
            <a:pPr lvl="1" eaLnBrk="1" hangingPunct="1">
              <a:lnSpc>
                <a:spcPct val="90000"/>
              </a:lnSpc>
            </a:pPr>
            <a:r>
              <a:rPr lang="en-US" dirty="0">
                <a:solidFill>
                  <a:schemeClr val="tx1"/>
                </a:solidFill>
              </a:rPr>
              <a:t>Display is dimmer since pixels are lit less frequently</a:t>
            </a:r>
          </a:p>
        </p:txBody>
      </p:sp>
    </p:spTree>
    <p:extLst>
      <p:ext uri="{BB962C8B-B14F-4D97-AF65-F5344CB8AC3E}">
        <p14:creationId xmlns:p14="http://schemas.microsoft.com/office/powerpoint/2010/main" val="4667879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Printers</a:t>
            </a:r>
          </a:p>
        </p:txBody>
      </p:sp>
      <p:sp>
        <p:nvSpPr>
          <p:cNvPr id="12290" name="Content Placeholder 2"/>
          <p:cNvSpPr>
            <a:spLocks noGrp="1"/>
          </p:cNvSpPr>
          <p:nvPr>
            <p:ph idx="1"/>
          </p:nvPr>
        </p:nvSpPr>
        <p:spPr>
          <a:xfrm>
            <a:off x="457199" y="1600200"/>
            <a:ext cx="8207829" cy="4525963"/>
          </a:xfrm>
        </p:spPr>
        <p:txBody>
          <a:bodyPr/>
          <a:lstStyle/>
          <a:p>
            <a:pPr eaLnBrk="1" hangingPunct="1">
              <a:lnSpc>
                <a:spcPct val="90000"/>
              </a:lnSpc>
            </a:pPr>
            <a:r>
              <a:rPr lang="en-US" dirty="0">
                <a:solidFill>
                  <a:schemeClr val="tx1"/>
                </a:solidFill>
              </a:rPr>
              <a:t>Dots vs. pixels</a:t>
            </a:r>
          </a:p>
          <a:p>
            <a:pPr lvl="1" eaLnBrk="1" hangingPunct="1">
              <a:lnSpc>
                <a:spcPct val="90000"/>
              </a:lnSpc>
            </a:pPr>
            <a:r>
              <a:rPr lang="en-US" dirty="0">
                <a:solidFill>
                  <a:schemeClr val="tx1"/>
                </a:solidFill>
              </a:rPr>
              <a:t>300-2400 dpi vs. 70-100 pixels per inch</a:t>
            </a:r>
          </a:p>
          <a:p>
            <a:pPr lvl="1" eaLnBrk="1" hangingPunct="1">
              <a:lnSpc>
                <a:spcPct val="90000"/>
              </a:lnSpc>
            </a:pPr>
            <a:r>
              <a:rPr lang="en-US" dirty="0">
                <a:solidFill>
                  <a:schemeClr val="tx1"/>
                </a:solidFill>
              </a:rPr>
              <a:t>Dots are on or off, pixels have intensities</a:t>
            </a:r>
          </a:p>
          <a:p>
            <a:pPr eaLnBrk="1" hangingPunct="1">
              <a:lnSpc>
                <a:spcPct val="90000"/>
              </a:lnSpc>
            </a:pPr>
            <a:r>
              <a:rPr lang="en-US" dirty="0">
                <a:solidFill>
                  <a:schemeClr val="tx1"/>
                </a:solidFill>
              </a:rPr>
              <a:t>Types</a:t>
            </a:r>
          </a:p>
          <a:p>
            <a:pPr lvl="1" eaLnBrk="1" hangingPunct="1">
              <a:lnSpc>
                <a:spcPct val="90000"/>
              </a:lnSpc>
            </a:pPr>
            <a:r>
              <a:rPr lang="en-US" dirty="0">
                <a:solidFill>
                  <a:schemeClr val="tx1"/>
                </a:solidFill>
              </a:rPr>
              <a:t>Typewriter / Daisy wheels – </a:t>
            </a:r>
            <a:r>
              <a:rPr lang="en-US" dirty="0" smtClean="0">
                <a:solidFill>
                  <a:schemeClr val="tx1"/>
                </a:solidFill>
              </a:rPr>
              <a:t>obsolete</a:t>
            </a:r>
            <a:endParaRPr lang="en-US" dirty="0">
              <a:solidFill>
                <a:schemeClr val="tx1"/>
              </a:solidFill>
            </a:endParaRPr>
          </a:p>
          <a:p>
            <a:pPr lvl="1" eaLnBrk="1" hangingPunct="1">
              <a:lnSpc>
                <a:spcPct val="90000"/>
              </a:lnSpc>
            </a:pPr>
            <a:r>
              <a:rPr lang="en-US" dirty="0">
                <a:solidFill>
                  <a:schemeClr val="tx1"/>
                </a:solidFill>
              </a:rPr>
              <a:t>Dot matrix – usually 24 pins, impact printing, esp. for multi-copy printing (line printers</a:t>
            </a:r>
            <a:r>
              <a:rPr lang="en-US" dirty="0" smtClean="0">
                <a:solidFill>
                  <a:schemeClr val="tx1"/>
                </a:solidFill>
              </a:rPr>
              <a:t>), also obsolete</a:t>
            </a:r>
            <a:endParaRPr lang="en-US" dirty="0">
              <a:solidFill>
                <a:schemeClr val="tx1"/>
              </a:solidFill>
            </a:endParaRPr>
          </a:p>
          <a:p>
            <a:pPr lvl="1" eaLnBrk="1" hangingPunct="1">
              <a:lnSpc>
                <a:spcPct val="90000"/>
              </a:lnSpc>
            </a:pPr>
            <a:r>
              <a:rPr lang="en-US" dirty="0">
                <a:solidFill>
                  <a:schemeClr val="tx1"/>
                </a:solidFill>
              </a:rPr>
              <a:t>Inkjet – squirts heated droplets of </a:t>
            </a:r>
            <a:r>
              <a:rPr lang="en-US" dirty="0" err="1">
                <a:solidFill>
                  <a:schemeClr val="tx1"/>
                </a:solidFill>
              </a:rPr>
              <a:t>coloured</a:t>
            </a:r>
            <a:r>
              <a:rPr lang="en-US" dirty="0">
                <a:solidFill>
                  <a:schemeClr val="tx1"/>
                </a:solidFill>
              </a:rPr>
              <a:t> ink</a:t>
            </a:r>
          </a:p>
          <a:p>
            <a:pPr lvl="1" eaLnBrk="1" hangingPunct="1">
              <a:lnSpc>
                <a:spcPct val="90000"/>
              </a:lnSpc>
            </a:pPr>
            <a:r>
              <a:rPr lang="en-US" dirty="0">
                <a:solidFill>
                  <a:schemeClr val="tx1"/>
                </a:solidFill>
              </a:rPr>
              <a:t>Laser – B/W &amp; </a:t>
            </a:r>
            <a:r>
              <a:rPr lang="en-US" dirty="0" err="1">
                <a:solidFill>
                  <a:schemeClr val="tx1"/>
                </a:solidFill>
              </a:rPr>
              <a:t>colour</a:t>
            </a:r>
            <a:endParaRPr lang="en-US" dirty="0">
              <a:solidFill>
                <a:schemeClr val="tx1"/>
              </a:solidFill>
            </a:endParaRPr>
          </a:p>
          <a:p>
            <a:pPr lvl="1" eaLnBrk="1" hangingPunct="1">
              <a:lnSpc>
                <a:spcPct val="90000"/>
              </a:lnSpc>
            </a:pPr>
            <a:r>
              <a:rPr lang="en-US" dirty="0">
                <a:solidFill>
                  <a:schemeClr val="tx1"/>
                </a:solidFill>
              </a:rPr>
              <a:t>Thermal wax transfer</a:t>
            </a:r>
          </a:p>
          <a:p>
            <a:pPr lvl="1" eaLnBrk="1" hangingPunct="1">
              <a:lnSpc>
                <a:spcPct val="90000"/>
              </a:lnSpc>
            </a:pPr>
            <a:r>
              <a:rPr lang="en-US" dirty="0">
                <a:solidFill>
                  <a:schemeClr val="tx1"/>
                </a:solidFill>
              </a:rPr>
              <a:t>Dye Sublimation</a:t>
            </a:r>
          </a:p>
        </p:txBody>
      </p:sp>
    </p:spTree>
    <p:extLst>
      <p:ext uri="{BB962C8B-B14F-4D97-AF65-F5344CB8AC3E}">
        <p14:creationId xmlns:p14="http://schemas.microsoft.com/office/powerpoint/2010/main" val="18750568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Creating a </a:t>
            </a:r>
            <a:r>
              <a:rPr lang="en-GB" dirty="0" err="1" smtClean="0">
                <a:ea typeface="Arial Bold"/>
              </a:rPr>
              <a:t>Gray</a:t>
            </a:r>
            <a:r>
              <a:rPr lang="en-GB" dirty="0" smtClean="0">
                <a:ea typeface="Arial Bold"/>
              </a:rPr>
              <a:t> Scale</a:t>
            </a: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b="11139"/>
          <a:stretch>
            <a:fillRect/>
          </a:stretch>
        </p:blipFill>
        <p:spPr bwMode="auto">
          <a:xfrm>
            <a:off x="1143000" y="1752600"/>
            <a:ext cx="655320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49802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Laser Printer Operation 1</a:t>
            </a:r>
          </a:p>
        </p:txBody>
      </p:sp>
      <p:sp>
        <p:nvSpPr>
          <p:cNvPr id="12290" name="Content Placeholder 2"/>
          <p:cNvSpPr>
            <a:spLocks noGrp="1"/>
          </p:cNvSpPr>
          <p:nvPr>
            <p:ph idx="1"/>
          </p:nvPr>
        </p:nvSpPr>
        <p:spPr>
          <a:xfrm>
            <a:off x="457199" y="1600200"/>
            <a:ext cx="8236857" cy="4525963"/>
          </a:xfrm>
        </p:spPr>
        <p:txBody>
          <a:bodyPr/>
          <a:lstStyle/>
          <a:p>
            <a:pPr marL="533400" indent="-533400" eaLnBrk="1" hangingPunct="1">
              <a:lnSpc>
                <a:spcPct val="90000"/>
              </a:lnSpc>
              <a:buFont typeface="Wingdings" panose="05000000000000000000" pitchFamily="2" charset="2"/>
              <a:buAutoNum type="arabicPeriod"/>
            </a:pPr>
            <a:r>
              <a:rPr lang="en-US" dirty="0">
                <a:solidFill>
                  <a:schemeClr val="tx1"/>
                </a:solidFill>
              </a:rPr>
              <a:t>Dots of laser light are beamed onto a drum</a:t>
            </a:r>
          </a:p>
          <a:p>
            <a:pPr marL="533400" indent="-533400" eaLnBrk="1" hangingPunct="1">
              <a:lnSpc>
                <a:spcPct val="90000"/>
              </a:lnSpc>
              <a:buFont typeface="Wingdings" panose="05000000000000000000" pitchFamily="2" charset="2"/>
              <a:buAutoNum type="arabicPeriod"/>
            </a:pPr>
            <a:r>
              <a:rPr lang="en-US" dirty="0">
                <a:solidFill>
                  <a:schemeClr val="tx1"/>
                </a:solidFill>
              </a:rPr>
              <a:t>Drum becomes electrically charged</a:t>
            </a:r>
          </a:p>
          <a:p>
            <a:pPr marL="533400" indent="-533400" eaLnBrk="1" hangingPunct="1">
              <a:lnSpc>
                <a:spcPct val="90000"/>
              </a:lnSpc>
              <a:buFont typeface="Wingdings" panose="05000000000000000000" pitchFamily="2" charset="2"/>
              <a:buAutoNum type="arabicPeriod"/>
            </a:pPr>
            <a:r>
              <a:rPr lang="en-US" dirty="0">
                <a:solidFill>
                  <a:schemeClr val="tx1"/>
                </a:solidFill>
              </a:rPr>
              <a:t>Drum passes through toner which then sticks to the electrically charged places</a:t>
            </a:r>
          </a:p>
          <a:p>
            <a:pPr marL="533400" indent="-533400" eaLnBrk="1" hangingPunct="1">
              <a:lnSpc>
                <a:spcPct val="90000"/>
              </a:lnSpc>
              <a:buFont typeface="Wingdings" panose="05000000000000000000" pitchFamily="2" charset="2"/>
              <a:buAutoNum type="arabicPeriod"/>
            </a:pPr>
            <a:r>
              <a:rPr lang="en-US" dirty="0">
                <a:solidFill>
                  <a:schemeClr val="tx1"/>
                </a:solidFill>
              </a:rPr>
              <a:t>Electrically charged paper is fed toward the drum</a:t>
            </a:r>
          </a:p>
          <a:p>
            <a:pPr marL="533400" indent="-533400" eaLnBrk="1" hangingPunct="1">
              <a:lnSpc>
                <a:spcPct val="90000"/>
              </a:lnSpc>
              <a:buFont typeface="Wingdings" panose="05000000000000000000" pitchFamily="2" charset="2"/>
              <a:buAutoNum type="arabicPeriod"/>
            </a:pPr>
            <a:r>
              <a:rPr lang="en-US" dirty="0">
                <a:solidFill>
                  <a:schemeClr val="tx1"/>
                </a:solidFill>
              </a:rPr>
              <a:t>Toner is transferred from the drum to the paper</a:t>
            </a:r>
          </a:p>
          <a:p>
            <a:pPr marL="533400" indent="-533400" eaLnBrk="1" hangingPunct="1">
              <a:lnSpc>
                <a:spcPct val="90000"/>
              </a:lnSpc>
              <a:buFont typeface="Wingdings" panose="05000000000000000000" pitchFamily="2" charset="2"/>
              <a:buAutoNum type="arabicPeriod"/>
            </a:pPr>
            <a:r>
              <a:rPr lang="en-US" dirty="0">
                <a:solidFill>
                  <a:schemeClr val="tx1"/>
                </a:solidFill>
              </a:rPr>
              <a:t>The fusing system heats and melts the toner onto the paper</a:t>
            </a:r>
          </a:p>
          <a:p>
            <a:pPr marL="533400" indent="-533400" eaLnBrk="1" hangingPunct="1">
              <a:lnSpc>
                <a:spcPct val="90000"/>
              </a:lnSpc>
              <a:buFont typeface="Wingdings" panose="05000000000000000000" pitchFamily="2" charset="2"/>
              <a:buAutoNum type="arabicPeriod"/>
            </a:pPr>
            <a:r>
              <a:rPr lang="en-US" dirty="0">
                <a:solidFill>
                  <a:schemeClr val="tx1"/>
                </a:solidFill>
              </a:rPr>
              <a:t>A corona wire resets the electrical charge on the drum</a:t>
            </a:r>
          </a:p>
        </p:txBody>
      </p:sp>
    </p:spTree>
    <p:extLst>
      <p:ext uri="{BB962C8B-B14F-4D97-AF65-F5344CB8AC3E}">
        <p14:creationId xmlns:p14="http://schemas.microsoft.com/office/powerpoint/2010/main" val="24104447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Hierarchy of Storage</a:t>
            </a:r>
          </a:p>
        </p:txBody>
      </p:sp>
      <p:graphicFrame>
        <p:nvGraphicFramePr>
          <p:cNvPr id="3" name="Object 2"/>
          <p:cNvGraphicFramePr>
            <a:graphicFrameLocks noGrp="1" noChangeAspect="1"/>
          </p:cNvGraphicFramePr>
          <p:nvPr>
            <p:extLst>
              <p:ext uri="{D42A27DB-BD31-4B8C-83A1-F6EECF244321}">
                <p14:modId xmlns:p14="http://schemas.microsoft.com/office/powerpoint/2010/main" val="4122478240"/>
              </p:ext>
            </p:extLst>
          </p:nvPr>
        </p:nvGraphicFramePr>
        <p:xfrm>
          <a:off x="539750" y="1596096"/>
          <a:ext cx="7913688" cy="4902200"/>
        </p:xfrm>
        <a:graphic>
          <a:graphicData uri="http://schemas.openxmlformats.org/presentationml/2006/ole">
            <mc:AlternateContent xmlns:mc="http://schemas.openxmlformats.org/markup-compatibility/2006">
              <mc:Choice xmlns:v="urn:schemas-microsoft-com:vml" Requires="v">
                <p:oleObj spid="_x0000_s1038" name="Visio" r:id="rId3" imgW="8906283" imgH="5303610" progId="Visio.Drawing.11">
                  <p:embed/>
                </p:oleObj>
              </mc:Choice>
              <mc:Fallback>
                <p:oleObj name="Visio" r:id="rId3" imgW="8906283" imgH="5303610" progId="Visio.Drawing.11">
                  <p:embed/>
                  <p:pic>
                    <p:nvPicPr>
                      <p:cNvPr id="0" name="Object 1030"/>
                      <p:cNvPicPr>
                        <a:picLocks noGrp="1" noChangeAspect="1" noChangeArrowheads="1"/>
                      </p:cNvPicPr>
                      <p:nvPr/>
                    </p:nvPicPr>
                    <p:blipFill>
                      <a:blip r:embed="rId4"/>
                      <a:srcRect/>
                      <a:stretch>
                        <a:fillRect/>
                      </a:stretch>
                    </p:blipFill>
                    <p:spPr bwMode="auto">
                      <a:xfrm>
                        <a:off x="539750" y="1596096"/>
                        <a:ext cx="7913688" cy="490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769612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Laser Printer Operation 2</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00200"/>
            <a:ext cx="7467600" cy="464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49802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Laser Printer Operation 3</a:t>
            </a: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00200"/>
            <a:ext cx="6781800" cy="450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04447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Touchscreen Devices 1</a:t>
            </a:r>
            <a:endParaRPr lang="en-GB" dirty="0" smtClean="0">
              <a:ea typeface="Arial Bold"/>
            </a:endParaRPr>
          </a:p>
        </p:txBody>
      </p:sp>
      <p:sp>
        <p:nvSpPr>
          <p:cNvPr id="12290" name="Content Placeholder 2"/>
          <p:cNvSpPr>
            <a:spLocks noGrp="1"/>
          </p:cNvSpPr>
          <p:nvPr>
            <p:ph idx="1"/>
          </p:nvPr>
        </p:nvSpPr>
        <p:spPr>
          <a:xfrm>
            <a:off x="457199" y="1600200"/>
            <a:ext cx="8454572" cy="4525963"/>
          </a:xfrm>
        </p:spPr>
        <p:txBody>
          <a:bodyPr/>
          <a:lstStyle/>
          <a:p>
            <a:r>
              <a:rPr lang="en-GB" dirty="0">
                <a:solidFill>
                  <a:schemeClr val="tx1"/>
                </a:solidFill>
              </a:rPr>
              <a:t>A resistive touchscreen panel comprises several layers, </a:t>
            </a:r>
            <a:r>
              <a:rPr lang="en-GB" dirty="0" smtClean="0">
                <a:solidFill>
                  <a:schemeClr val="tx1"/>
                </a:solidFill>
              </a:rPr>
              <a:t> especially two </a:t>
            </a:r>
            <a:r>
              <a:rPr lang="en-GB" dirty="0">
                <a:solidFill>
                  <a:schemeClr val="tx1"/>
                </a:solidFill>
              </a:rPr>
              <a:t>thin, transparent electrically-resistive layers separated by a thin space. </a:t>
            </a:r>
            <a:endParaRPr lang="en-GB" dirty="0" smtClean="0">
              <a:solidFill>
                <a:schemeClr val="tx1"/>
              </a:solidFill>
            </a:endParaRPr>
          </a:p>
          <a:p>
            <a:r>
              <a:rPr lang="en-GB" dirty="0" smtClean="0">
                <a:solidFill>
                  <a:schemeClr val="tx1"/>
                </a:solidFill>
              </a:rPr>
              <a:t>Top touched screen has </a:t>
            </a:r>
            <a:r>
              <a:rPr lang="en-GB" dirty="0">
                <a:solidFill>
                  <a:schemeClr val="tx1"/>
                </a:solidFill>
              </a:rPr>
              <a:t>a coating on the underside surface </a:t>
            </a:r>
            <a:r>
              <a:rPr lang="en-GB" dirty="0" smtClean="0">
                <a:solidFill>
                  <a:schemeClr val="tx1"/>
                </a:solidFill>
              </a:rPr>
              <a:t>and beneath </a:t>
            </a:r>
            <a:r>
              <a:rPr lang="en-GB" dirty="0">
                <a:solidFill>
                  <a:schemeClr val="tx1"/>
                </a:solidFill>
              </a:rPr>
              <a:t>it is a similar resistive layer on top of its substrate. </a:t>
            </a:r>
            <a:r>
              <a:rPr lang="en-GB" dirty="0" smtClean="0">
                <a:solidFill>
                  <a:schemeClr val="tx1"/>
                </a:solidFill>
              </a:rPr>
              <a:t>One </a:t>
            </a:r>
            <a:r>
              <a:rPr lang="en-GB" dirty="0">
                <a:solidFill>
                  <a:schemeClr val="tx1"/>
                </a:solidFill>
              </a:rPr>
              <a:t>layer has conductive connections along its sides, the other along top and bottom. A voltage is applied to one layer, and sensed by the other. </a:t>
            </a:r>
            <a:endParaRPr lang="en-GB" dirty="0" smtClean="0">
              <a:solidFill>
                <a:schemeClr val="tx1"/>
              </a:solidFill>
            </a:endParaRPr>
          </a:p>
          <a:p>
            <a:r>
              <a:rPr lang="en-GB" dirty="0" smtClean="0">
                <a:solidFill>
                  <a:schemeClr val="tx1"/>
                </a:solidFill>
              </a:rPr>
              <a:t>When a </a:t>
            </a:r>
            <a:r>
              <a:rPr lang="en-GB" dirty="0">
                <a:solidFill>
                  <a:schemeClr val="tx1"/>
                </a:solidFill>
              </a:rPr>
              <a:t>fingertip or stylus </a:t>
            </a:r>
            <a:r>
              <a:rPr lang="en-GB" dirty="0" smtClean="0">
                <a:solidFill>
                  <a:schemeClr val="tx1"/>
                </a:solidFill>
              </a:rPr>
              <a:t>tip </a:t>
            </a:r>
            <a:r>
              <a:rPr lang="en-GB" dirty="0">
                <a:solidFill>
                  <a:schemeClr val="tx1"/>
                </a:solidFill>
              </a:rPr>
              <a:t>presses down onto the outer surface, the two layers touch to become connected at that </a:t>
            </a:r>
            <a:r>
              <a:rPr lang="en-GB" dirty="0" smtClean="0">
                <a:solidFill>
                  <a:schemeClr val="tx1"/>
                </a:solidFill>
              </a:rPr>
              <a:t>point, leading to it behaving as a </a:t>
            </a:r>
            <a:r>
              <a:rPr lang="en-GB" dirty="0">
                <a:solidFill>
                  <a:schemeClr val="tx1"/>
                </a:solidFill>
              </a:rPr>
              <a:t>pair of voltage dividers, one axis at a time. </a:t>
            </a:r>
            <a:r>
              <a:rPr lang="en-GB" dirty="0" smtClean="0">
                <a:solidFill>
                  <a:schemeClr val="tx1"/>
                </a:solidFill>
              </a:rPr>
              <a:t>Pressures position on screen can then be read.</a:t>
            </a:r>
            <a:endParaRPr lang="en-GB" dirty="0" smtClean="0">
              <a:solidFill>
                <a:schemeClr val="tx1"/>
              </a:solidFill>
              <a:latin typeface="Arial" charset="0"/>
              <a:cs typeface="Arial" charset="0"/>
            </a:endParaRPr>
          </a:p>
        </p:txBody>
      </p:sp>
    </p:spTree>
    <p:extLst>
      <p:ext uri="{BB962C8B-B14F-4D97-AF65-F5344CB8AC3E}">
        <p14:creationId xmlns:p14="http://schemas.microsoft.com/office/powerpoint/2010/main" val="24104447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Touchscreen Devices 2</a:t>
            </a:r>
            <a:endParaRPr lang="en-GB" dirty="0" smtClean="0">
              <a:ea typeface="Arial Bold"/>
            </a:endParaRPr>
          </a:p>
        </p:txBody>
      </p:sp>
      <p:sp>
        <p:nvSpPr>
          <p:cNvPr id="12290" name="Content Placeholder 2"/>
          <p:cNvSpPr>
            <a:spLocks noGrp="1"/>
          </p:cNvSpPr>
          <p:nvPr>
            <p:ph idx="1"/>
          </p:nvPr>
        </p:nvSpPr>
        <p:spPr>
          <a:xfrm>
            <a:off x="457199" y="1600200"/>
            <a:ext cx="8454572" cy="4525963"/>
          </a:xfrm>
        </p:spPr>
        <p:txBody>
          <a:bodyPr/>
          <a:lstStyle/>
          <a:p>
            <a:r>
              <a:rPr lang="en-GB" dirty="0">
                <a:solidFill>
                  <a:schemeClr val="tx1"/>
                </a:solidFill>
              </a:rPr>
              <a:t>A capacitive touchscreen panel consists of an insulator such as glass, coated with a transparent </a:t>
            </a:r>
            <a:r>
              <a:rPr lang="en-GB" dirty="0" smtClean="0">
                <a:solidFill>
                  <a:schemeClr val="tx1"/>
                </a:solidFill>
              </a:rPr>
              <a:t>conductor. </a:t>
            </a:r>
          </a:p>
          <a:p>
            <a:r>
              <a:rPr lang="en-GB" dirty="0">
                <a:solidFill>
                  <a:schemeClr val="tx1"/>
                </a:solidFill>
              </a:rPr>
              <a:t>T</a:t>
            </a:r>
            <a:r>
              <a:rPr lang="en-GB" dirty="0" smtClean="0">
                <a:solidFill>
                  <a:schemeClr val="tx1"/>
                </a:solidFill>
              </a:rPr>
              <a:t>ouching </a:t>
            </a:r>
            <a:r>
              <a:rPr lang="en-GB" dirty="0">
                <a:solidFill>
                  <a:schemeClr val="tx1"/>
                </a:solidFill>
              </a:rPr>
              <a:t>the surface </a:t>
            </a:r>
            <a:r>
              <a:rPr lang="en-GB" dirty="0" smtClean="0">
                <a:solidFill>
                  <a:schemeClr val="tx1"/>
                </a:solidFill>
              </a:rPr>
              <a:t>with a finger results </a:t>
            </a:r>
            <a:r>
              <a:rPr lang="en-GB" dirty="0">
                <a:solidFill>
                  <a:schemeClr val="tx1"/>
                </a:solidFill>
              </a:rPr>
              <a:t>in a distortion of the screen's electrostatic field, measurable as a change in capacitance. Different technologies may be used to determine the location of the touch. The location is then sent to the controller for processing.</a:t>
            </a:r>
          </a:p>
          <a:p>
            <a:r>
              <a:rPr lang="en-GB" dirty="0" smtClean="0">
                <a:solidFill>
                  <a:schemeClr val="tx1"/>
                </a:solidFill>
              </a:rPr>
              <a:t>Cannot use a capacitive </a:t>
            </a:r>
            <a:r>
              <a:rPr lang="en-GB" dirty="0">
                <a:solidFill>
                  <a:schemeClr val="tx1"/>
                </a:solidFill>
              </a:rPr>
              <a:t>touchscreen through most types of electrically insulating material, such as </a:t>
            </a:r>
            <a:r>
              <a:rPr lang="en-GB" dirty="0" smtClean="0">
                <a:solidFill>
                  <a:schemeClr val="tx1"/>
                </a:solidFill>
              </a:rPr>
              <a:t>gloves (so tablets and smartphones difficult to use in cold weather).</a:t>
            </a:r>
          </a:p>
          <a:p>
            <a:r>
              <a:rPr lang="en-GB" dirty="0" smtClean="0">
                <a:solidFill>
                  <a:schemeClr val="tx1"/>
                </a:solidFill>
              </a:rPr>
              <a:t>Solutions include a </a:t>
            </a:r>
            <a:r>
              <a:rPr lang="en-GB" dirty="0">
                <a:solidFill>
                  <a:schemeClr val="tx1"/>
                </a:solidFill>
              </a:rPr>
              <a:t>special capacitive stylus, or a special-application glove </a:t>
            </a:r>
            <a:r>
              <a:rPr lang="en-GB" dirty="0" smtClean="0">
                <a:solidFill>
                  <a:schemeClr val="tx1"/>
                </a:solidFill>
              </a:rPr>
              <a:t>with conducting thread leading from outside to fingertip</a:t>
            </a:r>
            <a:endParaRPr lang="en-GB" dirty="0">
              <a:solidFill>
                <a:schemeClr val="tx1"/>
              </a:solidFill>
            </a:endParaRPr>
          </a:p>
        </p:txBody>
      </p:sp>
    </p:spTree>
    <p:extLst>
      <p:ext uri="{BB962C8B-B14F-4D97-AF65-F5344CB8AC3E}">
        <p14:creationId xmlns:p14="http://schemas.microsoft.com/office/powerpoint/2010/main" val="21782488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Other Computer Peripherals</a:t>
            </a:r>
          </a:p>
        </p:txBody>
      </p:sp>
      <p:sp>
        <p:nvSpPr>
          <p:cNvPr id="12290" name="Content Placeholder 2"/>
          <p:cNvSpPr>
            <a:spLocks noGrp="1"/>
          </p:cNvSpPr>
          <p:nvPr>
            <p:ph idx="1"/>
          </p:nvPr>
        </p:nvSpPr>
        <p:spPr>
          <a:xfrm>
            <a:off x="457199" y="1600200"/>
            <a:ext cx="8222343" cy="4525963"/>
          </a:xfrm>
        </p:spPr>
        <p:txBody>
          <a:bodyPr/>
          <a:lstStyle/>
          <a:p>
            <a:pPr eaLnBrk="1" hangingPunct="1"/>
            <a:r>
              <a:rPr lang="en-US" dirty="0">
                <a:solidFill>
                  <a:schemeClr val="tx1"/>
                </a:solidFill>
              </a:rPr>
              <a:t>Scanners</a:t>
            </a:r>
          </a:p>
          <a:p>
            <a:pPr lvl="1" eaLnBrk="1" hangingPunct="1"/>
            <a:r>
              <a:rPr lang="en-US" dirty="0">
                <a:solidFill>
                  <a:schemeClr val="tx1"/>
                </a:solidFill>
              </a:rPr>
              <a:t>Flatbed, sheet-fed, hand-held</a:t>
            </a:r>
          </a:p>
          <a:p>
            <a:pPr lvl="1" eaLnBrk="1" hangingPunct="1"/>
            <a:r>
              <a:rPr lang="en-US" dirty="0">
                <a:solidFill>
                  <a:schemeClr val="tx1"/>
                </a:solidFill>
              </a:rPr>
              <a:t>Light is reflected off the sheet of paper onto strip of detectors</a:t>
            </a:r>
          </a:p>
          <a:p>
            <a:pPr eaLnBrk="1" hangingPunct="1"/>
            <a:r>
              <a:rPr lang="en-US" dirty="0">
                <a:solidFill>
                  <a:schemeClr val="tx1"/>
                </a:solidFill>
              </a:rPr>
              <a:t>User Input Devices</a:t>
            </a:r>
          </a:p>
          <a:p>
            <a:pPr lvl="1" eaLnBrk="1" hangingPunct="1"/>
            <a:r>
              <a:rPr lang="en-US" dirty="0">
                <a:solidFill>
                  <a:schemeClr val="tx1"/>
                </a:solidFill>
              </a:rPr>
              <a:t>Keyboard, mouse, light pens, graphics </a:t>
            </a:r>
            <a:r>
              <a:rPr lang="en-US" dirty="0" smtClean="0">
                <a:solidFill>
                  <a:schemeClr val="tx1"/>
                </a:solidFill>
              </a:rPr>
              <a:t>tablets</a:t>
            </a:r>
            <a:endParaRPr lang="en-US" dirty="0">
              <a:solidFill>
                <a:schemeClr val="tx1"/>
              </a:solidFill>
            </a:endParaRPr>
          </a:p>
          <a:p>
            <a:pPr eaLnBrk="1" hangingPunct="1"/>
            <a:r>
              <a:rPr lang="en-US" dirty="0">
                <a:solidFill>
                  <a:schemeClr val="tx1"/>
                </a:solidFill>
              </a:rPr>
              <a:t>Communication Devices</a:t>
            </a:r>
          </a:p>
          <a:p>
            <a:pPr lvl="1" eaLnBrk="1" hangingPunct="1"/>
            <a:r>
              <a:rPr lang="en-US" dirty="0">
                <a:solidFill>
                  <a:schemeClr val="tx1"/>
                </a:solidFill>
              </a:rPr>
              <a:t>Telephone modems</a:t>
            </a:r>
          </a:p>
          <a:p>
            <a:pPr lvl="1" eaLnBrk="1" hangingPunct="1"/>
            <a:r>
              <a:rPr lang="en-US" dirty="0">
                <a:solidFill>
                  <a:schemeClr val="tx1"/>
                </a:solidFill>
              </a:rPr>
              <a:t>Network devices</a:t>
            </a:r>
          </a:p>
        </p:txBody>
      </p:sp>
    </p:spTree>
    <p:extLst>
      <p:ext uri="{BB962C8B-B14F-4D97-AF65-F5344CB8AC3E}">
        <p14:creationId xmlns:p14="http://schemas.microsoft.com/office/powerpoint/2010/main" val="27349802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Secondary Storage Devices</a:t>
            </a:r>
          </a:p>
        </p:txBody>
      </p:sp>
      <p:sp>
        <p:nvSpPr>
          <p:cNvPr id="12290" name="Content Placeholder 2"/>
          <p:cNvSpPr>
            <a:spLocks noGrp="1"/>
          </p:cNvSpPr>
          <p:nvPr>
            <p:ph idx="1"/>
          </p:nvPr>
        </p:nvSpPr>
        <p:spPr>
          <a:xfrm>
            <a:off x="457200" y="1600200"/>
            <a:ext cx="8207298" cy="4525963"/>
          </a:xfrm>
        </p:spPr>
        <p:txBody>
          <a:bodyPr/>
          <a:lstStyle/>
          <a:p>
            <a:pPr eaLnBrk="1" hangingPunct="1"/>
            <a:r>
              <a:rPr lang="en-US" dirty="0">
                <a:solidFill>
                  <a:schemeClr val="tx1"/>
                </a:solidFill>
              </a:rPr>
              <a:t>Hard drives, floppy drives</a:t>
            </a:r>
          </a:p>
          <a:p>
            <a:pPr eaLnBrk="1" hangingPunct="1"/>
            <a:r>
              <a:rPr lang="en-US" dirty="0">
                <a:solidFill>
                  <a:schemeClr val="tx1"/>
                </a:solidFill>
              </a:rPr>
              <a:t>CD-ROM and DVD-ROM drives</a:t>
            </a:r>
          </a:p>
          <a:p>
            <a:pPr eaLnBrk="1" hangingPunct="1"/>
            <a:r>
              <a:rPr lang="en-US" dirty="0">
                <a:solidFill>
                  <a:schemeClr val="tx1"/>
                </a:solidFill>
              </a:rPr>
              <a:t>CD-R, CD-RW, DVD-RAM, DVD-RW</a:t>
            </a:r>
          </a:p>
          <a:p>
            <a:pPr eaLnBrk="1" hangingPunct="1"/>
            <a:r>
              <a:rPr lang="en-US" dirty="0">
                <a:solidFill>
                  <a:schemeClr val="tx1"/>
                </a:solidFill>
              </a:rPr>
              <a:t>Tape drives</a:t>
            </a:r>
          </a:p>
          <a:p>
            <a:pPr eaLnBrk="1" hangingPunct="1"/>
            <a:r>
              <a:rPr lang="en-US" dirty="0">
                <a:solidFill>
                  <a:schemeClr val="tx1"/>
                </a:solidFill>
              </a:rPr>
              <a:t>Network drives</a:t>
            </a:r>
          </a:p>
          <a:p>
            <a:pPr eaLnBrk="1" hangingPunct="1"/>
            <a:r>
              <a:rPr lang="en-US" dirty="0">
                <a:solidFill>
                  <a:schemeClr val="tx1"/>
                </a:solidFill>
              </a:rPr>
              <a:t>Direct access vs. Sequential access</a:t>
            </a:r>
          </a:p>
          <a:p>
            <a:pPr eaLnBrk="1" hangingPunct="1"/>
            <a:r>
              <a:rPr lang="en-US" dirty="0">
                <a:solidFill>
                  <a:schemeClr val="tx1"/>
                </a:solidFill>
              </a:rPr>
              <a:t>Rotation vs. Linear</a:t>
            </a:r>
          </a:p>
        </p:txBody>
      </p:sp>
    </p:spTree>
    <p:extLst>
      <p:ext uri="{BB962C8B-B14F-4D97-AF65-F5344CB8AC3E}">
        <p14:creationId xmlns:p14="http://schemas.microsoft.com/office/powerpoint/2010/main" val="12377079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Magnetic Disks 1</a:t>
            </a:r>
          </a:p>
        </p:txBody>
      </p:sp>
      <p:sp>
        <p:nvSpPr>
          <p:cNvPr id="12290" name="Content Placeholder 2"/>
          <p:cNvSpPr>
            <a:spLocks noGrp="1"/>
          </p:cNvSpPr>
          <p:nvPr>
            <p:ph idx="1"/>
          </p:nvPr>
        </p:nvSpPr>
        <p:spPr>
          <a:xfrm>
            <a:off x="457199" y="1600200"/>
            <a:ext cx="8240751" cy="4525963"/>
          </a:xfrm>
        </p:spPr>
        <p:txBody>
          <a:bodyPr/>
          <a:lstStyle/>
          <a:p>
            <a:pPr eaLnBrk="1" hangingPunct="1">
              <a:lnSpc>
                <a:spcPct val="90000"/>
              </a:lnSpc>
            </a:pPr>
            <a:r>
              <a:rPr lang="en-US" dirty="0">
                <a:solidFill>
                  <a:schemeClr val="tx1"/>
                </a:solidFill>
              </a:rPr>
              <a:t>Magnetic disks provide bulk of secondary storage of modern computers</a:t>
            </a:r>
          </a:p>
          <a:p>
            <a:pPr eaLnBrk="1" hangingPunct="1">
              <a:lnSpc>
                <a:spcPct val="90000"/>
              </a:lnSpc>
            </a:pPr>
            <a:r>
              <a:rPr lang="en-US" dirty="0">
                <a:solidFill>
                  <a:schemeClr val="tx1"/>
                </a:solidFill>
              </a:rPr>
              <a:t>Disks can be removable</a:t>
            </a:r>
          </a:p>
          <a:p>
            <a:pPr eaLnBrk="1" hangingPunct="1">
              <a:lnSpc>
                <a:spcPct val="90000"/>
              </a:lnSpc>
            </a:pPr>
            <a:r>
              <a:rPr lang="en-US" dirty="0">
                <a:solidFill>
                  <a:schemeClr val="tx1"/>
                </a:solidFill>
              </a:rPr>
              <a:t>Drive attached to computer via </a:t>
            </a:r>
            <a:r>
              <a:rPr lang="en-US" i="1" dirty="0">
                <a:solidFill>
                  <a:schemeClr val="tx1"/>
                </a:solidFill>
              </a:rPr>
              <a:t>I/O bus</a:t>
            </a:r>
          </a:p>
          <a:p>
            <a:pPr lvl="1" eaLnBrk="1" hangingPunct="1">
              <a:lnSpc>
                <a:spcPct val="90000"/>
              </a:lnSpc>
            </a:pPr>
            <a:r>
              <a:rPr lang="en-US" dirty="0">
                <a:solidFill>
                  <a:schemeClr val="tx1"/>
                </a:solidFill>
              </a:rPr>
              <a:t>Busses vary, including </a:t>
            </a:r>
            <a:r>
              <a:rPr lang="en-US" b="1" dirty="0">
                <a:solidFill>
                  <a:schemeClr val="tx1"/>
                </a:solidFill>
              </a:rPr>
              <a:t>EIDE, ATA, SATA, USB, </a:t>
            </a:r>
            <a:r>
              <a:rPr lang="en-US" b="1" dirty="0" err="1">
                <a:solidFill>
                  <a:schemeClr val="tx1"/>
                </a:solidFill>
              </a:rPr>
              <a:t>Fibre</a:t>
            </a:r>
            <a:r>
              <a:rPr lang="en-US" b="1" dirty="0">
                <a:solidFill>
                  <a:schemeClr val="tx1"/>
                </a:solidFill>
              </a:rPr>
              <a:t> Channel, SCSI</a:t>
            </a:r>
          </a:p>
          <a:p>
            <a:pPr lvl="1" eaLnBrk="1" hangingPunct="1">
              <a:lnSpc>
                <a:spcPct val="90000"/>
              </a:lnSpc>
            </a:pPr>
            <a:r>
              <a:rPr lang="en-US" b="1" dirty="0">
                <a:solidFill>
                  <a:schemeClr val="tx1"/>
                </a:solidFill>
              </a:rPr>
              <a:t>Host controller</a:t>
            </a:r>
            <a:r>
              <a:rPr lang="en-US" dirty="0">
                <a:solidFill>
                  <a:schemeClr val="tx1"/>
                </a:solidFill>
              </a:rPr>
              <a:t> in computer uses bus to talk to </a:t>
            </a:r>
            <a:r>
              <a:rPr lang="en-US" b="1" dirty="0">
                <a:solidFill>
                  <a:schemeClr val="tx1"/>
                </a:solidFill>
              </a:rPr>
              <a:t>disk controller</a:t>
            </a:r>
            <a:r>
              <a:rPr lang="en-US" dirty="0">
                <a:solidFill>
                  <a:schemeClr val="tx1"/>
                </a:solidFill>
              </a:rPr>
              <a:t> built into drive or storage array</a:t>
            </a:r>
          </a:p>
        </p:txBody>
      </p:sp>
    </p:spTree>
    <p:extLst>
      <p:ext uri="{BB962C8B-B14F-4D97-AF65-F5344CB8AC3E}">
        <p14:creationId xmlns:p14="http://schemas.microsoft.com/office/powerpoint/2010/main" val="1540841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Magnetic Disks 2</a:t>
            </a:r>
          </a:p>
        </p:txBody>
      </p:sp>
      <p:sp>
        <p:nvSpPr>
          <p:cNvPr id="12290" name="Content Placeholder 2"/>
          <p:cNvSpPr>
            <a:spLocks noGrp="1"/>
          </p:cNvSpPr>
          <p:nvPr>
            <p:ph idx="1"/>
          </p:nvPr>
        </p:nvSpPr>
        <p:spPr>
          <a:xfrm>
            <a:off x="457199" y="1600200"/>
            <a:ext cx="8222343" cy="4525963"/>
          </a:xfrm>
        </p:spPr>
        <p:txBody>
          <a:bodyPr/>
          <a:lstStyle/>
          <a:p>
            <a:pPr eaLnBrk="1" hangingPunct="1">
              <a:lnSpc>
                <a:spcPct val="80000"/>
              </a:lnSpc>
            </a:pPr>
            <a:r>
              <a:rPr lang="en-US" b="1" dirty="0">
                <a:solidFill>
                  <a:schemeClr val="tx1"/>
                </a:solidFill>
              </a:rPr>
              <a:t>Track</a:t>
            </a:r>
            <a:r>
              <a:rPr lang="en-US" dirty="0">
                <a:solidFill>
                  <a:schemeClr val="tx1"/>
                </a:solidFill>
              </a:rPr>
              <a:t> – circle</a:t>
            </a:r>
          </a:p>
          <a:p>
            <a:pPr eaLnBrk="1" hangingPunct="1">
              <a:lnSpc>
                <a:spcPct val="80000"/>
              </a:lnSpc>
            </a:pPr>
            <a:r>
              <a:rPr lang="en-US" b="1" dirty="0">
                <a:solidFill>
                  <a:schemeClr val="tx1"/>
                </a:solidFill>
              </a:rPr>
              <a:t>Cylinder</a:t>
            </a:r>
            <a:r>
              <a:rPr lang="en-US" dirty="0">
                <a:solidFill>
                  <a:schemeClr val="tx1"/>
                </a:solidFill>
              </a:rPr>
              <a:t> – same track on all platters</a:t>
            </a:r>
          </a:p>
          <a:p>
            <a:pPr eaLnBrk="1" hangingPunct="1">
              <a:lnSpc>
                <a:spcPct val="80000"/>
              </a:lnSpc>
            </a:pPr>
            <a:r>
              <a:rPr lang="en-US" b="1" dirty="0">
                <a:solidFill>
                  <a:schemeClr val="tx1"/>
                </a:solidFill>
              </a:rPr>
              <a:t>Block</a:t>
            </a:r>
            <a:r>
              <a:rPr lang="en-US" dirty="0">
                <a:solidFill>
                  <a:schemeClr val="tx1"/>
                </a:solidFill>
              </a:rPr>
              <a:t> – small arc of a track</a:t>
            </a:r>
          </a:p>
          <a:p>
            <a:pPr eaLnBrk="1" hangingPunct="1">
              <a:lnSpc>
                <a:spcPct val="80000"/>
              </a:lnSpc>
            </a:pPr>
            <a:r>
              <a:rPr lang="en-US" b="1" dirty="0">
                <a:solidFill>
                  <a:schemeClr val="tx1"/>
                </a:solidFill>
              </a:rPr>
              <a:t>Sector</a:t>
            </a:r>
            <a:r>
              <a:rPr lang="en-US" dirty="0">
                <a:solidFill>
                  <a:schemeClr val="tx1"/>
                </a:solidFill>
              </a:rPr>
              <a:t> – pie-shaped part of a platter</a:t>
            </a:r>
          </a:p>
          <a:p>
            <a:pPr eaLnBrk="1" hangingPunct="1">
              <a:lnSpc>
                <a:spcPct val="80000"/>
              </a:lnSpc>
            </a:pPr>
            <a:r>
              <a:rPr lang="en-US" b="1" dirty="0">
                <a:solidFill>
                  <a:schemeClr val="tx1"/>
                </a:solidFill>
              </a:rPr>
              <a:t>Head</a:t>
            </a:r>
            <a:r>
              <a:rPr lang="en-US" dirty="0">
                <a:solidFill>
                  <a:schemeClr val="tx1"/>
                </a:solidFill>
              </a:rPr>
              <a:t> – reads data off the </a:t>
            </a:r>
            <a:r>
              <a:rPr lang="en-US" dirty="0" smtClean="0">
                <a:solidFill>
                  <a:schemeClr val="tx1"/>
                </a:solidFill>
              </a:rPr>
              <a:t>disk</a:t>
            </a:r>
            <a:endParaRPr lang="en-US" dirty="0">
              <a:solidFill>
                <a:schemeClr val="tx1"/>
              </a:solidFill>
            </a:endParaRPr>
          </a:p>
          <a:p>
            <a:pPr eaLnBrk="1" hangingPunct="1">
              <a:lnSpc>
                <a:spcPct val="80000"/>
              </a:lnSpc>
            </a:pPr>
            <a:r>
              <a:rPr lang="en-US" dirty="0">
                <a:solidFill>
                  <a:schemeClr val="tx1"/>
                </a:solidFill>
              </a:rPr>
              <a:t>Number of bits on each track is the same!  Denser towards the center.</a:t>
            </a:r>
          </a:p>
          <a:p>
            <a:pPr eaLnBrk="1" hangingPunct="1">
              <a:lnSpc>
                <a:spcPct val="80000"/>
              </a:lnSpc>
            </a:pPr>
            <a:r>
              <a:rPr lang="en-US" b="1" dirty="0">
                <a:solidFill>
                  <a:schemeClr val="tx1"/>
                </a:solidFill>
              </a:rPr>
              <a:t>CAV</a:t>
            </a:r>
            <a:r>
              <a:rPr lang="en-US" dirty="0">
                <a:solidFill>
                  <a:schemeClr val="tx1"/>
                </a:solidFill>
              </a:rPr>
              <a:t> – constant angular velocity </a:t>
            </a:r>
          </a:p>
          <a:p>
            <a:pPr lvl="1" eaLnBrk="1" hangingPunct="1">
              <a:lnSpc>
                <a:spcPct val="80000"/>
              </a:lnSpc>
            </a:pPr>
            <a:r>
              <a:rPr lang="en-US" dirty="0">
                <a:solidFill>
                  <a:schemeClr val="tx1"/>
                </a:solidFill>
              </a:rPr>
              <a:t>Spins the same speed for every track</a:t>
            </a:r>
          </a:p>
          <a:p>
            <a:pPr lvl="1" eaLnBrk="1" hangingPunct="1">
              <a:lnSpc>
                <a:spcPct val="80000"/>
              </a:lnSpc>
            </a:pPr>
            <a:r>
              <a:rPr lang="en-US" dirty="0">
                <a:solidFill>
                  <a:schemeClr val="tx1"/>
                </a:solidFill>
              </a:rPr>
              <a:t>Hard drives – typical 7200 rpm, also slower and up to 15000rpm (or 120 </a:t>
            </a:r>
            <a:r>
              <a:rPr lang="en-US" dirty="0" err="1">
                <a:solidFill>
                  <a:schemeClr val="tx1"/>
                </a:solidFill>
              </a:rPr>
              <a:t>rps</a:t>
            </a:r>
            <a:r>
              <a:rPr lang="en-US" dirty="0">
                <a:solidFill>
                  <a:schemeClr val="tx1"/>
                </a:solidFill>
              </a:rPr>
              <a:t> up </a:t>
            </a:r>
            <a:r>
              <a:rPr lang="en-US" dirty="0" smtClean="0">
                <a:solidFill>
                  <a:schemeClr val="tx1"/>
                </a:solidFill>
              </a:rPr>
              <a:t>to </a:t>
            </a:r>
            <a:r>
              <a:rPr lang="en-US" dirty="0">
                <a:solidFill>
                  <a:schemeClr val="tx1"/>
                </a:solidFill>
              </a:rPr>
              <a:t>250rps)</a:t>
            </a:r>
          </a:p>
          <a:p>
            <a:pPr lvl="1" eaLnBrk="1" hangingPunct="1">
              <a:lnSpc>
                <a:spcPct val="80000"/>
              </a:lnSpc>
            </a:pPr>
            <a:r>
              <a:rPr lang="en-US" dirty="0">
                <a:solidFill>
                  <a:schemeClr val="tx1"/>
                </a:solidFill>
              </a:rPr>
              <a:t>Floppy drives – 360 rpm</a:t>
            </a:r>
          </a:p>
          <a:p>
            <a:pPr eaLnBrk="1" hangingPunct="1">
              <a:lnSpc>
                <a:spcPct val="80000"/>
              </a:lnSpc>
            </a:pPr>
            <a:r>
              <a:rPr lang="en-US" b="1" dirty="0">
                <a:solidFill>
                  <a:schemeClr val="tx1"/>
                </a:solidFill>
              </a:rPr>
              <a:t>Head crash</a:t>
            </a:r>
            <a:r>
              <a:rPr lang="en-US" dirty="0">
                <a:solidFill>
                  <a:schemeClr val="tx1"/>
                </a:solidFill>
              </a:rPr>
              <a:t> results from disk head making contact with the disk surface</a:t>
            </a:r>
          </a:p>
          <a:p>
            <a:pPr lvl="2" eaLnBrk="1" hangingPunct="1">
              <a:lnSpc>
                <a:spcPct val="80000"/>
              </a:lnSpc>
            </a:pPr>
            <a:r>
              <a:rPr lang="en-US" sz="2000" dirty="0">
                <a:solidFill>
                  <a:schemeClr val="tx1"/>
                </a:solidFill>
              </a:rPr>
              <a:t>Parked heads</a:t>
            </a:r>
          </a:p>
        </p:txBody>
      </p:sp>
    </p:spTree>
    <p:extLst>
      <p:ext uri="{BB962C8B-B14F-4D97-AF65-F5344CB8AC3E}">
        <p14:creationId xmlns:p14="http://schemas.microsoft.com/office/powerpoint/2010/main" val="37458159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Hard Disk Layout</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7701" y="2494511"/>
            <a:ext cx="7620660" cy="2737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99453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Locating a Block of Data</a:t>
            </a:r>
          </a:p>
        </p:txBody>
      </p:sp>
      <p:sp>
        <p:nvSpPr>
          <p:cNvPr id="12290" name="Content Placeholder 2"/>
          <p:cNvSpPr>
            <a:spLocks noGrp="1"/>
          </p:cNvSpPr>
          <p:nvPr>
            <p:ph idx="1"/>
          </p:nvPr>
        </p:nvSpPr>
        <p:spPr>
          <a:xfrm>
            <a:off x="457200" y="1600200"/>
            <a:ext cx="5203372" cy="4525963"/>
          </a:xfrm>
        </p:spPr>
        <p:txBody>
          <a:bodyPr/>
          <a:lstStyle/>
          <a:p>
            <a:pPr eaLnBrk="1" hangingPunct="1">
              <a:lnSpc>
                <a:spcPct val="90000"/>
              </a:lnSpc>
            </a:pPr>
            <a:r>
              <a:rPr lang="en-US" dirty="0">
                <a:solidFill>
                  <a:schemeClr val="tx1"/>
                </a:solidFill>
              </a:rPr>
              <a:t>Average seek time: </a:t>
            </a:r>
          </a:p>
          <a:p>
            <a:pPr lvl="1" eaLnBrk="1" hangingPunct="1">
              <a:lnSpc>
                <a:spcPct val="90000"/>
              </a:lnSpc>
            </a:pPr>
            <a:r>
              <a:rPr lang="en-US" dirty="0">
                <a:solidFill>
                  <a:schemeClr val="tx1"/>
                </a:solidFill>
              </a:rPr>
              <a:t>time required to move from one track to </a:t>
            </a:r>
            <a:r>
              <a:rPr lang="en-US" dirty="0" smtClean="0">
                <a:solidFill>
                  <a:schemeClr val="tx1"/>
                </a:solidFill>
              </a:rPr>
              <a:t>another</a:t>
            </a:r>
            <a:endParaRPr lang="en-US" dirty="0">
              <a:solidFill>
                <a:schemeClr val="tx1"/>
              </a:solidFill>
            </a:endParaRPr>
          </a:p>
          <a:p>
            <a:pPr eaLnBrk="1" hangingPunct="1">
              <a:lnSpc>
                <a:spcPct val="90000"/>
              </a:lnSpc>
            </a:pPr>
            <a:r>
              <a:rPr lang="en-US" dirty="0">
                <a:solidFill>
                  <a:schemeClr val="tx1"/>
                </a:solidFill>
              </a:rPr>
              <a:t>Latency:</a:t>
            </a:r>
          </a:p>
          <a:p>
            <a:pPr lvl="1" eaLnBrk="1" hangingPunct="1">
              <a:lnSpc>
                <a:spcPct val="90000"/>
              </a:lnSpc>
            </a:pPr>
            <a:r>
              <a:rPr lang="en-US" dirty="0">
                <a:solidFill>
                  <a:schemeClr val="tx1"/>
                </a:solidFill>
              </a:rPr>
              <a:t>time required for disk to rotate to beginning of correct </a:t>
            </a:r>
            <a:r>
              <a:rPr lang="en-US" dirty="0" smtClean="0">
                <a:solidFill>
                  <a:schemeClr val="tx1"/>
                </a:solidFill>
              </a:rPr>
              <a:t>sector</a:t>
            </a:r>
            <a:endParaRPr lang="en-US" dirty="0">
              <a:solidFill>
                <a:schemeClr val="tx1"/>
              </a:solidFill>
            </a:endParaRPr>
          </a:p>
          <a:p>
            <a:pPr eaLnBrk="1" hangingPunct="1">
              <a:lnSpc>
                <a:spcPct val="90000"/>
              </a:lnSpc>
            </a:pPr>
            <a:r>
              <a:rPr lang="en-US" dirty="0">
                <a:solidFill>
                  <a:schemeClr val="tx1"/>
                </a:solidFill>
              </a:rPr>
              <a:t>Transfer time (or transfer rate):</a:t>
            </a:r>
          </a:p>
          <a:p>
            <a:pPr lvl="1" eaLnBrk="1" hangingPunct="1">
              <a:lnSpc>
                <a:spcPct val="90000"/>
              </a:lnSpc>
            </a:pPr>
            <a:r>
              <a:rPr lang="en-US" dirty="0" smtClean="0">
                <a:solidFill>
                  <a:schemeClr val="tx1"/>
                </a:solidFill>
              </a:rPr>
              <a:t>time </a:t>
            </a:r>
            <a:r>
              <a:rPr lang="en-US" dirty="0">
                <a:solidFill>
                  <a:schemeClr val="tx1"/>
                </a:solidFill>
              </a:rPr>
              <a:t>required to transfer a block of data to the disk controller buffer</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t="1917" r="61607" b="15698"/>
          <a:stretch>
            <a:fillRect/>
          </a:stretch>
        </p:blipFill>
        <p:spPr bwMode="auto">
          <a:xfrm>
            <a:off x="6028645" y="1734684"/>
            <a:ext cx="260985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l="50870" t="22366" r="15536" b="38065"/>
          <a:stretch>
            <a:fillRect/>
          </a:stretch>
        </p:blipFill>
        <p:spPr bwMode="auto">
          <a:xfrm>
            <a:off x="6030233" y="4903334"/>
            <a:ext cx="2590800" cy="155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85412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1449</TotalTime>
  <Words>2496</Words>
  <Application>Microsoft Office PowerPoint</Application>
  <PresentationFormat>On-screen Show (4:3)</PresentationFormat>
  <Paragraphs>284</Paragraphs>
  <Slides>44</Slides>
  <Notes>5</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44</vt:i4>
      </vt:variant>
    </vt:vector>
  </HeadingPairs>
  <TitlesOfParts>
    <vt:vector size="51" baseType="lpstr">
      <vt:lpstr>Arial</vt:lpstr>
      <vt:lpstr>Arial Bold</vt:lpstr>
      <vt:lpstr>Calibri</vt:lpstr>
      <vt:lpstr>Wingdings</vt:lpstr>
      <vt:lpstr>Office Theme</vt:lpstr>
      <vt:lpstr>Visio</vt:lpstr>
      <vt:lpstr>Microsoft Excel Worksheet</vt:lpstr>
      <vt:lpstr>Platforms: Lecture 8: Peripherals</vt:lpstr>
      <vt:lpstr>What is a peripheral?</vt:lpstr>
      <vt:lpstr>Storage Devices</vt:lpstr>
      <vt:lpstr>Hierarchy of Storage</vt:lpstr>
      <vt:lpstr>Secondary Storage Devices</vt:lpstr>
      <vt:lpstr>Magnetic Disks 1</vt:lpstr>
      <vt:lpstr>Magnetic Disks 2</vt:lpstr>
      <vt:lpstr>Hard Disk Layout</vt:lpstr>
      <vt:lpstr>Locating a Block of Data</vt:lpstr>
      <vt:lpstr>Disk Access Times</vt:lpstr>
      <vt:lpstr>Disk Addressing</vt:lpstr>
      <vt:lpstr>Disk Management</vt:lpstr>
      <vt:lpstr>Magnetic Disks</vt:lpstr>
      <vt:lpstr>Disk Block Formats</vt:lpstr>
      <vt:lpstr>Disk Arrays – RAID Structure</vt:lpstr>
      <vt:lpstr>RAID (continued)</vt:lpstr>
      <vt:lpstr>RAID (Levels)</vt:lpstr>
      <vt:lpstr>Alternative Disk Technologies</vt:lpstr>
      <vt:lpstr>Magnetic Tape</vt:lpstr>
      <vt:lpstr>Optical Storage 1</vt:lpstr>
      <vt:lpstr>Layout CDROM vs Standard Disk</vt:lpstr>
      <vt:lpstr>CD-ROMs</vt:lpstr>
      <vt:lpstr>Types of Optical Storage 1</vt:lpstr>
      <vt:lpstr>Types of Optical Storage 2</vt:lpstr>
      <vt:lpstr>Flash Memory</vt:lpstr>
      <vt:lpstr>Solid State Drives</vt:lpstr>
      <vt:lpstr>Displays</vt:lpstr>
      <vt:lpstr>Display Screen</vt:lpstr>
      <vt:lpstr>Colour and Displays</vt:lpstr>
      <vt:lpstr>CRTs and Text Monitors</vt:lpstr>
      <vt:lpstr>Interlaced vs Noninterlaced</vt:lpstr>
      <vt:lpstr>Diagram of Raster Screen Generation Process</vt:lpstr>
      <vt:lpstr>Display Example</vt:lpstr>
      <vt:lpstr>LCD – Flat Screen</vt:lpstr>
      <vt:lpstr>LCD Operation</vt:lpstr>
      <vt:lpstr>LCDs (continued)</vt:lpstr>
      <vt:lpstr>Printers</vt:lpstr>
      <vt:lpstr>Creating a Gray Scale</vt:lpstr>
      <vt:lpstr>Laser Printer Operation 1</vt:lpstr>
      <vt:lpstr>Laser Printer Operation 2</vt:lpstr>
      <vt:lpstr>Laser Printer Operation 3</vt:lpstr>
      <vt:lpstr>Touchscreen Devices 1</vt:lpstr>
      <vt:lpstr>Touchscreen Devices 2</vt:lpstr>
      <vt:lpstr>Other Computer Peripherals</vt:lpstr>
    </vt:vector>
  </TitlesOfParts>
  <Company>designflavour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peter ramsey</dc:creator>
  <cp:lastModifiedBy>Nicholas Caldwell</cp:lastModifiedBy>
  <cp:revision>44</cp:revision>
  <dcterms:created xsi:type="dcterms:W3CDTF">2011-03-16T14:24:04Z</dcterms:created>
  <dcterms:modified xsi:type="dcterms:W3CDTF">2014-02-20T21:04:31Z</dcterms:modified>
</cp:coreProperties>
</file>