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6" r:id="rId34"/>
    <p:sldId id="294" r:id="rId35"/>
    <p:sldId id="295" r:id="rId36"/>
    <p:sldId id="297" r:id="rId37"/>
    <p:sldId id="298" r:id="rId38"/>
    <p:sldId id="299" r:id="rId3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22B0-8C44-4BE5-9597-223B1FDD1CDD}" type="datetimeFigureOut">
              <a:rPr lang="en-GB" smtClean="0"/>
              <a:t>22/02/2014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67FC2-1E13-4DB2-97FB-767B3464E708}" type="slidenum">
              <a:rPr lang="en-GB" smtClean="0"/>
              <a:t>‹#›</a:t>
            </a:fld>
            <a:endParaRPr lang="en-GB"/>
          </a:p>
        </p:txBody>
      </p:sp>
    </p:spTree>
    <p:extLst>
      <p:ext uri="{BB962C8B-B14F-4D97-AF65-F5344CB8AC3E}">
        <p14:creationId xmlns:p14="http://schemas.microsoft.com/office/powerpoint/2010/main" val="20247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r>
              <a:rPr lang="en-GB" dirty="0" smtClean="0">
                <a:latin typeface="Arial" panose="020B0604020202020204" pitchFamily="34" charset="0"/>
                <a:cs typeface="Arial" panose="020B0604020202020204" pitchFamily="34" charset="0"/>
              </a:rPr>
              <a:t>XGA</a:t>
            </a:r>
          </a:p>
          <a:p>
            <a:pPr marL="228600" indent="-228600" eaLnBrk="1" hangingPunct="1"/>
            <a:r>
              <a:rPr lang="en-GB" dirty="0" smtClean="0">
                <a:latin typeface="Arial" panose="020B0604020202020204" pitchFamily="34" charset="0"/>
                <a:cs typeface="Arial" panose="020B0604020202020204" pitchFamily="34" charset="0"/>
              </a:rPr>
              <a:t>Refresh rate is VERTICAL refresh rate, i.e. writes the 1024 lines 75 times a second (and each line has 768 pixels)</a:t>
            </a:r>
          </a:p>
          <a:p>
            <a:pPr marL="228600" indent="-228600" eaLnBrk="1" hangingPunct="1"/>
            <a:r>
              <a:rPr lang="en-GB" dirty="0" smtClean="0">
                <a:latin typeface="Arial" panose="020B0604020202020204" pitchFamily="34" charset="0"/>
                <a:cs typeface="Arial" panose="020B0604020202020204" pitchFamily="34" charset="0"/>
              </a:rPr>
              <a:t>1024 x 768 x 75 x 24 = 1415577600 bits/sec = 1.4 </a:t>
            </a:r>
            <a:r>
              <a:rPr lang="en-GB" dirty="0" err="1" smtClean="0">
                <a:latin typeface="Arial" panose="020B0604020202020204" pitchFamily="34" charset="0"/>
                <a:cs typeface="Arial" panose="020B0604020202020204" pitchFamily="34" charset="0"/>
              </a:rPr>
              <a:t>Gbits</a:t>
            </a:r>
            <a:r>
              <a:rPr lang="en-GB" dirty="0" smtClean="0">
                <a:latin typeface="Arial" panose="020B0604020202020204" pitchFamily="34" charset="0"/>
                <a:cs typeface="Arial" panose="020B0604020202020204" pitchFamily="34" charset="0"/>
              </a:rPr>
              <a:t>/s = 177 MB/s</a:t>
            </a:r>
          </a:p>
          <a:p>
            <a:pPr marL="228600" indent="-228600" eaLnBrk="1" hangingPunct="1"/>
            <a:endParaRPr lang="en-GB" dirty="0" smtClean="0">
              <a:latin typeface="Arial" panose="020B0604020202020204" pitchFamily="34" charset="0"/>
              <a:cs typeface="Arial" panose="020B0604020202020204" pitchFamily="34" charset="0"/>
            </a:endParaRPr>
          </a:p>
          <a:p>
            <a:pPr marL="228600" indent="-228600" eaLnBrk="1" hangingPunct="1"/>
            <a:r>
              <a:rPr lang="en-GB" dirty="0" smtClean="0">
                <a:latin typeface="Arial" panose="020B0604020202020204" pitchFamily="34" charset="0"/>
                <a:cs typeface="Arial" panose="020B0604020202020204" pitchFamily="34" charset="0"/>
              </a:rPr>
              <a:t>Need better than 60 Hz refresh rate to avoid flicker</a:t>
            </a:r>
          </a:p>
          <a:p>
            <a:pPr marL="228600" indent="-228600" eaLnBrk="1" hangingPunct="1"/>
            <a:endParaRPr lang="en-GB" dirty="0" smtClean="0">
              <a:latin typeface="Arial" panose="020B0604020202020204" pitchFamily="34" charset="0"/>
              <a:cs typeface="Arial" panose="020B0604020202020204" pitchFamily="34" charset="0"/>
            </a:endParaRPr>
          </a:p>
          <a:p>
            <a:pPr marL="228600" indent="-228600" eaLnBrk="1" hangingPunct="1"/>
            <a:r>
              <a:rPr lang="en-GB" dirty="0" smtClean="0">
                <a:latin typeface="Arial" panose="020B0604020202020204" pitchFamily="34" charset="0"/>
                <a:cs typeface="Arial" panose="020B0604020202020204" pitchFamily="34" charset="0"/>
              </a:rPr>
              <a:t>DVI – is specification for a single link. Internal (to CRT) conversion</a:t>
            </a:r>
          </a:p>
          <a:p>
            <a:endParaRPr lang="en-GB" dirty="0"/>
          </a:p>
        </p:txBody>
      </p:sp>
      <p:sp>
        <p:nvSpPr>
          <p:cNvPr id="4" name="Slide Number Placeholder 3"/>
          <p:cNvSpPr>
            <a:spLocks noGrp="1"/>
          </p:cNvSpPr>
          <p:nvPr>
            <p:ph type="sldNum" sz="quarter" idx="10"/>
          </p:nvPr>
        </p:nvSpPr>
        <p:spPr/>
        <p:txBody>
          <a:bodyPr/>
          <a:lstStyle/>
          <a:p>
            <a:fld id="{0BF67FC2-1E13-4DB2-97FB-767B3464E708}" type="slidenum">
              <a:rPr lang="en-GB" smtClean="0"/>
              <a:t>10</a:t>
            </a:fld>
            <a:endParaRPr lang="en-GB"/>
          </a:p>
        </p:txBody>
      </p:sp>
    </p:spTree>
    <p:extLst>
      <p:ext uri="{BB962C8B-B14F-4D97-AF65-F5344CB8AC3E}">
        <p14:creationId xmlns:p14="http://schemas.microsoft.com/office/powerpoint/2010/main" val="1614392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2/22/2014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a:latin typeface="Arial" charset="0"/>
                <a:cs typeface="Arial" charset="0"/>
              </a:rPr>
              <a:t>Platforms:</a:t>
            </a:r>
            <a:br>
              <a:rPr lang="en-GB" dirty="0">
                <a:latin typeface="Arial" charset="0"/>
                <a:cs typeface="Arial" charset="0"/>
              </a:rPr>
            </a:br>
            <a:r>
              <a:rPr lang="en-GB" dirty="0">
                <a:latin typeface="Arial" charset="0"/>
                <a:cs typeface="Arial" charset="0"/>
              </a:rPr>
              <a:t>Lecture </a:t>
            </a:r>
            <a:r>
              <a:rPr lang="en-GB" dirty="0" smtClean="0">
                <a:latin typeface="Arial" charset="0"/>
                <a:cs typeface="Arial" charset="0"/>
              </a:rPr>
              <a:t>9: I/O </a:t>
            </a:r>
            <a:r>
              <a:rPr lang="en-GB" smtClean="0">
                <a:latin typeface="Arial" charset="0"/>
                <a:cs typeface="Arial" charset="0"/>
              </a:rPr>
              <a:t>and Interrupts</a:t>
            </a:r>
            <a:endParaRPr lang="en-GB"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352345" cy="1143000"/>
          </a:xfrm>
        </p:spPr>
        <p:txBody>
          <a:bodyPr/>
          <a:lstStyle/>
          <a:p>
            <a:r>
              <a:rPr lang="en-GB" dirty="0">
                <a:ea typeface="Arial Bold"/>
              </a:rPr>
              <a:t>Characteristics of basic I/O devices</a:t>
            </a:r>
            <a:endParaRPr lang="en-GB" dirty="0" smtClean="0">
              <a:ea typeface="Arial Bold"/>
            </a:endParaRPr>
          </a:p>
        </p:txBody>
      </p:sp>
      <p:sp>
        <p:nvSpPr>
          <p:cNvPr id="12290" name="Content Placeholder 2"/>
          <p:cNvSpPr>
            <a:spLocks noGrp="1"/>
          </p:cNvSpPr>
          <p:nvPr>
            <p:ph idx="1"/>
          </p:nvPr>
        </p:nvSpPr>
        <p:spPr>
          <a:xfrm>
            <a:off x="457200" y="1600200"/>
            <a:ext cx="8250072" cy="4525963"/>
          </a:xfrm>
        </p:spPr>
        <p:txBody>
          <a:bodyPr/>
          <a:lstStyle/>
          <a:p>
            <a:pPr>
              <a:buFontTx/>
              <a:buNone/>
            </a:pPr>
            <a:r>
              <a:rPr lang="en-GB" b="1" dirty="0">
                <a:solidFill>
                  <a:schemeClr val="tx1"/>
                </a:solidFill>
              </a:rPr>
              <a:t>Monitor – CRT &amp; LCDs</a:t>
            </a:r>
            <a:endParaRPr lang="en-GB" dirty="0">
              <a:solidFill>
                <a:schemeClr val="tx1"/>
              </a:solidFill>
            </a:endParaRPr>
          </a:p>
          <a:p>
            <a:r>
              <a:rPr lang="en-GB" dirty="0" err="1">
                <a:solidFill>
                  <a:schemeClr val="tx1"/>
                </a:solidFill>
              </a:rPr>
              <a:t>Analog</a:t>
            </a:r>
            <a:endParaRPr lang="en-GB" dirty="0">
              <a:solidFill>
                <a:schemeClr val="tx1"/>
              </a:solidFill>
            </a:endParaRPr>
          </a:p>
          <a:p>
            <a:pPr lvl="1"/>
            <a:r>
              <a:rPr lang="en-GB" dirty="0">
                <a:solidFill>
                  <a:schemeClr val="tx1"/>
                </a:solidFill>
              </a:rPr>
              <a:t>XGA (1024x768 pixels ), refresh rate 75Hz, 24 bit/pixel = ??    Bits/sec</a:t>
            </a:r>
          </a:p>
          <a:p>
            <a:r>
              <a:rPr lang="en-GB" dirty="0">
                <a:solidFill>
                  <a:schemeClr val="tx1"/>
                </a:solidFill>
              </a:rPr>
              <a:t>DVI driving </a:t>
            </a:r>
            <a:r>
              <a:rPr lang="en-GB" dirty="0" err="1">
                <a:solidFill>
                  <a:schemeClr val="tx1"/>
                </a:solidFill>
              </a:rPr>
              <a:t>analog</a:t>
            </a:r>
            <a:r>
              <a:rPr lang="en-GB" dirty="0">
                <a:solidFill>
                  <a:schemeClr val="tx1"/>
                </a:solidFill>
              </a:rPr>
              <a:t> CRT (internal conversion)</a:t>
            </a:r>
          </a:p>
          <a:p>
            <a:pPr lvl="1"/>
            <a:r>
              <a:rPr lang="en-GB" dirty="0">
                <a:solidFill>
                  <a:schemeClr val="tx1"/>
                </a:solidFill>
              </a:rPr>
              <a:t>24 bits/pixel </a:t>
            </a:r>
          </a:p>
          <a:p>
            <a:pPr lvl="1"/>
            <a:r>
              <a:rPr lang="en-GB" dirty="0">
                <a:solidFill>
                  <a:schemeClr val="tx1"/>
                </a:solidFill>
              </a:rPr>
              <a:t>1.65 </a:t>
            </a:r>
            <a:r>
              <a:rPr lang="en-GB" dirty="0" err="1">
                <a:solidFill>
                  <a:schemeClr val="tx1"/>
                </a:solidFill>
              </a:rPr>
              <a:t>Gbits</a:t>
            </a:r>
            <a:r>
              <a:rPr lang="en-GB" dirty="0">
                <a:solidFill>
                  <a:schemeClr val="tx1"/>
                </a:solidFill>
              </a:rPr>
              <a:t>/s (max)</a:t>
            </a:r>
          </a:p>
          <a:p>
            <a:r>
              <a:rPr lang="en-GB" dirty="0">
                <a:solidFill>
                  <a:schemeClr val="tx1"/>
                </a:solidFill>
              </a:rPr>
              <a:t>Flat screen</a:t>
            </a:r>
          </a:p>
          <a:p>
            <a:pPr lvl="1"/>
            <a:r>
              <a:rPr lang="en-GB" dirty="0">
                <a:solidFill>
                  <a:schemeClr val="tx1"/>
                </a:solidFill>
              </a:rPr>
              <a:t>1.65 </a:t>
            </a:r>
            <a:r>
              <a:rPr lang="en-GB" dirty="0" err="1">
                <a:solidFill>
                  <a:schemeClr val="tx1"/>
                </a:solidFill>
              </a:rPr>
              <a:t>Gbits</a:t>
            </a:r>
            <a:r>
              <a:rPr lang="en-GB" dirty="0">
                <a:solidFill>
                  <a:schemeClr val="tx1"/>
                </a:solidFill>
              </a:rPr>
              <a:t>/s</a:t>
            </a:r>
          </a:p>
        </p:txBody>
      </p:sp>
    </p:spTree>
    <p:extLst>
      <p:ext uri="{BB962C8B-B14F-4D97-AF65-F5344CB8AC3E}">
        <p14:creationId xmlns:p14="http://schemas.microsoft.com/office/powerpoint/2010/main" val="868541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270459" cy="1143000"/>
          </a:xfrm>
        </p:spPr>
        <p:txBody>
          <a:bodyPr/>
          <a:lstStyle/>
          <a:p>
            <a:r>
              <a:rPr lang="en-GB" dirty="0">
                <a:ea typeface="Arial Bold"/>
              </a:rPr>
              <a:t>Characteristics of basic I/O devices</a:t>
            </a:r>
            <a:endParaRPr lang="en-GB" dirty="0" smtClean="0">
              <a:ea typeface="Arial Bold"/>
            </a:endParaRPr>
          </a:p>
        </p:txBody>
      </p:sp>
      <p:sp>
        <p:nvSpPr>
          <p:cNvPr id="12290" name="Content Placeholder 2"/>
          <p:cNvSpPr>
            <a:spLocks noGrp="1"/>
          </p:cNvSpPr>
          <p:nvPr>
            <p:ph idx="1"/>
          </p:nvPr>
        </p:nvSpPr>
        <p:spPr>
          <a:xfrm>
            <a:off x="457199" y="1600200"/>
            <a:ext cx="8181833" cy="4525963"/>
          </a:xfrm>
        </p:spPr>
        <p:txBody>
          <a:bodyPr/>
          <a:lstStyle/>
          <a:p>
            <a:pPr>
              <a:buFontTx/>
              <a:buNone/>
            </a:pPr>
            <a:r>
              <a:rPr lang="en-GB" b="1" dirty="0">
                <a:solidFill>
                  <a:schemeClr val="tx1"/>
                </a:solidFill>
              </a:rPr>
              <a:t>Video &amp; Audio requirements</a:t>
            </a:r>
          </a:p>
          <a:p>
            <a:r>
              <a:rPr lang="en-GB" dirty="0">
                <a:solidFill>
                  <a:schemeClr val="tx1"/>
                </a:solidFill>
              </a:rPr>
              <a:t>Both require steady stream of data over long periods of time (to prevent dropouts</a:t>
            </a:r>
            <a:r>
              <a:rPr lang="en-GB" dirty="0" smtClean="0">
                <a:solidFill>
                  <a:schemeClr val="tx1"/>
                </a:solidFill>
              </a:rPr>
              <a:t>)</a:t>
            </a:r>
            <a:endParaRPr lang="en-GB" dirty="0">
              <a:solidFill>
                <a:schemeClr val="tx1"/>
              </a:solidFill>
            </a:endParaRPr>
          </a:p>
          <a:p>
            <a:r>
              <a:rPr lang="en-GB" dirty="0">
                <a:solidFill>
                  <a:schemeClr val="tx1"/>
                </a:solidFill>
              </a:rPr>
              <a:t>Most other devices have occasional </a:t>
            </a:r>
            <a:r>
              <a:rPr lang="en-GB" i="1" dirty="0">
                <a:solidFill>
                  <a:schemeClr val="tx1"/>
                </a:solidFill>
              </a:rPr>
              <a:t>bursts</a:t>
            </a:r>
            <a:r>
              <a:rPr lang="en-GB" dirty="0">
                <a:solidFill>
                  <a:schemeClr val="tx1"/>
                </a:solidFill>
              </a:rPr>
              <a:t> of data</a:t>
            </a:r>
          </a:p>
        </p:txBody>
      </p:sp>
    </p:spTree>
    <p:extLst>
      <p:ext uri="{BB962C8B-B14F-4D97-AF65-F5344CB8AC3E}">
        <p14:creationId xmlns:p14="http://schemas.microsoft.com/office/powerpoint/2010/main" val="22042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434232" cy="1143000"/>
          </a:xfrm>
        </p:spPr>
        <p:txBody>
          <a:bodyPr/>
          <a:lstStyle/>
          <a:p>
            <a:r>
              <a:rPr lang="en-GB" dirty="0">
                <a:ea typeface="Arial Bold"/>
              </a:rPr>
              <a:t>Characteristics of basic I/O devices</a:t>
            </a:r>
            <a:endParaRPr lang="en-GB" dirty="0" smtClean="0">
              <a:ea typeface="Arial Bold"/>
            </a:endParaRPr>
          </a:p>
        </p:txBody>
      </p:sp>
      <p:sp>
        <p:nvSpPr>
          <p:cNvPr id="12290" name="Content Placeholder 2"/>
          <p:cNvSpPr>
            <a:spLocks noGrp="1"/>
          </p:cNvSpPr>
          <p:nvPr>
            <p:ph idx="1"/>
          </p:nvPr>
        </p:nvSpPr>
        <p:spPr>
          <a:xfrm>
            <a:off x="457199" y="1600200"/>
            <a:ext cx="8277367" cy="4525963"/>
          </a:xfrm>
        </p:spPr>
        <p:txBody>
          <a:bodyPr/>
          <a:lstStyle/>
          <a:p>
            <a:pPr>
              <a:buFontTx/>
              <a:buNone/>
            </a:pPr>
            <a:r>
              <a:rPr lang="en-GB" b="1" dirty="0"/>
              <a:t>Network</a:t>
            </a:r>
          </a:p>
          <a:p>
            <a:r>
              <a:rPr lang="en-GB" dirty="0">
                <a:solidFill>
                  <a:schemeClr val="tx1"/>
                </a:solidFill>
              </a:rPr>
              <a:t>Computer sees it as another I/O device</a:t>
            </a:r>
          </a:p>
          <a:p>
            <a:r>
              <a:rPr lang="en-GB" dirty="0">
                <a:solidFill>
                  <a:schemeClr val="tx1"/>
                </a:solidFill>
              </a:rPr>
              <a:t>Small </a:t>
            </a:r>
            <a:r>
              <a:rPr lang="en-GB" dirty="0" err="1">
                <a:solidFill>
                  <a:schemeClr val="tx1"/>
                </a:solidFill>
              </a:rPr>
              <a:t>textfiles</a:t>
            </a:r>
            <a:r>
              <a:rPr lang="en-GB" dirty="0">
                <a:solidFill>
                  <a:schemeClr val="tx1"/>
                </a:solidFill>
              </a:rPr>
              <a:t>: </a:t>
            </a:r>
            <a:r>
              <a:rPr lang="en-GB" dirty="0" smtClean="0">
                <a:solidFill>
                  <a:schemeClr val="tx1"/>
                </a:solidFill>
              </a:rPr>
              <a:t>56kB/s</a:t>
            </a:r>
          </a:p>
          <a:p>
            <a:r>
              <a:rPr lang="en-GB" dirty="0" smtClean="0">
                <a:solidFill>
                  <a:schemeClr val="tx1"/>
                </a:solidFill>
              </a:rPr>
              <a:t>Large </a:t>
            </a:r>
            <a:r>
              <a:rPr lang="en-GB" dirty="0">
                <a:solidFill>
                  <a:schemeClr val="tx1"/>
                </a:solidFill>
              </a:rPr>
              <a:t>files, pictures, video: </a:t>
            </a:r>
            <a:r>
              <a:rPr lang="en-GB" dirty="0" smtClean="0">
                <a:solidFill>
                  <a:schemeClr val="tx1"/>
                </a:solidFill>
              </a:rPr>
              <a:t>50MB/s</a:t>
            </a:r>
          </a:p>
          <a:p>
            <a:r>
              <a:rPr lang="en-GB" dirty="0" smtClean="0">
                <a:solidFill>
                  <a:schemeClr val="tx1"/>
                </a:solidFill>
                <a:latin typeface="Arial" panose="020B0604020202020204" pitchFamily="34" charset="0"/>
                <a:cs typeface="Arial" panose="020B0604020202020204" pitchFamily="34" charset="0"/>
              </a:rPr>
              <a:t>Network </a:t>
            </a:r>
            <a:r>
              <a:rPr lang="en-GB" dirty="0">
                <a:solidFill>
                  <a:schemeClr val="tx1"/>
                </a:solidFill>
                <a:latin typeface="Arial" panose="020B0604020202020204" pitchFamily="34" charset="0"/>
                <a:cs typeface="Arial" panose="020B0604020202020204" pitchFamily="34" charset="0"/>
              </a:rPr>
              <a:t>could be seen as another disk – remote </a:t>
            </a:r>
            <a:r>
              <a:rPr lang="en-GB" dirty="0" smtClean="0">
                <a:solidFill>
                  <a:schemeClr val="tx1"/>
                </a:solidFill>
                <a:latin typeface="Arial" panose="020B0604020202020204" pitchFamily="34" charset="0"/>
                <a:cs typeface="Arial" panose="020B0604020202020204" pitchFamily="34" charset="0"/>
              </a:rPr>
              <a:t>storage</a:t>
            </a:r>
          </a:p>
          <a:p>
            <a:r>
              <a:rPr lang="en-GB" dirty="0" smtClean="0">
                <a:solidFill>
                  <a:schemeClr val="tx1"/>
                </a:solidFill>
                <a:latin typeface="Arial" panose="020B0604020202020204" pitchFamily="34" charset="0"/>
                <a:cs typeface="Arial" panose="020B0604020202020204" pitchFamily="34" charset="0"/>
              </a:rPr>
              <a:t>If </a:t>
            </a:r>
            <a:r>
              <a:rPr lang="en-GB" dirty="0">
                <a:solidFill>
                  <a:schemeClr val="tx1"/>
                </a:solidFill>
                <a:latin typeface="Arial" panose="020B0604020202020204" pitchFamily="34" charset="0"/>
                <a:cs typeface="Arial" panose="020B0604020202020204" pitchFamily="34" charset="0"/>
              </a:rPr>
              <a:t>computer is a server – massive I/O demands, especially if transferring graphical info from computer to a remote </a:t>
            </a:r>
            <a:r>
              <a:rPr lang="en-GB" dirty="0" smtClean="0">
                <a:solidFill>
                  <a:schemeClr val="tx1"/>
                </a:solidFill>
                <a:latin typeface="Arial" panose="020B0604020202020204" pitchFamily="34" charset="0"/>
                <a:cs typeface="Arial" panose="020B0604020202020204" pitchFamily="34" charset="0"/>
              </a:rPr>
              <a:t>desktop</a:t>
            </a:r>
          </a:p>
          <a:p>
            <a:r>
              <a:rPr lang="en-GB" dirty="0" smtClean="0">
                <a:solidFill>
                  <a:schemeClr val="tx1"/>
                </a:solidFill>
                <a:latin typeface="Arial" panose="020B0604020202020204" pitchFamily="34" charset="0"/>
                <a:cs typeface="Arial" panose="020B0604020202020204" pitchFamily="34" charset="0"/>
              </a:rPr>
              <a:t>Simple </a:t>
            </a:r>
            <a:r>
              <a:rPr lang="en-GB" dirty="0">
                <a:solidFill>
                  <a:schemeClr val="tx1"/>
                </a:solidFill>
                <a:latin typeface="Arial" panose="020B0604020202020204" pitchFamily="34" charset="0"/>
                <a:cs typeface="Arial" panose="020B0604020202020204" pitchFamily="34" charset="0"/>
              </a:rPr>
              <a:t>text – dial-up modem speed 56kB/sec perfectly </a:t>
            </a:r>
            <a:r>
              <a:rPr lang="en-GB" dirty="0" smtClean="0">
                <a:solidFill>
                  <a:schemeClr val="tx1"/>
                </a:solidFill>
                <a:latin typeface="Arial" panose="020B0604020202020204" pitchFamily="34" charset="0"/>
                <a:cs typeface="Arial" panose="020B0604020202020204" pitchFamily="34" charset="0"/>
              </a:rPr>
              <a:t>adequate</a:t>
            </a:r>
          </a:p>
          <a:p>
            <a:r>
              <a:rPr lang="en-GB" dirty="0" smtClean="0">
                <a:solidFill>
                  <a:schemeClr val="tx1"/>
                </a:solidFill>
                <a:latin typeface="Arial" panose="020B0604020202020204" pitchFamily="34" charset="0"/>
                <a:cs typeface="Arial" panose="020B0604020202020204" pitchFamily="34" charset="0"/>
              </a:rPr>
              <a:t>Downloads </a:t>
            </a:r>
            <a:r>
              <a:rPr lang="en-GB" dirty="0">
                <a:solidFill>
                  <a:schemeClr val="tx1"/>
                </a:solidFill>
                <a:latin typeface="Arial" panose="020B0604020202020204" pitchFamily="34" charset="0"/>
                <a:cs typeface="Arial" panose="020B0604020202020204" pitchFamily="34" charset="0"/>
              </a:rPr>
              <a:t>of large files; Video high speed required: 50 MB/s Hence broadband</a:t>
            </a:r>
          </a:p>
          <a:p>
            <a:endParaRPr lang="en-GB" dirty="0"/>
          </a:p>
        </p:txBody>
      </p:sp>
    </p:spTree>
    <p:extLst>
      <p:ext uri="{BB962C8B-B14F-4D97-AF65-F5344CB8AC3E}">
        <p14:creationId xmlns:p14="http://schemas.microsoft.com/office/powerpoint/2010/main" val="3961285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297754" cy="1143000"/>
          </a:xfrm>
        </p:spPr>
        <p:txBody>
          <a:bodyPr/>
          <a:lstStyle/>
          <a:p>
            <a:r>
              <a:rPr lang="en-GB" dirty="0">
                <a:ea typeface="Arial Bold"/>
              </a:rPr>
              <a:t>Characteristics of basic I/O devices</a:t>
            </a:r>
            <a:endParaRPr lang="en-GB" dirty="0" smtClean="0">
              <a:ea typeface="Arial Bold"/>
            </a:endParaRPr>
          </a:p>
        </p:txBody>
      </p:sp>
      <p:sp>
        <p:nvSpPr>
          <p:cNvPr id="12290" name="Content Placeholder 2"/>
          <p:cNvSpPr>
            <a:spLocks noGrp="1"/>
          </p:cNvSpPr>
          <p:nvPr>
            <p:ph idx="1"/>
          </p:nvPr>
        </p:nvSpPr>
        <p:spPr>
          <a:xfrm>
            <a:off x="457200" y="1600200"/>
            <a:ext cx="8468436" cy="4525963"/>
          </a:xfrm>
        </p:spPr>
        <p:txBody>
          <a:bodyPr/>
          <a:lstStyle/>
          <a:p>
            <a:r>
              <a:rPr lang="en-GB" dirty="0">
                <a:solidFill>
                  <a:schemeClr val="tx1"/>
                </a:solidFill>
              </a:rPr>
              <a:t>Under CPU/Program control:</a:t>
            </a:r>
          </a:p>
          <a:p>
            <a:pPr lvl="1"/>
            <a:r>
              <a:rPr lang="en-GB" dirty="0">
                <a:solidFill>
                  <a:schemeClr val="tx1"/>
                </a:solidFill>
                <a:latin typeface="Arial" panose="020B0604020202020204" pitchFamily="34" charset="0"/>
                <a:cs typeface="Arial" panose="020B0604020202020204" pitchFamily="34" charset="0"/>
              </a:rPr>
              <a:t>Program executing in the CPU which control what should be output to screen; what transfers to and from disk, etc</a:t>
            </a:r>
            <a:r>
              <a:rPr lang="en-GB" dirty="0" smtClean="0">
                <a:solidFill>
                  <a:schemeClr val="tx1"/>
                </a:solidFill>
                <a:latin typeface="Arial" panose="020B0604020202020204" pitchFamily="34" charset="0"/>
                <a:cs typeface="Arial" panose="020B0604020202020204" pitchFamily="34" charset="0"/>
              </a:rPr>
              <a:t>.</a:t>
            </a:r>
            <a:endParaRPr lang="en-GB" dirty="0" smtClean="0">
              <a:solidFill>
                <a:schemeClr val="tx1"/>
              </a:solidFill>
            </a:endParaRPr>
          </a:p>
          <a:p>
            <a:pPr lvl="1"/>
            <a:r>
              <a:rPr lang="en-GB" dirty="0" smtClean="0">
                <a:solidFill>
                  <a:schemeClr val="tx1"/>
                </a:solidFill>
              </a:rPr>
              <a:t>Disk</a:t>
            </a:r>
            <a:r>
              <a:rPr lang="en-GB" dirty="0">
                <a:solidFill>
                  <a:schemeClr val="tx1"/>
                </a:solidFill>
              </a:rPr>
              <a:t>, printers, screen</a:t>
            </a:r>
          </a:p>
          <a:p>
            <a:r>
              <a:rPr lang="en-GB" dirty="0">
                <a:solidFill>
                  <a:schemeClr val="tx1"/>
                </a:solidFill>
              </a:rPr>
              <a:t>Devices generating input to CPU independent of program</a:t>
            </a:r>
          </a:p>
          <a:p>
            <a:pPr lvl="1"/>
            <a:r>
              <a:rPr lang="en-GB" dirty="0">
                <a:solidFill>
                  <a:schemeClr val="tx1"/>
                </a:solidFill>
              </a:rPr>
              <a:t>Keyboard, mouse, voice input, requests across LAN, </a:t>
            </a:r>
          </a:p>
          <a:p>
            <a:pPr marL="228600" indent="-228600" eaLnBrk="1" hangingPunct="1"/>
            <a:r>
              <a:rPr lang="en-GB" dirty="0">
                <a:solidFill>
                  <a:schemeClr val="tx1"/>
                </a:solidFill>
              </a:rPr>
              <a:t>Some input devices under program control but who supply data </a:t>
            </a:r>
            <a:r>
              <a:rPr lang="en-GB" dirty="0" smtClean="0">
                <a:solidFill>
                  <a:schemeClr val="tx1"/>
                </a:solidFill>
              </a:rPr>
              <a:t>irregularly </a:t>
            </a:r>
          </a:p>
          <a:p>
            <a:pPr marL="628650" lvl="1" indent="-228600"/>
            <a:r>
              <a:rPr lang="en-GB" dirty="0" smtClean="0">
                <a:solidFill>
                  <a:schemeClr val="tx1"/>
                </a:solidFill>
                <a:latin typeface="Arial" panose="020B0604020202020204" pitchFamily="34" charset="0"/>
                <a:cs typeface="Arial" panose="020B0604020202020204" pitchFamily="34" charset="0"/>
              </a:rPr>
              <a:t>Telemetering</a:t>
            </a:r>
            <a:r>
              <a:rPr lang="en-GB" dirty="0">
                <a:solidFill>
                  <a:schemeClr val="tx1"/>
                </a:solidFill>
                <a:latin typeface="Arial" panose="020B0604020202020204" pitchFamily="34" charset="0"/>
                <a:cs typeface="Arial" panose="020B0604020202020204" pitchFamily="34" charset="0"/>
              </a:rPr>
              <a:t>/ measuring devices, also keyboard input to WP</a:t>
            </a:r>
          </a:p>
          <a:p>
            <a:pPr marL="628650" lvl="1" indent="-228600"/>
            <a:r>
              <a:rPr lang="en-GB" dirty="0">
                <a:solidFill>
                  <a:schemeClr val="tx1"/>
                </a:solidFill>
                <a:latin typeface="Arial" panose="020B0604020202020204" pitchFamily="34" charset="0"/>
                <a:cs typeface="Arial" panose="020B0604020202020204" pitchFamily="34" charset="0"/>
              </a:rPr>
              <a:t>Provision needs to be made to handle </a:t>
            </a:r>
            <a:r>
              <a:rPr lang="en-GB" dirty="0" smtClean="0">
                <a:solidFill>
                  <a:schemeClr val="tx1"/>
                </a:solidFill>
                <a:latin typeface="Arial" panose="020B0604020202020204" pitchFamily="34" charset="0"/>
                <a:cs typeface="Arial" panose="020B0604020202020204" pitchFamily="34" charset="0"/>
              </a:rPr>
              <a:t>these</a:t>
            </a:r>
            <a:endParaRPr lang="en-GB" dirty="0">
              <a:solidFill>
                <a:schemeClr val="tx1"/>
              </a:solidFill>
            </a:endParaRPr>
          </a:p>
          <a:p>
            <a:r>
              <a:rPr lang="en-GB" dirty="0">
                <a:solidFill>
                  <a:schemeClr val="tx1"/>
                </a:solidFill>
              </a:rPr>
              <a:t>I/O device being addressed may be busy or not ready</a:t>
            </a:r>
          </a:p>
          <a:p>
            <a:pPr lvl="1"/>
            <a:r>
              <a:rPr lang="en-GB" dirty="0" smtClean="0">
                <a:solidFill>
                  <a:schemeClr val="tx1"/>
                </a:solidFill>
              </a:rPr>
              <a:t>Desirable </a:t>
            </a:r>
            <a:r>
              <a:rPr lang="en-GB" dirty="0">
                <a:solidFill>
                  <a:schemeClr val="tx1"/>
                </a:solidFill>
              </a:rPr>
              <a:t>for device </a:t>
            </a:r>
            <a:r>
              <a:rPr lang="en-GB" dirty="0" smtClean="0">
                <a:solidFill>
                  <a:schemeClr val="tx1"/>
                </a:solidFill>
              </a:rPr>
              <a:t>to </a:t>
            </a:r>
            <a:r>
              <a:rPr lang="en-GB" dirty="0">
                <a:solidFill>
                  <a:schemeClr val="tx1"/>
                </a:solidFill>
              </a:rPr>
              <a:t>provide status information to </a:t>
            </a:r>
            <a:r>
              <a:rPr lang="en-GB" dirty="0" smtClean="0">
                <a:solidFill>
                  <a:schemeClr val="tx1"/>
                </a:solidFill>
              </a:rPr>
              <a:t>CPU (no paper or ink signals from printers)</a:t>
            </a:r>
            <a:endParaRPr lang="en-GB" dirty="0">
              <a:solidFill>
                <a:schemeClr val="tx1"/>
              </a:solidFill>
            </a:endParaRPr>
          </a:p>
          <a:p>
            <a:pPr marL="228600"/>
            <a:endParaRPr lang="en-GB"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415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Measuring I/O performance</a:t>
            </a:r>
          </a:p>
        </p:txBody>
      </p:sp>
      <p:sp>
        <p:nvSpPr>
          <p:cNvPr id="12290" name="Content Placeholder 2"/>
          <p:cNvSpPr>
            <a:spLocks noGrp="1"/>
          </p:cNvSpPr>
          <p:nvPr>
            <p:ph idx="1"/>
          </p:nvPr>
        </p:nvSpPr>
        <p:spPr>
          <a:xfrm>
            <a:off x="457199" y="1600200"/>
            <a:ext cx="8263719" cy="4525963"/>
          </a:xfrm>
        </p:spPr>
        <p:txBody>
          <a:bodyPr/>
          <a:lstStyle/>
          <a:p>
            <a:r>
              <a:rPr lang="en-GB" dirty="0" smtClean="0">
                <a:solidFill>
                  <a:schemeClr val="tx1"/>
                </a:solidFill>
                <a:latin typeface="Arial" charset="0"/>
                <a:cs typeface="Arial" charset="0"/>
              </a:rPr>
              <a:t>Bandwidth: how much data can flow through the system per second?</a:t>
            </a:r>
          </a:p>
          <a:p>
            <a:r>
              <a:rPr lang="en-GB" dirty="0" smtClean="0">
                <a:solidFill>
                  <a:schemeClr val="tx1"/>
                </a:solidFill>
                <a:latin typeface="Arial" charset="0"/>
                <a:cs typeface="Arial" charset="0"/>
              </a:rPr>
              <a:t>Latency: how long does it take to initiate an I/O process</a:t>
            </a:r>
          </a:p>
          <a:p>
            <a:r>
              <a:rPr lang="en-GB" dirty="0" smtClean="0">
                <a:solidFill>
                  <a:schemeClr val="tx1"/>
                </a:solidFill>
                <a:latin typeface="Arial" charset="0"/>
                <a:cs typeface="Arial" charset="0"/>
              </a:rPr>
              <a:t>If I/O requests are large, response time will depend on bandwidth</a:t>
            </a:r>
          </a:p>
          <a:p>
            <a:r>
              <a:rPr lang="en-GB" dirty="0" smtClean="0">
                <a:solidFill>
                  <a:schemeClr val="tx1"/>
                </a:solidFill>
                <a:latin typeface="Arial" charset="0"/>
                <a:cs typeface="Arial" charset="0"/>
              </a:rPr>
              <a:t>For small accesses, the I/O system with lowest latency will deliver the best response time</a:t>
            </a:r>
          </a:p>
          <a:p>
            <a:r>
              <a:rPr lang="en-GB" dirty="0" smtClean="0">
                <a:solidFill>
                  <a:schemeClr val="tx1"/>
                </a:solidFill>
                <a:latin typeface="Arial" charset="0"/>
                <a:cs typeface="Arial" charset="0"/>
              </a:rPr>
              <a:t>I/O devices vary widely in behaviour (input, output, or storage) and data rates (0.01 KB/s keyboard to 30 MB/s for a graphics display)</a:t>
            </a:r>
          </a:p>
        </p:txBody>
      </p:sp>
    </p:spTree>
    <p:extLst>
      <p:ext uri="{BB962C8B-B14F-4D97-AF65-F5344CB8AC3E}">
        <p14:creationId xmlns:p14="http://schemas.microsoft.com/office/powerpoint/2010/main" val="2991872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Requirements to handle I/O</a:t>
            </a:r>
          </a:p>
        </p:txBody>
      </p:sp>
      <p:sp>
        <p:nvSpPr>
          <p:cNvPr id="12290" name="Content Placeholder 2"/>
          <p:cNvSpPr>
            <a:spLocks noGrp="1"/>
          </p:cNvSpPr>
          <p:nvPr>
            <p:ph idx="1"/>
          </p:nvPr>
        </p:nvSpPr>
        <p:spPr>
          <a:xfrm>
            <a:off x="457200" y="1600200"/>
            <a:ext cx="8250072" cy="4525963"/>
          </a:xfrm>
        </p:spPr>
        <p:txBody>
          <a:bodyPr/>
          <a:lstStyle/>
          <a:p>
            <a:pPr marL="457200" indent="-457200">
              <a:lnSpc>
                <a:spcPct val="90000"/>
              </a:lnSpc>
              <a:buFont typeface="+mj-lt"/>
              <a:buAutoNum type="arabicPeriod"/>
            </a:pPr>
            <a:r>
              <a:rPr lang="en-GB" dirty="0">
                <a:solidFill>
                  <a:schemeClr val="tx1"/>
                </a:solidFill>
              </a:rPr>
              <a:t>Able to individually address different peripheral devices</a:t>
            </a:r>
          </a:p>
          <a:p>
            <a:pPr marL="457200" indent="-457200" eaLnBrk="1" hangingPunct="1">
              <a:buFont typeface="+mj-lt"/>
              <a:buAutoNum type="arabicPeriod"/>
            </a:pPr>
            <a:r>
              <a:rPr lang="en-GB" dirty="0">
                <a:solidFill>
                  <a:schemeClr val="tx1"/>
                </a:solidFill>
              </a:rPr>
              <a:t>Means for peripheral device to initiate communication with </a:t>
            </a:r>
            <a:r>
              <a:rPr lang="en-GB" dirty="0" smtClean="0">
                <a:solidFill>
                  <a:schemeClr val="tx1"/>
                </a:solidFill>
              </a:rPr>
              <a:t>CPU (</a:t>
            </a:r>
            <a:r>
              <a:rPr lang="en-GB" dirty="0" smtClean="0">
                <a:solidFill>
                  <a:schemeClr val="tx1"/>
                </a:solidFill>
                <a:latin typeface="Arial" panose="020B0604020202020204" pitchFamily="34" charset="0"/>
                <a:cs typeface="Arial" panose="020B0604020202020204" pitchFamily="34" charset="0"/>
              </a:rPr>
              <a:t>so it </a:t>
            </a:r>
            <a:r>
              <a:rPr lang="en-GB" dirty="0">
                <a:solidFill>
                  <a:schemeClr val="tx1"/>
                </a:solidFill>
                <a:latin typeface="Arial" panose="020B0604020202020204" pitchFamily="34" charset="0"/>
                <a:cs typeface="Arial" panose="020B0604020202020204" pitchFamily="34" charset="0"/>
              </a:rPr>
              <a:t>can respond to  unexpected inputs from keyboards, mice and networks, </a:t>
            </a:r>
            <a:r>
              <a:rPr lang="en-GB" dirty="0" smtClean="0">
                <a:solidFill>
                  <a:schemeClr val="tx1"/>
                </a:solidFill>
                <a:latin typeface="Arial" panose="020B0604020202020204" pitchFamily="34" charset="0"/>
                <a:cs typeface="Arial" panose="020B0604020202020204" pitchFamily="34" charset="0"/>
              </a:rPr>
              <a:t>and peripherals can </a:t>
            </a:r>
            <a:r>
              <a:rPr lang="en-GB" dirty="0">
                <a:solidFill>
                  <a:schemeClr val="tx1"/>
                </a:solidFill>
                <a:latin typeface="Arial" panose="020B0604020202020204" pitchFamily="34" charset="0"/>
                <a:cs typeface="Arial" panose="020B0604020202020204" pitchFamily="34" charset="0"/>
              </a:rPr>
              <a:t>convey emergency status information to the executing </a:t>
            </a:r>
            <a:r>
              <a:rPr lang="en-GB" dirty="0" smtClean="0">
                <a:solidFill>
                  <a:schemeClr val="tx1"/>
                </a:solidFill>
                <a:latin typeface="Arial" panose="020B0604020202020204" pitchFamily="34" charset="0"/>
                <a:cs typeface="Arial" panose="020B0604020202020204" pitchFamily="34" charset="0"/>
              </a:rPr>
              <a:t>program</a:t>
            </a:r>
            <a:endParaRPr lang="en-GB" dirty="0" smtClean="0">
              <a:solidFill>
                <a:schemeClr val="tx1"/>
              </a:solidFill>
            </a:endParaRPr>
          </a:p>
          <a:p>
            <a:pPr marL="457200" indent="-457200" eaLnBrk="1" hangingPunct="1">
              <a:buFont typeface="+mj-lt"/>
              <a:buAutoNum type="arabicPeriod"/>
            </a:pPr>
            <a:r>
              <a:rPr lang="en-GB" dirty="0" smtClean="0">
                <a:solidFill>
                  <a:schemeClr val="tx1"/>
                </a:solidFill>
              </a:rPr>
              <a:t>Efficient </a:t>
            </a:r>
            <a:r>
              <a:rPr lang="en-GB" dirty="0">
                <a:solidFill>
                  <a:schemeClr val="tx1"/>
                </a:solidFill>
              </a:rPr>
              <a:t>means of transferring data between I/O and </a:t>
            </a:r>
            <a:r>
              <a:rPr lang="en-GB" dirty="0" smtClean="0">
                <a:solidFill>
                  <a:schemeClr val="tx1"/>
                </a:solidFill>
              </a:rPr>
              <a:t>memory (e.g. programmed I/O for word transfers, DMA)</a:t>
            </a:r>
          </a:p>
          <a:p>
            <a:pPr marL="457200" indent="-457200" eaLnBrk="1" hangingPunct="1">
              <a:buFont typeface="+mj-lt"/>
              <a:buAutoNum type="arabicPeriod"/>
            </a:pPr>
            <a:r>
              <a:rPr lang="en-GB" dirty="0" smtClean="0">
                <a:solidFill>
                  <a:schemeClr val="tx1"/>
                </a:solidFill>
              </a:rPr>
              <a:t>Means </a:t>
            </a:r>
            <a:r>
              <a:rPr lang="en-GB" dirty="0">
                <a:solidFill>
                  <a:schemeClr val="tx1"/>
                </a:solidFill>
              </a:rPr>
              <a:t>for handling devices with extremely different control requirements</a:t>
            </a:r>
          </a:p>
          <a:p>
            <a:pPr marL="914400" lvl="1" indent="-457200">
              <a:lnSpc>
                <a:spcPct val="90000"/>
              </a:lnSpc>
            </a:pPr>
            <a:r>
              <a:rPr lang="en-GB" dirty="0">
                <a:solidFill>
                  <a:schemeClr val="tx1"/>
                </a:solidFill>
              </a:rPr>
              <a:t>Be nice if I/O for each device could be handled similarly by programs in </a:t>
            </a:r>
            <a:r>
              <a:rPr lang="en-GB" dirty="0" smtClean="0">
                <a:solidFill>
                  <a:schemeClr val="tx1"/>
                </a:solidFill>
              </a:rPr>
              <a:t>CPU, so need an I/O module as standardised interface and unique interface modules per device</a:t>
            </a:r>
            <a:endParaRPr lang="en-GB" dirty="0">
              <a:solidFill>
                <a:schemeClr val="tx1"/>
              </a:solidFill>
            </a:endParaRPr>
          </a:p>
        </p:txBody>
      </p:sp>
    </p:spTree>
    <p:extLst>
      <p:ext uri="{BB962C8B-B14F-4D97-AF65-F5344CB8AC3E}">
        <p14:creationId xmlns:p14="http://schemas.microsoft.com/office/powerpoint/2010/main" val="250824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Buses</a:t>
            </a:r>
          </a:p>
        </p:txBody>
      </p:sp>
      <p:sp>
        <p:nvSpPr>
          <p:cNvPr id="12290" name="Content Placeholder 2"/>
          <p:cNvSpPr>
            <a:spLocks noGrp="1"/>
          </p:cNvSpPr>
          <p:nvPr>
            <p:ph idx="1"/>
          </p:nvPr>
        </p:nvSpPr>
        <p:spPr>
          <a:xfrm>
            <a:off x="457200" y="1600200"/>
            <a:ext cx="8209128" cy="4525963"/>
          </a:xfrm>
        </p:spPr>
        <p:txBody>
          <a:bodyPr/>
          <a:lstStyle/>
          <a:p>
            <a:r>
              <a:rPr lang="en-GB" dirty="0" smtClean="0">
                <a:solidFill>
                  <a:schemeClr val="tx1"/>
                </a:solidFill>
                <a:latin typeface="Arial" charset="0"/>
                <a:cs typeface="Arial" charset="0"/>
              </a:rPr>
              <a:t>I/O devices usually connected to processor using a bus</a:t>
            </a:r>
          </a:p>
          <a:p>
            <a:r>
              <a:rPr lang="en-GB" dirty="0" smtClean="0">
                <a:solidFill>
                  <a:schemeClr val="tx1"/>
                </a:solidFill>
                <a:latin typeface="Arial" charset="0"/>
                <a:cs typeface="Arial" charset="0"/>
              </a:rPr>
              <a:t>Shared communication link using one set of wires to connect multiple subsystems</a:t>
            </a:r>
          </a:p>
          <a:p>
            <a:r>
              <a:rPr lang="en-GB" dirty="0" smtClean="0">
                <a:solidFill>
                  <a:schemeClr val="tx1"/>
                </a:solidFill>
                <a:latin typeface="Arial" charset="0"/>
                <a:cs typeface="Arial" charset="0"/>
              </a:rPr>
              <a:t>Bus has set of data lines for data and address transfers and set of control lines for request / acknowledge signals</a:t>
            </a:r>
          </a:p>
          <a:p>
            <a:r>
              <a:rPr lang="en-GB" dirty="0" smtClean="0">
                <a:solidFill>
                  <a:schemeClr val="tx1"/>
                </a:solidFill>
                <a:latin typeface="Arial" charset="0"/>
                <a:cs typeface="Arial" charset="0"/>
              </a:rPr>
              <a:t>Provides versatility (new devices can be added and peripherals moved between computers) and low cost (single set of wires connects many devices) BUT can be a bottleneck in system</a:t>
            </a: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3117243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Buses</a:t>
            </a:r>
          </a:p>
        </p:txBody>
      </p:sp>
      <p:sp>
        <p:nvSpPr>
          <p:cNvPr id="12290" name="Content Placeholder 2"/>
          <p:cNvSpPr>
            <a:spLocks noGrp="1"/>
          </p:cNvSpPr>
          <p:nvPr>
            <p:ph idx="1"/>
          </p:nvPr>
        </p:nvSpPr>
        <p:spPr>
          <a:xfrm>
            <a:off x="457199" y="1600200"/>
            <a:ext cx="8263719" cy="4525963"/>
          </a:xfrm>
        </p:spPr>
        <p:txBody>
          <a:bodyPr/>
          <a:lstStyle/>
          <a:p>
            <a:r>
              <a:rPr lang="en-GB" dirty="0" smtClean="0">
                <a:solidFill>
                  <a:schemeClr val="tx1"/>
                </a:solidFill>
                <a:latin typeface="Arial" charset="0"/>
                <a:cs typeface="Arial" charset="0"/>
              </a:rPr>
              <a:t>Three classes of bus:</a:t>
            </a:r>
          </a:p>
          <a:p>
            <a:pPr lvl="1"/>
            <a:r>
              <a:rPr lang="en-GB" dirty="0" smtClean="0">
                <a:solidFill>
                  <a:schemeClr val="tx1"/>
                </a:solidFill>
                <a:latin typeface="Arial" charset="0"/>
                <a:cs typeface="Arial" charset="0"/>
              </a:rPr>
              <a:t>Processor-memory: short high performance matched to memory</a:t>
            </a:r>
          </a:p>
          <a:p>
            <a:pPr lvl="1"/>
            <a:r>
              <a:rPr lang="en-GB" dirty="0" smtClean="0">
                <a:solidFill>
                  <a:schemeClr val="tx1"/>
                </a:solidFill>
                <a:latin typeface="Arial" charset="0"/>
                <a:cs typeface="Arial" charset="0"/>
              </a:rPr>
              <a:t>I/O: long, wide range of data rates, used to connect diverse devices</a:t>
            </a:r>
          </a:p>
          <a:p>
            <a:pPr lvl="1"/>
            <a:r>
              <a:rPr lang="en-GB" dirty="0" smtClean="0">
                <a:solidFill>
                  <a:schemeClr val="tx1"/>
                </a:solidFill>
                <a:latin typeface="Arial" charset="0"/>
                <a:cs typeface="Arial" charset="0"/>
              </a:rPr>
              <a:t>Backplane: used to connect subsystems in a chassis – processor, memory, I/O plug into backplane</a:t>
            </a:r>
          </a:p>
          <a:p>
            <a:r>
              <a:rPr lang="en-GB" dirty="0" smtClean="0">
                <a:solidFill>
                  <a:schemeClr val="tx1"/>
                </a:solidFill>
                <a:latin typeface="Arial" charset="0"/>
                <a:cs typeface="Arial" charset="0"/>
              </a:rPr>
              <a:t>Bus organisations:</a:t>
            </a:r>
          </a:p>
          <a:p>
            <a:pPr lvl="1"/>
            <a:r>
              <a:rPr lang="en-GB" dirty="0" smtClean="0">
                <a:solidFill>
                  <a:schemeClr val="tx1"/>
                </a:solidFill>
                <a:latin typeface="Arial" charset="0"/>
                <a:cs typeface="Arial" charset="0"/>
              </a:rPr>
              <a:t>Single bus for processor, memory and I/O</a:t>
            </a:r>
          </a:p>
          <a:p>
            <a:pPr lvl="1"/>
            <a:r>
              <a:rPr lang="en-GB" dirty="0" smtClean="0">
                <a:solidFill>
                  <a:schemeClr val="tx1"/>
                </a:solidFill>
                <a:latin typeface="Arial" charset="0"/>
                <a:cs typeface="Arial" charset="0"/>
              </a:rPr>
              <a:t>Separate high-speed bus for processor-memory traffic with slower I/O buses interfacing to this through bus adapters to match speeds</a:t>
            </a:r>
          </a:p>
          <a:p>
            <a:pPr lvl="1"/>
            <a:r>
              <a:rPr lang="en-GB" dirty="0" smtClean="0">
                <a:solidFill>
                  <a:schemeClr val="tx1"/>
                </a:solidFill>
                <a:latin typeface="Arial" charset="0"/>
                <a:cs typeface="Arial" charset="0"/>
              </a:rPr>
              <a:t>As above, but with smaller number of taps into high-speed processor-memory bus and a backplane bus joining the separate I/O buses</a:t>
            </a:r>
          </a:p>
        </p:txBody>
      </p:sp>
    </p:spTree>
    <p:extLst>
      <p:ext uri="{BB962C8B-B14F-4D97-AF65-F5344CB8AC3E}">
        <p14:creationId xmlns:p14="http://schemas.microsoft.com/office/powerpoint/2010/main" val="3483742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Synchronous or Asynchronous</a:t>
            </a:r>
          </a:p>
        </p:txBody>
      </p:sp>
      <p:sp>
        <p:nvSpPr>
          <p:cNvPr id="12290" name="Content Placeholder 2"/>
          <p:cNvSpPr>
            <a:spLocks noGrp="1"/>
          </p:cNvSpPr>
          <p:nvPr>
            <p:ph idx="1"/>
          </p:nvPr>
        </p:nvSpPr>
        <p:spPr>
          <a:xfrm>
            <a:off x="457199" y="1600200"/>
            <a:ext cx="8277367" cy="4525963"/>
          </a:xfrm>
        </p:spPr>
        <p:txBody>
          <a:bodyPr/>
          <a:lstStyle/>
          <a:p>
            <a:r>
              <a:rPr lang="en-GB" dirty="0" smtClean="0">
                <a:solidFill>
                  <a:schemeClr val="tx1"/>
                </a:solidFill>
                <a:latin typeface="Arial" charset="0"/>
                <a:cs typeface="Arial" charset="0"/>
              </a:rPr>
              <a:t>Synchronous: control includes a clock signal, and so all transfers are relative to the clock</a:t>
            </a:r>
          </a:p>
          <a:p>
            <a:r>
              <a:rPr lang="en-GB" dirty="0" smtClean="0">
                <a:solidFill>
                  <a:schemeClr val="tx1"/>
                </a:solidFill>
                <a:latin typeface="Arial" charset="0"/>
                <a:cs typeface="Arial" charset="0"/>
              </a:rPr>
              <a:t>Asynchronous: no clock, every transfer is acknowledged by recipient before more data is sent</a:t>
            </a:r>
          </a:p>
          <a:p>
            <a:r>
              <a:rPr lang="en-GB" dirty="0" smtClean="0">
                <a:solidFill>
                  <a:schemeClr val="tx1"/>
                </a:solidFill>
                <a:latin typeface="Arial" charset="0"/>
                <a:cs typeface="Arial" charset="0"/>
              </a:rPr>
              <a:t>Synchronous buses run at speed of slowest device on the bus as every device uses same clock signal</a:t>
            </a:r>
          </a:p>
          <a:p>
            <a:r>
              <a:rPr lang="en-GB" dirty="0" smtClean="0">
                <a:solidFill>
                  <a:schemeClr val="tx1"/>
                </a:solidFill>
                <a:latin typeface="Arial" charset="0"/>
                <a:cs typeface="Arial" charset="0"/>
              </a:rPr>
              <a:t>Clock skew (difference in time between seeing the clock edge at different positions on the bus) limits bus length</a:t>
            </a:r>
          </a:p>
          <a:p>
            <a:r>
              <a:rPr lang="en-GB" dirty="0" smtClean="0">
                <a:solidFill>
                  <a:schemeClr val="tx1"/>
                </a:solidFill>
                <a:latin typeface="Arial" charset="0"/>
                <a:cs typeface="Arial" charset="0"/>
              </a:rPr>
              <a:t>Synchronous buses run very fast and often used for processor-memory buses as devices close and can run at high clock rates.</a:t>
            </a:r>
          </a:p>
        </p:txBody>
      </p:sp>
    </p:spTree>
    <p:extLst>
      <p:ext uri="{BB962C8B-B14F-4D97-AF65-F5344CB8AC3E}">
        <p14:creationId xmlns:p14="http://schemas.microsoft.com/office/powerpoint/2010/main" val="3521170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120333" cy="1143000"/>
          </a:xfrm>
        </p:spPr>
        <p:txBody>
          <a:bodyPr/>
          <a:lstStyle/>
          <a:p>
            <a:r>
              <a:rPr lang="en-GB" dirty="0" smtClean="0">
                <a:ea typeface="Arial Bold"/>
              </a:rPr>
              <a:t>Asynchronous and Handshaking</a:t>
            </a:r>
          </a:p>
        </p:txBody>
      </p:sp>
      <p:sp>
        <p:nvSpPr>
          <p:cNvPr id="12290" name="Content Placeholder 2"/>
          <p:cNvSpPr>
            <a:spLocks noGrp="1"/>
          </p:cNvSpPr>
          <p:nvPr>
            <p:ph idx="1"/>
          </p:nvPr>
        </p:nvSpPr>
        <p:spPr>
          <a:xfrm>
            <a:off x="457200" y="1600200"/>
            <a:ext cx="8250072" cy="4525963"/>
          </a:xfrm>
        </p:spPr>
        <p:txBody>
          <a:bodyPr/>
          <a:lstStyle/>
          <a:p>
            <a:r>
              <a:rPr lang="en-GB" dirty="0" smtClean="0">
                <a:solidFill>
                  <a:schemeClr val="tx1"/>
                </a:solidFill>
                <a:latin typeface="Arial" charset="0"/>
                <a:cs typeface="Arial" charset="0"/>
              </a:rPr>
              <a:t>Asynchronous bus can cope with a wide variety of devices and data rates and can be lengthened without clock skew issues</a:t>
            </a:r>
          </a:p>
          <a:p>
            <a:r>
              <a:rPr lang="en-GB" dirty="0" smtClean="0">
                <a:solidFill>
                  <a:schemeClr val="tx1"/>
                </a:solidFill>
                <a:latin typeface="Arial" charset="0"/>
                <a:cs typeface="Arial" charset="0"/>
              </a:rPr>
              <a:t>I/O buses normally asynchronous</a:t>
            </a:r>
          </a:p>
          <a:p>
            <a:r>
              <a:rPr lang="en-GB" dirty="0" smtClean="0">
                <a:solidFill>
                  <a:schemeClr val="tx1"/>
                </a:solidFill>
                <a:latin typeface="Arial" charset="0"/>
                <a:cs typeface="Arial" charset="0"/>
              </a:rPr>
              <a:t>Use a handshaking protocol – a simple protocol needs 3 control lines</a:t>
            </a:r>
          </a:p>
          <a:p>
            <a:r>
              <a:rPr lang="en-GB" dirty="0" err="1" smtClean="0">
                <a:solidFill>
                  <a:schemeClr val="tx1"/>
                </a:solidFill>
                <a:latin typeface="Arial" charset="0"/>
                <a:cs typeface="Arial" charset="0"/>
              </a:rPr>
              <a:t>ReadReq</a:t>
            </a:r>
            <a:r>
              <a:rPr lang="en-GB" dirty="0" smtClean="0">
                <a:solidFill>
                  <a:schemeClr val="tx1"/>
                </a:solidFill>
                <a:latin typeface="Arial" charset="0"/>
                <a:cs typeface="Arial" charset="0"/>
              </a:rPr>
              <a:t>: used to indicate a read request, put address on data lines at the same time</a:t>
            </a:r>
          </a:p>
          <a:p>
            <a:r>
              <a:rPr lang="en-GB" dirty="0" err="1" smtClean="0">
                <a:solidFill>
                  <a:schemeClr val="tx1"/>
                </a:solidFill>
                <a:latin typeface="Arial" charset="0"/>
                <a:cs typeface="Arial" charset="0"/>
              </a:rPr>
              <a:t>DataRdy</a:t>
            </a:r>
            <a:r>
              <a:rPr lang="en-GB" dirty="0" smtClean="0">
                <a:solidFill>
                  <a:schemeClr val="tx1"/>
                </a:solidFill>
                <a:latin typeface="Arial" charset="0"/>
                <a:cs typeface="Arial" charset="0"/>
              </a:rPr>
              <a:t>: used to indicate that data is now available on data lines</a:t>
            </a:r>
          </a:p>
          <a:p>
            <a:r>
              <a:rPr lang="en-GB" dirty="0" err="1" smtClean="0">
                <a:solidFill>
                  <a:schemeClr val="tx1"/>
                </a:solidFill>
                <a:latin typeface="Arial" charset="0"/>
                <a:cs typeface="Arial" charset="0"/>
              </a:rPr>
              <a:t>Ack</a:t>
            </a:r>
            <a:r>
              <a:rPr lang="en-GB" dirty="0" smtClean="0">
                <a:solidFill>
                  <a:schemeClr val="tx1"/>
                </a:solidFill>
                <a:latin typeface="Arial" charset="0"/>
                <a:cs typeface="Arial" charset="0"/>
              </a:rPr>
              <a:t>: used to acknowledge </a:t>
            </a:r>
            <a:r>
              <a:rPr lang="en-GB" dirty="0" err="1" smtClean="0">
                <a:solidFill>
                  <a:schemeClr val="tx1"/>
                </a:solidFill>
                <a:latin typeface="Arial" charset="0"/>
                <a:cs typeface="Arial" charset="0"/>
              </a:rPr>
              <a:t>ReadReq</a:t>
            </a:r>
            <a:r>
              <a:rPr lang="en-GB" dirty="0" smtClean="0">
                <a:solidFill>
                  <a:schemeClr val="tx1"/>
                </a:solidFill>
                <a:latin typeface="Arial" charset="0"/>
                <a:cs typeface="Arial" charset="0"/>
              </a:rPr>
              <a:t> or </a:t>
            </a:r>
            <a:r>
              <a:rPr lang="en-GB" dirty="0" err="1" smtClean="0">
                <a:solidFill>
                  <a:schemeClr val="tx1"/>
                </a:solidFill>
                <a:latin typeface="Arial" charset="0"/>
                <a:cs typeface="Arial" charset="0"/>
              </a:rPr>
              <a:t>DataRdy</a:t>
            </a:r>
            <a:r>
              <a:rPr lang="en-GB" dirty="0" smtClean="0">
                <a:solidFill>
                  <a:schemeClr val="tx1"/>
                </a:solidFill>
                <a:latin typeface="Arial" charset="0"/>
                <a:cs typeface="Arial" charset="0"/>
              </a:rPr>
              <a:t> signal of the other party</a:t>
            </a:r>
          </a:p>
        </p:txBody>
      </p:sp>
    </p:spTree>
    <p:extLst>
      <p:ext uri="{BB962C8B-B14F-4D97-AF65-F5344CB8AC3E}">
        <p14:creationId xmlns:p14="http://schemas.microsoft.com/office/powerpoint/2010/main" val="3574782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Is I/O needed?</a:t>
            </a:r>
          </a:p>
        </p:txBody>
      </p:sp>
      <p:sp>
        <p:nvSpPr>
          <p:cNvPr id="12290" name="Content Placeholder 2"/>
          <p:cNvSpPr>
            <a:spLocks noGrp="1"/>
          </p:cNvSpPr>
          <p:nvPr>
            <p:ph idx="1"/>
          </p:nvPr>
        </p:nvSpPr>
        <p:spPr>
          <a:xfrm>
            <a:off x="457200" y="1600200"/>
            <a:ext cx="5710238" cy="4525963"/>
          </a:xfrm>
        </p:spPr>
        <p:txBody>
          <a:bodyPr/>
          <a:lstStyle/>
          <a:p>
            <a:r>
              <a:rPr lang="en-GB" dirty="0">
                <a:solidFill>
                  <a:schemeClr val="tx1"/>
                </a:solidFill>
              </a:rPr>
              <a:t>Regardless of </a:t>
            </a:r>
            <a:r>
              <a:rPr lang="en-GB" dirty="0" smtClean="0">
                <a:solidFill>
                  <a:schemeClr val="tx1"/>
                </a:solidFill>
              </a:rPr>
              <a:t>CPU power, </a:t>
            </a:r>
            <a:r>
              <a:rPr lang="en-GB" dirty="0">
                <a:solidFill>
                  <a:schemeClr val="tx1"/>
                </a:solidFill>
              </a:rPr>
              <a:t>a computer system’s usefulness </a:t>
            </a:r>
            <a:r>
              <a:rPr lang="en-GB" dirty="0" smtClean="0">
                <a:solidFill>
                  <a:schemeClr val="tx1"/>
                </a:solidFill>
              </a:rPr>
              <a:t>depends </a:t>
            </a:r>
            <a:r>
              <a:rPr lang="en-GB" dirty="0">
                <a:solidFill>
                  <a:schemeClr val="tx1"/>
                </a:solidFill>
              </a:rPr>
              <a:t>on </a:t>
            </a:r>
            <a:r>
              <a:rPr lang="en-GB" dirty="0" smtClean="0">
                <a:solidFill>
                  <a:schemeClr val="tx1"/>
                </a:solidFill>
              </a:rPr>
              <a:t>input </a:t>
            </a:r>
            <a:r>
              <a:rPr lang="en-GB" dirty="0">
                <a:solidFill>
                  <a:schemeClr val="tx1"/>
                </a:solidFill>
              </a:rPr>
              <a:t>and output facilities.</a:t>
            </a:r>
          </a:p>
          <a:p>
            <a:r>
              <a:rPr lang="en-GB" dirty="0">
                <a:solidFill>
                  <a:schemeClr val="tx1"/>
                </a:solidFill>
              </a:rPr>
              <a:t>Without </a:t>
            </a:r>
            <a:r>
              <a:rPr lang="en-GB" dirty="0" smtClean="0">
                <a:solidFill>
                  <a:schemeClr val="tx1"/>
                </a:solidFill>
              </a:rPr>
              <a:t>I/O, you cannot have:</a:t>
            </a:r>
            <a:endParaRPr lang="en-GB" dirty="0">
              <a:solidFill>
                <a:schemeClr val="tx1"/>
              </a:solidFill>
            </a:endParaRPr>
          </a:p>
          <a:p>
            <a:pPr lvl="1"/>
            <a:r>
              <a:rPr lang="en-GB" dirty="0">
                <a:solidFill>
                  <a:schemeClr val="tx1"/>
                </a:solidFill>
              </a:rPr>
              <a:t>Keyboard input</a:t>
            </a:r>
          </a:p>
          <a:p>
            <a:pPr lvl="1"/>
            <a:r>
              <a:rPr lang="en-GB" dirty="0">
                <a:solidFill>
                  <a:schemeClr val="tx1"/>
                </a:solidFill>
              </a:rPr>
              <a:t>Screen output</a:t>
            </a:r>
          </a:p>
          <a:p>
            <a:pPr lvl="1"/>
            <a:r>
              <a:rPr lang="en-GB" dirty="0">
                <a:solidFill>
                  <a:schemeClr val="tx1"/>
                </a:solidFill>
              </a:rPr>
              <a:t>Printout</a:t>
            </a:r>
          </a:p>
          <a:p>
            <a:pPr lvl="1"/>
            <a:r>
              <a:rPr lang="en-GB" dirty="0">
                <a:solidFill>
                  <a:schemeClr val="tx1"/>
                </a:solidFill>
              </a:rPr>
              <a:t>Disk storage and retrieval</a:t>
            </a:r>
          </a:p>
          <a:p>
            <a:pPr lvl="1"/>
            <a:r>
              <a:rPr lang="en-GB" dirty="0">
                <a:solidFill>
                  <a:schemeClr val="tx1"/>
                </a:solidFill>
              </a:rPr>
              <a:t>Network </a:t>
            </a:r>
            <a:r>
              <a:rPr lang="en-GB" dirty="0" smtClean="0">
                <a:solidFill>
                  <a:schemeClr val="tx1"/>
                </a:solidFill>
              </a:rPr>
              <a:t>access, etc.</a:t>
            </a:r>
            <a:endParaRPr lang="en-GB" dirty="0">
              <a:solidFill>
                <a:schemeClr val="tx1"/>
              </a:solidFill>
            </a:endParaRPr>
          </a:p>
          <a:p>
            <a:r>
              <a:rPr lang="en-GB" dirty="0">
                <a:solidFill>
                  <a:schemeClr val="tx1"/>
                </a:solidFill>
              </a:rPr>
              <a:t>To </a:t>
            </a:r>
            <a:r>
              <a:rPr lang="en-GB" dirty="0" smtClean="0">
                <a:solidFill>
                  <a:schemeClr val="tx1"/>
                </a:solidFill>
              </a:rPr>
              <a:t>CPU </a:t>
            </a:r>
            <a:r>
              <a:rPr lang="en-GB" dirty="0">
                <a:solidFill>
                  <a:schemeClr val="tx1"/>
                </a:solidFill>
              </a:rPr>
              <a:t>and its programs,  all devices require specialised input and output processing facilities and routines</a:t>
            </a:r>
          </a:p>
        </p:txBody>
      </p:sp>
      <p:sp>
        <p:nvSpPr>
          <p:cNvPr id="12291" name="Content Placeholder 3"/>
          <p:cNvSpPr>
            <a:spLocks noGrp="1"/>
          </p:cNvSpPr>
          <p:nvPr>
            <p:ph idx="10"/>
          </p:nvPr>
        </p:nvSpPr>
        <p:spPr>
          <a:xfrm>
            <a:off x="6516688" y="1939925"/>
            <a:ext cx="2170112" cy="4186238"/>
          </a:xfrm>
        </p:spPr>
        <p:txBody>
          <a:bodyPr/>
          <a:lstStyle/>
          <a:p>
            <a:pPr marL="0" indent="0"/>
            <a:r>
              <a:rPr lang="en-GB" dirty="0">
                <a:latin typeface="Arial" charset="0"/>
                <a:cs typeface="Arial" charset="0"/>
              </a:rPr>
              <a:t>Many slides using pictures from </a:t>
            </a:r>
            <a:r>
              <a:rPr lang="en-GB" dirty="0"/>
              <a:t>Englander (2003) and </a:t>
            </a:r>
            <a:r>
              <a:rPr lang="en-GB" dirty="0" err="1"/>
              <a:t>Silberschatz</a:t>
            </a:r>
            <a:r>
              <a:rPr lang="en-GB" dirty="0"/>
              <a:t> (2005)</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Handshaking Protocol</a:t>
            </a:r>
          </a:p>
        </p:txBody>
      </p:sp>
      <p:sp>
        <p:nvSpPr>
          <p:cNvPr id="12290" name="Content Placeholder 2"/>
          <p:cNvSpPr>
            <a:spLocks noGrp="1"/>
          </p:cNvSpPr>
          <p:nvPr>
            <p:ph idx="1"/>
          </p:nvPr>
        </p:nvSpPr>
        <p:spPr>
          <a:xfrm>
            <a:off x="457199" y="1600200"/>
            <a:ext cx="8168185" cy="4525963"/>
          </a:xfrm>
        </p:spPr>
        <p:txBody>
          <a:bodyPr/>
          <a:lstStyle/>
          <a:p>
            <a:pPr marL="0" indent="0">
              <a:buNone/>
            </a:pPr>
            <a:r>
              <a:rPr lang="en-GB" dirty="0" smtClean="0">
                <a:solidFill>
                  <a:schemeClr val="tx1"/>
                </a:solidFill>
                <a:latin typeface="Arial" charset="0"/>
                <a:cs typeface="Arial" charset="0"/>
              </a:rPr>
              <a:t>Device raises </a:t>
            </a:r>
            <a:r>
              <a:rPr lang="en-GB" dirty="0" err="1" smtClean="0">
                <a:solidFill>
                  <a:schemeClr val="tx1"/>
                </a:solidFill>
                <a:latin typeface="Arial" charset="0"/>
                <a:cs typeface="Arial" charset="0"/>
              </a:rPr>
              <a:t>ReadReq</a:t>
            </a:r>
            <a:r>
              <a:rPr lang="en-GB" dirty="0" smtClean="0">
                <a:solidFill>
                  <a:schemeClr val="tx1"/>
                </a:solidFill>
                <a:latin typeface="Arial" charset="0"/>
                <a:cs typeface="Arial" charset="0"/>
              </a:rPr>
              <a:t> and puts address on data lines</a:t>
            </a:r>
          </a:p>
          <a:p>
            <a:pPr marL="457200" indent="-457200">
              <a:buFont typeface="+mj-lt"/>
              <a:buAutoNum type="arabicPeriod"/>
            </a:pPr>
            <a:r>
              <a:rPr lang="en-GB" dirty="0" smtClean="0">
                <a:solidFill>
                  <a:schemeClr val="tx1"/>
                </a:solidFill>
                <a:latin typeface="Arial" charset="0"/>
                <a:cs typeface="Arial" charset="0"/>
              </a:rPr>
              <a:t>Memory sees </a:t>
            </a:r>
            <a:r>
              <a:rPr lang="en-GB" dirty="0" err="1" smtClean="0">
                <a:solidFill>
                  <a:schemeClr val="tx1"/>
                </a:solidFill>
                <a:latin typeface="Arial" charset="0"/>
                <a:cs typeface="Arial" charset="0"/>
              </a:rPr>
              <a:t>ReadReq</a:t>
            </a:r>
            <a:r>
              <a:rPr lang="en-GB" dirty="0" smtClean="0">
                <a:solidFill>
                  <a:schemeClr val="tx1"/>
                </a:solidFill>
                <a:latin typeface="Arial" charset="0"/>
                <a:cs typeface="Arial" charset="0"/>
              </a:rPr>
              <a:t>, reads address, raises </a:t>
            </a:r>
            <a:r>
              <a:rPr lang="en-GB" dirty="0" err="1" smtClean="0">
                <a:solidFill>
                  <a:schemeClr val="tx1"/>
                </a:solidFill>
                <a:latin typeface="Arial" charset="0"/>
                <a:cs typeface="Arial" charset="0"/>
              </a:rPr>
              <a:t>Ack</a:t>
            </a:r>
            <a:endParaRPr lang="en-GB" dirty="0" smtClean="0">
              <a:solidFill>
                <a:schemeClr val="tx1"/>
              </a:solidFill>
              <a:latin typeface="Arial" charset="0"/>
              <a:cs typeface="Arial" charset="0"/>
            </a:endParaRPr>
          </a:p>
          <a:p>
            <a:pPr marL="457200" indent="-457200">
              <a:buFont typeface="+mj-lt"/>
              <a:buAutoNum type="arabicPeriod"/>
            </a:pPr>
            <a:r>
              <a:rPr lang="en-GB" dirty="0" smtClean="0">
                <a:solidFill>
                  <a:schemeClr val="tx1"/>
                </a:solidFill>
                <a:latin typeface="Arial" charset="0"/>
                <a:cs typeface="Arial" charset="0"/>
              </a:rPr>
              <a:t>I/O sees </a:t>
            </a:r>
            <a:r>
              <a:rPr lang="en-GB" dirty="0" err="1" smtClean="0">
                <a:solidFill>
                  <a:schemeClr val="tx1"/>
                </a:solidFill>
                <a:latin typeface="Arial" charset="0"/>
                <a:cs typeface="Arial" charset="0"/>
              </a:rPr>
              <a:t>Ack</a:t>
            </a:r>
            <a:r>
              <a:rPr lang="en-GB" dirty="0" smtClean="0">
                <a:solidFill>
                  <a:schemeClr val="tx1"/>
                </a:solidFill>
                <a:latin typeface="Arial" charset="0"/>
                <a:cs typeface="Arial" charset="0"/>
              </a:rPr>
              <a:t>, releases </a:t>
            </a:r>
            <a:r>
              <a:rPr lang="en-GB" dirty="0" err="1" smtClean="0">
                <a:solidFill>
                  <a:schemeClr val="tx1"/>
                </a:solidFill>
                <a:latin typeface="Arial" charset="0"/>
                <a:cs typeface="Arial" charset="0"/>
              </a:rPr>
              <a:t>ReadReq</a:t>
            </a:r>
            <a:r>
              <a:rPr lang="en-GB" dirty="0" smtClean="0">
                <a:solidFill>
                  <a:schemeClr val="tx1"/>
                </a:solidFill>
                <a:latin typeface="Arial" charset="0"/>
                <a:cs typeface="Arial" charset="0"/>
              </a:rPr>
              <a:t> and data lines</a:t>
            </a:r>
          </a:p>
          <a:p>
            <a:pPr marL="457200" indent="-457200">
              <a:buFont typeface="+mj-lt"/>
              <a:buAutoNum type="arabicPeriod"/>
            </a:pPr>
            <a:r>
              <a:rPr lang="en-GB" dirty="0" smtClean="0">
                <a:solidFill>
                  <a:schemeClr val="tx1"/>
                </a:solidFill>
                <a:latin typeface="Arial" charset="0"/>
                <a:cs typeface="Arial" charset="0"/>
              </a:rPr>
              <a:t>Memory sees </a:t>
            </a:r>
            <a:r>
              <a:rPr lang="en-GB" dirty="0" err="1" smtClean="0">
                <a:solidFill>
                  <a:schemeClr val="tx1"/>
                </a:solidFill>
                <a:latin typeface="Arial" charset="0"/>
                <a:cs typeface="Arial" charset="0"/>
              </a:rPr>
              <a:t>ReadReq</a:t>
            </a:r>
            <a:r>
              <a:rPr lang="en-GB" dirty="0" smtClean="0">
                <a:solidFill>
                  <a:schemeClr val="tx1"/>
                </a:solidFill>
                <a:latin typeface="Arial" charset="0"/>
                <a:cs typeface="Arial" charset="0"/>
              </a:rPr>
              <a:t> low, drops </a:t>
            </a:r>
            <a:r>
              <a:rPr lang="en-GB" dirty="0" err="1" smtClean="0">
                <a:solidFill>
                  <a:schemeClr val="tx1"/>
                </a:solidFill>
                <a:latin typeface="Arial" charset="0"/>
                <a:cs typeface="Arial" charset="0"/>
              </a:rPr>
              <a:t>Ack</a:t>
            </a:r>
            <a:r>
              <a:rPr lang="en-GB" dirty="0" smtClean="0">
                <a:solidFill>
                  <a:schemeClr val="tx1"/>
                </a:solidFill>
                <a:latin typeface="Arial" charset="0"/>
                <a:cs typeface="Arial" charset="0"/>
              </a:rPr>
              <a:t> and prepares data</a:t>
            </a:r>
          </a:p>
          <a:p>
            <a:pPr marL="457200" indent="-457200">
              <a:buFont typeface="+mj-lt"/>
              <a:buAutoNum type="arabicPeriod"/>
            </a:pPr>
            <a:r>
              <a:rPr lang="en-GB" dirty="0" smtClean="0">
                <a:solidFill>
                  <a:schemeClr val="tx1"/>
                </a:solidFill>
                <a:latin typeface="Arial" charset="0"/>
                <a:cs typeface="Arial" charset="0"/>
              </a:rPr>
              <a:t>Memory puts data on data lines and raises </a:t>
            </a:r>
            <a:r>
              <a:rPr lang="en-GB" dirty="0" err="1" smtClean="0">
                <a:solidFill>
                  <a:schemeClr val="tx1"/>
                </a:solidFill>
                <a:latin typeface="Arial" charset="0"/>
                <a:cs typeface="Arial" charset="0"/>
              </a:rPr>
              <a:t>DataRdy</a:t>
            </a:r>
            <a:endParaRPr lang="en-GB" dirty="0" smtClean="0">
              <a:solidFill>
                <a:schemeClr val="tx1"/>
              </a:solidFill>
              <a:latin typeface="Arial" charset="0"/>
              <a:cs typeface="Arial" charset="0"/>
            </a:endParaRPr>
          </a:p>
          <a:p>
            <a:pPr marL="457200" indent="-457200">
              <a:buFont typeface="+mj-lt"/>
              <a:buAutoNum type="arabicPeriod"/>
            </a:pPr>
            <a:r>
              <a:rPr lang="en-GB" dirty="0" smtClean="0">
                <a:solidFill>
                  <a:schemeClr val="tx1"/>
                </a:solidFill>
                <a:latin typeface="Arial" charset="0"/>
                <a:cs typeface="Arial" charset="0"/>
              </a:rPr>
              <a:t>I/O sees </a:t>
            </a:r>
            <a:r>
              <a:rPr lang="en-GB" dirty="0" err="1" smtClean="0">
                <a:solidFill>
                  <a:schemeClr val="tx1"/>
                </a:solidFill>
                <a:latin typeface="Arial" charset="0"/>
                <a:cs typeface="Arial" charset="0"/>
              </a:rPr>
              <a:t>DataRdy</a:t>
            </a:r>
            <a:r>
              <a:rPr lang="en-GB" dirty="0" smtClean="0">
                <a:solidFill>
                  <a:schemeClr val="tx1"/>
                </a:solidFill>
                <a:latin typeface="Arial" charset="0"/>
                <a:cs typeface="Arial" charset="0"/>
              </a:rPr>
              <a:t>, reads data and raises </a:t>
            </a:r>
            <a:r>
              <a:rPr lang="en-GB" dirty="0" err="1" smtClean="0">
                <a:solidFill>
                  <a:schemeClr val="tx1"/>
                </a:solidFill>
                <a:latin typeface="Arial" charset="0"/>
                <a:cs typeface="Arial" charset="0"/>
              </a:rPr>
              <a:t>Ack</a:t>
            </a:r>
            <a:endParaRPr lang="en-GB" dirty="0" smtClean="0">
              <a:solidFill>
                <a:schemeClr val="tx1"/>
              </a:solidFill>
              <a:latin typeface="Arial" charset="0"/>
              <a:cs typeface="Arial" charset="0"/>
            </a:endParaRPr>
          </a:p>
          <a:p>
            <a:pPr marL="457200" indent="-457200">
              <a:buFont typeface="+mj-lt"/>
              <a:buAutoNum type="arabicPeriod"/>
            </a:pPr>
            <a:r>
              <a:rPr lang="en-GB" dirty="0" smtClean="0">
                <a:solidFill>
                  <a:schemeClr val="tx1"/>
                </a:solidFill>
                <a:latin typeface="Arial" charset="0"/>
                <a:cs typeface="Arial" charset="0"/>
              </a:rPr>
              <a:t>Memory sees </a:t>
            </a:r>
            <a:r>
              <a:rPr lang="en-GB" dirty="0" err="1" smtClean="0">
                <a:solidFill>
                  <a:schemeClr val="tx1"/>
                </a:solidFill>
                <a:latin typeface="Arial" charset="0"/>
                <a:cs typeface="Arial" charset="0"/>
              </a:rPr>
              <a:t>Ack</a:t>
            </a:r>
            <a:r>
              <a:rPr lang="en-GB" dirty="0" smtClean="0">
                <a:solidFill>
                  <a:schemeClr val="tx1"/>
                </a:solidFill>
                <a:latin typeface="Arial" charset="0"/>
                <a:cs typeface="Arial" charset="0"/>
              </a:rPr>
              <a:t>, releases </a:t>
            </a:r>
            <a:r>
              <a:rPr lang="en-GB" dirty="0" err="1" smtClean="0">
                <a:solidFill>
                  <a:schemeClr val="tx1"/>
                </a:solidFill>
                <a:latin typeface="Arial" charset="0"/>
                <a:cs typeface="Arial" charset="0"/>
              </a:rPr>
              <a:t>DataRdy</a:t>
            </a:r>
            <a:r>
              <a:rPr lang="en-GB" dirty="0" smtClean="0">
                <a:solidFill>
                  <a:schemeClr val="tx1"/>
                </a:solidFill>
                <a:latin typeface="Arial" charset="0"/>
                <a:cs typeface="Arial" charset="0"/>
              </a:rPr>
              <a:t> and data lines</a:t>
            </a:r>
          </a:p>
          <a:p>
            <a:pPr marL="457200" indent="-457200">
              <a:buFont typeface="+mj-lt"/>
              <a:buAutoNum type="arabicPeriod"/>
            </a:pPr>
            <a:r>
              <a:rPr lang="en-GB" dirty="0" smtClean="0">
                <a:solidFill>
                  <a:schemeClr val="tx1"/>
                </a:solidFill>
                <a:latin typeface="Arial" charset="0"/>
                <a:cs typeface="Arial" charset="0"/>
              </a:rPr>
              <a:t>I/O sees </a:t>
            </a:r>
            <a:r>
              <a:rPr lang="en-GB" dirty="0" err="1" smtClean="0">
                <a:solidFill>
                  <a:schemeClr val="tx1"/>
                </a:solidFill>
                <a:latin typeface="Arial" charset="0"/>
                <a:cs typeface="Arial" charset="0"/>
              </a:rPr>
              <a:t>DataRdy</a:t>
            </a:r>
            <a:r>
              <a:rPr lang="en-GB" dirty="0" smtClean="0">
                <a:solidFill>
                  <a:schemeClr val="tx1"/>
                </a:solidFill>
                <a:latin typeface="Arial" charset="0"/>
                <a:cs typeface="Arial" charset="0"/>
              </a:rPr>
              <a:t> low and drops </a:t>
            </a:r>
            <a:r>
              <a:rPr lang="en-GB" dirty="0" err="1" smtClean="0">
                <a:solidFill>
                  <a:schemeClr val="tx1"/>
                </a:solidFill>
                <a:latin typeface="Arial" charset="0"/>
                <a:cs typeface="Arial" charset="0"/>
              </a:rPr>
              <a:t>Ack</a:t>
            </a:r>
            <a:endParaRPr lang="en-GB" dirty="0" smtClean="0">
              <a:solidFill>
                <a:schemeClr val="tx1"/>
              </a:solidFill>
              <a:latin typeface="Arial" charset="0"/>
              <a:cs typeface="Arial" charset="0"/>
            </a:endParaRPr>
          </a:p>
          <a:p>
            <a:pPr marL="0" indent="0">
              <a:buNone/>
            </a:pPr>
            <a:r>
              <a:rPr lang="en-GB" dirty="0" smtClean="0">
                <a:solidFill>
                  <a:schemeClr val="tx1"/>
                </a:solidFill>
                <a:latin typeface="Arial" charset="0"/>
                <a:cs typeface="Arial" charset="0"/>
              </a:rPr>
              <a:t>New bus transaction can now begin</a:t>
            </a:r>
          </a:p>
        </p:txBody>
      </p:sp>
    </p:spTree>
    <p:extLst>
      <p:ext uri="{BB962C8B-B14F-4D97-AF65-F5344CB8AC3E}">
        <p14:creationId xmlns:p14="http://schemas.microsoft.com/office/powerpoint/2010/main" val="1695556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Masters, Slaves and Arbitration</a:t>
            </a:r>
          </a:p>
        </p:txBody>
      </p:sp>
      <p:sp>
        <p:nvSpPr>
          <p:cNvPr id="12290" name="Content Placeholder 2"/>
          <p:cNvSpPr>
            <a:spLocks noGrp="1"/>
          </p:cNvSpPr>
          <p:nvPr>
            <p:ph idx="1"/>
          </p:nvPr>
        </p:nvSpPr>
        <p:spPr>
          <a:xfrm>
            <a:off x="457200" y="1600200"/>
            <a:ext cx="8236424" cy="4525963"/>
          </a:xfrm>
        </p:spPr>
        <p:txBody>
          <a:bodyPr/>
          <a:lstStyle/>
          <a:p>
            <a:r>
              <a:rPr lang="en-GB" dirty="0" smtClean="0">
                <a:solidFill>
                  <a:schemeClr val="tx1"/>
                </a:solidFill>
                <a:latin typeface="Arial" charset="0"/>
                <a:cs typeface="Arial" charset="0"/>
              </a:rPr>
              <a:t>Need to control access to the bus so that a device can reserve it for use</a:t>
            </a:r>
          </a:p>
          <a:p>
            <a:r>
              <a:rPr lang="en-GB" dirty="0" smtClean="0">
                <a:solidFill>
                  <a:schemeClr val="tx1"/>
                </a:solidFill>
                <a:latin typeface="Arial" charset="0"/>
                <a:cs typeface="Arial" charset="0"/>
              </a:rPr>
              <a:t>Solution: 1 or more bus masters, which initiate and control all bus transactions</a:t>
            </a:r>
          </a:p>
          <a:p>
            <a:r>
              <a:rPr lang="en-GB" dirty="0" smtClean="0">
                <a:solidFill>
                  <a:schemeClr val="tx1"/>
                </a:solidFill>
                <a:latin typeface="Arial" charset="0"/>
                <a:cs typeface="Arial" charset="0"/>
              </a:rPr>
              <a:t>Processor always a bus master as it must initiate and control bus transactions with memory, and memory as a slaves as it never initiates bus transactions</a:t>
            </a:r>
          </a:p>
          <a:p>
            <a:r>
              <a:rPr lang="en-GB" dirty="0" smtClean="0">
                <a:solidFill>
                  <a:schemeClr val="tx1"/>
                </a:solidFill>
                <a:latin typeface="Arial" charset="0"/>
                <a:cs typeface="Arial" charset="0"/>
              </a:rPr>
              <a:t>Single bus master is computationally expensive as processor must be involved in every bus transaction</a:t>
            </a:r>
          </a:p>
          <a:p>
            <a:r>
              <a:rPr lang="en-GB" dirty="0" smtClean="0">
                <a:solidFill>
                  <a:schemeClr val="tx1"/>
                </a:solidFill>
                <a:latin typeface="Arial" charset="0"/>
                <a:cs typeface="Arial" charset="0"/>
              </a:rPr>
              <a:t>Multiple bus masters requires bus arbitration – a device wishing to use the bus asserts a bus request line and is (later) granted access; each device has a bus priority and arbitration scheme serves by priority</a:t>
            </a:r>
            <a:endParaRPr lang="en-GB" dirty="0">
              <a:solidFill>
                <a:schemeClr val="tx1"/>
              </a:solidFill>
              <a:latin typeface="Arial" charset="0"/>
              <a:cs typeface="Arial" charset="0"/>
            </a:endParaRPr>
          </a:p>
          <a:p>
            <a:endParaRPr lang="en-GB" dirty="0" smtClean="0">
              <a:latin typeface="Arial" charset="0"/>
              <a:cs typeface="Arial" charset="0"/>
            </a:endParaRPr>
          </a:p>
        </p:txBody>
      </p:sp>
    </p:spTree>
    <p:extLst>
      <p:ext uri="{BB962C8B-B14F-4D97-AF65-F5344CB8AC3E}">
        <p14:creationId xmlns:p14="http://schemas.microsoft.com/office/powerpoint/2010/main" val="2282806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Arbitration Schemes</a:t>
            </a:r>
          </a:p>
        </p:txBody>
      </p:sp>
      <p:sp>
        <p:nvSpPr>
          <p:cNvPr id="12290" name="Content Placeholder 2"/>
          <p:cNvSpPr>
            <a:spLocks noGrp="1"/>
          </p:cNvSpPr>
          <p:nvPr>
            <p:ph idx="1"/>
          </p:nvPr>
        </p:nvSpPr>
        <p:spPr>
          <a:xfrm>
            <a:off x="457200" y="1600200"/>
            <a:ext cx="8236424" cy="4525963"/>
          </a:xfrm>
        </p:spPr>
        <p:txBody>
          <a:bodyPr/>
          <a:lstStyle/>
          <a:p>
            <a:r>
              <a:rPr lang="en-GB" dirty="0" smtClean="0">
                <a:solidFill>
                  <a:schemeClr val="tx1"/>
                </a:solidFill>
                <a:latin typeface="Arial" charset="0"/>
                <a:cs typeface="Arial" charset="0"/>
              </a:rPr>
              <a:t>Simple scheme is daisy chain arbitration</a:t>
            </a:r>
          </a:p>
          <a:p>
            <a:r>
              <a:rPr lang="en-GB" dirty="0" smtClean="0">
                <a:solidFill>
                  <a:schemeClr val="tx1"/>
                </a:solidFill>
                <a:latin typeface="Arial" charset="0"/>
                <a:cs typeface="Arial" charset="0"/>
              </a:rPr>
              <a:t>Devices signal requests to bus arbiter, which passes bus grant signal through all devices from highest to lowest priority. If a device wants the bus, it becomes master and passes on a low bus grant signal. A release line is asserted on transaction completion</a:t>
            </a:r>
          </a:p>
          <a:p>
            <a:r>
              <a:rPr lang="en-GB" dirty="0" smtClean="0">
                <a:solidFill>
                  <a:schemeClr val="tx1"/>
                </a:solidFill>
                <a:latin typeface="Arial" charset="0"/>
                <a:cs typeface="Arial" charset="0"/>
              </a:rPr>
              <a:t>Daisy chain does not assure fairness -  low priority signals could be blocked indefinitely</a:t>
            </a:r>
          </a:p>
          <a:p>
            <a:r>
              <a:rPr lang="en-GB" dirty="0" smtClean="0">
                <a:solidFill>
                  <a:schemeClr val="tx1"/>
                </a:solidFill>
                <a:latin typeface="Arial" charset="0"/>
                <a:cs typeface="Arial" charset="0"/>
              </a:rPr>
              <a:t>Central bus arbitration chooses fairly but can become a bottleneck</a:t>
            </a:r>
          </a:p>
          <a:p>
            <a:r>
              <a:rPr lang="en-GB" dirty="0" smtClean="0">
                <a:solidFill>
                  <a:schemeClr val="tx1"/>
                </a:solidFill>
                <a:latin typeface="Arial" charset="0"/>
                <a:cs typeface="Arial" charset="0"/>
              </a:rPr>
              <a:t>Other alternatives include distributed arbitration by self selection and distributed arbitration by collision detection</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792112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I/O Operational Models</a:t>
            </a:r>
            <a:endParaRPr lang="en-GB" dirty="0" smtClean="0">
              <a:ea typeface="Arial Bold"/>
            </a:endParaRPr>
          </a:p>
        </p:txBody>
      </p:sp>
      <p:sp>
        <p:nvSpPr>
          <p:cNvPr id="12290" name="Content Placeholder 2"/>
          <p:cNvSpPr>
            <a:spLocks noGrp="1"/>
          </p:cNvSpPr>
          <p:nvPr>
            <p:ph idx="1"/>
          </p:nvPr>
        </p:nvSpPr>
        <p:spPr>
          <a:xfrm>
            <a:off x="457200" y="1600200"/>
            <a:ext cx="8236424" cy="4525963"/>
          </a:xfrm>
        </p:spPr>
        <p:txBody>
          <a:bodyPr/>
          <a:lstStyle/>
          <a:p>
            <a:r>
              <a:rPr lang="en-US" dirty="0" smtClean="0">
                <a:solidFill>
                  <a:schemeClr val="tx1"/>
                </a:solidFill>
              </a:rPr>
              <a:t>I/O events presented to processor using </a:t>
            </a:r>
            <a:r>
              <a:rPr lang="en-US" i="1" dirty="0" smtClean="0">
                <a:solidFill>
                  <a:schemeClr val="tx1"/>
                </a:solidFill>
              </a:rPr>
              <a:t>memory mapped I/O</a:t>
            </a:r>
            <a:r>
              <a:rPr lang="en-US" dirty="0" smtClean="0">
                <a:solidFill>
                  <a:schemeClr val="tx1"/>
                </a:solidFill>
              </a:rPr>
              <a:t> where each device appears as a set of data and control registers at a particular address. Control register contains various status bits that can be examined</a:t>
            </a:r>
            <a:endParaRPr lang="en-US" i="1" dirty="0" smtClean="0">
              <a:solidFill>
                <a:schemeClr val="tx1"/>
              </a:solidFill>
            </a:endParaRPr>
          </a:p>
          <a:p>
            <a:r>
              <a:rPr lang="en-US" dirty="0" smtClean="0">
                <a:solidFill>
                  <a:schemeClr val="tx1"/>
                </a:solidFill>
              </a:rPr>
              <a:t>Programmed </a:t>
            </a:r>
            <a:r>
              <a:rPr lang="en-US" dirty="0">
                <a:solidFill>
                  <a:schemeClr val="tx1"/>
                </a:solidFill>
              </a:rPr>
              <a:t>I/O </a:t>
            </a:r>
          </a:p>
          <a:p>
            <a:pPr lvl="1"/>
            <a:r>
              <a:rPr lang="en-US" dirty="0">
                <a:solidFill>
                  <a:schemeClr val="tx1"/>
                </a:solidFill>
              </a:rPr>
              <a:t>CPU controlled </a:t>
            </a:r>
            <a:r>
              <a:rPr lang="en-US" dirty="0" smtClean="0">
                <a:solidFill>
                  <a:schemeClr val="tx1"/>
                </a:solidFill>
              </a:rPr>
              <a:t>I/O, requires processor to continually check status registers to see if an event needs servicing “polling”</a:t>
            </a:r>
            <a:endParaRPr lang="en-US" dirty="0">
              <a:solidFill>
                <a:schemeClr val="tx1"/>
              </a:solidFill>
            </a:endParaRPr>
          </a:p>
          <a:p>
            <a:r>
              <a:rPr lang="en-US" dirty="0">
                <a:solidFill>
                  <a:schemeClr val="tx1"/>
                </a:solidFill>
              </a:rPr>
              <a:t>Interrupt Driven I/O </a:t>
            </a:r>
          </a:p>
          <a:p>
            <a:pPr lvl="1"/>
            <a:r>
              <a:rPr lang="en-US" dirty="0">
                <a:solidFill>
                  <a:schemeClr val="tx1"/>
                </a:solidFill>
              </a:rPr>
              <a:t>External input controls</a:t>
            </a:r>
          </a:p>
          <a:p>
            <a:r>
              <a:rPr lang="en-US" dirty="0">
                <a:solidFill>
                  <a:schemeClr val="tx1"/>
                </a:solidFill>
              </a:rPr>
              <a:t>Direct Memory Access Controllers </a:t>
            </a:r>
          </a:p>
          <a:p>
            <a:pPr lvl="1"/>
            <a:r>
              <a:rPr lang="en-US" dirty="0">
                <a:solidFill>
                  <a:schemeClr val="tx1"/>
                </a:solidFill>
              </a:rPr>
              <a:t>Method for transferring data between main memory and a device that bypasses the CPU</a:t>
            </a:r>
          </a:p>
        </p:txBody>
      </p:sp>
    </p:spTree>
    <p:extLst>
      <p:ext uri="{BB962C8B-B14F-4D97-AF65-F5344CB8AC3E}">
        <p14:creationId xmlns:p14="http://schemas.microsoft.com/office/powerpoint/2010/main" val="3354162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Programmed I/O</a:t>
            </a:r>
            <a:endParaRPr lang="en-GB" dirty="0" smtClean="0">
              <a:ea typeface="Arial Bold"/>
            </a:endParaRPr>
          </a:p>
        </p:txBody>
      </p:sp>
      <p:sp>
        <p:nvSpPr>
          <p:cNvPr id="12290" name="Content Placeholder 2"/>
          <p:cNvSpPr>
            <a:spLocks noGrp="1"/>
          </p:cNvSpPr>
          <p:nvPr>
            <p:ph idx="1"/>
          </p:nvPr>
        </p:nvSpPr>
        <p:spPr>
          <a:xfrm>
            <a:off x="457200" y="1600200"/>
            <a:ext cx="8222776" cy="4525963"/>
          </a:xfrm>
        </p:spPr>
        <p:txBody>
          <a:bodyPr/>
          <a:lstStyle/>
          <a:p>
            <a:pPr>
              <a:lnSpc>
                <a:spcPct val="90000"/>
              </a:lnSpc>
            </a:pPr>
            <a:r>
              <a:rPr lang="en-GB" dirty="0">
                <a:solidFill>
                  <a:schemeClr val="tx1"/>
                </a:solidFill>
              </a:rPr>
              <a:t>Under control of a program, the CPU puts the appropriate address and appropriate data into the registers</a:t>
            </a:r>
          </a:p>
          <a:p>
            <a:pPr>
              <a:lnSpc>
                <a:spcPct val="90000"/>
              </a:lnSpc>
            </a:pPr>
            <a:r>
              <a:rPr lang="en-GB" dirty="0">
                <a:solidFill>
                  <a:schemeClr val="tx1"/>
                </a:solidFill>
              </a:rPr>
              <a:t>Slow – as full fetch execute cycle must be performed for each and every I/O data word to be transferred</a:t>
            </a:r>
          </a:p>
          <a:p>
            <a:pPr>
              <a:lnSpc>
                <a:spcPct val="90000"/>
              </a:lnSpc>
            </a:pPr>
            <a:r>
              <a:rPr lang="en-GB" dirty="0">
                <a:solidFill>
                  <a:schemeClr val="tx1"/>
                </a:solidFill>
              </a:rPr>
              <a:t>One word transfers</a:t>
            </a:r>
          </a:p>
          <a:p>
            <a:pPr>
              <a:lnSpc>
                <a:spcPct val="90000"/>
              </a:lnSpc>
            </a:pPr>
            <a:r>
              <a:rPr lang="en-GB" dirty="0">
                <a:solidFill>
                  <a:schemeClr val="tx1"/>
                </a:solidFill>
              </a:rPr>
              <a:t>Used for </a:t>
            </a:r>
            <a:r>
              <a:rPr lang="en-GB" dirty="0" smtClean="0">
                <a:solidFill>
                  <a:schemeClr val="tx1"/>
                </a:solidFill>
              </a:rPr>
              <a:t>keyboards, mice, </a:t>
            </a:r>
            <a:r>
              <a:rPr lang="en-GB" dirty="0">
                <a:solidFill>
                  <a:schemeClr val="tx1"/>
                </a:solidFill>
              </a:rPr>
              <a:t>or for transmission of network commands </a:t>
            </a:r>
          </a:p>
          <a:p>
            <a:pPr lvl="1">
              <a:lnSpc>
                <a:spcPct val="90000"/>
              </a:lnSpc>
            </a:pPr>
            <a:r>
              <a:rPr lang="en-GB" dirty="0">
                <a:solidFill>
                  <a:schemeClr val="tx1"/>
                </a:solidFill>
              </a:rPr>
              <a:t>Small quantities of data that can be handled </a:t>
            </a:r>
            <a:r>
              <a:rPr lang="en-GB" dirty="0" smtClean="0">
                <a:solidFill>
                  <a:schemeClr val="tx1"/>
                </a:solidFill>
              </a:rPr>
              <a:t>one </a:t>
            </a:r>
            <a:r>
              <a:rPr lang="en-GB" dirty="0">
                <a:solidFill>
                  <a:schemeClr val="tx1"/>
                </a:solidFill>
              </a:rPr>
              <a:t>character at a time</a:t>
            </a:r>
            <a:endParaRPr lang="en-GB" sz="2400" dirty="0">
              <a:solidFill>
                <a:schemeClr val="tx1"/>
              </a:solidFill>
            </a:endParaRPr>
          </a:p>
        </p:txBody>
      </p:sp>
    </p:spTree>
    <p:extLst>
      <p:ext uri="{BB962C8B-B14F-4D97-AF65-F5344CB8AC3E}">
        <p14:creationId xmlns:p14="http://schemas.microsoft.com/office/powerpoint/2010/main" val="728742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Programmed I/O module</a:t>
            </a:r>
            <a:endParaRPr lang="en-GB" dirty="0" smtClean="0">
              <a:ea typeface="Arial Bold"/>
            </a:endParaRPr>
          </a:p>
        </p:txBody>
      </p:sp>
      <p:graphicFrame>
        <p:nvGraphicFramePr>
          <p:cNvPr id="5" name="Object 8"/>
          <p:cNvGraphicFramePr>
            <a:graphicFrameLocks noGrp="1" noChangeAspect="1"/>
          </p:cNvGraphicFramePr>
          <p:nvPr>
            <p:ph idx="1"/>
            <p:extLst>
              <p:ext uri="{D42A27DB-BD31-4B8C-83A1-F6EECF244321}">
                <p14:modId xmlns:p14="http://schemas.microsoft.com/office/powerpoint/2010/main" val="2722657449"/>
              </p:ext>
            </p:extLst>
          </p:nvPr>
        </p:nvGraphicFramePr>
        <p:xfrm>
          <a:off x="719137" y="1842448"/>
          <a:ext cx="6075109" cy="3525683"/>
        </p:xfrm>
        <a:graphic>
          <a:graphicData uri="http://schemas.openxmlformats.org/presentationml/2006/ole">
            <mc:AlternateContent xmlns:mc="http://schemas.openxmlformats.org/markup-compatibility/2006">
              <mc:Choice xmlns:v="urn:schemas-microsoft-com:vml" Requires="v">
                <p:oleObj spid="_x0000_s1030" name="Visio" r:id="rId3" imgW="5185867" imgH="3010510" progId="Visio.Drawing.11">
                  <p:embed/>
                </p:oleObj>
              </mc:Choice>
              <mc:Fallback>
                <p:oleObj name="Visio" r:id="rId3" imgW="5185867" imgH="301051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t="9877"/>
                      <a:stretch>
                        <a:fillRect/>
                      </a:stretch>
                    </p:blipFill>
                    <p:spPr bwMode="auto">
                      <a:xfrm>
                        <a:off x="719137" y="1842448"/>
                        <a:ext cx="6075109" cy="35256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915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Programmed I/O Example 1</a:t>
            </a:r>
            <a:endParaRPr lang="en-GB" dirty="0" smtClean="0">
              <a:ea typeface="Arial Bold"/>
            </a:endParaRPr>
          </a:p>
        </p:txBody>
      </p:sp>
      <p:pic>
        <p:nvPicPr>
          <p:cNvPr id="5" name="Picture 7" descr="c09f04-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11273"/>
            <a:ext cx="7786048" cy="3771711"/>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59546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a:ea typeface="Arial Bold"/>
              </a:rPr>
              <a:t>Programmed I/O Example </a:t>
            </a:r>
            <a:r>
              <a:rPr lang="en-GB" dirty="0" smtClean="0">
                <a:ea typeface="Arial Bold"/>
              </a:rPr>
              <a:t>2</a:t>
            </a:r>
            <a:endParaRPr lang="en-GB" dirty="0" smtClean="0">
              <a:ea typeface="Arial Bold"/>
            </a:endParaRPr>
          </a:p>
        </p:txBody>
      </p:sp>
      <p:pic>
        <p:nvPicPr>
          <p:cNvPr id="5" name="Picture 5" descr="c09f04-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30154" y="1884987"/>
            <a:ext cx="7581331" cy="391757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40021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Interrupts</a:t>
            </a:r>
            <a:endParaRPr lang="en-GB" dirty="0" smtClean="0">
              <a:ea typeface="Arial Bold"/>
            </a:endParaRPr>
          </a:p>
        </p:txBody>
      </p:sp>
      <p:sp>
        <p:nvSpPr>
          <p:cNvPr id="12290" name="Content Placeholder 2"/>
          <p:cNvSpPr>
            <a:spLocks noGrp="1"/>
          </p:cNvSpPr>
          <p:nvPr>
            <p:ph idx="1"/>
          </p:nvPr>
        </p:nvSpPr>
        <p:spPr>
          <a:xfrm>
            <a:off x="457200" y="1600200"/>
            <a:ext cx="8222776" cy="4525963"/>
          </a:xfrm>
        </p:spPr>
        <p:txBody>
          <a:bodyPr/>
          <a:lstStyle/>
          <a:p>
            <a:pPr>
              <a:lnSpc>
                <a:spcPct val="90000"/>
              </a:lnSpc>
            </a:pPr>
            <a:r>
              <a:rPr lang="en-US" dirty="0" smtClean="0">
                <a:solidFill>
                  <a:schemeClr val="tx1"/>
                </a:solidFill>
              </a:rPr>
              <a:t>More efficient alternative is interrupt driven I/O</a:t>
            </a:r>
          </a:p>
          <a:p>
            <a:pPr>
              <a:lnSpc>
                <a:spcPct val="90000"/>
              </a:lnSpc>
            </a:pPr>
            <a:r>
              <a:rPr lang="en-US" dirty="0" smtClean="0">
                <a:solidFill>
                  <a:schemeClr val="tx1"/>
                </a:solidFill>
              </a:rPr>
              <a:t>I/O devices generates a signal to alert the CPU that it needs attention and this </a:t>
            </a:r>
            <a:r>
              <a:rPr lang="en-US" dirty="0">
                <a:solidFill>
                  <a:schemeClr val="tx1"/>
                </a:solidFill>
              </a:rPr>
              <a:t>causes the CPU to alter its normal flow on instruction execution</a:t>
            </a:r>
          </a:p>
          <a:p>
            <a:pPr lvl="1">
              <a:lnSpc>
                <a:spcPct val="90000"/>
              </a:lnSpc>
            </a:pPr>
            <a:r>
              <a:rPr lang="en-US" dirty="0">
                <a:solidFill>
                  <a:schemeClr val="tx1"/>
                </a:solidFill>
              </a:rPr>
              <a:t>frees CPU from waiting for events</a:t>
            </a:r>
          </a:p>
          <a:p>
            <a:pPr lvl="1">
              <a:lnSpc>
                <a:spcPct val="90000"/>
              </a:lnSpc>
            </a:pPr>
            <a:r>
              <a:rPr lang="en-US" dirty="0">
                <a:solidFill>
                  <a:schemeClr val="tx1"/>
                </a:solidFill>
              </a:rPr>
              <a:t>provides control for external </a:t>
            </a:r>
            <a:r>
              <a:rPr lang="en-US" dirty="0" smtClean="0">
                <a:solidFill>
                  <a:schemeClr val="tx1"/>
                </a:solidFill>
              </a:rPr>
              <a:t>input</a:t>
            </a:r>
            <a:endParaRPr lang="en-US" dirty="0">
              <a:solidFill>
                <a:schemeClr val="tx1"/>
              </a:solidFill>
            </a:endParaRPr>
          </a:p>
          <a:p>
            <a:pPr>
              <a:lnSpc>
                <a:spcPct val="90000"/>
              </a:lnSpc>
            </a:pPr>
            <a:r>
              <a:rPr lang="en-US" dirty="0">
                <a:solidFill>
                  <a:schemeClr val="tx1"/>
                </a:solidFill>
              </a:rPr>
              <a:t>Examples</a:t>
            </a:r>
          </a:p>
          <a:p>
            <a:pPr lvl="1">
              <a:lnSpc>
                <a:spcPct val="90000"/>
              </a:lnSpc>
            </a:pPr>
            <a:r>
              <a:rPr lang="en-US" dirty="0">
                <a:solidFill>
                  <a:schemeClr val="tx1"/>
                </a:solidFill>
              </a:rPr>
              <a:t>unexpected input</a:t>
            </a:r>
          </a:p>
          <a:p>
            <a:pPr lvl="1">
              <a:lnSpc>
                <a:spcPct val="90000"/>
              </a:lnSpc>
            </a:pPr>
            <a:r>
              <a:rPr lang="en-US" dirty="0">
                <a:solidFill>
                  <a:schemeClr val="tx1"/>
                </a:solidFill>
              </a:rPr>
              <a:t>abnormal situation</a:t>
            </a:r>
          </a:p>
          <a:p>
            <a:pPr lvl="1">
              <a:lnSpc>
                <a:spcPct val="90000"/>
              </a:lnSpc>
            </a:pPr>
            <a:r>
              <a:rPr lang="en-US" dirty="0">
                <a:solidFill>
                  <a:schemeClr val="tx1"/>
                </a:solidFill>
              </a:rPr>
              <a:t>illegal instructions</a:t>
            </a:r>
          </a:p>
          <a:p>
            <a:pPr lvl="1">
              <a:lnSpc>
                <a:spcPct val="90000"/>
              </a:lnSpc>
            </a:pPr>
            <a:r>
              <a:rPr lang="en-US" dirty="0">
                <a:solidFill>
                  <a:schemeClr val="tx1"/>
                </a:solidFill>
              </a:rPr>
              <a:t>multitasking, multiprocessing</a:t>
            </a:r>
          </a:p>
        </p:txBody>
      </p:sp>
    </p:spTree>
    <p:extLst>
      <p:ext uri="{BB962C8B-B14F-4D97-AF65-F5344CB8AC3E}">
        <p14:creationId xmlns:p14="http://schemas.microsoft.com/office/powerpoint/2010/main" val="3727960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Interrupts 2</a:t>
            </a:r>
            <a:endParaRPr lang="en-GB" dirty="0" smtClean="0">
              <a:ea typeface="Arial Bold"/>
            </a:endParaRPr>
          </a:p>
        </p:txBody>
      </p:sp>
      <p:sp>
        <p:nvSpPr>
          <p:cNvPr id="12290" name="Content Placeholder 2"/>
          <p:cNvSpPr>
            <a:spLocks noGrp="1"/>
          </p:cNvSpPr>
          <p:nvPr>
            <p:ph idx="1"/>
          </p:nvPr>
        </p:nvSpPr>
        <p:spPr>
          <a:xfrm>
            <a:off x="457199" y="1600200"/>
            <a:ext cx="8195481" cy="4525963"/>
          </a:xfrm>
        </p:spPr>
        <p:txBody>
          <a:bodyPr/>
          <a:lstStyle/>
          <a:p>
            <a:r>
              <a:rPr lang="en-GB" dirty="0" smtClean="0">
                <a:solidFill>
                  <a:schemeClr val="tx1"/>
                </a:solidFill>
                <a:latin typeface="Arial" charset="0"/>
                <a:cs typeface="Arial" charset="0"/>
              </a:rPr>
              <a:t>When an I/O device generates an interrupt (via control lines on the CPU), the CPU then:</a:t>
            </a:r>
          </a:p>
          <a:p>
            <a:pPr marL="457200" indent="-457200">
              <a:buFont typeface="+mj-lt"/>
              <a:buAutoNum type="arabicPeriod"/>
            </a:pPr>
            <a:r>
              <a:rPr lang="en-GB" dirty="0" smtClean="0">
                <a:solidFill>
                  <a:schemeClr val="tx1"/>
                </a:solidFill>
                <a:latin typeface="Arial" charset="0"/>
                <a:cs typeface="Arial" charset="0"/>
              </a:rPr>
              <a:t>Stops executing the current process, which includes</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saving </a:t>
            </a:r>
            <a:r>
              <a:rPr lang="en-US" dirty="0">
                <a:solidFill>
                  <a:schemeClr val="tx1"/>
                </a:solidFill>
                <a:latin typeface="Arial" panose="020B0604020202020204" pitchFamily="34" charset="0"/>
                <a:cs typeface="Arial" panose="020B0604020202020204" pitchFamily="34" charset="0"/>
              </a:rPr>
              <a:t>the context of the current program being executed. </a:t>
            </a:r>
            <a:endParaRPr lang="en-US" dirty="0" smtClean="0">
              <a:solidFill>
                <a:schemeClr val="tx1"/>
              </a:solidFill>
              <a:latin typeface="Arial" panose="020B0604020202020204" pitchFamily="34" charset="0"/>
              <a:cs typeface="Arial" panose="020B0604020202020204" pitchFamily="34" charset="0"/>
            </a:endParaRPr>
          </a:p>
          <a:p>
            <a:pPr marL="457200" indent="-457200">
              <a:buFont typeface="+mj-lt"/>
              <a:buAutoNum type="arabicPeriod"/>
            </a:pPr>
            <a:r>
              <a:rPr lang="en-GB" dirty="0" smtClean="0">
                <a:solidFill>
                  <a:schemeClr val="tx1"/>
                </a:solidFill>
                <a:latin typeface="Arial" charset="0"/>
                <a:cs typeface="Arial" charset="0"/>
              </a:rPr>
              <a:t>Finds the cause of the interrupt: which device?</a:t>
            </a:r>
          </a:p>
          <a:p>
            <a:pPr marL="457200" indent="-457200">
              <a:buFont typeface="+mj-lt"/>
              <a:buAutoNum type="arabicPeriod"/>
            </a:pPr>
            <a:r>
              <a:rPr lang="en-GB" i="1" dirty="0" smtClean="0">
                <a:solidFill>
                  <a:schemeClr val="tx1"/>
                </a:solidFill>
                <a:latin typeface="Arial" charset="0"/>
                <a:cs typeface="Arial" charset="0"/>
              </a:rPr>
              <a:t>Services</a:t>
            </a:r>
            <a:r>
              <a:rPr lang="en-GB" dirty="0" smtClean="0">
                <a:solidFill>
                  <a:schemeClr val="tx1"/>
                </a:solidFill>
                <a:latin typeface="Arial" charset="0"/>
                <a:cs typeface="Arial" charset="0"/>
              </a:rPr>
              <a:t> the interrupt by setting the Program Counter to the starting address of an interrupt handler program</a:t>
            </a:r>
          </a:p>
          <a:p>
            <a:pPr marL="457200" indent="-457200">
              <a:buFont typeface="+mj-lt"/>
              <a:buAutoNum type="arabicPeriod"/>
            </a:pPr>
            <a:r>
              <a:rPr lang="en-GB" dirty="0" smtClean="0">
                <a:solidFill>
                  <a:schemeClr val="tx1"/>
                </a:solidFill>
                <a:latin typeface="Arial" charset="0"/>
                <a:cs typeface="Arial" charset="0"/>
              </a:rPr>
              <a:t>Resumes execution of the original process</a:t>
            </a:r>
          </a:p>
          <a:p>
            <a:r>
              <a:rPr lang="en-GB" dirty="0" smtClean="0">
                <a:solidFill>
                  <a:schemeClr val="tx1"/>
                </a:solidFill>
                <a:latin typeface="Arial" charset="0"/>
                <a:cs typeface="Arial" charset="0"/>
              </a:rPr>
              <a:t>Interrupts may be prioritised</a:t>
            </a:r>
          </a:p>
          <a:p>
            <a:r>
              <a:rPr lang="en-GB" dirty="0" smtClean="0">
                <a:solidFill>
                  <a:schemeClr val="tx1"/>
                </a:solidFill>
                <a:latin typeface="Arial" charset="0"/>
                <a:cs typeface="Arial" charset="0"/>
              </a:rPr>
              <a:t>Interrupts will typically disabled while an interrupt is being handled</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4165766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I/O Characteristics 1</a:t>
            </a:r>
          </a:p>
        </p:txBody>
      </p:sp>
      <p:sp>
        <p:nvSpPr>
          <p:cNvPr id="12290" name="Content Placeholder 2"/>
          <p:cNvSpPr>
            <a:spLocks noGrp="1"/>
          </p:cNvSpPr>
          <p:nvPr>
            <p:ph idx="1"/>
          </p:nvPr>
        </p:nvSpPr>
        <p:spPr>
          <a:xfrm>
            <a:off x="457199" y="1600200"/>
            <a:ext cx="8263719" cy="4525963"/>
          </a:xfrm>
        </p:spPr>
        <p:txBody>
          <a:bodyPr/>
          <a:lstStyle/>
          <a:p>
            <a:r>
              <a:rPr lang="en-GB" dirty="0">
                <a:solidFill>
                  <a:schemeClr val="tx1"/>
                </a:solidFill>
              </a:rPr>
              <a:t>I/O is often the predominant factor, especially in business and multi-media applications </a:t>
            </a:r>
          </a:p>
          <a:p>
            <a:r>
              <a:rPr lang="en-GB" dirty="0" smtClean="0">
                <a:solidFill>
                  <a:schemeClr val="tx1"/>
                </a:solidFill>
              </a:rPr>
              <a:t>web </a:t>
            </a:r>
            <a:r>
              <a:rPr lang="en-GB" dirty="0">
                <a:solidFill>
                  <a:schemeClr val="tx1"/>
                </a:solidFill>
              </a:rPr>
              <a:t>services (e.g. e-commerce) require massive amounts of fast I/O to handle and process I/O requests as they occur (i.e. in real-time)</a:t>
            </a:r>
          </a:p>
          <a:p>
            <a:r>
              <a:rPr lang="en-GB" dirty="0">
                <a:solidFill>
                  <a:schemeClr val="tx1"/>
                </a:solidFill>
              </a:rPr>
              <a:t>PCs have rapidly increased in CPU capability but I/O processing is still limited  </a:t>
            </a:r>
            <a:r>
              <a:rPr lang="en-GB" dirty="0">
                <a:solidFill>
                  <a:schemeClr val="tx1"/>
                </a:solidFill>
                <a:sym typeface="Symbol" panose="05050102010706020507" pitchFamily="18" charset="2"/>
              </a:rPr>
              <a:t></a:t>
            </a:r>
            <a:r>
              <a:rPr lang="en-GB" dirty="0">
                <a:solidFill>
                  <a:schemeClr val="tx1"/>
                </a:solidFill>
              </a:rPr>
              <a:t> mainframe computers with better I/O capability still used for business processing</a:t>
            </a:r>
          </a:p>
        </p:txBody>
      </p:sp>
    </p:spTree>
    <p:extLst>
      <p:ext uri="{BB962C8B-B14F-4D97-AF65-F5344CB8AC3E}">
        <p14:creationId xmlns:p14="http://schemas.microsoft.com/office/powerpoint/2010/main" val="6519096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Interrupts 3</a:t>
            </a:r>
            <a:endParaRPr lang="en-GB" dirty="0" smtClean="0">
              <a:ea typeface="Arial Bold"/>
            </a:endParaRPr>
          </a:p>
        </p:txBody>
      </p:sp>
      <p:sp>
        <p:nvSpPr>
          <p:cNvPr id="12290" name="Content Placeholder 2"/>
          <p:cNvSpPr>
            <a:spLocks noGrp="1"/>
          </p:cNvSpPr>
          <p:nvPr>
            <p:ph idx="1"/>
          </p:nvPr>
        </p:nvSpPr>
        <p:spPr>
          <a:xfrm>
            <a:off x="457200" y="1600200"/>
            <a:ext cx="8441140" cy="4525963"/>
          </a:xfrm>
        </p:spPr>
        <p:txBody>
          <a:bodyPr/>
          <a:lstStyle/>
          <a:p>
            <a:pPr>
              <a:lnSpc>
                <a:spcPct val="90000"/>
              </a:lnSpc>
            </a:pPr>
            <a:r>
              <a:rPr lang="en-US" dirty="0">
                <a:solidFill>
                  <a:schemeClr val="tx1"/>
                </a:solidFill>
              </a:rPr>
              <a:t>Interrupt lines (hardware</a:t>
            </a:r>
            <a:r>
              <a:rPr lang="en-US" dirty="0" smtClean="0">
                <a:solidFill>
                  <a:schemeClr val="tx1"/>
                </a:solidFill>
              </a:rPr>
              <a:t>)</a:t>
            </a:r>
          </a:p>
          <a:p>
            <a:pPr lvl="1">
              <a:lnSpc>
                <a:spcPct val="90000"/>
              </a:lnSpc>
            </a:pPr>
            <a:r>
              <a:rPr lang="en-US" dirty="0" smtClean="0">
                <a:solidFill>
                  <a:schemeClr val="tx1"/>
                </a:solidFill>
                <a:latin typeface="Arial" panose="020B0604020202020204" pitchFamily="34" charset="0"/>
                <a:cs typeface="Arial" panose="020B0604020202020204" pitchFamily="34" charset="0"/>
              </a:rPr>
              <a:t>PCs </a:t>
            </a:r>
            <a:r>
              <a:rPr lang="en-US" dirty="0">
                <a:solidFill>
                  <a:schemeClr val="tx1"/>
                </a:solidFill>
                <a:latin typeface="Arial" panose="020B0604020202020204" pitchFamily="34" charset="0"/>
                <a:cs typeface="Arial" panose="020B0604020202020204" pitchFamily="34" charset="0"/>
              </a:rPr>
              <a:t>generally have 8 or 15 interrupt lines (IRQ1 …. </a:t>
            </a:r>
            <a:r>
              <a:rPr lang="en-US" dirty="0" err="1">
                <a:solidFill>
                  <a:schemeClr val="tx1"/>
                </a:solidFill>
                <a:latin typeface="Arial" panose="020B0604020202020204" pitchFamily="34" charset="0"/>
                <a:cs typeface="Arial" panose="020B0604020202020204" pitchFamily="34" charset="0"/>
              </a:rPr>
              <a:t>IRQx</a:t>
            </a:r>
            <a:r>
              <a:rPr lang="en-US" dirty="0">
                <a:solidFill>
                  <a:schemeClr val="tx1"/>
                </a:solidFill>
                <a:latin typeface="Arial" panose="020B0604020202020204" pitchFamily="34" charset="0"/>
                <a:cs typeface="Arial" panose="020B0604020202020204" pitchFamily="34" charset="0"/>
              </a:rPr>
              <a:t>) </a:t>
            </a:r>
            <a:endParaRPr lang="en-US" dirty="0">
              <a:solidFill>
                <a:schemeClr val="tx1"/>
              </a:solidFill>
            </a:endParaRPr>
          </a:p>
          <a:p>
            <a:pPr>
              <a:lnSpc>
                <a:spcPct val="90000"/>
              </a:lnSpc>
            </a:pPr>
            <a:r>
              <a:rPr lang="en-US" dirty="0">
                <a:solidFill>
                  <a:schemeClr val="tx1"/>
                </a:solidFill>
              </a:rPr>
              <a:t>Interrupt request</a:t>
            </a:r>
          </a:p>
          <a:p>
            <a:pPr>
              <a:lnSpc>
                <a:spcPct val="90000"/>
              </a:lnSpc>
            </a:pPr>
            <a:r>
              <a:rPr lang="en-US" dirty="0">
                <a:solidFill>
                  <a:schemeClr val="tx1"/>
                </a:solidFill>
              </a:rPr>
              <a:t>Interrupt </a:t>
            </a:r>
            <a:r>
              <a:rPr lang="en-US" dirty="0" smtClean="0">
                <a:solidFill>
                  <a:schemeClr val="tx1"/>
                </a:solidFill>
              </a:rPr>
              <a:t>handlers (aka interrupt routine)</a:t>
            </a:r>
            <a:endParaRPr lang="en-US" dirty="0">
              <a:solidFill>
                <a:schemeClr val="tx1"/>
              </a:solidFill>
            </a:endParaRPr>
          </a:p>
          <a:p>
            <a:pPr lvl="1">
              <a:lnSpc>
                <a:spcPct val="90000"/>
              </a:lnSpc>
            </a:pPr>
            <a:r>
              <a:rPr lang="en-US" dirty="0">
                <a:solidFill>
                  <a:schemeClr val="tx1"/>
                </a:solidFill>
              </a:rPr>
              <a:t>Program that services the interrupt</a:t>
            </a:r>
          </a:p>
          <a:p>
            <a:pPr>
              <a:lnSpc>
                <a:spcPct val="90000"/>
              </a:lnSpc>
            </a:pPr>
            <a:r>
              <a:rPr lang="en-US" dirty="0" smtClean="0">
                <a:solidFill>
                  <a:schemeClr val="tx1"/>
                </a:solidFill>
              </a:rPr>
              <a:t>Process </a:t>
            </a:r>
            <a:r>
              <a:rPr lang="en-US" dirty="0">
                <a:solidFill>
                  <a:schemeClr val="tx1"/>
                </a:solidFill>
              </a:rPr>
              <a:t>Control Block (PCB)</a:t>
            </a:r>
          </a:p>
          <a:p>
            <a:pPr lvl="1">
              <a:lnSpc>
                <a:spcPct val="90000"/>
              </a:lnSpc>
            </a:pPr>
            <a:r>
              <a:rPr lang="en-US" dirty="0">
                <a:solidFill>
                  <a:schemeClr val="tx1"/>
                </a:solidFill>
              </a:rPr>
              <a:t>Located in a part of memory known as the stack area</a:t>
            </a:r>
          </a:p>
          <a:p>
            <a:pPr lvl="1">
              <a:lnSpc>
                <a:spcPct val="90000"/>
              </a:lnSpc>
            </a:pPr>
            <a:r>
              <a:rPr lang="en-US" dirty="0">
                <a:solidFill>
                  <a:schemeClr val="tx1"/>
                </a:solidFill>
              </a:rPr>
              <a:t>All registers of a program are saved here before control is transferred to the interrupt </a:t>
            </a:r>
            <a:r>
              <a:rPr lang="en-US" dirty="0" smtClean="0">
                <a:solidFill>
                  <a:schemeClr val="tx1"/>
                </a:solidFill>
              </a:rPr>
              <a:t>handler</a:t>
            </a:r>
          </a:p>
          <a:p>
            <a:r>
              <a:rPr lang="en-US" dirty="0">
                <a:solidFill>
                  <a:schemeClr val="tx1"/>
                </a:solidFill>
              </a:rPr>
              <a:t>Servicing the interrupt</a:t>
            </a:r>
          </a:p>
          <a:p>
            <a:pPr lvl="1"/>
            <a:r>
              <a:rPr lang="en-US" dirty="0">
                <a:solidFill>
                  <a:schemeClr val="tx1"/>
                </a:solidFill>
              </a:rPr>
              <a:t>suspends program in progress</a:t>
            </a:r>
          </a:p>
          <a:p>
            <a:pPr lvl="1"/>
            <a:r>
              <a:rPr lang="en-US" dirty="0">
                <a:solidFill>
                  <a:schemeClr val="tx1"/>
                </a:solidFill>
              </a:rPr>
              <a:t>saves pertinent information including last instruction executed and data values in registers in the PCB (process control block)</a:t>
            </a:r>
          </a:p>
          <a:p>
            <a:pPr lvl="1"/>
            <a:r>
              <a:rPr lang="en-US" dirty="0">
                <a:solidFill>
                  <a:schemeClr val="tx1"/>
                </a:solidFill>
              </a:rPr>
              <a:t>branches to interrupt handler </a:t>
            </a:r>
          </a:p>
          <a:p>
            <a:pPr>
              <a:lnSpc>
                <a:spcPct val="90000"/>
              </a:lnSpc>
            </a:pPr>
            <a:endParaRPr lang="en-US" dirty="0"/>
          </a:p>
        </p:txBody>
      </p:sp>
    </p:spTree>
    <p:extLst>
      <p:ext uri="{BB962C8B-B14F-4D97-AF65-F5344CB8AC3E}">
        <p14:creationId xmlns:p14="http://schemas.microsoft.com/office/powerpoint/2010/main" val="5581389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Servicing an Interrupt</a:t>
            </a:r>
            <a:endParaRPr lang="en-GB" dirty="0" smtClean="0">
              <a:ea typeface="Arial Bold"/>
            </a:endParaRPr>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4459"/>
          <a:stretch>
            <a:fillRect/>
          </a:stretch>
        </p:blipFill>
        <p:spPr bwMode="auto">
          <a:xfrm>
            <a:off x="457199" y="1708447"/>
            <a:ext cx="8533618" cy="47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5173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Use of Interrupts 1</a:t>
            </a:r>
            <a:endParaRPr lang="en-GB" dirty="0" smtClean="0">
              <a:ea typeface="Arial Bold"/>
            </a:endParaRPr>
          </a:p>
        </p:txBody>
      </p:sp>
      <p:sp>
        <p:nvSpPr>
          <p:cNvPr id="12290" name="Content Placeholder 2"/>
          <p:cNvSpPr>
            <a:spLocks noGrp="1"/>
          </p:cNvSpPr>
          <p:nvPr>
            <p:ph idx="1"/>
          </p:nvPr>
        </p:nvSpPr>
        <p:spPr>
          <a:xfrm>
            <a:off x="457200" y="1600200"/>
            <a:ext cx="8209128" cy="4525963"/>
          </a:xfrm>
        </p:spPr>
        <p:txBody>
          <a:bodyPr/>
          <a:lstStyle/>
          <a:p>
            <a:r>
              <a:rPr lang="en-US" dirty="0">
                <a:solidFill>
                  <a:schemeClr val="tx1"/>
                </a:solidFill>
              </a:rPr>
              <a:t>Notify that an external event has occurred </a:t>
            </a:r>
            <a:endParaRPr lang="en-US" dirty="0" smtClean="0">
              <a:solidFill>
                <a:schemeClr val="tx1"/>
              </a:solidFill>
            </a:endParaRPr>
          </a:p>
          <a:p>
            <a:pPr lvl="1"/>
            <a:r>
              <a:rPr lang="en-US" dirty="0" smtClean="0">
                <a:solidFill>
                  <a:schemeClr val="tx1"/>
                </a:solidFill>
              </a:rPr>
              <a:t>real-time </a:t>
            </a:r>
            <a:r>
              <a:rPr lang="en-US" dirty="0">
                <a:solidFill>
                  <a:schemeClr val="tx1"/>
                </a:solidFill>
              </a:rPr>
              <a:t>or </a:t>
            </a:r>
            <a:r>
              <a:rPr lang="en-US" dirty="0" smtClean="0">
                <a:solidFill>
                  <a:schemeClr val="tx1"/>
                </a:solidFill>
              </a:rPr>
              <a:t>time-sensitive, </a:t>
            </a:r>
            <a:r>
              <a:rPr lang="en-US" i="1" dirty="0" smtClean="0">
                <a:solidFill>
                  <a:schemeClr val="tx1"/>
                </a:solidFill>
                <a:latin typeface="Arial" panose="020B0604020202020204" pitchFamily="34" charset="0"/>
                <a:cs typeface="Arial" panose="020B0604020202020204" pitchFamily="34" charset="0"/>
              </a:rPr>
              <a:t>external </a:t>
            </a:r>
            <a:r>
              <a:rPr lang="en-US" i="1" dirty="0">
                <a:solidFill>
                  <a:schemeClr val="tx1"/>
                </a:solidFill>
                <a:latin typeface="Arial" panose="020B0604020202020204" pitchFamily="34" charset="0"/>
                <a:cs typeface="Arial" panose="020B0604020202020204" pitchFamily="34" charset="0"/>
              </a:rPr>
              <a:t>event </a:t>
            </a:r>
            <a:r>
              <a:rPr lang="en-US" i="1" dirty="0" err="1">
                <a:solidFill>
                  <a:schemeClr val="tx1"/>
                </a:solidFill>
                <a:latin typeface="Arial" panose="020B0604020202020204" pitchFamily="34" charset="0"/>
                <a:cs typeface="Arial" panose="020B0604020202020204" pitchFamily="34" charset="0"/>
              </a:rPr>
              <a:t>notifier</a:t>
            </a:r>
            <a:r>
              <a:rPr lang="en-US" i="1"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frees CPU from polling, </a:t>
            </a:r>
            <a:r>
              <a:rPr lang="en-US" dirty="0" smtClean="0">
                <a:solidFill>
                  <a:schemeClr val="tx1"/>
                </a:solidFill>
                <a:latin typeface="Arial" panose="020B0604020202020204" pitchFamily="34" charset="0"/>
                <a:cs typeface="Arial" panose="020B0604020202020204" pitchFamily="34" charset="0"/>
              </a:rPr>
              <a:t>a </a:t>
            </a:r>
            <a:r>
              <a:rPr lang="en-US" dirty="0">
                <a:solidFill>
                  <a:schemeClr val="tx1"/>
                </a:solidFill>
                <a:latin typeface="Arial" panose="020B0604020202020204" pitchFamily="34" charset="0"/>
                <a:cs typeface="Arial" panose="020B0604020202020204" pitchFamily="34" charset="0"/>
              </a:rPr>
              <a:t>means for the user to control the computer from an input </a:t>
            </a:r>
            <a:r>
              <a:rPr lang="en-US" dirty="0" smtClean="0">
                <a:solidFill>
                  <a:schemeClr val="tx1"/>
                </a:solidFill>
                <a:latin typeface="Arial" panose="020B0604020202020204" pitchFamily="34" charset="0"/>
                <a:cs typeface="Arial" panose="020B0604020202020204" pitchFamily="34" charset="0"/>
              </a:rPr>
              <a:t>device</a:t>
            </a:r>
            <a:endParaRPr lang="en-US" dirty="0">
              <a:solidFill>
                <a:schemeClr val="tx1"/>
              </a:solidFill>
            </a:endParaRPr>
          </a:p>
          <a:p>
            <a:r>
              <a:rPr lang="en-US" dirty="0">
                <a:solidFill>
                  <a:schemeClr val="tx1"/>
                </a:solidFill>
              </a:rPr>
              <a:t>Signal completion</a:t>
            </a:r>
          </a:p>
          <a:p>
            <a:pPr lvl="1"/>
            <a:r>
              <a:rPr lang="en-US" dirty="0">
                <a:solidFill>
                  <a:schemeClr val="tx1"/>
                </a:solidFill>
                <a:latin typeface="Arial" panose="020B0604020202020204" pitchFamily="34" charset="0"/>
                <a:cs typeface="Arial" panose="020B0604020202020204" pitchFamily="34" charset="0"/>
              </a:rPr>
              <a:t>means of controlling the flow of data to an external device, I.E. device will let the CPU know it is ready for (more) </a:t>
            </a:r>
            <a:r>
              <a:rPr lang="en-US" dirty="0" smtClean="0">
                <a:solidFill>
                  <a:schemeClr val="tx1"/>
                </a:solidFill>
                <a:latin typeface="Arial" panose="020B0604020202020204" pitchFamily="34" charset="0"/>
                <a:cs typeface="Arial" panose="020B0604020202020204" pitchFamily="34" charset="0"/>
              </a:rPr>
              <a:t>data, e.g. </a:t>
            </a:r>
            <a:r>
              <a:rPr lang="en-US" dirty="0" smtClean="0">
                <a:solidFill>
                  <a:schemeClr val="tx1"/>
                </a:solidFill>
              </a:rPr>
              <a:t>printer </a:t>
            </a:r>
            <a:r>
              <a:rPr lang="en-US" dirty="0">
                <a:solidFill>
                  <a:schemeClr val="tx1"/>
                </a:solidFill>
              </a:rPr>
              <a:t>ready or buffer full</a:t>
            </a:r>
          </a:p>
          <a:p>
            <a:r>
              <a:rPr lang="en-US" dirty="0">
                <a:solidFill>
                  <a:schemeClr val="tx1"/>
                </a:solidFill>
              </a:rPr>
              <a:t>Allocate CPU time</a:t>
            </a:r>
          </a:p>
          <a:p>
            <a:pPr lvl="1"/>
            <a:r>
              <a:rPr lang="en-US" dirty="0">
                <a:solidFill>
                  <a:schemeClr val="tx1"/>
                </a:solidFill>
              </a:rPr>
              <a:t>time </a:t>
            </a:r>
            <a:r>
              <a:rPr lang="en-US" dirty="0" smtClean="0">
                <a:solidFill>
                  <a:schemeClr val="tx1"/>
                </a:solidFill>
              </a:rPr>
              <a:t>sharing</a:t>
            </a:r>
          </a:p>
          <a:p>
            <a:pPr lvl="1"/>
            <a:r>
              <a:rPr lang="en-US" dirty="0">
                <a:solidFill>
                  <a:schemeClr val="tx1"/>
                </a:solidFill>
                <a:latin typeface="Arial" panose="020B0604020202020204" pitchFamily="34" charset="0"/>
                <a:cs typeface="Arial" panose="020B0604020202020204" pitchFamily="34" charset="0"/>
              </a:rPr>
              <a:t>e</a:t>
            </a:r>
            <a:r>
              <a:rPr lang="en-US" dirty="0" smtClean="0">
                <a:solidFill>
                  <a:schemeClr val="tx1"/>
                </a:solidFill>
                <a:latin typeface="Arial" panose="020B0604020202020204" pitchFamily="34" charset="0"/>
                <a:cs typeface="Arial" panose="020B0604020202020204" pitchFamily="34" charset="0"/>
              </a:rPr>
              <a:t>.g. </a:t>
            </a:r>
            <a:r>
              <a:rPr lang="en-US" dirty="0">
                <a:solidFill>
                  <a:schemeClr val="tx1"/>
                </a:solidFill>
                <a:latin typeface="Arial" panose="020B0604020202020204" pitchFamily="34" charset="0"/>
                <a:cs typeface="Arial" panose="020B0604020202020204" pitchFamily="34" charset="0"/>
              </a:rPr>
              <a:t>to different programs (multi-tasking)</a:t>
            </a:r>
            <a:r>
              <a:rPr lang="en-US" b="1"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an internal clock times the execution of programs and sends an interrupt to the </a:t>
            </a:r>
            <a:r>
              <a:rPr lang="en-US" dirty="0" smtClean="0">
                <a:solidFill>
                  <a:schemeClr val="tx1"/>
                </a:solidFill>
                <a:latin typeface="Arial" panose="020B0604020202020204" pitchFamily="34" charset="0"/>
                <a:cs typeface="Arial" panose="020B0604020202020204" pitchFamily="34" charset="0"/>
              </a:rPr>
              <a:t>CPU </a:t>
            </a:r>
            <a:endParaRPr lang="en-US" dirty="0">
              <a:solidFill>
                <a:schemeClr val="tx1"/>
              </a:solidFill>
              <a:latin typeface="Arial" panose="020B0604020202020204" pitchFamily="34" charset="0"/>
              <a:cs typeface="Arial" panose="020B0604020202020204" pitchFamily="34" charset="0"/>
            </a:endParaRPr>
          </a:p>
          <a:p>
            <a:pPr lvl="1"/>
            <a:endParaRPr lang="en-US" dirty="0"/>
          </a:p>
        </p:txBody>
      </p:sp>
    </p:spTree>
    <p:extLst>
      <p:ext uri="{BB962C8B-B14F-4D97-AF65-F5344CB8AC3E}">
        <p14:creationId xmlns:p14="http://schemas.microsoft.com/office/powerpoint/2010/main" val="3923367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Use of Interrupts 2</a:t>
            </a:r>
            <a:endParaRPr lang="en-GB" dirty="0" smtClean="0">
              <a:ea typeface="Arial Bold"/>
            </a:endParaRPr>
          </a:p>
        </p:txBody>
      </p:sp>
      <p:sp>
        <p:nvSpPr>
          <p:cNvPr id="12290" name="Content Placeholder 2"/>
          <p:cNvSpPr>
            <a:spLocks noGrp="1"/>
          </p:cNvSpPr>
          <p:nvPr>
            <p:ph idx="1"/>
          </p:nvPr>
        </p:nvSpPr>
        <p:spPr>
          <a:xfrm>
            <a:off x="457200" y="1600200"/>
            <a:ext cx="8209128" cy="4525963"/>
          </a:xfrm>
        </p:spPr>
        <p:txBody>
          <a:bodyPr/>
          <a:lstStyle/>
          <a:p>
            <a:r>
              <a:rPr lang="en-US" dirty="0" smtClean="0">
                <a:solidFill>
                  <a:schemeClr val="tx1"/>
                </a:solidFill>
              </a:rPr>
              <a:t>Indicate </a:t>
            </a:r>
            <a:r>
              <a:rPr lang="en-US" dirty="0">
                <a:solidFill>
                  <a:schemeClr val="tx1"/>
                </a:solidFill>
              </a:rPr>
              <a:t>abnormal event (CPU originates for notification and recovery)</a:t>
            </a:r>
          </a:p>
          <a:p>
            <a:pPr lvl="1"/>
            <a:r>
              <a:rPr lang="en-US" dirty="0" smtClean="0">
                <a:solidFill>
                  <a:schemeClr val="tx1"/>
                </a:solidFill>
              </a:rPr>
              <a:t>hardware error, </a:t>
            </a:r>
            <a:r>
              <a:rPr lang="en-US" dirty="0">
                <a:solidFill>
                  <a:schemeClr val="tx1"/>
                </a:solidFill>
                <a:latin typeface="Arial" panose="020B0604020202020204" pitchFamily="34" charset="0"/>
                <a:cs typeface="Arial" panose="020B0604020202020204" pitchFamily="34" charset="0"/>
              </a:rPr>
              <a:t>power failure, illegal instructions (/ by 0), non-existent OPCODE, </a:t>
            </a:r>
            <a:r>
              <a:rPr lang="en-US" dirty="0" smtClean="0">
                <a:solidFill>
                  <a:schemeClr val="tx1"/>
                </a:solidFill>
                <a:latin typeface="Arial" panose="020B0604020202020204" pitchFamily="34" charset="0"/>
                <a:cs typeface="Arial" panose="020B0604020202020204" pitchFamily="34" charset="0"/>
              </a:rPr>
              <a:t>byte error, internal interrupts </a:t>
            </a:r>
            <a:r>
              <a:rPr lang="en-US" dirty="0">
                <a:solidFill>
                  <a:schemeClr val="tx1"/>
                </a:solidFill>
                <a:latin typeface="Arial" panose="020B0604020202020204" pitchFamily="34" charset="0"/>
                <a:cs typeface="Arial" panose="020B0604020202020204" pitchFamily="34" charset="0"/>
              </a:rPr>
              <a:t>- traps or </a:t>
            </a:r>
            <a:r>
              <a:rPr lang="en-US" dirty="0" smtClean="0">
                <a:solidFill>
                  <a:schemeClr val="tx1"/>
                </a:solidFill>
                <a:latin typeface="Arial" panose="020B0604020202020204" pitchFamily="34" charset="0"/>
                <a:cs typeface="Arial" panose="020B0604020202020204" pitchFamily="34" charset="0"/>
              </a:rPr>
              <a:t>exceptions</a:t>
            </a:r>
            <a:endParaRPr lang="en-US" dirty="0">
              <a:solidFill>
                <a:schemeClr val="tx1"/>
              </a:solidFill>
            </a:endParaRPr>
          </a:p>
          <a:p>
            <a:r>
              <a:rPr lang="en-US" dirty="0">
                <a:solidFill>
                  <a:schemeClr val="tx1"/>
                </a:solidFill>
              </a:rPr>
              <a:t>Software </a:t>
            </a:r>
            <a:r>
              <a:rPr lang="en-US" dirty="0" smtClean="0">
                <a:solidFill>
                  <a:schemeClr val="tx1"/>
                </a:solidFill>
              </a:rPr>
              <a:t>interrupts</a:t>
            </a:r>
          </a:p>
          <a:p>
            <a:pPr lvl="1"/>
            <a:r>
              <a:rPr lang="en-US" dirty="0">
                <a:solidFill>
                  <a:schemeClr val="tx1"/>
                </a:solidFill>
                <a:latin typeface="Arial" panose="020B0604020202020204" pitchFamily="34" charset="0"/>
                <a:cs typeface="Arial" panose="020B0604020202020204" pitchFamily="34" charset="0"/>
              </a:rPr>
              <a:t>SW simulation of interrupts</a:t>
            </a:r>
            <a:r>
              <a:rPr lang="en-US" b="1"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address space indicates which interrupt is called (INT</a:t>
            </a:r>
            <a:r>
              <a:rPr lang="en-US"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pPr lvl="1"/>
            <a:endParaRPr lang="en-US" dirty="0"/>
          </a:p>
        </p:txBody>
      </p:sp>
    </p:spTree>
    <p:extLst>
      <p:ext uri="{BB962C8B-B14F-4D97-AF65-F5344CB8AC3E}">
        <p14:creationId xmlns:p14="http://schemas.microsoft.com/office/powerpoint/2010/main" val="138742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Multiple Interrupts</a:t>
            </a:r>
            <a:endParaRPr lang="en-GB" dirty="0" smtClean="0">
              <a:ea typeface="Arial Bold"/>
            </a:endParaRPr>
          </a:p>
        </p:txBody>
      </p:sp>
      <p:sp>
        <p:nvSpPr>
          <p:cNvPr id="12290" name="Content Placeholder 2"/>
          <p:cNvSpPr>
            <a:spLocks noGrp="1"/>
          </p:cNvSpPr>
          <p:nvPr>
            <p:ph idx="1"/>
          </p:nvPr>
        </p:nvSpPr>
        <p:spPr>
          <a:xfrm>
            <a:off x="457200" y="1600200"/>
            <a:ext cx="8250072" cy="4525963"/>
          </a:xfrm>
        </p:spPr>
        <p:txBody>
          <a:bodyPr/>
          <a:lstStyle/>
          <a:p>
            <a:pPr>
              <a:lnSpc>
                <a:spcPct val="90000"/>
              </a:lnSpc>
            </a:pPr>
            <a:r>
              <a:rPr lang="en-US" dirty="0">
                <a:solidFill>
                  <a:schemeClr val="tx1"/>
                </a:solidFill>
              </a:rPr>
              <a:t>Identifying devices </a:t>
            </a:r>
          </a:p>
          <a:p>
            <a:pPr lvl="1">
              <a:lnSpc>
                <a:spcPct val="90000"/>
              </a:lnSpc>
            </a:pPr>
            <a:r>
              <a:rPr lang="en-US" dirty="0" smtClean="0">
                <a:solidFill>
                  <a:schemeClr val="tx1"/>
                </a:solidFill>
              </a:rPr>
              <a:t>Polling:</a:t>
            </a:r>
            <a:br>
              <a:rPr lang="en-US" dirty="0" smtClean="0">
                <a:solidFill>
                  <a:schemeClr val="tx1"/>
                </a:solidFill>
              </a:rPr>
            </a:br>
            <a:r>
              <a:rPr lang="en-US" dirty="0" smtClean="0">
                <a:solidFill>
                  <a:schemeClr val="tx1"/>
                </a:solidFill>
              </a:rPr>
              <a:t>interrupts </a:t>
            </a:r>
            <a:r>
              <a:rPr lang="en-US" dirty="0">
                <a:solidFill>
                  <a:schemeClr val="tx1"/>
                </a:solidFill>
              </a:rPr>
              <a:t>jumps to polling routine checking for input in rotation, then to appropriate interrupt </a:t>
            </a:r>
            <a:r>
              <a:rPr lang="en-US" dirty="0" smtClean="0">
                <a:solidFill>
                  <a:schemeClr val="tx1"/>
                </a:solidFill>
              </a:rPr>
              <a:t>routine</a:t>
            </a:r>
            <a:endParaRPr lang="en-US" dirty="0">
              <a:solidFill>
                <a:schemeClr val="tx1"/>
              </a:solidFill>
            </a:endParaRPr>
          </a:p>
          <a:p>
            <a:pPr lvl="1">
              <a:lnSpc>
                <a:spcPct val="90000"/>
              </a:lnSpc>
            </a:pPr>
            <a:r>
              <a:rPr lang="en-US" dirty="0">
                <a:solidFill>
                  <a:schemeClr val="tx1"/>
                </a:solidFill>
              </a:rPr>
              <a:t>Vectored </a:t>
            </a:r>
            <a:r>
              <a:rPr lang="en-US" dirty="0" smtClean="0">
                <a:solidFill>
                  <a:schemeClr val="tx1"/>
                </a:solidFill>
              </a:rPr>
              <a:t>interrupts:</a:t>
            </a:r>
            <a:br>
              <a:rPr lang="en-US" dirty="0" smtClean="0">
                <a:solidFill>
                  <a:schemeClr val="tx1"/>
                </a:solidFill>
              </a:rPr>
            </a:br>
            <a:r>
              <a:rPr lang="en-US" dirty="0" smtClean="0">
                <a:solidFill>
                  <a:schemeClr val="tx1"/>
                </a:solidFill>
              </a:rPr>
              <a:t>Interrupt </a:t>
            </a:r>
            <a:r>
              <a:rPr lang="en-US" dirty="0">
                <a:solidFill>
                  <a:schemeClr val="tx1"/>
                </a:solidFill>
              </a:rPr>
              <a:t>includes address of interrupting </a:t>
            </a:r>
            <a:r>
              <a:rPr lang="en-US" dirty="0" smtClean="0">
                <a:solidFill>
                  <a:schemeClr val="tx1"/>
                </a:solidFill>
              </a:rPr>
              <a:t>device</a:t>
            </a:r>
            <a:endParaRPr lang="en-US" dirty="0">
              <a:solidFill>
                <a:schemeClr val="tx1"/>
              </a:solidFill>
            </a:endParaRPr>
          </a:p>
          <a:p>
            <a:pPr>
              <a:lnSpc>
                <a:spcPct val="90000"/>
              </a:lnSpc>
            </a:pPr>
            <a:r>
              <a:rPr lang="en-US" dirty="0">
                <a:solidFill>
                  <a:schemeClr val="tx1"/>
                </a:solidFill>
              </a:rPr>
              <a:t>Interrupt priorities</a:t>
            </a:r>
          </a:p>
          <a:p>
            <a:pPr lvl="1">
              <a:lnSpc>
                <a:spcPct val="90000"/>
              </a:lnSpc>
            </a:pPr>
            <a:r>
              <a:rPr lang="en-US" dirty="0">
                <a:solidFill>
                  <a:schemeClr val="tx1"/>
                </a:solidFill>
              </a:rPr>
              <a:t>Loss of data vs. task completion</a:t>
            </a:r>
          </a:p>
          <a:p>
            <a:pPr>
              <a:lnSpc>
                <a:spcPct val="90000"/>
              </a:lnSpc>
            </a:pPr>
            <a:r>
              <a:rPr lang="en-US" dirty="0" err="1">
                <a:solidFill>
                  <a:schemeClr val="tx1"/>
                </a:solidFill>
              </a:rPr>
              <a:t>Maskable</a:t>
            </a:r>
            <a:r>
              <a:rPr lang="en-US" dirty="0">
                <a:solidFill>
                  <a:schemeClr val="tx1"/>
                </a:solidFill>
              </a:rPr>
              <a:t> (disabled) interrupts</a:t>
            </a:r>
          </a:p>
        </p:txBody>
      </p:sp>
    </p:spTree>
    <p:extLst>
      <p:ext uri="{BB962C8B-B14F-4D97-AF65-F5344CB8AC3E}">
        <p14:creationId xmlns:p14="http://schemas.microsoft.com/office/powerpoint/2010/main" val="614232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Direct Memory Access</a:t>
            </a:r>
            <a:endParaRPr lang="en-GB" dirty="0" smtClean="0">
              <a:ea typeface="Arial Bold"/>
            </a:endParaRPr>
          </a:p>
        </p:txBody>
      </p:sp>
      <p:sp>
        <p:nvSpPr>
          <p:cNvPr id="12290" name="Content Placeholder 2"/>
          <p:cNvSpPr>
            <a:spLocks noGrp="1"/>
          </p:cNvSpPr>
          <p:nvPr>
            <p:ph idx="1"/>
          </p:nvPr>
        </p:nvSpPr>
        <p:spPr>
          <a:xfrm>
            <a:off x="457200" y="1600200"/>
            <a:ext cx="8250072" cy="4525963"/>
          </a:xfrm>
        </p:spPr>
        <p:txBody>
          <a:bodyPr/>
          <a:lstStyle/>
          <a:p>
            <a:r>
              <a:rPr lang="en-GB" dirty="0" smtClean="0">
                <a:solidFill>
                  <a:schemeClr val="tx1"/>
                </a:solidFill>
                <a:latin typeface="Arial" charset="0"/>
                <a:cs typeface="Arial" charset="0"/>
              </a:rPr>
              <a:t>Interrupt-driven I/O relieves processor from having to wait for every I/O event</a:t>
            </a:r>
          </a:p>
          <a:p>
            <a:r>
              <a:rPr lang="en-GB" dirty="0" smtClean="0">
                <a:solidFill>
                  <a:schemeClr val="tx1"/>
                </a:solidFill>
                <a:latin typeface="Arial" charset="0"/>
                <a:cs typeface="Arial" charset="0"/>
              </a:rPr>
              <a:t>Can still be a huge load on CPU for high bandwidth devices (e.g. hard disks) as these could generate so many interrupts that 100% of CPU activity needed</a:t>
            </a:r>
          </a:p>
          <a:p>
            <a:r>
              <a:rPr lang="en-GB" dirty="0" smtClean="0">
                <a:solidFill>
                  <a:schemeClr val="tx1"/>
                </a:solidFill>
                <a:latin typeface="Arial" charset="0"/>
                <a:cs typeface="Arial" charset="0"/>
              </a:rPr>
              <a:t>Need a mechanism to allow device to transfer data directly to or from memory without involving the CPU (direct memory access)</a:t>
            </a:r>
          </a:p>
          <a:p>
            <a:r>
              <a:rPr lang="en-GB" dirty="0" smtClean="0">
                <a:solidFill>
                  <a:schemeClr val="tx1"/>
                </a:solidFill>
                <a:latin typeface="Arial" charset="0"/>
                <a:cs typeface="Arial" charset="0"/>
              </a:rPr>
              <a:t>A DMA controller becomes bus master while transfer is in progress. CPU is still interrupted but only at start and end of each DMA transfer or on an error, not on every bus transaction. Can transfer large amounts of data</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3650614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Direct Memory Access</a:t>
            </a:r>
            <a:endParaRPr lang="en-GB" dirty="0" smtClean="0">
              <a:ea typeface="Arial Bold"/>
            </a:endParaRPr>
          </a:p>
        </p:txBody>
      </p:sp>
      <p:sp>
        <p:nvSpPr>
          <p:cNvPr id="12290" name="Content Placeholder 2"/>
          <p:cNvSpPr>
            <a:spLocks noGrp="1"/>
          </p:cNvSpPr>
          <p:nvPr>
            <p:ph idx="1"/>
          </p:nvPr>
        </p:nvSpPr>
        <p:spPr>
          <a:xfrm>
            <a:off x="457200" y="1600200"/>
            <a:ext cx="8250072" cy="4525963"/>
          </a:xfrm>
        </p:spPr>
        <p:txBody>
          <a:bodyPr/>
          <a:lstStyle/>
          <a:p>
            <a:pPr>
              <a:lnSpc>
                <a:spcPct val="90000"/>
              </a:lnSpc>
            </a:pPr>
            <a:r>
              <a:rPr lang="en-US" dirty="0">
                <a:solidFill>
                  <a:schemeClr val="tx1"/>
                </a:solidFill>
              </a:rPr>
              <a:t>Application program requests I/O service from operating </a:t>
            </a:r>
            <a:r>
              <a:rPr lang="en-US" dirty="0" smtClean="0">
                <a:solidFill>
                  <a:schemeClr val="tx1"/>
                </a:solidFill>
              </a:rPr>
              <a:t>system (</a:t>
            </a:r>
            <a:r>
              <a:rPr lang="en-US" sz="2400" dirty="0" smtClean="0">
                <a:solidFill>
                  <a:schemeClr val="tx1"/>
                </a:solidFill>
              </a:rPr>
              <a:t>privileged instructions)</a:t>
            </a:r>
          </a:p>
          <a:p>
            <a:pPr>
              <a:lnSpc>
                <a:spcPct val="90000"/>
              </a:lnSpc>
            </a:pPr>
            <a:r>
              <a:rPr lang="en-US" dirty="0" smtClean="0">
                <a:solidFill>
                  <a:schemeClr val="tx1"/>
                </a:solidFill>
              </a:rPr>
              <a:t>Processor sets up DMA using programmed I/O by supplying the controller the identity of the device, the operation to perform, source/destination memory address and the number of bytes to transfer</a:t>
            </a:r>
          </a:p>
          <a:p>
            <a:pPr>
              <a:lnSpc>
                <a:spcPct val="90000"/>
              </a:lnSpc>
            </a:pPr>
            <a:r>
              <a:rPr lang="en-US" sz="2400" dirty="0" smtClean="0">
                <a:solidFill>
                  <a:schemeClr val="tx1"/>
                </a:solidFill>
              </a:rPr>
              <a:t>DMA controller starts the operation and acquires the bus. Data block transfer (possibly involving many bus transactions) is performed. After each transaction, the DMA controller updates the memory read/write address</a:t>
            </a:r>
            <a:endParaRPr lang="en-US" dirty="0" smtClean="0">
              <a:solidFill>
                <a:schemeClr val="tx1"/>
              </a:solidFill>
            </a:endParaRPr>
          </a:p>
          <a:p>
            <a:pPr>
              <a:lnSpc>
                <a:spcPct val="90000"/>
              </a:lnSpc>
            </a:pPr>
            <a:r>
              <a:rPr lang="en-US" dirty="0" smtClean="0">
                <a:solidFill>
                  <a:schemeClr val="tx1"/>
                </a:solidFill>
              </a:rPr>
              <a:t>Once the DMA transfer is complete, the DMA controller interrupts the CPU, which then becomes bus master and checks that the operation completed successfully</a:t>
            </a:r>
            <a:endParaRPr lang="en-US" dirty="0">
              <a:solidFill>
                <a:schemeClr val="tx1"/>
              </a:solidFill>
            </a:endParaRPr>
          </a:p>
        </p:txBody>
      </p:sp>
    </p:spTree>
    <p:extLst>
      <p:ext uri="{BB962C8B-B14F-4D97-AF65-F5344CB8AC3E}">
        <p14:creationId xmlns:p14="http://schemas.microsoft.com/office/powerpoint/2010/main" val="1076493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DMA and Virtual Memory</a:t>
            </a:r>
            <a:endParaRPr lang="en-GB" dirty="0" smtClean="0">
              <a:ea typeface="Arial Bold"/>
            </a:endParaRPr>
          </a:p>
        </p:txBody>
      </p:sp>
      <p:sp>
        <p:nvSpPr>
          <p:cNvPr id="12290" name="Content Placeholder 2"/>
          <p:cNvSpPr>
            <a:spLocks noGrp="1"/>
          </p:cNvSpPr>
          <p:nvPr>
            <p:ph idx="1"/>
          </p:nvPr>
        </p:nvSpPr>
        <p:spPr>
          <a:xfrm>
            <a:off x="457200" y="1600200"/>
            <a:ext cx="8250072" cy="4525963"/>
          </a:xfrm>
        </p:spPr>
        <p:txBody>
          <a:bodyPr/>
          <a:lstStyle/>
          <a:p>
            <a:pPr>
              <a:lnSpc>
                <a:spcPct val="90000"/>
              </a:lnSpc>
            </a:pPr>
            <a:r>
              <a:rPr lang="en-US" dirty="0" smtClean="0">
                <a:solidFill>
                  <a:schemeClr val="tx1"/>
                </a:solidFill>
              </a:rPr>
              <a:t>DMA creates problems for virtual memory systems</a:t>
            </a:r>
          </a:p>
          <a:p>
            <a:pPr>
              <a:lnSpc>
                <a:spcPct val="90000"/>
              </a:lnSpc>
            </a:pPr>
            <a:r>
              <a:rPr lang="en-US" dirty="0" smtClean="0">
                <a:solidFill>
                  <a:schemeClr val="tx1"/>
                </a:solidFill>
              </a:rPr>
              <a:t>Should the DMA controller use virtual or physical page addresses?</a:t>
            </a:r>
          </a:p>
          <a:p>
            <a:pPr>
              <a:lnSpc>
                <a:spcPct val="90000"/>
              </a:lnSpc>
            </a:pPr>
            <a:r>
              <a:rPr lang="en-US" dirty="0" smtClean="0">
                <a:solidFill>
                  <a:schemeClr val="tx1"/>
                </a:solidFill>
              </a:rPr>
              <a:t>If physical addresses, then all DMA transfers must be constrained to stay within one page</a:t>
            </a:r>
          </a:p>
          <a:p>
            <a:pPr>
              <a:lnSpc>
                <a:spcPct val="90000"/>
              </a:lnSpc>
            </a:pPr>
            <a:r>
              <a:rPr lang="en-US" dirty="0" smtClean="0">
                <a:solidFill>
                  <a:schemeClr val="tx1"/>
                </a:solidFill>
              </a:rPr>
              <a:t>If virtual addresses, then DMA controller must be provided with all the page mappings it needs for the transfer</a:t>
            </a:r>
          </a:p>
          <a:p>
            <a:pPr>
              <a:lnSpc>
                <a:spcPct val="90000"/>
              </a:lnSpc>
            </a:pPr>
            <a:r>
              <a:rPr lang="en-US" dirty="0" smtClean="0">
                <a:solidFill>
                  <a:schemeClr val="tx1"/>
                </a:solidFill>
              </a:rPr>
              <a:t>OS must cooperate by not moving pages around while a DMA transfer is in progress.</a:t>
            </a:r>
            <a:endParaRPr lang="en-US" dirty="0">
              <a:solidFill>
                <a:schemeClr val="tx1"/>
              </a:solidFill>
            </a:endParaRPr>
          </a:p>
        </p:txBody>
      </p:sp>
    </p:spTree>
    <p:extLst>
      <p:ext uri="{BB962C8B-B14F-4D97-AF65-F5344CB8AC3E}">
        <p14:creationId xmlns:p14="http://schemas.microsoft.com/office/powerpoint/2010/main" val="20901527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DMA and Caches</a:t>
            </a:r>
            <a:endParaRPr lang="en-GB" dirty="0" smtClean="0">
              <a:ea typeface="Arial Bold"/>
            </a:endParaRPr>
          </a:p>
        </p:txBody>
      </p:sp>
      <p:sp>
        <p:nvSpPr>
          <p:cNvPr id="12290" name="Content Placeholder 2"/>
          <p:cNvSpPr>
            <a:spLocks noGrp="1"/>
          </p:cNvSpPr>
          <p:nvPr>
            <p:ph idx="1"/>
          </p:nvPr>
        </p:nvSpPr>
        <p:spPr>
          <a:xfrm>
            <a:off x="457200" y="1600200"/>
            <a:ext cx="8250072" cy="4525963"/>
          </a:xfrm>
        </p:spPr>
        <p:txBody>
          <a:bodyPr/>
          <a:lstStyle/>
          <a:p>
            <a:pPr>
              <a:lnSpc>
                <a:spcPct val="90000"/>
              </a:lnSpc>
            </a:pPr>
            <a:r>
              <a:rPr lang="en-US" dirty="0" smtClean="0">
                <a:solidFill>
                  <a:schemeClr val="tx1"/>
                </a:solidFill>
              </a:rPr>
              <a:t>Two problems:</a:t>
            </a:r>
          </a:p>
          <a:p>
            <a:pPr marL="457200" indent="-457200">
              <a:lnSpc>
                <a:spcPct val="90000"/>
              </a:lnSpc>
              <a:buFont typeface="+mj-lt"/>
              <a:buAutoNum type="arabicPeriod"/>
            </a:pPr>
            <a:r>
              <a:rPr lang="en-US" dirty="0" smtClean="0">
                <a:solidFill>
                  <a:schemeClr val="tx1"/>
                </a:solidFill>
              </a:rPr>
              <a:t>If DMA places data directly from disk into memory, stale data might end up in the cache which the processor receives the next time it does a read</a:t>
            </a:r>
          </a:p>
          <a:p>
            <a:pPr marL="457200" indent="-457200">
              <a:lnSpc>
                <a:spcPct val="90000"/>
              </a:lnSpc>
              <a:buFont typeface="+mj-lt"/>
              <a:buAutoNum type="arabicPeriod"/>
            </a:pPr>
            <a:r>
              <a:rPr lang="en-US" dirty="0" smtClean="0">
                <a:solidFill>
                  <a:schemeClr val="tx1"/>
                </a:solidFill>
              </a:rPr>
              <a:t>If the cache is write-back, then DMA might transfer stale data from memory to disk, bypassing newer data in the cache</a:t>
            </a:r>
          </a:p>
          <a:p>
            <a:pPr>
              <a:lnSpc>
                <a:spcPct val="90000"/>
              </a:lnSpc>
            </a:pPr>
            <a:r>
              <a:rPr lang="en-US" dirty="0" smtClean="0">
                <a:solidFill>
                  <a:schemeClr val="tx1"/>
                </a:solidFill>
              </a:rPr>
              <a:t>Three solutions:</a:t>
            </a:r>
          </a:p>
          <a:p>
            <a:pPr marL="457200" indent="-457200">
              <a:lnSpc>
                <a:spcPct val="90000"/>
              </a:lnSpc>
              <a:buFont typeface="+mj-lt"/>
              <a:buAutoNum type="arabicPeriod"/>
            </a:pPr>
            <a:r>
              <a:rPr lang="en-US" dirty="0" smtClean="0">
                <a:solidFill>
                  <a:schemeClr val="tx1"/>
                </a:solidFill>
              </a:rPr>
              <a:t>Route all DMA activity through cache (wasteful of cache space)</a:t>
            </a:r>
          </a:p>
          <a:p>
            <a:pPr marL="457200" indent="-457200">
              <a:lnSpc>
                <a:spcPct val="90000"/>
              </a:lnSpc>
              <a:buFont typeface="+mj-lt"/>
              <a:buAutoNum type="arabicPeriod"/>
            </a:pPr>
            <a:r>
              <a:rPr lang="en-US" dirty="0" smtClean="0">
                <a:solidFill>
                  <a:schemeClr val="tx1"/>
                </a:solidFill>
              </a:rPr>
              <a:t>Have OS invalidate the cache for an I/O write or force write-backs for an I/O read (cache flushing)</a:t>
            </a:r>
          </a:p>
          <a:p>
            <a:pPr marL="457200" indent="-457200">
              <a:lnSpc>
                <a:spcPct val="90000"/>
              </a:lnSpc>
              <a:buFont typeface="+mj-lt"/>
              <a:buAutoNum type="arabicPeriod"/>
            </a:pPr>
            <a:r>
              <a:rPr lang="en-US" dirty="0" smtClean="0">
                <a:solidFill>
                  <a:schemeClr val="tx1"/>
                </a:solidFill>
              </a:rPr>
              <a:t>Selectively flush or invalidate individual cache entries for DMA (most </a:t>
            </a:r>
            <a:r>
              <a:rPr lang="en-US" smtClean="0">
                <a:solidFill>
                  <a:schemeClr val="tx1"/>
                </a:solidFill>
              </a:rPr>
              <a:t>complex solution)</a:t>
            </a:r>
            <a:endParaRPr lang="en-US" dirty="0">
              <a:solidFill>
                <a:schemeClr val="tx1"/>
              </a:solidFill>
            </a:endParaRPr>
          </a:p>
        </p:txBody>
      </p:sp>
    </p:spTree>
    <p:extLst>
      <p:ext uri="{BB962C8B-B14F-4D97-AF65-F5344CB8AC3E}">
        <p14:creationId xmlns:p14="http://schemas.microsoft.com/office/powerpoint/2010/main" val="4258854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I/O Characteristics 2 </a:t>
            </a:r>
          </a:p>
        </p:txBody>
      </p:sp>
      <p:sp>
        <p:nvSpPr>
          <p:cNvPr id="12290" name="Content Placeholder 2"/>
          <p:cNvSpPr>
            <a:spLocks noGrp="1"/>
          </p:cNvSpPr>
          <p:nvPr>
            <p:ph idx="1"/>
          </p:nvPr>
        </p:nvSpPr>
        <p:spPr>
          <a:xfrm>
            <a:off x="457199" y="1600200"/>
            <a:ext cx="8181833" cy="4525963"/>
          </a:xfrm>
        </p:spPr>
        <p:txBody>
          <a:bodyPr/>
          <a:lstStyle/>
          <a:p>
            <a:pPr>
              <a:lnSpc>
                <a:spcPct val="90000"/>
              </a:lnSpc>
            </a:pPr>
            <a:r>
              <a:rPr lang="en-GB" dirty="0">
                <a:solidFill>
                  <a:schemeClr val="tx1"/>
                </a:solidFill>
              </a:rPr>
              <a:t>Requires that blocks of data (not individual words) can be transferred</a:t>
            </a:r>
          </a:p>
          <a:p>
            <a:pPr>
              <a:lnSpc>
                <a:spcPct val="90000"/>
              </a:lnSpc>
            </a:pPr>
            <a:r>
              <a:rPr lang="en-GB" dirty="0">
                <a:solidFill>
                  <a:schemeClr val="tx1"/>
                </a:solidFill>
              </a:rPr>
              <a:t>Distinguishing and separating each individual I/O from many different devices all trying to do I/O - often at the same time</a:t>
            </a:r>
          </a:p>
          <a:p>
            <a:pPr>
              <a:lnSpc>
                <a:spcPct val="90000"/>
              </a:lnSpc>
            </a:pPr>
            <a:r>
              <a:rPr lang="en-GB" dirty="0">
                <a:solidFill>
                  <a:schemeClr val="tx1"/>
                </a:solidFill>
              </a:rPr>
              <a:t>Different devices operate at different speeds to each other and the CPU, e.g.</a:t>
            </a:r>
          </a:p>
          <a:p>
            <a:pPr lvl="1">
              <a:lnSpc>
                <a:spcPct val="90000"/>
              </a:lnSpc>
            </a:pPr>
            <a:r>
              <a:rPr lang="en-GB" dirty="0">
                <a:solidFill>
                  <a:schemeClr val="tx1"/>
                </a:solidFill>
              </a:rPr>
              <a:t>printer 500 characters /sec (dot matrix serial )</a:t>
            </a:r>
          </a:p>
          <a:p>
            <a:pPr lvl="1">
              <a:lnSpc>
                <a:spcPct val="90000"/>
              </a:lnSpc>
            </a:pPr>
            <a:r>
              <a:rPr lang="en-GB" dirty="0">
                <a:solidFill>
                  <a:schemeClr val="tx1"/>
                </a:solidFill>
              </a:rPr>
              <a:t>HDD: 1200MB/sec (SATA 1)</a:t>
            </a:r>
          </a:p>
          <a:p>
            <a:pPr lvl="1">
              <a:lnSpc>
                <a:spcPct val="90000"/>
              </a:lnSpc>
            </a:pPr>
            <a:r>
              <a:rPr lang="en-GB" dirty="0">
                <a:solidFill>
                  <a:schemeClr val="tx1"/>
                </a:solidFill>
              </a:rPr>
              <a:t>CPU FSB transfer: 3200 MB/sec (32bit wide@800MHz)</a:t>
            </a:r>
          </a:p>
          <a:p>
            <a:pPr>
              <a:lnSpc>
                <a:spcPct val="90000"/>
              </a:lnSpc>
              <a:buFontTx/>
              <a:buNone/>
            </a:pPr>
            <a:r>
              <a:rPr lang="en-GB" sz="2800" dirty="0">
                <a:solidFill>
                  <a:schemeClr val="tx1"/>
                </a:solidFill>
              </a:rPr>
              <a:t>	</a:t>
            </a:r>
            <a:r>
              <a:rPr lang="en-GB" dirty="0">
                <a:solidFill>
                  <a:schemeClr val="tx1"/>
                </a:solidFill>
              </a:rPr>
              <a:t>so synchronization needed to avoid data loss</a:t>
            </a:r>
          </a:p>
        </p:txBody>
      </p:sp>
    </p:spTree>
    <p:extLst>
      <p:ext uri="{BB962C8B-B14F-4D97-AF65-F5344CB8AC3E}">
        <p14:creationId xmlns:p14="http://schemas.microsoft.com/office/powerpoint/2010/main" val="3723336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I/O Characteristics 3</a:t>
            </a:r>
          </a:p>
        </p:txBody>
      </p:sp>
      <p:sp>
        <p:nvSpPr>
          <p:cNvPr id="12290" name="Content Placeholder 2"/>
          <p:cNvSpPr>
            <a:spLocks noGrp="1"/>
          </p:cNvSpPr>
          <p:nvPr>
            <p:ph idx="1"/>
          </p:nvPr>
        </p:nvSpPr>
        <p:spPr>
          <a:xfrm>
            <a:off x="457200" y="1600200"/>
            <a:ext cx="8250072" cy="4525963"/>
          </a:xfrm>
        </p:spPr>
        <p:txBody>
          <a:bodyPr/>
          <a:lstStyle/>
          <a:p>
            <a:r>
              <a:rPr lang="en-GB" sz="2800" dirty="0">
                <a:solidFill>
                  <a:schemeClr val="tx1"/>
                </a:solidFill>
              </a:rPr>
              <a:t>I/O takes time. </a:t>
            </a:r>
          </a:p>
          <a:p>
            <a:pPr lvl="1"/>
            <a:r>
              <a:rPr lang="en-GB" sz="2400" dirty="0">
                <a:solidFill>
                  <a:schemeClr val="tx1"/>
                </a:solidFill>
              </a:rPr>
              <a:t>From the CPUs point of view it has sent a block of data to (e.g.) the HDD with a single instruction</a:t>
            </a:r>
          </a:p>
          <a:p>
            <a:pPr lvl="1"/>
            <a:r>
              <a:rPr lang="en-GB" sz="2400" dirty="0">
                <a:solidFill>
                  <a:schemeClr val="tx1"/>
                </a:solidFill>
              </a:rPr>
              <a:t>BUT time is wasted waiting for the completion of the task </a:t>
            </a:r>
          </a:p>
          <a:p>
            <a:r>
              <a:rPr lang="en-GB" sz="2800" dirty="0">
                <a:solidFill>
                  <a:schemeClr val="tx1"/>
                </a:solidFill>
              </a:rPr>
              <a:t>the CPU should be able to perform other tasks whilst I/O transfers are taking place</a:t>
            </a:r>
          </a:p>
        </p:txBody>
      </p:sp>
    </p:spTree>
    <p:extLst>
      <p:ext uri="{BB962C8B-B14F-4D97-AF65-F5344CB8AC3E}">
        <p14:creationId xmlns:p14="http://schemas.microsoft.com/office/powerpoint/2010/main" val="1676961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325050" cy="1143000"/>
          </a:xfrm>
        </p:spPr>
        <p:txBody>
          <a:bodyPr/>
          <a:lstStyle/>
          <a:p>
            <a:r>
              <a:rPr lang="en-GB" dirty="0" smtClean="0">
                <a:ea typeface="Arial Bold"/>
              </a:rPr>
              <a:t>Characteristics of basic I/O devices</a:t>
            </a:r>
          </a:p>
        </p:txBody>
      </p:sp>
      <p:sp>
        <p:nvSpPr>
          <p:cNvPr id="12290" name="Content Placeholder 2"/>
          <p:cNvSpPr>
            <a:spLocks noGrp="1"/>
          </p:cNvSpPr>
          <p:nvPr>
            <p:ph idx="1"/>
          </p:nvPr>
        </p:nvSpPr>
        <p:spPr>
          <a:xfrm>
            <a:off x="457200" y="1600200"/>
            <a:ext cx="8222776" cy="4525963"/>
          </a:xfrm>
        </p:spPr>
        <p:txBody>
          <a:bodyPr/>
          <a:lstStyle/>
          <a:p>
            <a:pPr>
              <a:lnSpc>
                <a:spcPct val="90000"/>
              </a:lnSpc>
              <a:buFontTx/>
              <a:buNone/>
            </a:pPr>
            <a:r>
              <a:rPr lang="en-GB" b="1" dirty="0"/>
              <a:t>Keyboard</a:t>
            </a:r>
          </a:p>
          <a:p>
            <a:pPr lvl="1">
              <a:lnSpc>
                <a:spcPct val="90000"/>
              </a:lnSpc>
            </a:pPr>
            <a:r>
              <a:rPr lang="en-GB" dirty="0">
                <a:solidFill>
                  <a:schemeClr val="tx1"/>
                </a:solidFill>
              </a:rPr>
              <a:t>Character based device</a:t>
            </a:r>
          </a:p>
          <a:p>
            <a:pPr lvl="1">
              <a:lnSpc>
                <a:spcPct val="90000"/>
              </a:lnSpc>
            </a:pPr>
            <a:r>
              <a:rPr lang="en-GB" dirty="0">
                <a:solidFill>
                  <a:schemeClr val="tx1"/>
                </a:solidFill>
              </a:rPr>
              <a:t>Transfers of Unicode or ASCII, one character at a time</a:t>
            </a:r>
          </a:p>
          <a:p>
            <a:pPr lvl="1">
              <a:lnSpc>
                <a:spcPct val="90000"/>
              </a:lnSpc>
            </a:pPr>
            <a:r>
              <a:rPr lang="en-GB" dirty="0">
                <a:solidFill>
                  <a:schemeClr val="tx1"/>
                </a:solidFill>
              </a:rPr>
              <a:t>Very slow cf. to capability of computer to execute input instructions</a:t>
            </a:r>
          </a:p>
          <a:p>
            <a:pPr>
              <a:lnSpc>
                <a:spcPct val="90000"/>
              </a:lnSpc>
            </a:pPr>
            <a:r>
              <a:rPr lang="en-GB" dirty="0">
                <a:solidFill>
                  <a:schemeClr val="tx1"/>
                </a:solidFill>
              </a:rPr>
              <a:t>Computer spends most of its time waiting for input</a:t>
            </a:r>
          </a:p>
          <a:p>
            <a:pPr>
              <a:lnSpc>
                <a:spcPct val="90000"/>
              </a:lnSpc>
            </a:pPr>
            <a:r>
              <a:rPr lang="en-GB" dirty="0">
                <a:solidFill>
                  <a:schemeClr val="tx1"/>
                </a:solidFill>
              </a:rPr>
              <a:t>Input of two types</a:t>
            </a:r>
          </a:p>
          <a:p>
            <a:pPr lvl="1">
              <a:lnSpc>
                <a:spcPct val="90000"/>
              </a:lnSpc>
            </a:pPr>
            <a:r>
              <a:rPr lang="en-GB" dirty="0">
                <a:solidFill>
                  <a:schemeClr val="tx1"/>
                </a:solidFill>
              </a:rPr>
              <a:t>Expected by application program (requesting input data)</a:t>
            </a:r>
          </a:p>
          <a:p>
            <a:pPr lvl="1">
              <a:lnSpc>
                <a:spcPct val="90000"/>
              </a:lnSpc>
            </a:pPr>
            <a:r>
              <a:rPr lang="en-GB" dirty="0">
                <a:solidFill>
                  <a:schemeClr val="tx1"/>
                </a:solidFill>
              </a:rPr>
              <a:t>Unexpected: user wishes to interrupt what computer is doing</a:t>
            </a:r>
          </a:p>
        </p:txBody>
      </p:sp>
    </p:spTree>
    <p:extLst>
      <p:ext uri="{BB962C8B-B14F-4D97-AF65-F5344CB8AC3E}">
        <p14:creationId xmlns:p14="http://schemas.microsoft.com/office/powerpoint/2010/main" val="1237707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284106" cy="1143000"/>
          </a:xfrm>
        </p:spPr>
        <p:txBody>
          <a:bodyPr/>
          <a:lstStyle/>
          <a:p>
            <a:r>
              <a:rPr lang="en-GB" dirty="0" smtClean="0">
                <a:ea typeface="Arial Bold"/>
              </a:rPr>
              <a:t>Characteristics of basic I/O devices </a:t>
            </a:r>
          </a:p>
        </p:txBody>
      </p:sp>
      <p:sp>
        <p:nvSpPr>
          <p:cNvPr id="12290" name="Content Placeholder 2"/>
          <p:cNvSpPr>
            <a:spLocks noGrp="1"/>
          </p:cNvSpPr>
          <p:nvPr>
            <p:ph idx="1"/>
          </p:nvPr>
        </p:nvSpPr>
        <p:spPr>
          <a:xfrm>
            <a:off x="457200" y="1600200"/>
            <a:ext cx="8236424" cy="4525963"/>
          </a:xfrm>
        </p:spPr>
        <p:txBody>
          <a:bodyPr/>
          <a:lstStyle/>
          <a:p>
            <a:pPr>
              <a:buFontTx/>
              <a:buNone/>
            </a:pPr>
            <a:r>
              <a:rPr lang="en-GB" b="1" dirty="0">
                <a:solidFill>
                  <a:schemeClr val="tx1"/>
                </a:solidFill>
              </a:rPr>
              <a:t>Mouse</a:t>
            </a:r>
          </a:p>
          <a:p>
            <a:pPr lvl="1"/>
            <a:r>
              <a:rPr lang="en-GB" dirty="0">
                <a:solidFill>
                  <a:schemeClr val="tx1"/>
                </a:solidFill>
              </a:rPr>
              <a:t>Low data rates</a:t>
            </a:r>
          </a:p>
          <a:p>
            <a:r>
              <a:rPr lang="en-GB" dirty="0">
                <a:solidFill>
                  <a:schemeClr val="tx1"/>
                </a:solidFill>
              </a:rPr>
              <a:t>Computer spends most of its time waiting for input</a:t>
            </a:r>
          </a:p>
          <a:p>
            <a:r>
              <a:rPr lang="en-GB" dirty="0">
                <a:solidFill>
                  <a:schemeClr val="tx1"/>
                </a:solidFill>
              </a:rPr>
              <a:t>Input types</a:t>
            </a:r>
          </a:p>
          <a:p>
            <a:pPr lvl="1"/>
            <a:r>
              <a:rPr lang="en-GB" dirty="0">
                <a:solidFill>
                  <a:schemeClr val="tx1"/>
                </a:solidFill>
              </a:rPr>
              <a:t>Expected by application program (requesting input data) e.g. when clicking mouse button</a:t>
            </a:r>
          </a:p>
          <a:p>
            <a:pPr lvl="1"/>
            <a:r>
              <a:rPr lang="en-GB" dirty="0">
                <a:solidFill>
                  <a:schemeClr val="tx1"/>
                </a:solidFill>
              </a:rPr>
              <a:t>Unexpected: mouse button click to change the way the program is executing</a:t>
            </a:r>
          </a:p>
          <a:p>
            <a:pPr lvl="1"/>
            <a:r>
              <a:rPr lang="en-GB" dirty="0">
                <a:solidFill>
                  <a:schemeClr val="tx1"/>
                </a:solidFill>
              </a:rPr>
              <a:t>Mouse move: cursor moves on screen</a:t>
            </a:r>
          </a:p>
        </p:txBody>
      </p:sp>
    </p:spTree>
    <p:extLst>
      <p:ext uri="{BB962C8B-B14F-4D97-AF65-F5344CB8AC3E}">
        <p14:creationId xmlns:p14="http://schemas.microsoft.com/office/powerpoint/2010/main" val="1540841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256811" cy="1143000"/>
          </a:xfrm>
        </p:spPr>
        <p:txBody>
          <a:bodyPr/>
          <a:lstStyle/>
          <a:p>
            <a:r>
              <a:rPr lang="en-GB" dirty="0">
                <a:ea typeface="Arial Bold"/>
              </a:rPr>
              <a:t>Characteristics of basic I/O devices </a:t>
            </a:r>
            <a:endParaRPr lang="en-GB" dirty="0" smtClean="0">
              <a:ea typeface="Arial Bold"/>
            </a:endParaRPr>
          </a:p>
        </p:txBody>
      </p:sp>
      <p:sp>
        <p:nvSpPr>
          <p:cNvPr id="12290" name="Content Placeholder 2"/>
          <p:cNvSpPr>
            <a:spLocks noGrp="1"/>
          </p:cNvSpPr>
          <p:nvPr>
            <p:ph idx="1"/>
          </p:nvPr>
        </p:nvSpPr>
        <p:spPr>
          <a:xfrm>
            <a:off x="457200" y="1600200"/>
            <a:ext cx="8209128" cy="4525963"/>
          </a:xfrm>
        </p:spPr>
        <p:txBody>
          <a:bodyPr/>
          <a:lstStyle/>
          <a:p>
            <a:pPr>
              <a:buFontTx/>
              <a:buNone/>
            </a:pPr>
            <a:r>
              <a:rPr lang="en-GB" b="1" dirty="0"/>
              <a:t>Printer</a:t>
            </a:r>
            <a:endParaRPr lang="en-GB" dirty="0"/>
          </a:p>
          <a:p>
            <a:r>
              <a:rPr lang="en-GB" dirty="0">
                <a:solidFill>
                  <a:schemeClr val="tx1"/>
                </a:solidFill>
              </a:rPr>
              <a:t>In text mode</a:t>
            </a:r>
          </a:p>
          <a:p>
            <a:pPr lvl="1"/>
            <a:r>
              <a:rPr lang="en-GB" dirty="0">
                <a:solidFill>
                  <a:schemeClr val="tx1"/>
                </a:solidFill>
              </a:rPr>
              <a:t>Occasional pages of text, 12,000 characters/sec for laser</a:t>
            </a:r>
          </a:p>
          <a:p>
            <a:pPr lvl="1"/>
            <a:r>
              <a:rPr lang="en-GB" dirty="0">
                <a:solidFill>
                  <a:schemeClr val="tx1"/>
                </a:solidFill>
              </a:rPr>
              <a:t>LOW data rate</a:t>
            </a:r>
          </a:p>
          <a:p>
            <a:r>
              <a:rPr lang="en-GB" dirty="0">
                <a:solidFill>
                  <a:schemeClr val="tx1"/>
                </a:solidFill>
              </a:rPr>
              <a:t>graphical output</a:t>
            </a:r>
          </a:p>
          <a:p>
            <a:pPr lvl="1"/>
            <a:r>
              <a:rPr lang="en-GB" dirty="0">
                <a:solidFill>
                  <a:schemeClr val="tx1"/>
                </a:solidFill>
              </a:rPr>
              <a:t>Depends on whether vector graphic sent (with internal conversion in printer) OR </a:t>
            </a:r>
            <a:r>
              <a:rPr lang="en-GB" dirty="0" smtClean="0">
                <a:solidFill>
                  <a:schemeClr val="tx1"/>
                </a:solidFill>
              </a:rPr>
              <a:t>bitmap</a:t>
            </a:r>
            <a:endParaRPr lang="en-GB" dirty="0">
              <a:solidFill>
                <a:schemeClr val="tx1"/>
              </a:solidFill>
            </a:endParaRPr>
          </a:p>
        </p:txBody>
      </p:sp>
    </p:spTree>
    <p:extLst>
      <p:ext uri="{BB962C8B-B14F-4D97-AF65-F5344CB8AC3E}">
        <p14:creationId xmlns:p14="http://schemas.microsoft.com/office/powerpoint/2010/main" val="3745815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447880" cy="1143000"/>
          </a:xfrm>
        </p:spPr>
        <p:txBody>
          <a:bodyPr/>
          <a:lstStyle/>
          <a:p>
            <a:r>
              <a:rPr lang="en-GB" dirty="0">
                <a:ea typeface="Arial Bold"/>
              </a:rPr>
              <a:t>Characteristics of basic I/O devices </a:t>
            </a:r>
            <a:endParaRPr lang="en-GB" dirty="0" smtClean="0">
              <a:ea typeface="Arial Bold"/>
            </a:endParaRPr>
          </a:p>
        </p:txBody>
      </p:sp>
      <p:sp>
        <p:nvSpPr>
          <p:cNvPr id="12290" name="Content Placeholder 2"/>
          <p:cNvSpPr>
            <a:spLocks noGrp="1"/>
          </p:cNvSpPr>
          <p:nvPr>
            <p:ph idx="1"/>
          </p:nvPr>
        </p:nvSpPr>
        <p:spPr>
          <a:xfrm>
            <a:off x="457200" y="1600200"/>
            <a:ext cx="8236424" cy="4525963"/>
          </a:xfrm>
        </p:spPr>
        <p:txBody>
          <a:bodyPr/>
          <a:lstStyle/>
          <a:p>
            <a:pPr>
              <a:buFontTx/>
              <a:buNone/>
            </a:pPr>
            <a:r>
              <a:rPr lang="en-GB" b="1" dirty="0">
                <a:solidFill>
                  <a:schemeClr val="tx1"/>
                </a:solidFill>
              </a:rPr>
              <a:t>CRT  Monitor</a:t>
            </a:r>
            <a:endParaRPr lang="en-GB" dirty="0">
              <a:solidFill>
                <a:schemeClr val="tx1"/>
              </a:solidFill>
            </a:endParaRPr>
          </a:p>
          <a:p>
            <a:r>
              <a:rPr lang="en-GB" dirty="0">
                <a:solidFill>
                  <a:schemeClr val="tx1"/>
                </a:solidFill>
              </a:rPr>
              <a:t>In text mode</a:t>
            </a:r>
          </a:p>
          <a:p>
            <a:pPr lvl="1"/>
            <a:r>
              <a:rPr lang="en-GB" dirty="0">
                <a:solidFill>
                  <a:schemeClr val="tx1"/>
                </a:solidFill>
              </a:rPr>
              <a:t>LOW data rate</a:t>
            </a:r>
          </a:p>
          <a:p>
            <a:r>
              <a:rPr lang="en-GB" dirty="0">
                <a:solidFill>
                  <a:schemeClr val="tx1"/>
                </a:solidFill>
              </a:rPr>
              <a:t>graphical output</a:t>
            </a:r>
          </a:p>
          <a:p>
            <a:pPr lvl="1"/>
            <a:r>
              <a:rPr lang="en-GB" dirty="0">
                <a:solidFill>
                  <a:schemeClr val="tx1"/>
                </a:solidFill>
              </a:rPr>
              <a:t>All images displayed as Bitmaps</a:t>
            </a:r>
          </a:p>
          <a:p>
            <a:pPr lvl="1"/>
            <a:r>
              <a:rPr lang="en-GB" dirty="0">
                <a:solidFill>
                  <a:schemeClr val="tx1"/>
                </a:solidFill>
              </a:rPr>
              <a:t>Data rate required depends on whether vector graphic sent (with internal conversion in monitor) OR bitmap</a:t>
            </a:r>
          </a:p>
          <a:p>
            <a:pPr lvl="1"/>
            <a:r>
              <a:rPr lang="en-GB" dirty="0">
                <a:solidFill>
                  <a:schemeClr val="tx1"/>
                </a:solidFill>
              </a:rPr>
              <a:t>Single colour bitmap image 90Mb (A4 page at 600 dpi), &amp; printed in 10 seconds = 9MB/s</a:t>
            </a:r>
          </a:p>
          <a:p>
            <a:pPr lvl="1"/>
            <a:r>
              <a:rPr lang="en-GB" dirty="0">
                <a:solidFill>
                  <a:schemeClr val="tx1"/>
                </a:solidFill>
              </a:rPr>
              <a:t>Video 600MB/s (HD-1080p @ 32 bit)</a:t>
            </a:r>
          </a:p>
        </p:txBody>
      </p:sp>
    </p:spTree>
    <p:extLst>
      <p:ext uri="{BB962C8B-B14F-4D97-AF65-F5344CB8AC3E}">
        <p14:creationId xmlns:p14="http://schemas.microsoft.com/office/powerpoint/2010/main" val="2319945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2647</Words>
  <Application>Microsoft Office PowerPoint</Application>
  <PresentationFormat>On-screen Show (4:3)</PresentationFormat>
  <Paragraphs>256</Paragraphs>
  <Slides>38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Arial Bold</vt:lpstr>
      <vt:lpstr>Calibri</vt:lpstr>
      <vt:lpstr>Symbol</vt:lpstr>
      <vt:lpstr>Office Theme</vt:lpstr>
      <vt:lpstr>Microsoft Visio Drawing</vt:lpstr>
      <vt:lpstr>Platforms: Lecture 9: I/O and Interrupts</vt:lpstr>
      <vt:lpstr>Is I/O needed?</vt:lpstr>
      <vt:lpstr>I/O Characteristics 1</vt:lpstr>
      <vt:lpstr>I/O Characteristics 2 </vt:lpstr>
      <vt:lpstr>I/O Characteristics 3</vt:lpstr>
      <vt:lpstr>Characteristics of basic I/O devices</vt:lpstr>
      <vt:lpstr>Characteristics of basic I/O devices </vt:lpstr>
      <vt:lpstr>Characteristics of basic I/O devices </vt:lpstr>
      <vt:lpstr>Characteristics of basic I/O devices </vt:lpstr>
      <vt:lpstr>Characteristics of basic I/O devices</vt:lpstr>
      <vt:lpstr>Characteristics of basic I/O devices</vt:lpstr>
      <vt:lpstr>Characteristics of basic I/O devices</vt:lpstr>
      <vt:lpstr>Characteristics of basic I/O devices</vt:lpstr>
      <vt:lpstr>Measuring I/O performance</vt:lpstr>
      <vt:lpstr>Requirements to handle I/O</vt:lpstr>
      <vt:lpstr>Buses</vt:lpstr>
      <vt:lpstr>Buses</vt:lpstr>
      <vt:lpstr>Synchronous or Asynchronous</vt:lpstr>
      <vt:lpstr>Asynchronous and Handshaking</vt:lpstr>
      <vt:lpstr>Handshaking Protocol</vt:lpstr>
      <vt:lpstr>Masters, Slaves and Arbitration</vt:lpstr>
      <vt:lpstr>Arbitration Schemes</vt:lpstr>
      <vt:lpstr>I/O Operational Models</vt:lpstr>
      <vt:lpstr>Programmed I/O</vt:lpstr>
      <vt:lpstr>Programmed I/O module</vt:lpstr>
      <vt:lpstr>Programmed I/O Example 1</vt:lpstr>
      <vt:lpstr>Programmed I/O Example 2</vt:lpstr>
      <vt:lpstr>Interrupts</vt:lpstr>
      <vt:lpstr>Interrupts 2</vt:lpstr>
      <vt:lpstr>Interrupts 3</vt:lpstr>
      <vt:lpstr>Servicing an Interrupt</vt:lpstr>
      <vt:lpstr>Use of Interrupts 1</vt:lpstr>
      <vt:lpstr>Use of Interrupts 2</vt:lpstr>
      <vt:lpstr>Multiple Interrupts</vt:lpstr>
      <vt:lpstr>Direct Memory Access</vt:lpstr>
      <vt:lpstr>Direct Memory Access</vt:lpstr>
      <vt:lpstr>DMA and Virtual Memory</vt:lpstr>
      <vt:lpstr>DMA and Caches</vt:lpstr>
    </vt:vector>
  </TitlesOfParts>
  <Company>designflavour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50</cp:revision>
  <dcterms:created xsi:type="dcterms:W3CDTF">2011-03-16T14:24:04Z</dcterms:created>
  <dcterms:modified xsi:type="dcterms:W3CDTF">2014-02-22T20:52:12Z</dcterms:modified>
</cp:coreProperties>
</file>