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4" r:id="rId7"/>
    <p:sldId id="302" r:id="rId8"/>
    <p:sldId id="269" r:id="rId9"/>
    <p:sldId id="303" r:id="rId10"/>
    <p:sldId id="305" r:id="rId11"/>
    <p:sldId id="306" r:id="rId12"/>
    <p:sldId id="307" r:id="rId13"/>
    <p:sldId id="309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9532" autoAdjust="0"/>
  </p:normalViewPr>
  <p:slideViewPr>
    <p:cSldViewPr>
      <p:cViewPr varScale="1">
        <p:scale>
          <a:sx n="131" d="100"/>
          <a:sy n="131" d="100"/>
        </p:scale>
        <p:origin x="-8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BDD13-AA56-4CF7-860B-3E89281B10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5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B9798-6997-4499-9A4B-11C52829F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58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07050-4489-4B15-9CE4-B5908BB08D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99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84966-7A78-4FD3-AE94-36E6FE9803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03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1FCB6-0C0F-47D0-AC0D-16EAC0DD78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F165-A7BF-47A7-A0DF-58B1FBFD22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76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5E088-C749-467E-B35B-C9459DF278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1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06CD-8522-476F-9455-46082D44D3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5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4D7D1-BCEF-4045-8C8B-2BDA23648C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5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B0FF4-20D0-4B64-80A5-D7EDCC34DD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2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C2226-3E20-492E-AD80-E16C475757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4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A35AC-E06F-47C4-90E2-6073CC7C71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24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B72F23-8F15-4705-B7BD-41A27ABC42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0"/>
            <a:ext cx="1162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GB" sz="4000" dirty="0" smtClean="0">
                <a:solidFill>
                  <a:schemeClr val="tx1"/>
                </a:solidFill>
              </a:rPr>
              <a:t>Platforms</a:t>
            </a:r>
            <a:r>
              <a:rPr lang="en-GB" sz="4000" dirty="0" smtClean="0">
                <a:solidFill>
                  <a:srgbClr val="FFFFFF"/>
                </a:solidFill>
              </a:rPr>
              <a:t/>
            </a:r>
            <a:br>
              <a:rPr lang="en-GB" sz="4000" dirty="0" smtClean="0">
                <a:solidFill>
                  <a:srgbClr val="FFFFFF"/>
                </a:solidFill>
              </a:rPr>
            </a:br>
            <a:endParaRPr lang="en-GB" sz="4000" dirty="0" smtClean="0">
              <a:solidFill>
                <a:srgbClr val="FFFF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7086600" cy="2667000"/>
          </a:xfrm>
        </p:spPr>
        <p:txBody>
          <a:bodyPr/>
          <a:lstStyle/>
          <a:p>
            <a:pPr eaLnBrk="1" hangingPunct="1"/>
            <a:r>
              <a:rPr lang="en-GB" sz="3200" smtClean="0"/>
              <a:t>Lecture 4B:</a:t>
            </a:r>
            <a:br>
              <a:rPr lang="en-GB" sz="3200" smtClean="0"/>
            </a:br>
            <a:r>
              <a:rPr lang="en-GB" sz="3200" smtClean="0">
                <a:latin typeface="Tahoma" panose="020B0604030504040204" pitchFamily="34" charset="0"/>
              </a:rPr>
              <a:t>Microprocessor Design and the ARM</a:t>
            </a:r>
          </a:p>
          <a:p>
            <a:pPr eaLnBrk="1" hangingPunct="1"/>
            <a:endParaRPr lang="en-GB" sz="32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Programming Languages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Assembly language programs are more efficient and require less memory than programs in high-level languages.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There is one assembly language instruction for each op-code in the machine code, giving programmers direct control of the microprocessor.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The actual assembly process is normally quick.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The bad news is that writing large programs in assembly language is still difficult.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Basics of ARM Instructions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ARM has a simple and short operand encoding scheme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An operand is a value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This facilitates fixed-length instructions and fast decoding</a:t>
            </a:r>
            <a:r>
              <a:rPr lang="en-GB" sz="2400" smtClean="0"/>
              <a:t>. 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Most operations are performed on registers.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Basics of ARM Instructions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ARM applications view memory as a linear sequence of bytes. 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Memory is referenced by addresses, with these addresses taking the form of numbers of bytes from the start of memory. 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ARM processors can access individual bytes but it is more efficient to access whole words (32 bits for ARM6/7). </a:t>
            </a:r>
          </a:p>
          <a:p>
            <a:pPr eaLnBrk="1" hangingPunct="1">
              <a:buFontTx/>
              <a:buNone/>
            </a:pPr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Basics of ARM Instructions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000" smtClean="0"/>
              <a:t>Word addresses must be correctly aligned: bits 0 and 1 must be zero.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000" smtClean="0"/>
              <a:t>Words are normally stored in "little endian" format: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000" smtClean="0"/>
              <a:t>where the low-order byte is stored at the lowest byte address and the high-order byte is stored at the highest byte address.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000" smtClean="0"/>
              <a:t>ARM processors can be switched to "big endian"</a:t>
            </a:r>
          </a:p>
        </p:txBody>
      </p:sp>
      <p:pic>
        <p:nvPicPr>
          <p:cNvPr id="14340" name="Picture 5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190750"/>
            <a:ext cx="3810000" cy="33131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ARM Instruction Structure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All ARM instructions have this structural layout: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Tx/>
              <a:buNone/>
            </a:pPr>
            <a:r>
              <a:rPr lang="en-GB" sz="2400" b="1" smtClean="0"/>
              <a:t>label &lt;space&gt; opcode &lt;space&gt; operands &lt;space&gt; ; comment</a:t>
            </a:r>
            <a:endParaRPr lang="en-GB" sz="240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Each field (label, opcode, operands and comment) must be separated by &lt;space&gt; elements.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 &lt;space&gt; element can be an actual space character (from your space bar) or a tab.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If there is no label, there must be a &lt;space&gt; element before the actual instruction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 semicolon indicates the start of a comment, which is terminated by the end of the line.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All sections are optional and blank lines will be accepted by the assembler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86800" cy="1143000"/>
          </a:xfrm>
        </p:spPr>
        <p:txBody>
          <a:bodyPr/>
          <a:lstStyle/>
          <a:p>
            <a:pPr eaLnBrk="1" hangingPunct="1"/>
            <a:r>
              <a:rPr lang="en-GB" smtClean="0"/>
              <a:t>Example ARM Assembly Program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dirty="0" smtClean="0"/>
              <a:t>	AREA Example, CODE, READONLY  	 ; name 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dirty="0" smtClean="0"/>
              <a:t>	ENTRY ; marker of 1st executable instruction 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dirty="0" smtClean="0"/>
              <a:t>start 	  	 ; label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dirty="0" smtClean="0"/>
              <a:t>    MOV r0, #11 	 ; put the value 11 in register 0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dirty="0" smtClean="0"/>
              <a:t>    MOV r1, #31 	 ; put the value 31 in register 1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dirty="0" smtClean="0"/>
              <a:t>    ADD r0, r0, r1  ; r0 = r0 + r1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dirty="0" smtClean="0"/>
              <a:t>    SWI 0x11 	 ; terminate the </a:t>
            </a:r>
            <a:r>
              <a:rPr lang="en-GB" sz="2400" dirty="0" smtClean="0"/>
              <a:t>program, unneeded 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dirty="0"/>
              <a:t>	</a:t>
            </a:r>
            <a:r>
              <a:rPr lang="en-GB" sz="2400" dirty="0" smtClean="0"/>
              <a:t>			 ; for </a:t>
            </a:r>
            <a:r>
              <a:rPr lang="en-GB" sz="2400" smtClean="0"/>
              <a:t>Rolecks</a:t>
            </a:r>
            <a:endParaRPr lang="en-GB" sz="2400" smtClean="0"/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  <a:buFontTx/>
              <a:buNone/>
            </a:pPr>
            <a:r>
              <a:rPr lang="en-GB" sz="2400" dirty="0" smtClean="0"/>
              <a:t>    END 	            ; marks the end of the file</a:t>
            </a:r>
          </a:p>
          <a:p>
            <a:pPr eaLnBrk="1" hangingPunct="1">
              <a:buFontTx/>
              <a:buNone/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pPr eaLnBrk="1" hangingPunct="1"/>
            <a:r>
              <a:rPr lang="en-GB" smtClean="0"/>
              <a:t>Example ARM Assembly Program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Consider the second MOV instruction: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MOV r1, #31	; put the value 31 in register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"MOV" is the opcode for loading a value into a register.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"r1" and "#31" are the operands for this instruction.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"r1" is the destination register where the value will be placed.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"#31" is the decimal number 31. Decimal values can be indicated by a preceding "#" or "#d". Hexadecimal numbers are indicated by a preceding "#h"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SWI is a "software interrupt" - when its operand value is "0x11", it exits the program cleanly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pPr eaLnBrk="1" hangingPunct="1"/>
            <a:r>
              <a:rPr lang="en-GB" smtClean="0"/>
              <a:t>Example ARM Assembly Program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AREA, ENTRY and END are directives.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Directives are instructions to the assembler. They are not passed on to the actual microprocessor.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AREA Example, CODE, READONLY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 AREA directive can be used to specify and name sections of program code or data, (Example)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 example is a code segment and indicated as such by the CODE identifier.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It is also declared as READONLY in that the code cannot be altered during its execution.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 working ARM assembly program must have at least one CODE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pPr eaLnBrk="1" hangingPunct="1"/>
            <a:r>
              <a:rPr lang="en-GB" smtClean="0"/>
              <a:t>Example ARM Assembly Program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ENTRY and END are also directives.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 ENTRY directive indicates the first instruction that should be executed within an application. 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 complete application can only have one entry point and so only one ENTRY directive need be issued.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 END directive indicates the end of the application.</a:t>
            </a:r>
            <a:endParaRPr lang="en-GB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Types of Instruction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ARM assembly language has three broad categories of instruction: 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Data Processing: this includes arithmetic and logical operations, comparison operations and register movement operations;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Data Movement: these are instructions to load and store data from and to memory;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Control Flow: these are software interrupts and branch instructions that alter the order of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pPr eaLnBrk="1" hangingPunct="1"/>
            <a:r>
              <a:rPr lang="en-GB" smtClean="0"/>
              <a:t>Microprocessor Design Approaches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Microprocessor design is a series of complex interrelated problems ranging from physical constraints to market forces. 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It is an ongoing process of improvement and refinement to make new processors that are smaller, faster, cheaper, and more energy efficient. 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New processors are four times faster than the processors of three years ago.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Types of Instruction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For ARM6/7 data processing instructions, operands (values) are always 32 bits wide.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The operands are either held in registers or are specified as constants (called literals) in the instruction itself.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The result of a data processing instruction is also a 32 bit datum and is stored in a register.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Most data processing instructions will have three operands, two of which are inputs and one for the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Arithmetic Operations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i="1" smtClean="0"/>
              <a:t>Example:</a:t>
            </a:r>
            <a:r>
              <a:rPr lang="en-GB" sz="2800" smtClean="0"/>
              <a:t> </a:t>
            </a:r>
            <a:r>
              <a:rPr lang="en-GB" sz="2800" b="1" smtClean="0"/>
              <a:t>ADD r0, r1, r2</a:t>
            </a:r>
            <a:r>
              <a:rPr lang="en-GB" sz="2800" smtClean="0"/>
              <a:t> 	; r0 := r1 + r2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r1 and r2 are the source registers containing the input operands, r0 is the destination register where the result is stored.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 destination register can be the same as one of the source registers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b="1" smtClean="0"/>
              <a:t>ADD r0, r0, r1</a:t>
            </a:r>
            <a:r>
              <a:rPr lang="en-GB" sz="2400" smtClean="0"/>
              <a:t> is legal and means add the values in r0 and r1 together and place the result in r0.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This ADD instruction can be used on both unsigned and 2's complement signed numbers.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It may produce a carry out signal and set overflow bits, but such signals are ignored by default.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Arithmetic Operations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Available Arithmetic Operations are: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ADD r0, r1, r2 	; r0 := r1 + r2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ADC r0, r1, r2 	; r0 := r1 + r2 + C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SUB r0, r1, r2 	; r0 := r1 - r2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SBC r0, r1, r2 	; r0 := r1 - r2 + C - 1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RSB r0, r1, r2 	; r0 := r2 - r1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RSC r0, r1, r2 	; r0 := r2 - r1 + C –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 ADC, SBC, and RSC instructions use the carry bit (C), which is stored in the Current Program Status Register (see next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Arithmetic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495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b="1" smtClean="0"/>
              <a:t>ADC r0, r1, r2</a:t>
            </a:r>
            <a:r>
              <a:rPr lang="en-GB" sz="2400" smtClean="0"/>
              <a:t> adds the values stored in r1 and r2 and the value of the carry bit, placing the result in r0.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In the SBC instruction, the carry bit is used to indicate a "borrow", which is unset (set to 0) when a "borrow" is required.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These instructions are useful in that they allow programmers to perform arithmetic operations on numbers that are larger than 32 bits.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RSB is shorthand for "reverse subtraction" (and RSC is "reverse subtraction with carry")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RSB and RSC switch the order of operands for subtraction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Logical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Logical operations are performed bit by bit on the input operands  (values in registers or constants) and the result placed in a destination register.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i="1" smtClean="0"/>
              <a:t>Example: </a:t>
            </a:r>
            <a:r>
              <a:rPr lang="en-GB" sz="2400" b="1" smtClean="0"/>
              <a:t>AND r0, r1, r2</a:t>
            </a:r>
            <a:r>
              <a:rPr lang="en-GB" sz="2400" smtClean="0"/>
              <a:t> ; r0 := r1 and r2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 result bit is 1 if both input bits are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r1: 0101 0011 1010 1111 1101 1010 0110 1011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r2: 1101 0110 1010 0000 0111 0101 1010 0011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r0: 0101 0010 1010 0000 0101 0000 0010 0011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AND instructions are useful for "masking" parts of values that you are not interested in currently.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Logical Operations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i="1" smtClean="0"/>
              <a:t>Example: </a:t>
            </a:r>
            <a:r>
              <a:rPr lang="en-GB" sz="2800" b="1" smtClean="0"/>
              <a:t>ORR r0, r1, r2</a:t>
            </a:r>
            <a:r>
              <a:rPr lang="en-GB" sz="2800" smtClean="0"/>
              <a:t> 	; r0 := r1 or r2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 result bit is 1 if either input bit is 1 (an OR operation)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endParaRPr lang="en-GB" sz="240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r1: 0101 0011 1010 1111 1101 1010 0110 1011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r2: 1101 0110 1010 0000 0111 0101 1010 0011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r0: 1101 0111 1010 1111 1111 1111 1110 1011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endParaRPr lang="en-GB" sz="28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ORR instructions are useful for ensuring that certain bits are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Logical Operations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i="1" smtClean="0"/>
              <a:t>Example: </a:t>
            </a:r>
            <a:r>
              <a:rPr lang="en-GB" sz="2800" b="1" smtClean="0"/>
              <a:t>EOR r0, r1, r2</a:t>
            </a:r>
            <a:r>
              <a:rPr lang="en-GB" sz="2800" smtClean="0"/>
              <a:t> 	; r0 := r1 xor r2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 result bit is set to 1 if one and only one of the inputs bits is 1 (an exclusive OR operation)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r1: 0101 0011 1010 1111 1101 1010 0110 1011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r2: 1101 0110 1010 0000 0111 0101 1010 0011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r0: 1000 0101 0000 1111 1010 1111 1100 1000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endParaRPr lang="en-GB" sz="28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EOR instructions can be useful for inverting specific bits. </a:t>
            </a:r>
          </a:p>
          <a:p>
            <a:pPr eaLnBrk="1" hangingPunct="1">
              <a:lnSpc>
                <a:spcPct val="90000"/>
              </a:lnSpc>
            </a:pPr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Logical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10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i="1" smtClean="0"/>
              <a:t>Example: </a:t>
            </a:r>
            <a:r>
              <a:rPr lang="en-GB" sz="2800" b="1" smtClean="0"/>
              <a:t>BIC r0, r1, r2</a:t>
            </a:r>
            <a:r>
              <a:rPr lang="en-GB" sz="2800" smtClean="0"/>
              <a:t> 	; r0 := r1 and not r2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BIC stands for 'bit clear', where every '1' in the second operand clears the corresponding bit in the first: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r1: 0101 0011 1010 1111 1101 1010 0110 1011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r2: 1101 0110 1010 0000 0111 0101 1010 0011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r0: 0000 0001 0000 1111 1000 1010 0100 1000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BIC instructions can be considered as kind of reverse OR, useful for clearing specific bits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R2: 1111 1111 1111 1111 0000 0000 0000 0000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clears upper halfword leaving the lower two bytes untouched.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Register Move Operations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i="1" smtClean="0"/>
              <a:t>Example: </a:t>
            </a:r>
            <a:r>
              <a:rPr lang="en-GB" sz="2800" b="1" smtClean="0"/>
              <a:t>MOV r0, r1</a:t>
            </a:r>
            <a:r>
              <a:rPr lang="en-GB" sz="2800" smtClean="0"/>
              <a:t> 	; r0 := r1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</a:pPr>
            <a:r>
              <a:rPr lang="en-GB" smtClean="0"/>
              <a:t>The MOV instruction loads a value (either a literal or from a source register, e.g. r1) into the destination register (e.g. r0 in this example). </a:t>
            </a:r>
          </a:p>
          <a:p>
            <a:pPr lvl="1" eaLnBrk="1" hangingPunct="1">
              <a:spcBef>
                <a:spcPct val="0"/>
              </a:spcBef>
              <a:spcAft>
                <a:spcPts val="1125"/>
              </a:spcAft>
            </a:pPr>
            <a:r>
              <a:rPr lang="en-GB" smtClean="0"/>
              <a:t>A MOV instruction that has the same source and destination registers does not do anything!</a:t>
            </a:r>
            <a:br>
              <a:rPr lang="en-GB" smtClean="0"/>
            </a:br>
            <a:r>
              <a:rPr lang="en-GB" smtClean="0"/>
              <a:t>(e.g. </a:t>
            </a:r>
            <a:r>
              <a:rPr lang="en-GB" b="1" smtClean="0"/>
              <a:t>MOV r0, r0</a:t>
            </a:r>
            <a:r>
              <a:rPr lang="en-GB" smtClean="0"/>
              <a:t> ) </a:t>
            </a:r>
          </a:p>
          <a:p>
            <a:pPr eaLnBrk="1" hangingPunct="1"/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Register Move Operations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i="1" smtClean="0"/>
              <a:t>Example: </a:t>
            </a:r>
            <a:r>
              <a:rPr lang="en-GB" sz="2800" b="1" smtClean="0"/>
              <a:t>MVN r0, r1</a:t>
            </a:r>
            <a:r>
              <a:rPr lang="en-GB" sz="2800" smtClean="0"/>
              <a:t> 	; r0 := not r1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MVN is shorthand for "move negated". The MVN instruction takes a value (literal or from a register), inverts its bits, and puts it in the destination register.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r1: 1101 0110 1010 0000 0111 0101 1010 0011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r0: 0010 1001 0101 1111 1000 1010 0101 1100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The MVN instruction allows a programmer to put a negative value into a register.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As 2's complement numbers are involved, it is necessary to move one less than the desired value.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i="1" smtClean="0"/>
              <a:t>Example: </a:t>
            </a:r>
            <a:r>
              <a:rPr lang="en-GB" sz="2800" b="1" smtClean="0"/>
              <a:t>MVN r0, #0</a:t>
            </a:r>
            <a:r>
              <a:rPr lang="en-GB" sz="2800" smtClean="0"/>
              <a:t> 	; moves -1 into r0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ARM Past and Present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The first ARM processor was developed on 3-micron technology in 1983-1985.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We will be using the ARM6/7 architecture first developed between 1990-1995 for examples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Today's ARM processors share the same effective and efficient design principles, have many common elements in their implementation, and the same core assembly language as the ARM6/7 architectures.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ARM6/7 makes for easier examples!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ARM Past and Present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ARM processors are: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very high performance devices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share a common architecture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consume relatively little power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and are comparatively inexpensive.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ARM processors can be found in: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digital cameras, games consoles, iPod Nanos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automotive control, robotic assembly lines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broadband modems, routers, networking switches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smart cards and mobile phone SIMs.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ARM Technical Details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The ARM is a load/store architecture: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only load and store instructions access memory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All other instructions are register-to-register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This speeds up overall operation as register accesses are much faster than memory accesses.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All ARM6/7 instructions are 32 bits wide: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are subtle variations on the same regular formats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makes decoding the instructions easier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simplifies the necessary circuitry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and speeds up the fetch-decode-execute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1"/>
                </a:solidFill>
              </a:rPr>
              <a:t>ARM Technical Details</a:t>
            </a:r>
            <a:endParaRPr lang="en-GB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All input/output peripherals (such as printers, hard drive disks, and the network) are memory-mapped devices.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There is also hardware support for high-bandwidth data transfer.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ARM processors are 32-bit or 64-bit architectures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32-bit architectures can address a maximum of 2</a:t>
            </a:r>
            <a:r>
              <a:rPr lang="en-GB" sz="2800" baseline="30000" smtClean="0"/>
              <a:t>32</a:t>
            </a:r>
            <a:r>
              <a:rPr lang="en-GB" sz="2800" smtClean="0"/>
              <a:t> bytes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or 4 Gigabytes of memory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ARM Technical Details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Word size is 32 bits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Half-words are 16 bits wide. 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Words are aligned on 4-byte boundaries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Half words are aligned on even byte boundaries.</a:t>
            </a:r>
          </a:p>
        </p:txBody>
      </p:sp>
      <p:pic>
        <p:nvPicPr>
          <p:cNvPr id="8196" name="Picture 6" descr="C:\CUED\ARM\armsite18oct06\armwebsite-iefixed\images\word_halfword_byte.gif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3300" y="1600200"/>
            <a:ext cx="3175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Programming Languages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High-level languages: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include C++, MATLAB, Java, Visual BASIC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are excellent for application programming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but must be translated for the microprocessor to act on the programs.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Low-level languages (machine code):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can be directly understood by the appropriate microprocessors.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can be hexadecimal "op-codes" sequences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or written as a long sequence of binary 0's and 1's.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125"/>
              </a:spcAft>
            </a:pPr>
            <a:r>
              <a:rPr lang="en-GB" sz="2400" smtClean="0"/>
              <a:t>very difficult to write even short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Programming Languages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To make programming easier, software tools known as assemblers are used. 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An </a:t>
            </a:r>
            <a:r>
              <a:rPr lang="en-GB" sz="2800" b="1" smtClean="0"/>
              <a:t>assembler</a:t>
            </a:r>
            <a:r>
              <a:rPr lang="en-GB" sz="2800" smtClean="0"/>
              <a:t> translates an assembly language program into op-codes that are understood by the microprocessor. 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</a:pPr>
            <a:r>
              <a:rPr lang="en-GB" sz="2800" smtClean="0"/>
              <a:t>There will be opportunities to try ARM 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1390</Words>
  <Application>Microsoft Office PowerPoint</Application>
  <PresentationFormat>On-screen Show (4:3)</PresentationFormat>
  <Paragraphs>193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Platforms </vt:lpstr>
      <vt:lpstr>Microprocessor Design Approaches</vt:lpstr>
      <vt:lpstr>ARM Past and Present</vt:lpstr>
      <vt:lpstr>ARM Past and Present</vt:lpstr>
      <vt:lpstr>ARM Technical Details</vt:lpstr>
      <vt:lpstr>ARM Technical Details</vt:lpstr>
      <vt:lpstr>ARM Technical Details</vt:lpstr>
      <vt:lpstr>Programming Languages</vt:lpstr>
      <vt:lpstr>Programming Languages</vt:lpstr>
      <vt:lpstr>Programming Languages</vt:lpstr>
      <vt:lpstr>Basics of ARM Instructions</vt:lpstr>
      <vt:lpstr>Basics of ARM Instructions</vt:lpstr>
      <vt:lpstr>Basics of ARM Instructions</vt:lpstr>
      <vt:lpstr>ARM Instruction Structure</vt:lpstr>
      <vt:lpstr>Example ARM Assembly Program</vt:lpstr>
      <vt:lpstr>Example ARM Assembly Program</vt:lpstr>
      <vt:lpstr>Example ARM Assembly Program</vt:lpstr>
      <vt:lpstr>Example ARM Assembly Program</vt:lpstr>
      <vt:lpstr>Types of Instruction</vt:lpstr>
      <vt:lpstr>Types of Instruction</vt:lpstr>
      <vt:lpstr>Arithmetic Operations</vt:lpstr>
      <vt:lpstr>Arithmetic Operations</vt:lpstr>
      <vt:lpstr>Arithmetic Operations</vt:lpstr>
      <vt:lpstr>Logical Operations</vt:lpstr>
      <vt:lpstr>Logical Operations</vt:lpstr>
      <vt:lpstr>Logical Operations</vt:lpstr>
      <vt:lpstr>Logical Operations</vt:lpstr>
      <vt:lpstr>Register Move Operations</vt:lpstr>
      <vt:lpstr>Register Move Operations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Circuits and Information Processing</dc:title>
  <dc:creator>Nicholas Caldwell</dc:creator>
  <cp:lastModifiedBy>Nicholas Caldwell</cp:lastModifiedBy>
  <cp:revision>36</cp:revision>
  <dcterms:created xsi:type="dcterms:W3CDTF">2006-12-16T13:29:42Z</dcterms:created>
  <dcterms:modified xsi:type="dcterms:W3CDTF">2014-02-28T11:33:58Z</dcterms:modified>
</cp:coreProperties>
</file>