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2" r:id="rId22"/>
    <p:sldId id="281" r:id="rId23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2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2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2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2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2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4000" kern="1200">
        <a:solidFill>
          <a:schemeClr val="tx2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4000" kern="1200">
        <a:solidFill>
          <a:schemeClr val="tx2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4000" kern="1200">
        <a:solidFill>
          <a:schemeClr val="tx2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4000" kern="1200">
        <a:solidFill>
          <a:schemeClr val="tx2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9532" autoAdjust="0"/>
  </p:normalViewPr>
  <p:slideViewPr>
    <p:cSldViewPr>
      <p:cViewPr varScale="1">
        <p:scale>
          <a:sx n="74" d="100"/>
          <a:sy n="74" d="100"/>
        </p:scale>
        <p:origin x="62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698B50-076F-4CC8-B109-F8996704E67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719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CBEF2E-CF23-4740-9A2B-78A6B82684A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12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3E2453-FAAE-4382-AAF5-C8DD89D6BC7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542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25219B-C988-4308-B432-84C541E6F39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999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B41B7D-AB92-43AC-95F3-EFFB96FE7DE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923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E336AF-721A-4E72-A0A7-CBBE35D84B2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146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0827E9-49AE-4A46-8479-A210AEAB5CD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12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E1EE61-967D-42A5-84CC-194DF457F0F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021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F14C75-DB33-447D-AA74-10640EF2700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91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6C730B-CB92-4A34-BBBB-7A1698EFD88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973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62475B-D125-4B92-95C8-0DF8DB0BE72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143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47688AF2-FAED-4363-B7E8-AD3A59C64452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955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950" y="0"/>
            <a:ext cx="11620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cs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cs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cs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cs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066800"/>
            <a:ext cx="7772400" cy="1143000"/>
          </a:xfrm>
        </p:spPr>
        <p:txBody>
          <a:bodyPr anchor="ctr"/>
          <a:lstStyle/>
          <a:p>
            <a:r>
              <a:rPr lang="en-GB" sz="4000" dirty="0" smtClean="0">
                <a:solidFill>
                  <a:schemeClr val="tx1"/>
                </a:solidFill>
              </a:rPr>
              <a:t>Platforms</a:t>
            </a:r>
            <a:r>
              <a:rPr lang="en-GB" sz="4000" dirty="0">
                <a:solidFill>
                  <a:srgbClr val="FFFFFF"/>
                </a:solidFill>
              </a:rPr>
              <a:t/>
            </a:r>
            <a:br>
              <a:rPr lang="en-GB" sz="4000" dirty="0">
                <a:solidFill>
                  <a:srgbClr val="FFFFFF"/>
                </a:solidFill>
              </a:rPr>
            </a:b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2971800"/>
            <a:ext cx="7086600" cy="2667000"/>
          </a:xfrm>
        </p:spPr>
        <p:txBody>
          <a:bodyPr/>
          <a:lstStyle/>
          <a:p>
            <a:r>
              <a:rPr lang="en-GB" sz="3200" dirty="0"/>
              <a:t>Lecture </a:t>
            </a:r>
            <a:r>
              <a:rPr lang="en-GB" sz="3200" dirty="0" smtClean="0"/>
              <a:t>4C:</a:t>
            </a:r>
            <a:r>
              <a:rPr lang="en-GB" sz="3200" dirty="0"/>
              <a:t/>
            </a:r>
            <a:br>
              <a:rPr lang="en-GB" sz="3200" dirty="0"/>
            </a:br>
            <a:r>
              <a:rPr lang="en-GB" sz="3200" dirty="0">
                <a:latin typeface="Tahoma" panose="020B0604030504040204" pitchFamily="34" charset="0"/>
              </a:rPr>
              <a:t>Assembly Language Operations</a:t>
            </a:r>
          </a:p>
          <a:p>
            <a:endParaRPr lang="en-GB" sz="32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Basic Branches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10600" cy="4495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800"/>
              <a:t>This movement is called branching, and uses </a:t>
            </a:r>
            <a:r>
              <a:rPr lang="en-GB" sz="2800" b="1"/>
              <a:t>branch</a:t>
            </a:r>
            <a:r>
              <a:rPr lang="en-GB" sz="2800"/>
              <a:t> (or </a:t>
            </a:r>
            <a:r>
              <a:rPr lang="en-GB" sz="2800" b="1"/>
              <a:t>jump</a:t>
            </a:r>
            <a:r>
              <a:rPr lang="en-GB" sz="2800"/>
              <a:t>) instructions.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 b="1"/>
              <a:t>            B label</a:t>
            </a:r>
            <a:r>
              <a:rPr lang="en-GB" sz="2400"/>
              <a:t> ; branch to the instruction at "label“</a:t>
            </a:r>
            <a:br>
              <a:rPr lang="en-GB" sz="2400"/>
            </a:br>
            <a:r>
              <a:rPr lang="en-GB" sz="2400"/>
              <a:t>            	... 	  	          </a:t>
            </a:r>
            <a:br>
              <a:rPr lang="en-GB" sz="2400"/>
            </a:br>
            <a:r>
              <a:rPr lang="en-GB" sz="2400"/>
              <a:t>		... 	  	 </a:t>
            </a:r>
            <a:br>
              <a:rPr lang="en-GB" sz="2400"/>
            </a:br>
            <a:r>
              <a:rPr lang="en-GB" sz="2400" b="1"/>
              <a:t>label</a:t>
            </a:r>
            <a:r>
              <a:rPr lang="en-GB" sz="2400"/>
              <a:t> 	... 	  	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800"/>
              <a:t>The B instruction is an unconditional branch.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/>
              <a:t>When the processor encounters such a branch, it always jumps to the designated point.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800"/>
              <a:t>The branch destination can be a symbolic label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/>
              <a:t> assembler converts it into correct memory location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Branches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10600" cy="4495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800"/>
              <a:t>A comparison operation enables decisions to be made; conditional branches allow the computer to act on decisions.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800"/>
              <a:t>ARM conditional branches are executed (taken) or not depending on the flag bits of the Current Program Status Register (CPSR), e.g.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/>
              <a:t>BNE (branch not equal) instruction uses the Z bit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/>
              <a:t>If the Z bit is set (a result was zero or a comparison was equal), then the branch is not taken.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/>
              <a:t>If the Z bit is clear (a result was non-zero or a comparison was not equal), then the branch will be taken.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Branches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382000" cy="4495800"/>
          </a:xfrm>
        </p:spPr>
        <p:txBody>
          <a:bodyPr/>
          <a:lstStyle/>
          <a:p>
            <a:pPr lvl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  <a:buFontTx/>
              <a:buNone/>
            </a:pPr>
            <a:r>
              <a:rPr lang="en-GB" sz="2400"/>
              <a:t>		MOV  r0, #5  	     ; use r0 as loop counter, set to 5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  <a:buFontTx/>
              <a:buNone/>
            </a:pPr>
            <a:r>
              <a:rPr lang="en-GB" sz="2400"/>
              <a:t>loop 	                ; label indicating the start of the loop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  <a:buFontTx/>
              <a:buNone/>
            </a:pPr>
            <a:r>
              <a:rPr lang="en-GB" sz="2400"/>
              <a:t>  		... 	  	     ; body of loop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  <a:buFontTx/>
              <a:buNone/>
            </a:pPr>
            <a:r>
              <a:rPr lang="en-GB" sz="2400"/>
              <a:t>  		... 	  	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  <a:buFontTx/>
              <a:buNone/>
            </a:pPr>
            <a:r>
              <a:rPr lang="en-GB" sz="2400"/>
              <a:t>  		SUB 	r0, r0, #1 ; decrement loop counter, r0=r0-1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  <a:buFontTx/>
              <a:buNone/>
            </a:pPr>
            <a:r>
              <a:rPr lang="en-GB" sz="2400"/>
              <a:t>  		CMP 	r0, #0 	     ; compare value in r0 and zero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  <a:buFontTx/>
              <a:buNone/>
            </a:pPr>
            <a:r>
              <a:rPr lang="en-GB" sz="2400"/>
              <a:t>  		BNE 	loop 	     ; if comparison was not equal, jump 	                           ; back to the “loop” label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  <a:buFontTx/>
              <a:buNone/>
            </a:pPr>
            <a:r>
              <a:rPr lang="en-GB" sz="2400"/>
              <a:t>  		... 	  	     ; instructions after end of the loop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Branches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495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  <a:buFontTx/>
              <a:buNone/>
            </a:pPr>
            <a:r>
              <a:rPr lang="en-GB" sz="2800"/>
              <a:t> 		</a:t>
            </a:r>
            <a:r>
              <a:rPr lang="en-GB" sz="2400"/>
              <a:t>MOV r0, #5  	; use r0 as loop counter, set to 5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  <a:buFontTx/>
              <a:buNone/>
            </a:pPr>
            <a:r>
              <a:rPr lang="en-GB" sz="2400"/>
              <a:t>loop		; label indicating start of the loop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  <a:buFontTx/>
              <a:buNone/>
            </a:pPr>
            <a:r>
              <a:rPr lang="en-GB" sz="2400"/>
              <a:t>  		... 	  	; various instructions (the loop body)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  <a:buFontTx/>
              <a:buNone/>
            </a:pPr>
            <a:r>
              <a:rPr lang="en-GB" sz="2400"/>
              <a:t>  		... 	  	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  <a:buFontTx/>
              <a:buNone/>
            </a:pPr>
            <a:r>
              <a:rPr lang="en-GB" sz="2400"/>
              <a:t>  		SUBS r0, r0, #1 ; decrement loop counter (r0=r0 -1)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  <a:buFontTx/>
              <a:buNone/>
            </a:pPr>
            <a:r>
              <a:rPr lang="en-GB" sz="2400"/>
              <a:t>  	  	  	               ; </a:t>
            </a:r>
            <a:r>
              <a:rPr lang="en-GB" sz="2400" i="1"/>
              <a:t>and </a:t>
            </a:r>
            <a:r>
              <a:rPr lang="en-GB" sz="2400"/>
              <a:t>set the flags based on the                                            			    ; subtraction result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  <a:buFontTx/>
              <a:buNone/>
            </a:pPr>
            <a:r>
              <a:rPr lang="en-GB" sz="2400"/>
              <a:t>  		BNE 	loop 	    ; if the Z bit is clear (i.e. "0"), jump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  <a:buFontTx/>
              <a:buNone/>
            </a:pPr>
            <a:r>
              <a:rPr lang="en-GB" sz="2400"/>
              <a:t>  	  	  	               ; back to “loop” label and repeat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  <a:buFontTx/>
              <a:buNone/>
            </a:pPr>
            <a:r>
              <a:rPr lang="en-GB" sz="2400"/>
              <a:t>  		... 	  	    ; instructions after the loop's end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Branch Instructions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GB" sz="2800"/>
              <a:t>ARM assembly has 16 conditional branches: </a:t>
            </a:r>
          </a:p>
          <a:p>
            <a:pPr lvl="1">
              <a:spcBef>
                <a:spcPct val="0"/>
              </a:spcBef>
              <a:spcAft>
                <a:spcPts val="1125"/>
              </a:spcAft>
            </a:pPr>
            <a:r>
              <a:rPr lang="en-GB"/>
              <a:t>including "always" (an unconditional branch)</a:t>
            </a:r>
          </a:p>
          <a:p>
            <a:pPr lvl="1">
              <a:spcBef>
                <a:spcPct val="0"/>
              </a:spcBef>
              <a:spcAft>
                <a:spcPts val="1125"/>
              </a:spcAft>
            </a:pPr>
            <a:r>
              <a:rPr lang="en-GB"/>
              <a:t>and "never" (which is never used but exists for future possible extensions to the architecture)</a:t>
            </a:r>
            <a:endParaRPr lang="en-GB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534400" cy="1143000"/>
          </a:xfrm>
        </p:spPr>
        <p:txBody>
          <a:bodyPr/>
          <a:lstStyle/>
          <a:p>
            <a:r>
              <a:rPr lang="en-GB"/>
              <a:t>Conditional Branch Instructions: 1</a:t>
            </a:r>
          </a:p>
        </p:txBody>
      </p:sp>
      <p:graphicFrame>
        <p:nvGraphicFramePr>
          <p:cNvPr id="82262" name="Group 342"/>
          <p:cNvGraphicFramePr>
            <a:graphicFrameLocks noGrp="1"/>
          </p:cNvGraphicFramePr>
          <p:nvPr/>
        </p:nvGraphicFramePr>
        <p:xfrm>
          <a:off x="76200" y="1397000"/>
          <a:ext cx="9067800" cy="3986213"/>
        </p:xfrm>
        <a:graphic>
          <a:graphicData uri="http://schemas.openxmlformats.org/drawingml/2006/table">
            <a:tbl>
              <a:tblPr/>
              <a:tblGrid>
                <a:gridCol w="1524000"/>
                <a:gridCol w="2209800"/>
                <a:gridCol w="1981200"/>
                <a:gridCol w="3352800"/>
              </a:tblGrid>
              <a:tr h="239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Branch </a:t>
                      </a:r>
                      <a:endParaRPr kumimoji="0" lang="en-GB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Condition Test </a:t>
                      </a:r>
                      <a:endParaRPr kumimoji="0" lang="en-GB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Meaning </a:t>
                      </a:r>
                      <a:endParaRPr kumimoji="0" lang="en-GB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Uses </a:t>
                      </a:r>
                      <a:endParaRPr kumimoji="0" lang="en-GB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No test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Unconditional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Always take the branch 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BAL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No test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Always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Always take the branch 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BEQ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Z=1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Equal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Comparison equal or zero result 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BNE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Z=0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Not Equal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Comparison not equal or non-zero result 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BCS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C=1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Carry Set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Arithmetic operation gave carry out 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BCC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C=0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Carry Clear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Arithmetic operation did not produce a carry 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534400" cy="1143000"/>
          </a:xfrm>
        </p:spPr>
        <p:txBody>
          <a:bodyPr/>
          <a:lstStyle/>
          <a:p>
            <a:r>
              <a:rPr lang="en-GB"/>
              <a:t>Conditional Branch Instructions: 2</a:t>
            </a:r>
          </a:p>
        </p:txBody>
      </p:sp>
      <p:graphicFrame>
        <p:nvGraphicFramePr>
          <p:cNvPr id="83043" name="Group 99"/>
          <p:cNvGraphicFramePr>
            <a:graphicFrameLocks noGrp="1"/>
          </p:cNvGraphicFramePr>
          <p:nvPr/>
        </p:nvGraphicFramePr>
        <p:xfrm>
          <a:off x="76200" y="1397000"/>
          <a:ext cx="9067800" cy="4291013"/>
        </p:xfrm>
        <a:graphic>
          <a:graphicData uri="http://schemas.openxmlformats.org/drawingml/2006/table">
            <a:tbl>
              <a:tblPr/>
              <a:tblGrid>
                <a:gridCol w="1219200"/>
                <a:gridCol w="2286000"/>
                <a:gridCol w="2286000"/>
                <a:gridCol w="3276600"/>
              </a:tblGrid>
              <a:tr h="239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Branch </a:t>
                      </a:r>
                      <a:endParaRPr kumimoji="0" lang="en-GB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Condition Test </a:t>
                      </a:r>
                      <a:endParaRPr kumimoji="0" lang="en-GB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Meaning </a:t>
                      </a:r>
                      <a:endParaRPr kumimoji="0" lang="en-GB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Uses </a:t>
                      </a:r>
                      <a:endParaRPr kumimoji="0" lang="en-GB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BHS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C=1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Higher or same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Unsigned comparison gave higher or same result 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BLO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C=0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Lower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Unsigned comparison gave lower result 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BMI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N=1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Minus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Result is minus or negative 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BPL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N=0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Plus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Result is positive (plus) or zero 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BVS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V=1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Overflow Set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Signed integer operation: overflow occurred 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BVC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V=0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Overflow Clear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Signed integer operation: no overflow occurred 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GB"/>
              <a:t>Conditional Branch Instructions: 3</a:t>
            </a:r>
          </a:p>
        </p:txBody>
      </p:sp>
      <p:graphicFrame>
        <p:nvGraphicFramePr>
          <p:cNvPr id="84034" name="Group 66"/>
          <p:cNvGraphicFramePr>
            <a:graphicFrameLocks noGrp="1"/>
          </p:cNvGraphicFramePr>
          <p:nvPr/>
        </p:nvGraphicFramePr>
        <p:xfrm>
          <a:off x="76200" y="1397000"/>
          <a:ext cx="9067800" cy="4110038"/>
        </p:xfrm>
        <a:graphic>
          <a:graphicData uri="http://schemas.openxmlformats.org/drawingml/2006/table">
            <a:tbl>
              <a:tblPr/>
              <a:tblGrid>
                <a:gridCol w="1447800"/>
                <a:gridCol w="2667000"/>
                <a:gridCol w="1981200"/>
                <a:gridCol w="2971800"/>
              </a:tblGrid>
              <a:tr h="239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Branch </a:t>
                      </a:r>
                      <a:endParaRPr kumimoji="0" lang="en-GB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Condition Test </a:t>
                      </a:r>
                      <a:endParaRPr kumimoji="0" lang="en-GB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Meaning </a:t>
                      </a:r>
                      <a:endParaRPr kumimoji="0" lang="en-GB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Uses </a:t>
                      </a:r>
                      <a:endParaRPr kumimoji="0" lang="en-GB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BHI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((NOT C) OR Z) =0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{C set and Z clear} 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Higher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Unsigned comparison gave higher 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BLS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((NOT C) OR Z) =1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{C set or Z clear} 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Lower or same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Unsigned comparison gave lower or same 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BGE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(N EOR V) =0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{(N and V) set or 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(N and V) clear} 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Greater or Equal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Signed integer comparison gave greater than or equal 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BLT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(N EOR V) =1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{(N set and V clear) or (N clear and V set)} 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Less Than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Signed integer comparison gave less than 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Execution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915400" cy="48768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GB" sz="2400"/>
              <a:t>All instructions in ARM assembly can be conditionally executed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/>
              <a:t>	CMP  r0, #10  ; compare the value in r0 with the value 10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/>
              <a:t>  	BEQ  jumpaway 	; if the condition code indicates an equal 	                      ; comparison, branch to the jumpaway label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/>
              <a:t>  	ADD  r1, r1, r0     ; add the value in r0 to r1 and store the</a:t>
            </a:r>
            <a:br>
              <a:rPr lang="en-GB" sz="2400"/>
            </a:br>
            <a:r>
              <a:rPr lang="en-GB" sz="2400"/>
              <a:t>	                      ; result in r1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/>
              <a:t>  	SUB  r2, r2, r0 	; subtract the value in r0 from r2 and store t	                      ; the result in r2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sz="2400"/>
          </a:p>
          <a:p>
            <a:pPr>
              <a:spcBef>
                <a:spcPct val="0"/>
              </a:spcBef>
              <a:buFontTx/>
              <a:buNone/>
            </a:pPr>
            <a:r>
              <a:rPr lang="en-GB" sz="2400"/>
              <a:t>Jumpaway … 	</a:t>
            </a:r>
            <a:r>
              <a:rPr lang="en-GB" sz="2400">
                <a:solidFill>
                  <a:srgbClr val="FFFFFF"/>
                </a:solidFill>
                <a:latin typeface="Tahoma" panose="020B0604030504040204" pitchFamily="34" charset="0"/>
              </a:rPr>
              <a:t>... 	  	</a:t>
            </a:r>
          </a:p>
          <a:p>
            <a:pPr>
              <a:spcBef>
                <a:spcPct val="0"/>
              </a:spcBef>
              <a:spcAft>
                <a:spcPts val="1413"/>
              </a:spcAft>
              <a:buFontTx/>
              <a:buNone/>
            </a:pPr>
            <a:endParaRPr lang="en-GB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Execution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495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800"/>
              <a:t>This can be rewritten as: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sz="2400"/>
              <a:t>	CMP     r0, #10  	; compare the value in r0 with the value 10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sz="2400"/>
              <a:t>	ADDNE r1, r1, r0 	; add the value in r0 to r1 and store the result 		       	; in r1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sz="2400"/>
              <a:t>	SUBNE r2, r2, r0 	; subtract the value in r0 from r2 and store the 			; result in r2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sz="2400"/>
              <a:t>	... 	  		; other code now</a:t>
            </a:r>
            <a:r>
              <a:rPr lang="en-GB" sz="2800">
                <a:solidFill>
                  <a:srgbClr val="FFFFFF"/>
                </a:solidFill>
                <a:latin typeface="Tahoma" panose="020B0604030504040204" pitchFamily="34" charset="0"/>
              </a:rPr>
              <a:t> </a:t>
            </a:r>
            <a:br>
              <a:rPr lang="en-GB" sz="2800">
                <a:solidFill>
                  <a:srgbClr val="FFFFFF"/>
                </a:solidFill>
                <a:latin typeface="Tahoma" panose="020B0604030504040204" pitchFamily="34" charset="0"/>
              </a:rPr>
            </a:br>
            <a:r>
              <a:rPr lang="en-GB" sz="1600">
                <a:solidFill>
                  <a:srgbClr val="FFFFFF"/>
                </a:solidFill>
                <a:latin typeface="Tahoma" panose="020B0604030504040204" pitchFamily="34" charset="0"/>
              </a:rPr>
              <a:t>follows 	  	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800"/>
              <a:t>ADDNE and SUBNE are executed only if the Z bit is "0" (CMP had non-zero result, cleared Z)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800"/>
              <a:t>Efficient if the conditional sequence is only three or less instructions; for longer sequences,  use proper loops and conventional branching.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458200" cy="1143000"/>
          </a:xfrm>
        </p:spPr>
        <p:txBody>
          <a:bodyPr/>
          <a:lstStyle/>
          <a:p>
            <a:r>
              <a:rPr lang="en-GB"/>
              <a:t>Current Program Status Register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95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800"/>
              <a:t>CPSR records program and processor state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/>
              <a:t>This information is recorded by setting or clearing specific bits in the register.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/>
              <a:t>It is a 32-bit wide register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800"/>
              <a:t>The top four bits (bits 31, 30, 29, and 28) are the condition code (cc) bits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/>
              <a:t>These bits are sometimes referred to as "flags".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800"/>
              <a:t>The lowest 8 bits (bit 7 to bit 0) store information about the processor's own state.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800"/>
              <a:t>Bits 27 to bit 8 are currently unused in most ARM processors.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Execution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991600" cy="4495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400"/>
              <a:t>The "S" suffix can be appended to instructions with the conditional suffices, enabling them to adjust the condition codes.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400"/>
              <a:t>This can lead to unexpected behaviour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400"/>
              <a:t>Let r0 be 4, r1 be -4, and r2 be 7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sz="1000">
              <a:solidFill>
                <a:srgbClr val="FFFFFF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sz="2400" b="1"/>
              <a:t>CMP r0, #10</a:t>
            </a:r>
            <a:r>
              <a:rPr lang="en-GB" sz="2400"/>
              <a:t>  	; compare the value in r0 with the value 10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sz="2400"/>
              <a:t>				; Z is 0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sz="2400" b="1"/>
              <a:t>ADDNES r1, r1, r0</a:t>
            </a:r>
            <a:r>
              <a:rPr lang="en-GB" sz="2400"/>
              <a:t> 	; r0 ≠10, so Z is 0, so r1 = -4 + 4 is executed,                                 			; and Z is now set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sz="2400" b="1"/>
              <a:t>SUBNE r2, r2, r0</a:t>
            </a:r>
            <a:r>
              <a:rPr lang="en-GB" sz="2400"/>
              <a:t> 	; Z is already set (i.e. "1"), so SUBNE is not 			; executed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sz="2400"/>
              <a:t>	... 	  		; other code now follows	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  <a:buFontTx/>
              <a:buNone/>
            </a:pPr>
            <a:endParaRPr lang="en-GB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Execution: 1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GB" sz="2800"/>
              <a:t>The conditional suffix mnemonics are the same as for conditional branches</a:t>
            </a:r>
          </a:p>
          <a:p>
            <a:pPr>
              <a:buFontTx/>
              <a:buNone/>
            </a:pPr>
            <a:endParaRPr lang="en-GB" sz="2800"/>
          </a:p>
        </p:txBody>
      </p:sp>
      <p:graphicFrame>
        <p:nvGraphicFramePr>
          <p:cNvPr id="89158" name="Group 70"/>
          <p:cNvGraphicFramePr>
            <a:graphicFrameLocks noGrp="1"/>
          </p:cNvGraphicFramePr>
          <p:nvPr/>
        </p:nvGraphicFramePr>
        <p:xfrm>
          <a:off x="533400" y="2590800"/>
          <a:ext cx="8077200" cy="3681413"/>
        </p:xfrm>
        <a:graphic>
          <a:graphicData uri="http://schemas.openxmlformats.org/drawingml/2006/table">
            <a:tbl>
              <a:tblPr/>
              <a:tblGrid>
                <a:gridCol w="1524000"/>
                <a:gridCol w="3860800"/>
                <a:gridCol w="2692400"/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Suffix </a:t>
                      </a: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Condition Test </a:t>
                      </a: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Meaning</a:t>
                      </a: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EQ </a:t>
                      </a: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Z=1 </a:t>
                      </a: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Equal</a:t>
                      </a: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NE </a:t>
                      </a: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Z=0 </a:t>
                      </a: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Not Equal</a:t>
                      </a: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CS </a:t>
                      </a: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C=1 </a:t>
                      </a: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Carry Set (Unsigned Higher or Same)</a:t>
                      </a: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CC </a:t>
                      </a: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C=0</a:t>
                      </a: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Carry Clear (Unsigned Lower than)</a:t>
                      </a: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MI </a:t>
                      </a: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N=1 </a:t>
                      </a: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Minus</a:t>
                      </a: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PL </a:t>
                      </a: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N=0 </a:t>
                      </a: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Plus</a:t>
                      </a: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Execution: 2</a:t>
            </a:r>
          </a:p>
        </p:txBody>
      </p:sp>
      <p:graphicFrame>
        <p:nvGraphicFramePr>
          <p:cNvPr id="88171" name="Group 107"/>
          <p:cNvGraphicFramePr>
            <a:graphicFrameLocks noGrp="1"/>
          </p:cNvGraphicFramePr>
          <p:nvPr/>
        </p:nvGraphicFramePr>
        <p:xfrm>
          <a:off x="152400" y="1295400"/>
          <a:ext cx="8839200" cy="5143500"/>
        </p:xfrm>
        <a:graphic>
          <a:graphicData uri="http://schemas.openxmlformats.org/drawingml/2006/table">
            <a:tbl>
              <a:tblPr/>
              <a:tblGrid>
                <a:gridCol w="922338"/>
                <a:gridCol w="4716462"/>
                <a:gridCol w="3200400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Suffix </a:t>
                      </a: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Condition Test </a:t>
                      </a: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Meaning</a:t>
                      </a: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VS </a:t>
                      </a: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V=1 </a:t>
                      </a: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Overflow Set</a:t>
                      </a: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VC </a:t>
                      </a: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V=0 </a:t>
                      </a: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Overflow Clear</a:t>
                      </a: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HI </a:t>
                      </a: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((NOT C) OR Z) =0 {C set and Z clear} </a:t>
                      </a: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Higher unsigned</a:t>
                      </a: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LS </a:t>
                      </a: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((NOT C) OR Z) =1 {C set or Z clear} </a:t>
                      </a: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Lower or same unsigned</a:t>
                      </a: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GE </a:t>
                      </a: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(N EOR V) =0 </a:t>
                      </a:r>
                      <a:b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</a:b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{(N and V) set or (N and V) clear} </a:t>
                      </a: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Greater or Equal</a:t>
                      </a: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LT </a:t>
                      </a: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(N EOR V) =1 {(N set and V clear) or </a:t>
                      </a:r>
                      <a:b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</a:b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(N clear and V set)} </a:t>
                      </a: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Less Than</a:t>
                      </a: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GT </a:t>
                      </a: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(Z OR (N EOR V)) =0</a:t>
                      </a:r>
                      <a:b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</a:b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{((N and V) set or clear) and Z clear} </a:t>
                      </a: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Greater Than</a:t>
                      </a: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88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LE </a:t>
                      </a: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88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Z OR (N EOR V)) = 1</a:t>
                      </a:r>
                      <a:b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</a:b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{(N set and V clear) or </a:t>
                      </a:r>
                      <a:b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</a:b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(N clear and V set) or Z set} </a:t>
                      </a: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Less or Equal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Current Program Status Register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09800"/>
            <a:ext cx="8763000" cy="4495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800"/>
              <a:t>N bit is the "negative flag" and indicates that a value is negative.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800"/>
              <a:t>Z bit is the "zero flag" and is set when an appropriate instruction produces a zero result.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800"/>
              <a:t>C bit is the "carry flag" (and also "borrows" (subtractions) and "extends" (from shifts).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800"/>
              <a:t>V bit is the "overflow flag"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/>
              <a:t>set if an instruction produces a result that overflows going beyond representable numbers (2's complement signed)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8955088" cy="1065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Comparison Operations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10600" cy="4495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800"/>
              <a:t>Comparison operations perform arithmetic or logical operations on register values (or literals)  and set condition code flags in the CPSR.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800"/>
              <a:t>The actual result of the underlying arithmetic or logical operation is not stored in any register.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 i="1"/>
              <a:t>Example</a:t>
            </a:r>
            <a:r>
              <a:rPr lang="en-GB" sz="2400"/>
              <a:t> </a:t>
            </a:r>
            <a:r>
              <a:rPr lang="en-GB" sz="2400" b="1"/>
              <a:t>CMP r1, r2</a:t>
            </a:r>
            <a:r>
              <a:rPr lang="en-GB" sz="2400"/>
              <a:t> 	; set flags per result of r1 - r2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/>
              <a:t>N =1 if most significant bit of (r1 - r2) is 1, (r2 &gt; r1)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/>
              <a:t>Z = 1 if (r1 - r2) = 0, i.e. r1 = r2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/>
              <a:t>C = 1 if r1 and r2 are both unsigned integers 			AND (r1 &lt; r2)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/>
              <a:t>V = 1 if r1 and r2 are both signed integers AND (r1 &lt; r2</a:t>
            </a:r>
            <a:r>
              <a:rPr lang="en-GB" sz="2400">
                <a:solidFill>
                  <a:srgbClr val="FFFFFF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Comparison Operations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229600" cy="44958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GB" sz="2800" i="1"/>
              <a:t>Example: </a:t>
            </a:r>
            <a:br>
              <a:rPr lang="en-GB" sz="2800" i="1"/>
            </a:br>
            <a:r>
              <a:rPr lang="en-GB" sz="2800" b="1"/>
              <a:t>CMN  r1, r2</a:t>
            </a:r>
            <a:r>
              <a:rPr lang="en-GB" sz="2800"/>
              <a:t>  ; set flags per result of r1 + r2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GB" sz="2800"/>
              <a:t>CMN (compare negative) determines the flags by performing the equivalent of: operand1 - ( - operand2)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GB" sz="2800"/>
              <a:t>It is useful for comparing register values against small negative numbers (such as -1, which is frequently used to mark the end of a data structure).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Comparison Operations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GB" sz="2800"/>
              <a:t> </a:t>
            </a:r>
            <a:r>
              <a:rPr lang="en-GB" sz="2800" i="1"/>
              <a:t>Example: </a:t>
            </a:r>
            <a:br>
              <a:rPr lang="en-GB" sz="2800" i="1"/>
            </a:br>
            <a:r>
              <a:rPr lang="en-GB" sz="2800" b="1"/>
              <a:t>TST r1, r2</a:t>
            </a:r>
            <a:r>
              <a:rPr lang="en-GB" sz="2800"/>
              <a:t> 	; set flags on r1 AND r2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GB" sz="2800"/>
              <a:t>TST (test bits) can determine if one or more bits are set. 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GB" sz="2800"/>
              <a:t>The first operand is the value to be tested.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GB" sz="2800"/>
              <a:t>The second operand is the bit mask. 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GB" sz="2800"/>
              <a:t>The Z flag will be set if there is a match, otherwise it will be cleared.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Comparison Operations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10600" cy="4495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800" i="1"/>
              <a:t>Example: </a:t>
            </a:r>
            <a:br>
              <a:rPr lang="en-GB" sz="2800" i="1"/>
            </a:br>
            <a:r>
              <a:rPr lang="en-GB" sz="2800" b="1"/>
              <a:t>TEQ r1, r2</a:t>
            </a:r>
            <a:r>
              <a:rPr lang="en-GB" sz="2800"/>
              <a:t> 	; set flags on r1 XOR r2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800"/>
              <a:t>TEQ (test equivalent) instruction is similar to TST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800"/>
              <a:t>TEQ employs an exclusive-or operation.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800"/>
              <a:t>It can be used to determine if specific bits in two operands are the same or different.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800"/>
              <a:t>It does not change the overflow flag, unlike CMP.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800"/>
              <a:t>TEQ can be used to determine if two values have the same sign.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Comparison Operations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495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800"/>
              <a:t>The CMP, CMN, TST, and TEQ instructions always alter the condition codes.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800"/>
              <a:t>Other data processing instructions (such as ADD, ADC, SUB, etc.,) can alter the condition codes if they have an "S" suffix.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800" i="1"/>
              <a:t>Example</a:t>
            </a:r>
            <a:r>
              <a:rPr lang="en-GB" sz="2800"/>
              <a:t> </a:t>
            </a:r>
            <a:r>
              <a:rPr lang="en-GB" sz="2800" b="1"/>
              <a:t>ADDS r0, r1, r2</a:t>
            </a:r>
            <a:r>
              <a:rPr lang="en-GB" sz="2800"/>
              <a:t> 	; r0 := r1 + r2 						         ; and adjust flags for 						; result placed in r0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800"/>
              <a:t>A sequence of ADDS and ADCS instructions could be used to add 64-bit or larger numbers together.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Basic Branches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10600" cy="4495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800"/>
              <a:t>In a simple program, one instruction follows another and execution is a sequential process.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800"/>
              <a:t>In more complex programs, processors will need to execute instructions in a different order: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/>
              <a:t>An iterative process such as a loop where the program executes a series of instructions and then returns to the start of the sequence to repeat the same set of instructions with different values.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/>
              <a:t>A decision-making process, where a comparison operation is performed, and based on its result, skips over instructions to reach a different program section and continues execution from that point.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Times New Roman"/>
      </a:majorFont>
      <a:minorFont>
        <a:latin typeface="Arial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4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4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1029</Words>
  <Application>Microsoft Office PowerPoint</Application>
  <PresentationFormat>On-screen Show (4:3)</PresentationFormat>
  <Paragraphs>243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Times New Roman</vt:lpstr>
      <vt:lpstr>Arial</vt:lpstr>
      <vt:lpstr>Tahoma</vt:lpstr>
      <vt:lpstr>Default Design</vt:lpstr>
      <vt:lpstr>Platforms </vt:lpstr>
      <vt:lpstr>Current Program Status Register</vt:lpstr>
      <vt:lpstr>Current Program Status Register</vt:lpstr>
      <vt:lpstr>Comparison Operations</vt:lpstr>
      <vt:lpstr>Comparison Operations</vt:lpstr>
      <vt:lpstr>Comparison Operations</vt:lpstr>
      <vt:lpstr>Comparison Operations</vt:lpstr>
      <vt:lpstr>Comparison Operations</vt:lpstr>
      <vt:lpstr>Basic Branches</vt:lpstr>
      <vt:lpstr>Basic Branches</vt:lpstr>
      <vt:lpstr>Conditional Branches</vt:lpstr>
      <vt:lpstr>Conditional Branches</vt:lpstr>
      <vt:lpstr>Conditional Branches</vt:lpstr>
      <vt:lpstr>Conditional Branch Instructions</vt:lpstr>
      <vt:lpstr>Conditional Branch Instructions: 1</vt:lpstr>
      <vt:lpstr>Conditional Branch Instructions: 2</vt:lpstr>
      <vt:lpstr>Conditional Branch Instructions: 3</vt:lpstr>
      <vt:lpstr>Conditional Execution</vt:lpstr>
      <vt:lpstr>Conditional Execution</vt:lpstr>
      <vt:lpstr>Conditional Execution</vt:lpstr>
      <vt:lpstr>Conditional Execution: 1</vt:lpstr>
      <vt:lpstr>Conditional Execution: 2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Circuits and Information Processing</dc:title>
  <dc:creator>Nicholas Caldwell</dc:creator>
  <cp:lastModifiedBy>Nicholas Caldwell</cp:lastModifiedBy>
  <cp:revision>40</cp:revision>
  <dcterms:created xsi:type="dcterms:W3CDTF">2006-12-16T13:29:42Z</dcterms:created>
  <dcterms:modified xsi:type="dcterms:W3CDTF">2014-02-17T20:31:24Z</dcterms:modified>
</cp:coreProperties>
</file>