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82" r:id="rId4"/>
    <p:sldId id="284" r:id="rId5"/>
    <p:sldId id="283" r:id="rId6"/>
    <p:sldId id="287" r:id="rId7"/>
    <p:sldId id="288" r:id="rId8"/>
    <p:sldId id="291" r:id="rId9"/>
    <p:sldId id="264" r:id="rId10"/>
    <p:sldId id="285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90" r:id="rId19"/>
    <p:sldId id="273" r:id="rId20"/>
    <p:sldId id="274" r:id="rId21"/>
    <p:sldId id="275" r:id="rId22"/>
    <p:sldId id="276" r:id="rId23"/>
    <p:sldId id="292" r:id="rId24"/>
    <p:sldId id="277" r:id="rId25"/>
    <p:sldId id="278" r:id="rId26"/>
    <p:sldId id="289" r:id="rId27"/>
    <p:sldId id="279" r:id="rId2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F70"/>
    <a:srgbClr val="CECFCB"/>
    <a:srgbClr val="EDEBE7"/>
    <a:srgbClr val="E17000"/>
    <a:srgbClr val="E20081"/>
    <a:srgbClr val="11A2C4"/>
    <a:srgbClr val="7AB800"/>
    <a:srgbClr val="B5B6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9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rgbClr val="11A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rgbClr val="11A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11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rgbClr val="11A2C4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" name="Picture 14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CECFC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2"/>
          <p:cNvCxnSpPr/>
          <p:nvPr userDrawn="1"/>
        </p:nvCxnSpPr>
        <p:spPr>
          <a:xfrm rot="5400000">
            <a:off x="6904038" y="4618037"/>
            <a:ext cx="3016250" cy="14636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5"/>
          <p:cNvCxnSpPr/>
          <p:nvPr userDrawn="1"/>
        </p:nvCxnSpPr>
        <p:spPr>
          <a:xfrm rot="10800000" flipV="1">
            <a:off x="6650038" y="6181725"/>
            <a:ext cx="2493962" cy="5873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6200000" flipV="1">
            <a:off x="6221412" y="2849563"/>
            <a:ext cx="3438525" cy="24066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9"/>
          <p:cNvSpPr/>
          <p:nvPr userDrawn="1"/>
        </p:nvSpPr>
        <p:spPr>
          <a:xfrm>
            <a:off x="8556625" y="4921250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11"/>
          <p:cNvSpPr/>
          <p:nvPr userDrawn="1"/>
        </p:nvSpPr>
        <p:spPr>
          <a:xfrm>
            <a:off x="7820025" y="6437313"/>
            <a:ext cx="90488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7" descr="blu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11A2C4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61605" cy="4525963"/>
          </a:xfrm>
        </p:spPr>
        <p:txBody>
          <a:bodyPr/>
          <a:lstStyle>
            <a:lvl1pPr>
              <a:buClr>
                <a:srgbClr val="11A2C4"/>
              </a:buClr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 userDrawn="1"/>
        </p:nvSpPr>
        <p:spPr>
          <a:xfrm>
            <a:off x="5395913" y="4702175"/>
            <a:ext cx="88900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" name="Straight Connector 10"/>
          <p:cNvCxnSpPr/>
          <p:nvPr userDrawn="1"/>
        </p:nvCxnSpPr>
        <p:spPr>
          <a:xfrm rot="16200000" flipH="1" flipV="1">
            <a:off x="3532982" y="4102894"/>
            <a:ext cx="1262062" cy="2552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3"/>
          <p:cNvSpPr/>
          <p:nvPr userDrawn="1"/>
        </p:nvSpPr>
        <p:spPr>
          <a:xfrm>
            <a:off x="2841625" y="5965825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14"/>
          <p:cNvCxnSpPr>
            <a:endCxn id="9" idx="1"/>
          </p:cNvCxnSpPr>
          <p:nvPr userDrawn="1"/>
        </p:nvCxnSpPr>
        <p:spPr>
          <a:xfrm rot="10800000">
            <a:off x="5395913" y="4746625"/>
            <a:ext cx="3748087" cy="360363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7"/>
          <p:cNvCxnSpPr/>
          <p:nvPr userDrawn="1"/>
        </p:nvCxnSpPr>
        <p:spPr>
          <a:xfrm rot="10800000">
            <a:off x="0" y="5106988"/>
            <a:ext cx="2879725" cy="9032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0"/>
          <p:cNvCxnSpPr/>
          <p:nvPr userDrawn="1"/>
        </p:nvCxnSpPr>
        <p:spPr>
          <a:xfrm rot="10800000">
            <a:off x="2879725" y="6010275"/>
            <a:ext cx="1023938" cy="8477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9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9978"/>
            <a:ext cx="82296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8"/>
          <p:cNvCxnSpPr/>
          <p:nvPr userDrawn="1"/>
        </p:nvCxnSpPr>
        <p:spPr>
          <a:xfrm rot="10800000">
            <a:off x="0" y="5537200"/>
            <a:ext cx="3810000" cy="13208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24"/>
          <p:cNvSpPr/>
          <p:nvPr userDrawn="1"/>
        </p:nvSpPr>
        <p:spPr>
          <a:xfrm>
            <a:off x="457200" y="422275"/>
            <a:ext cx="5800725" cy="5675313"/>
          </a:xfrm>
          <a:prstGeom prst="rect">
            <a:avLst/>
          </a:prstGeom>
          <a:solidFill>
            <a:srgbClr val="EDEB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9"/>
          <p:cNvSpPr/>
          <p:nvPr userDrawn="1"/>
        </p:nvSpPr>
        <p:spPr>
          <a:xfrm>
            <a:off x="8335963" y="451326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0"/>
          <p:cNvCxnSpPr/>
          <p:nvPr userDrawn="1"/>
        </p:nvCxnSpPr>
        <p:spPr>
          <a:xfrm rot="10800000" flipV="1">
            <a:off x="6211888" y="4557713"/>
            <a:ext cx="2168525" cy="18351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 userDrawn="1"/>
        </p:nvSpPr>
        <p:spPr>
          <a:xfrm>
            <a:off x="6167438" y="6348413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2"/>
          <p:cNvCxnSpPr/>
          <p:nvPr userDrawn="1"/>
        </p:nvCxnSpPr>
        <p:spPr>
          <a:xfrm rot="16200000" flipV="1">
            <a:off x="8359776" y="4578350"/>
            <a:ext cx="804862" cy="76358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/>
          <p:nvPr userDrawn="1"/>
        </p:nvCxnSpPr>
        <p:spPr>
          <a:xfrm rot="10800000">
            <a:off x="0" y="6126163"/>
            <a:ext cx="6211888" cy="26670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7"/>
          <p:cNvSpPr/>
          <p:nvPr userDrawn="1"/>
        </p:nvSpPr>
        <p:spPr>
          <a:xfrm>
            <a:off x="1917700" y="6170613"/>
            <a:ext cx="90488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345" y="274638"/>
            <a:ext cx="5559806" cy="1143000"/>
          </a:xfrm>
        </p:spPr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9951" cy="4525963"/>
          </a:xfrm>
        </p:spPr>
        <p:txBody>
          <a:bodyPr/>
          <a:lstStyle>
            <a:lvl1pPr>
              <a:buClr>
                <a:srgbClr val="6C6F70"/>
              </a:buClr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6C6F70"/>
              </a:buClr>
              <a:defRPr sz="2000" b="0" i="0">
                <a:solidFill>
                  <a:srgbClr val="6C6F70"/>
                </a:solidFill>
                <a:latin typeface="Arial"/>
                <a:cs typeface="Arial"/>
              </a:defRPr>
            </a:lvl2pPr>
            <a:lvl3pPr>
              <a:buClr>
                <a:srgbClr val="6C6F70"/>
              </a:buClr>
              <a:defRPr sz="1800" b="0" i="0">
                <a:solidFill>
                  <a:srgbClr val="6C6F70"/>
                </a:solidFill>
                <a:latin typeface="Arial"/>
                <a:cs typeface="Arial"/>
              </a:defRPr>
            </a:lvl3pPr>
            <a:lvl4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4pPr>
            <a:lvl5pPr>
              <a:buClr>
                <a:srgbClr val="6C6F70"/>
              </a:buClr>
              <a:defRPr sz="1600" b="0" i="0">
                <a:solidFill>
                  <a:srgbClr val="6C6F70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/>
          </p:nvPr>
        </p:nvSpPr>
        <p:spPr>
          <a:xfrm>
            <a:off x="6515949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 userDrawn="1"/>
        </p:nvSpPr>
        <p:spPr>
          <a:xfrm>
            <a:off x="6737350" y="0"/>
            <a:ext cx="2406650" cy="6858000"/>
          </a:xfrm>
          <a:prstGeom prst="rect">
            <a:avLst/>
          </a:prstGeom>
          <a:solidFill>
            <a:srgbClr val="B5B6B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9"/>
          <p:cNvSpPr/>
          <p:nvPr userDrawn="1"/>
        </p:nvSpPr>
        <p:spPr>
          <a:xfrm>
            <a:off x="8380413" y="5316538"/>
            <a:ext cx="90487" cy="904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10"/>
          <p:cNvCxnSpPr/>
          <p:nvPr userDrawn="1"/>
        </p:nvCxnSpPr>
        <p:spPr>
          <a:xfrm rot="5400000">
            <a:off x="6955632" y="5342731"/>
            <a:ext cx="1541462" cy="148907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 userDrawn="1"/>
        </p:nvSpPr>
        <p:spPr>
          <a:xfrm>
            <a:off x="7480300" y="4572000"/>
            <a:ext cx="90488" cy="90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12"/>
          <p:cNvCxnSpPr/>
          <p:nvPr userDrawn="1"/>
        </p:nvCxnSpPr>
        <p:spPr>
          <a:xfrm rot="5400000">
            <a:off x="8024812" y="4243388"/>
            <a:ext cx="1520825" cy="7175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 userDrawn="1"/>
        </p:nvCxnSpPr>
        <p:spPr>
          <a:xfrm rot="10800000">
            <a:off x="6664325" y="4340225"/>
            <a:ext cx="2479675" cy="835025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0"/>
          <p:cNvCxnSpPr/>
          <p:nvPr userDrawn="1"/>
        </p:nvCxnSpPr>
        <p:spPr>
          <a:xfrm rot="10800000">
            <a:off x="6737350" y="3949700"/>
            <a:ext cx="2406650" cy="203835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7" descr="purplelog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 i="0">
                <a:solidFill>
                  <a:srgbClr val="7D5CC6"/>
                </a:solidFill>
                <a:latin typeface="Arial Bold"/>
                <a:cs typeface="Arial Bold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87533" cy="4525963"/>
          </a:xfrm>
        </p:spPr>
        <p:txBody>
          <a:bodyPr>
            <a:normAutofit/>
          </a:bodyPr>
          <a:lstStyle>
            <a:lvl1pPr>
              <a:buClr>
                <a:srgbClr val="F0AB00"/>
              </a:buClr>
              <a:buNone/>
              <a:defRPr sz="2400" b="0" i="0">
                <a:solidFill>
                  <a:srgbClr val="6C6F70"/>
                </a:solidFill>
                <a:latin typeface="Arial"/>
                <a:cs typeface="Arial"/>
              </a:defRPr>
            </a:lvl1pPr>
            <a:lvl2pPr>
              <a:buClr>
                <a:srgbClr val="F0AB00"/>
              </a:buClr>
              <a:buNone/>
              <a:defRPr sz="2400">
                <a:solidFill>
                  <a:srgbClr val="B5B6B3"/>
                </a:solidFill>
              </a:defRPr>
            </a:lvl2pPr>
            <a:lvl3pPr>
              <a:buClr>
                <a:srgbClr val="F0AB00"/>
              </a:buClr>
              <a:buNone/>
              <a:defRPr sz="2000">
                <a:solidFill>
                  <a:srgbClr val="B5B6B3"/>
                </a:solidFill>
              </a:defRPr>
            </a:lvl3pPr>
            <a:lvl4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4pPr>
            <a:lvl5pPr>
              <a:buClr>
                <a:srgbClr val="F0AB00"/>
              </a:buClr>
              <a:buNone/>
              <a:defRPr sz="1800">
                <a:solidFill>
                  <a:srgbClr val="B5B6B3"/>
                </a:solidFill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0"/>
          </p:nvPr>
        </p:nvSpPr>
        <p:spPr>
          <a:xfrm>
            <a:off x="6862887" y="1939320"/>
            <a:ext cx="2170849" cy="4186843"/>
          </a:xfrm>
        </p:spPr>
        <p:txBody>
          <a:bodyPr/>
          <a:lstStyle>
            <a:lvl1pPr>
              <a:buClr>
                <a:srgbClr val="11A2C4"/>
              </a:buClr>
              <a:buNone/>
              <a:defRPr sz="2400" b="0" i="0">
                <a:solidFill>
                  <a:srgbClr val="11A2C4"/>
                </a:solidFill>
                <a:latin typeface="Arial"/>
                <a:cs typeface="Arial"/>
              </a:defRPr>
            </a:lvl1pPr>
            <a:lvl2pPr>
              <a:buClr>
                <a:srgbClr val="11A2C4"/>
              </a:buClr>
              <a:defRPr sz="2000" b="0" i="0">
                <a:solidFill>
                  <a:srgbClr val="B5B6B3"/>
                </a:solidFill>
                <a:latin typeface="Arial"/>
                <a:cs typeface="Arial"/>
              </a:defRPr>
            </a:lvl2pPr>
            <a:lvl3pPr>
              <a:buClr>
                <a:srgbClr val="11A2C4"/>
              </a:buClr>
              <a:defRPr sz="1800" b="0" i="0">
                <a:solidFill>
                  <a:srgbClr val="B5B6B3"/>
                </a:solidFill>
                <a:latin typeface="Arial"/>
                <a:cs typeface="Arial"/>
              </a:defRPr>
            </a:lvl3pPr>
            <a:lvl4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4pPr>
            <a:lvl5pPr>
              <a:buClr>
                <a:srgbClr val="11A2C4"/>
              </a:buClr>
              <a:defRPr sz="1600" b="0" i="0">
                <a:solidFill>
                  <a:srgbClr val="B5B6B3"/>
                </a:solidFill>
                <a:latin typeface="Arial"/>
                <a:cs typeface="Arial"/>
              </a:defRPr>
            </a:lvl5pPr>
          </a:lstStyle>
          <a:p>
            <a:pPr lvl="0"/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DDDF1D4-88D1-492E-A93F-53CFB47AA5CE}" type="datetimeFigureOut">
              <a:rPr lang="en-US"/>
              <a:pPr>
                <a:defRPr/>
              </a:pPr>
              <a:t>12/16/2013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8DD0A2-AF0B-4AAC-8DA1-BC845181D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2"/>
          <p:cNvSpPr>
            <a:spLocks noGrp="1"/>
          </p:cNvSpPr>
          <p:nvPr>
            <p:ph type="title"/>
          </p:nvPr>
        </p:nvSpPr>
        <p:spPr>
          <a:xfrm>
            <a:off x="457200" y="2640013"/>
            <a:ext cx="8229600" cy="1143000"/>
          </a:xfrm>
        </p:spPr>
        <p:txBody>
          <a:bodyPr/>
          <a:lstStyle/>
          <a:p>
            <a:r>
              <a:rPr lang="en-GB" dirty="0">
                <a:latin typeface="Arial" charset="0"/>
                <a:cs typeface="Arial" charset="0"/>
              </a:rPr>
              <a:t>Introduction to Java Programming</a:t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>
                <a:latin typeface="Arial" charset="0"/>
                <a:cs typeface="Arial" charset="0"/>
              </a:rPr>
              <a:t>Lecture </a:t>
            </a:r>
            <a:r>
              <a:rPr lang="en-GB" dirty="0" smtClean="0">
                <a:latin typeface="Arial" charset="0"/>
                <a:cs typeface="Arial" charset="0"/>
              </a:rPr>
              <a:t>10: </a:t>
            </a:r>
            <a:r>
              <a:rPr lang="en-GB" dirty="0">
                <a:latin typeface="Arial" charset="0"/>
                <a:cs typeface="Arial" charset="0"/>
              </a:rPr>
              <a:t/>
            </a:r>
            <a:br>
              <a:rPr lang="en-GB" dirty="0">
                <a:latin typeface="Arial" charset="0"/>
                <a:cs typeface="Arial" charset="0"/>
              </a:rPr>
            </a:br>
            <a:r>
              <a:rPr lang="en-GB" dirty="0" smtClean="0">
                <a:latin typeface="Arial" charset="0"/>
                <a:cs typeface="Arial" charset="0"/>
              </a:rPr>
              <a:t>Assignment – RSA Public-Key Cryptography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2951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Encrypting and Decrypting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encrypt a message M: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P(M) = M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mod 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To decrypt a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ciphertext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S(C) = C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mod n</a:t>
            </a:r>
          </a:p>
          <a:p>
            <a:pPr marL="0" indent="0">
              <a:buNone/>
            </a:pPr>
            <a:endParaRPr lang="en-GB" i="1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6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Pieces of the Puzzle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to manipulate really big numbers?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to find big primes?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to compute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gcd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?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to compute the modular inverse?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to convert text into numeric values?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How to do the modular exponentiation?</a:t>
            </a:r>
          </a:p>
        </p:txBody>
      </p:sp>
    </p:spTree>
    <p:extLst>
      <p:ext uri="{BB962C8B-B14F-4D97-AF65-F5344CB8AC3E}">
        <p14:creationId xmlns:p14="http://schemas.microsoft.com/office/powerpoint/2010/main" val="15863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Really Big Numbers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263467" cy="4525963"/>
          </a:xfrm>
        </p:spPr>
        <p:txBody>
          <a:bodyPr/>
          <a:lstStyle/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Java class which allows representation and calculation on integers of arbitrary precision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Provides analogous operations to standard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int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operations and Integer methods, e.g. addition, subtraction, multiplication and division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Moreover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also has methods for modular arithmetic, greatest common divisor, prime generation and prime testing</a:t>
            </a:r>
          </a:p>
        </p:txBody>
      </p:sp>
    </p:spTree>
    <p:extLst>
      <p:ext uri="{BB962C8B-B14F-4D97-AF65-F5344CB8AC3E}">
        <p14:creationId xmlns:p14="http://schemas.microsoft.com/office/powerpoint/2010/main" val="48989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Making Primes 1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78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probablePrime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 b, Random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rng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Returns random positive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of bit length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that is “probably” prime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probability that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is not prime &lt; 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-100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Random</a:t>
            </a:r>
            <a:r>
              <a:rPr lang="en-US" dirty="0">
                <a:solidFill>
                  <a:schemeClr val="tx1"/>
                </a:solidFill>
              </a:rPr>
              <a:t> is Java’s class for random number generation</a:t>
            </a:r>
          </a:p>
          <a:p>
            <a:r>
              <a:rPr lang="en-US" dirty="0">
                <a:solidFill>
                  <a:schemeClr val="tx1"/>
                </a:solidFill>
              </a:rPr>
              <a:t>The following statement</a:t>
            </a:r>
          </a:p>
          <a:p>
            <a:pP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Random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rng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new Random();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creates a new random number generator named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rng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2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Making Primes 2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80400" cy="4525963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/* create a random number generator */</a:t>
            </a: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Random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rng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= new Random(); </a:t>
            </a: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/* declare p and q as type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*/ </a:t>
            </a: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p, q;            </a:t>
            </a: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/* assign </a:t>
            </a: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</a:rPr>
              <a:t>32-bit length values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to p and q as required */</a:t>
            </a: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p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BigInteger.probablePrime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(32,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rng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buClr>
                <a:srgbClr val="6699FF"/>
              </a:buClr>
              <a:buSzTx/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q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BigInteger.probablePrime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(32,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</a:rPr>
              <a:t>rng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875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945187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Finding Primes by Trial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/>
              <a:lstStyle/>
              <a:p>
                <a:r>
                  <a:rPr lang="en-GB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To determine if an integer N is prime, divide it by each integer 2, 3, …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e>
                    </m:rad>
                  </m:oMath>
                </a14:m>
                <a:endParaRPr lang="en-GB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  <a:p>
                <a:r>
                  <a:rPr lang="en-GB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Obviously skip even integers greater than 2</a:t>
                </a:r>
              </a:p>
              <a:p>
                <a:r>
                  <a:rPr lang="en-GB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N is prime if and only if none of the trial divisors divides n</a:t>
                </a:r>
              </a:p>
              <a:p>
                <a:r>
                  <a:rPr lang="en-GB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Can imagine running this within a loop, generating a set of prime numbers</a:t>
                </a:r>
              </a:p>
            </p:txBody>
          </p:sp>
        </mc:Choice>
        <mc:Fallback xmlns="">
          <p:sp>
            <p:nvSpPr>
              <p:cNvPr id="122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0">
                <a:blip r:embed="rId2"/>
                <a:stretch>
                  <a:fillRect l="-963" t="-943" r="-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10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Making Primes using a Sieve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Sieve of </a:t>
            </a:r>
            <a:r>
              <a:rPr lang="en-GB" dirty="0" smtClean="0">
                <a:solidFill>
                  <a:schemeClr val="tx1"/>
                </a:solidFill>
              </a:rPr>
              <a:t>Eratosthenes: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Create a list of consecutive integers from 2 through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: (2, 3, 4, ...,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L</a:t>
            </a:r>
            <a:r>
              <a:rPr lang="en-GB" dirty="0" smtClean="0">
                <a:solidFill>
                  <a:schemeClr val="tx1"/>
                </a:solidFill>
              </a:rPr>
              <a:t>et </a:t>
            </a:r>
            <a:r>
              <a:rPr lang="en-GB" i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 equal 2, the first prime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Starting from </a:t>
            </a:r>
            <a:r>
              <a:rPr lang="en-GB" i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, enumerate its multiples by counting to </a:t>
            </a:r>
            <a:r>
              <a:rPr lang="en-GB" i="1" dirty="0">
                <a:solidFill>
                  <a:schemeClr val="tx1"/>
                </a:solidFill>
              </a:rPr>
              <a:t>n</a:t>
            </a:r>
            <a:r>
              <a:rPr lang="en-GB" dirty="0">
                <a:solidFill>
                  <a:schemeClr val="tx1"/>
                </a:solidFill>
              </a:rPr>
              <a:t> in increments of </a:t>
            </a:r>
            <a:r>
              <a:rPr lang="en-GB" i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, and mark them in the list (these will be 2</a:t>
            </a:r>
            <a:r>
              <a:rPr lang="en-GB" i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, 3</a:t>
            </a:r>
            <a:r>
              <a:rPr lang="en-GB" i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, 4</a:t>
            </a:r>
            <a:r>
              <a:rPr lang="en-GB" i="1" dirty="0">
                <a:solidFill>
                  <a:schemeClr val="tx1"/>
                </a:solidFill>
              </a:rPr>
              <a:t>p</a:t>
            </a:r>
            <a:r>
              <a:rPr lang="en-GB" dirty="0">
                <a:solidFill>
                  <a:schemeClr val="tx1"/>
                </a:solidFill>
              </a:rPr>
              <a:t>, etc.; </a:t>
            </a:r>
            <a:r>
              <a:rPr lang="en-GB" dirty="0" smtClean="0">
                <a:solidFill>
                  <a:schemeClr val="tx1"/>
                </a:solidFill>
              </a:rPr>
              <a:t>do not mark </a:t>
            </a:r>
            <a:r>
              <a:rPr lang="en-GB" i="1" dirty="0" smtClean="0">
                <a:solidFill>
                  <a:schemeClr val="tx1"/>
                </a:solidFill>
              </a:rPr>
              <a:t>p</a:t>
            </a:r>
            <a:r>
              <a:rPr lang="en-GB" dirty="0" smtClean="0">
                <a:solidFill>
                  <a:schemeClr val="tx1"/>
                </a:solidFill>
              </a:rPr>
              <a:t>).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</a:rPr>
              <a:t>Find the first number </a:t>
            </a:r>
            <a:r>
              <a:rPr lang="en-GB" dirty="0" smtClean="0">
                <a:solidFill>
                  <a:schemeClr val="tx1"/>
                </a:solidFill>
              </a:rPr>
              <a:t>&gt; </a:t>
            </a:r>
            <a:r>
              <a:rPr lang="en-GB" i="1" dirty="0" smtClean="0">
                <a:solidFill>
                  <a:schemeClr val="tx1"/>
                </a:solidFill>
              </a:rPr>
              <a:t>p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in the list that is not marked. If </a:t>
            </a:r>
            <a:r>
              <a:rPr lang="en-GB" dirty="0" smtClean="0">
                <a:solidFill>
                  <a:schemeClr val="tx1"/>
                </a:solidFill>
              </a:rPr>
              <a:t>no </a:t>
            </a:r>
            <a:r>
              <a:rPr lang="en-GB" dirty="0">
                <a:solidFill>
                  <a:schemeClr val="tx1"/>
                </a:solidFill>
              </a:rPr>
              <a:t>such number, </a:t>
            </a:r>
            <a:r>
              <a:rPr lang="en-GB" dirty="0" smtClean="0">
                <a:solidFill>
                  <a:schemeClr val="tx1"/>
                </a:solidFill>
              </a:rPr>
              <a:t>stop, else </a:t>
            </a:r>
            <a:r>
              <a:rPr lang="en-GB" i="1" dirty="0" smtClean="0">
                <a:solidFill>
                  <a:schemeClr val="tx1"/>
                </a:solidFill>
              </a:rPr>
              <a:t>p</a:t>
            </a:r>
            <a:r>
              <a:rPr lang="en-GB" dirty="0" smtClean="0">
                <a:solidFill>
                  <a:schemeClr val="tx1"/>
                </a:solidFill>
              </a:rPr>
              <a:t> = this </a:t>
            </a:r>
            <a:r>
              <a:rPr lang="en-GB" dirty="0">
                <a:solidFill>
                  <a:schemeClr val="tx1"/>
                </a:solidFill>
              </a:rPr>
              <a:t>new number (which is the next prime), and repeat from step 3.</a:t>
            </a:r>
          </a:p>
          <a:p>
            <a:r>
              <a:rPr lang="en-GB" dirty="0">
                <a:solidFill>
                  <a:schemeClr val="tx1"/>
                </a:solidFill>
              </a:rPr>
              <a:t>When the algorithm terminates, all the numbers in the list that are not marked are prime</a:t>
            </a:r>
            <a:r>
              <a:rPr lang="en-GB" dirty="0" smtClean="0">
                <a:solidFill>
                  <a:schemeClr val="tx1"/>
                </a:solidFill>
              </a:rPr>
              <a:t>. Various tweaks possible</a:t>
            </a:r>
            <a:endParaRPr lang="en-GB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Finding the GCD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 and q are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BigIntegers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then have </a:t>
            </a:r>
          </a:p>
          <a:p>
            <a:pPr lvl="2">
              <a:buFontTx/>
              <a:buNone/>
            </a:pP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w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p.add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(q);</a:t>
            </a:r>
          </a:p>
          <a:p>
            <a:pPr lvl="2"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x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p.subtract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(q);</a:t>
            </a:r>
          </a:p>
          <a:p>
            <a:pPr lvl="2"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y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p.multiply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(q);</a:t>
            </a:r>
          </a:p>
          <a:p>
            <a:pPr lvl="2">
              <a:buFontTx/>
              <a:buNone/>
            </a:pP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z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p.divide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(q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also have the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  <a:p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gcdvalue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p.gcd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(q) 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0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Recursion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Recursion is a programming technique where a method calls itself to solve a problem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A recursive method calls itself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When a recursive method calls itself, it does so to solve a (progressively) smaller problem</a:t>
            </a:r>
          </a:p>
          <a:p>
            <a:pPr lvl="1"/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There is a version of the problem that is simple enough  that the method can solve it and return without calling itself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Recursive calls create overheads in terms of control transfer and stack storage.</a:t>
            </a:r>
          </a:p>
          <a:p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Iteration may be more efficient but recursion can make a problem conceptually easier </a:t>
            </a:r>
          </a:p>
        </p:txBody>
      </p:sp>
    </p:spTree>
    <p:extLst>
      <p:ext uri="{BB962C8B-B14F-4D97-AF65-F5344CB8AC3E}">
        <p14:creationId xmlns:p14="http://schemas.microsoft.com/office/powerpoint/2010/main" val="73271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Finding the GCD by Euclid’s Algorithm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54537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Created by Euclid (circa 300 BC)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Expressible as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recursive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program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EUCLID(a, b) /* non-negative a and b)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 b==0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return a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Else return EUCLID(b, a mod b)</a:t>
            </a:r>
          </a:p>
          <a:p>
            <a:pPr marL="457200" indent="-4572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EUCLID(30, 21) = EUCLID(21, 9)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           = EUCLID(9, 3)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           = EUCLID(3,0)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           = 3</a:t>
            </a:r>
          </a:p>
        </p:txBody>
      </p:sp>
    </p:spTree>
    <p:extLst>
      <p:ext uri="{BB962C8B-B14F-4D97-AF65-F5344CB8AC3E}">
        <p14:creationId xmlns:p14="http://schemas.microsoft.com/office/powerpoint/2010/main" val="4189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2" y="274638"/>
            <a:ext cx="6584357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What is RSA Public Key Cryptography?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 public-key cryptography, each participant has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public key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secret key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 In RSA, keys are pairs of integers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“Alice” has P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; “Bob” has P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Participants create key pairs, keep secret their secret key, publish their public key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 = 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{P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(M)}}  and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M =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{S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(M)}}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so matched pair and inverse function, but knowing P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will not give you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S</a:t>
            </a:r>
            <a:r>
              <a:rPr lang="en-GB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Relative primes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For an integer x </a:t>
            </a:r>
            <a:r>
              <a:rPr lang="en-US" dirty="0">
                <a:solidFill>
                  <a:schemeClr val="tx1"/>
                </a:solidFill>
              </a:rPr>
              <a:t>and want </a:t>
            </a: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>
                <a:solidFill>
                  <a:schemeClr val="tx1"/>
                </a:solidFill>
              </a:rPr>
              <a:t>odd integer z such that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1 &lt; z &lt; x, 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z is relatively prime to </a:t>
            </a:r>
            <a:r>
              <a:rPr lang="en-US" dirty="0" smtClean="0">
                <a:solidFill>
                  <a:schemeClr val="tx1"/>
                </a:solidFill>
              </a:rPr>
              <a:t>x, THEN: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randomly generate prime values for z until </a:t>
            </a:r>
            <a:r>
              <a:rPr lang="en-US" dirty="0" err="1">
                <a:solidFill>
                  <a:schemeClr val="tx1"/>
                </a:solidFill>
              </a:rPr>
              <a:t>gcd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x,z</a:t>
            </a:r>
            <a:r>
              <a:rPr lang="en-US" dirty="0">
                <a:solidFill>
                  <a:schemeClr val="tx1"/>
                </a:solidFill>
              </a:rPr>
              <a:t>) = 1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x is a product of distinct primes, there is </a:t>
            </a:r>
            <a:r>
              <a:rPr lang="en-US" dirty="0" smtClean="0">
                <a:solidFill>
                  <a:schemeClr val="tx1"/>
                </a:solidFill>
              </a:rPr>
              <a:t>a value of z </a:t>
            </a:r>
            <a:r>
              <a:rPr lang="en-US" dirty="0">
                <a:solidFill>
                  <a:schemeClr val="tx1"/>
                </a:solidFill>
              </a:rPr>
              <a:t>satisfying this </a:t>
            </a:r>
            <a:r>
              <a:rPr lang="en-US" dirty="0" smtClean="0">
                <a:solidFill>
                  <a:schemeClr val="tx1"/>
                </a:solidFill>
              </a:rPr>
              <a:t>equality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For a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x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declare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z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ssign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prime value to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probablePrime</a:t>
            </a:r>
            <a:r>
              <a:rPr lang="en-US" dirty="0">
                <a:solidFill>
                  <a:schemeClr val="tx1"/>
                </a:solidFill>
              </a:rPr>
              <a:t> method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specify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input bit length &lt;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gives a value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 &lt;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>
              <a:lnSpc>
                <a:spcPct val="90000"/>
              </a:lnSpc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</a:rPr>
              <a:t>x.gcd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(z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)).equals(BigInteger.ONE)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returns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if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x,z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1 and false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*/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While the above expression evaluates to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, assign a new random to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z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/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53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modInverse</a:t>
            </a:r>
            <a:endParaRPr lang="en-GB" dirty="0" smtClean="0">
              <a:ea typeface="Arial Bold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If have created </a:t>
            </a:r>
            <a:r>
              <a:rPr lang="en-US" dirty="0" err="1" smtClean="0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variables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x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y,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have assigned </a:t>
            </a:r>
            <a:r>
              <a:rPr lang="en-US" dirty="0">
                <a:solidFill>
                  <a:schemeClr val="tx1"/>
                </a:solidFill>
              </a:rPr>
              <a:t>values to </a:t>
            </a:r>
            <a:r>
              <a:rPr lang="en-US" dirty="0" smtClean="0">
                <a:solidFill>
                  <a:schemeClr val="tx1"/>
                </a:solidFill>
              </a:rPr>
              <a:t>them, and want </a:t>
            </a:r>
            <a:r>
              <a:rPr lang="en-US" dirty="0">
                <a:solidFill>
                  <a:schemeClr val="tx1"/>
                </a:solidFill>
              </a:rPr>
              <a:t>to find a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z </a:t>
            </a:r>
            <a:r>
              <a:rPr lang="en-US" dirty="0">
                <a:solidFill>
                  <a:schemeClr val="tx1"/>
                </a:solidFill>
              </a:rPr>
              <a:t>such that 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		 	(x*z)%y =(z*x)%y = 1</a:t>
            </a: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	that is, </a:t>
            </a:r>
            <a:r>
              <a:rPr lang="en-US" dirty="0" smtClean="0">
                <a:solidFill>
                  <a:schemeClr val="tx1"/>
                </a:solidFill>
              </a:rPr>
              <a:t>want to find </a:t>
            </a:r>
            <a:r>
              <a:rPr lang="en-US" dirty="0">
                <a:solidFill>
                  <a:schemeClr val="tx1"/>
                </a:solidFill>
              </a:rPr>
              <a:t>the inverse of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x </a:t>
            </a:r>
            <a:r>
              <a:rPr lang="en-US" dirty="0">
                <a:solidFill>
                  <a:schemeClr val="tx1"/>
                </a:solidFill>
              </a:rPr>
              <a:t>mod 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 and assign its value to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z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Use the </a:t>
            </a:r>
            <a:r>
              <a:rPr lang="en-US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modInverse</a:t>
            </a:r>
            <a:r>
              <a:rPr lang="en-US" dirty="0" smtClean="0">
                <a:solidFill>
                  <a:schemeClr val="tx1"/>
                </a:solidFill>
              </a:rPr>
              <a:t> method as follows: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BigInteger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z =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x.modInverse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(y)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9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970208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modInverse</a:t>
            </a:r>
            <a:r>
              <a:rPr lang="en-GB" dirty="0" smtClean="0">
                <a:ea typeface="Arial Bold"/>
              </a:rPr>
              <a:t> by Extended Euclid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2776" cy="4525963"/>
              </a:xfrm>
            </p:spPr>
            <p:txBody>
              <a:bodyPr/>
              <a:lstStyle/>
              <a:p>
                <a:r>
                  <a:rPr lang="en-GB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An alternative method is to use Extended Euclidean Algorithm Table Method.</a:t>
                </a:r>
              </a:p>
              <a:p>
                <a:r>
                  <a:rPr lang="en-GB" dirty="0" smtClean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Some mathematical preamble:</a:t>
                </a:r>
                <a:endParaRPr lang="en-GB" dirty="0"/>
              </a:p>
              <a:p>
                <a:r>
                  <a:rPr lang="en-GB" dirty="0" err="1">
                    <a:solidFill>
                      <a:schemeClr val="tx1"/>
                    </a:solidFill>
                  </a:rPr>
                  <a:t>a.x</a:t>
                </a:r>
                <a:r>
                  <a:rPr lang="en-GB" dirty="0">
                    <a:solidFill>
                      <a:schemeClr val="tx1"/>
                    </a:solidFill>
                  </a:rPr>
                  <a:t> + </a:t>
                </a:r>
                <a:r>
                  <a:rPr lang="en-GB" dirty="0" err="1">
                    <a:solidFill>
                      <a:schemeClr val="tx1"/>
                    </a:solidFill>
                  </a:rPr>
                  <a:t>b.y</a:t>
                </a:r>
                <a:r>
                  <a:rPr lang="en-GB" dirty="0">
                    <a:solidFill>
                      <a:schemeClr val="tx1"/>
                    </a:solidFill>
                  </a:rPr>
                  <a:t> = </a:t>
                </a:r>
                <a:r>
                  <a:rPr lang="en-GB" dirty="0" err="1">
                    <a:solidFill>
                      <a:schemeClr val="tx1"/>
                    </a:solidFill>
                  </a:rPr>
                  <a:t>gcd</a:t>
                </a:r>
                <a:r>
                  <a:rPr lang="en-GB" dirty="0">
                    <a:solidFill>
                      <a:schemeClr val="tx1"/>
                    </a:solidFill>
                  </a:rPr>
                  <a:t>(a, b) …………………………(1) </a:t>
                </a:r>
                <a:endParaRPr lang="en-GB" dirty="0" smtClean="0">
                  <a:solidFill>
                    <a:schemeClr val="tx1"/>
                  </a:solidFill>
                </a:endParaRPr>
              </a:p>
              <a:p>
                <a:r>
                  <a:rPr lang="en-GB" dirty="0" smtClean="0">
                    <a:solidFill>
                      <a:schemeClr val="tx1"/>
                    </a:solidFill>
                  </a:rPr>
                  <a:t>We </a:t>
                </a:r>
                <a:r>
                  <a:rPr lang="en-GB" dirty="0">
                    <a:solidFill>
                      <a:schemeClr val="tx1"/>
                    </a:solidFill>
                  </a:rPr>
                  <a:t>also have d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GB" dirty="0">
                    <a:solidFill>
                      <a:schemeClr val="tx1"/>
                    </a:solidFill>
                  </a:rPr>
                  <a:t>e = 1 (mod Φ) 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 …………(</a:t>
                </a:r>
                <a:r>
                  <a:rPr lang="en-GB" dirty="0">
                    <a:solidFill>
                      <a:schemeClr val="tx1"/>
                    </a:solidFill>
                  </a:rPr>
                  <a:t>2) </a:t>
                </a:r>
                <a:endParaRPr lang="en-GB" dirty="0" smtClean="0">
                  <a:solidFill>
                    <a:schemeClr val="tx1"/>
                  </a:solidFill>
                </a:endParaRPr>
              </a:p>
              <a:p>
                <a:r>
                  <a:rPr lang="en-GB" dirty="0" smtClean="0">
                    <a:solidFill>
                      <a:schemeClr val="tx1"/>
                    </a:solidFill>
                  </a:rPr>
                  <a:t>Can substitute </a:t>
                </a:r>
                <a:r>
                  <a:rPr lang="en-GB" dirty="0">
                    <a:solidFill>
                      <a:schemeClr val="tx1"/>
                    </a:solidFill>
                  </a:rPr>
                  <a:t>Φ for x and e for y in (1), giving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/>
                </a:r>
                <a:br>
                  <a:rPr lang="en-GB" dirty="0" smtClean="0">
                    <a:solidFill>
                      <a:schemeClr val="tx1"/>
                    </a:solidFill>
                  </a:rPr>
                </a:br>
                <a:r>
                  <a:rPr lang="en-GB" dirty="0" err="1" smtClean="0">
                    <a:solidFill>
                      <a:schemeClr val="tx1"/>
                    </a:solidFill>
                  </a:rPr>
                  <a:t>aΦ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+ be = </a:t>
                </a:r>
                <a:r>
                  <a:rPr lang="en-GB" dirty="0" err="1">
                    <a:solidFill>
                      <a:schemeClr val="tx1"/>
                    </a:solidFill>
                  </a:rPr>
                  <a:t>gcd</a:t>
                </a:r>
                <a:r>
                  <a:rPr lang="en-GB" dirty="0">
                    <a:solidFill>
                      <a:schemeClr val="tx1"/>
                    </a:solidFill>
                  </a:rPr>
                  <a:t>(Φ, e) = 1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   …………………(</a:t>
                </a:r>
                <a:r>
                  <a:rPr lang="en-GB" dirty="0">
                    <a:solidFill>
                      <a:schemeClr val="tx1"/>
                    </a:solidFill>
                  </a:rPr>
                  <a:t>3) </a:t>
                </a:r>
                <a:endParaRPr lang="en-GB" dirty="0" smtClean="0">
                  <a:solidFill>
                    <a:schemeClr val="tx1"/>
                  </a:solidFill>
                </a:endParaRPr>
              </a:p>
              <a:p>
                <a:r>
                  <a:rPr lang="en-GB" dirty="0" smtClean="0">
                    <a:solidFill>
                      <a:schemeClr val="tx1"/>
                    </a:solidFill>
                  </a:rPr>
                  <a:t>From </a:t>
                </a:r>
                <a:r>
                  <a:rPr lang="en-GB" dirty="0">
                    <a:solidFill>
                      <a:schemeClr val="tx1"/>
                    </a:solidFill>
                  </a:rPr>
                  <a:t>equation (3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), can </a:t>
                </a:r>
                <a:r>
                  <a:rPr lang="en-GB" dirty="0">
                    <a:solidFill>
                      <a:schemeClr val="tx1"/>
                    </a:solidFill>
                  </a:rPr>
                  <a:t>get the value of d. </a:t>
                </a:r>
                <a:r>
                  <a:rPr lang="en-GB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GB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3 possibilities</a:t>
                </a:r>
                <a:r>
                  <a:rPr lang="en-GB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/>
                    </a:solidFill>
                  </a:rPr>
                  <a:t>0 </a:t>
                </a:r>
                <a:r>
                  <a:rPr lang="en-GB" dirty="0">
                    <a:solidFill>
                      <a:schemeClr val="tx1"/>
                    </a:solidFill>
                  </a:rPr>
                  <a:t>≤ b &lt; Φ. In this case, d = b.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/>
                    </a:solidFill>
                  </a:rPr>
                  <a:t>b </a:t>
                </a:r>
                <a:r>
                  <a:rPr lang="en-GB" dirty="0">
                    <a:solidFill>
                      <a:schemeClr val="tx1"/>
                    </a:solidFill>
                  </a:rPr>
                  <a:t>≥ Φ (it is a restriction that d &lt; Φ). C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alculate </a:t>
                </a:r>
                <a:r>
                  <a:rPr lang="en-GB" dirty="0">
                    <a:solidFill>
                      <a:schemeClr val="tx1"/>
                    </a:solidFill>
                  </a:rPr>
                  <a:t>d = b mod Φ (i.e. d is the remainder when b is divided by Φ) 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 smtClean="0">
                    <a:solidFill>
                      <a:schemeClr val="tx1"/>
                    </a:solidFill>
                  </a:rPr>
                  <a:t>b </a:t>
                </a:r>
                <a:r>
                  <a:rPr lang="en-GB" dirty="0">
                    <a:solidFill>
                      <a:schemeClr val="tx1"/>
                    </a:solidFill>
                  </a:rPr>
                  <a:t>&lt; 0 (it is a restriction that d ≥ 0). </a:t>
                </a:r>
                <a:r>
                  <a:rPr lang="en-GB" smtClean="0">
                    <a:solidFill>
                      <a:schemeClr val="tx1"/>
                    </a:solidFill>
                  </a:rPr>
                  <a:t>Calculate d= </a:t>
                </a:r>
                <a:r>
                  <a:rPr lang="en-GB" dirty="0">
                    <a:solidFill>
                      <a:schemeClr val="tx1"/>
                    </a:solidFill>
                  </a:rPr>
                  <a:t>b + Φ </a:t>
                </a:r>
              </a:p>
              <a:p>
                <a:endParaRPr lang="en-GB" dirty="0" smtClean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>
          <p:sp>
            <p:nvSpPr>
              <p:cNvPr id="122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2776" cy="4525963"/>
              </a:xfrm>
              <a:blipFill rotWithShape="1">
                <a:blip r:embed="rId2"/>
                <a:stretch>
                  <a:fillRect l="-964" t="-943" b="-16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42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970208" cy="1143000"/>
          </a:xfrm>
        </p:spPr>
        <p:txBody>
          <a:bodyPr/>
          <a:lstStyle/>
          <a:p>
            <a:r>
              <a:rPr lang="en-GB" dirty="0" err="1" smtClean="0">
                <a:ea typeface="Arial Bold"/>
              </a:rPr>
              <a:t>modInverse</a:t>
            </a:r>
            <a:r>
              <a:rPr lang="en-GB" dirty="0" smtClean="0">
                <a:ea typeface="Arial Bold"/>
              </a:rPr>
              <a:t> by Extended Euclid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Extended-Euclid(a, b)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b == 0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return (a, 1, 0)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Else (d’, x’, y’) = Extended-Euclid(b, a mod b)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(d, x, y) = (d’, y’, x’ – floor( a / b) y’)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return (d, x, y)</a:t>
            </a:r>
          </a:p>
        </p:txBody>
      </p:sp>
    </p:spTree>
    <p:extLst>
      <p:ext uri="{BB962C8B-B14F-4D97-AF65-F5344CB8AC3E}">
        <p14:creationId xmlns:p14="http://schemas.microsoft.com/office/powerpoint/2010/main" val="9720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Converting Text to Numbers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2776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All of the operations require numbers but messages are usually text.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Convert individual characters to their ASCII codes or if you are feeling brave to Unicode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Typically encryption and decryption will be on multiple letters at a time.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Concatenate the converted values of characters, do </a:t>
            </a:r>
            <a:r>
              <a:rPr lang="en-GB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not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add or multiply (or other arithmetic operation) them together (or they become gibberish)</a:t>
            </a:r>
          </a:p>
        </p:txBody>
      </p:sp>
    </p:spTree>
    <p:extLst>
      <p:ext uri="{BB962C8B-B14F-4D97-AF65-F5344CB8AC3E}">
        <p14:creationId xmlns:p14="http://schemas.microsoft.com/office/powerpoint/2010/main" val="34516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Modular Exponentiation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9128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Encryption and decryption can be done using the modPow method for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BigIntegers</a:t>
            </a:r>
            <a:endParaRPr lang="en-GB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x.modPow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exponent,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</a:p>
          <a:p>
            <a:pPr fontAlgn="ctr"/>
            <a:r>
              <a:rPr lang="en-GB" dirty="0" smtClean="0">
                <a:solidFill>
                  <a:schemeClr val="tx1"/>
                </a:solidFill>
              </a:rPr>
              <a:t>Returns a </a:t>
            </a:r>
            <a:r>
              <a:rPr lang="en-GB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</a:rPr>
              <a:t> whose value is (</a:t>
            </a:r>
            <a:r>
              <a:rPr lang="en-GB" dirty="0" err="1" smtClean="0">
                <a:solidFill>
                  <a:schemeClr val="tx1"/>
                </a:solidFill>
              </a:rPr>
              <a:t>x</a:t>
            </a:r>
            <a:r>
              <a:rPr lang="en-GB" baseline="30000" dirty="0" err="1" smtClean="0">
                <a:solidFill>
                  <a:schemeClr val="tx1"/>
                </a:solidFill>
              </a:rPr>
              <a:t>exponent</a:t>
            </a:r>
            <a:r>
              <a:rPr lang="en-GB" dirty="0" smtClean="0">
                <a:solidFill>
                  <a:schemeClr val="tx1"/>
                </a:solidFill>
              </a:rPr>
              <a:t> mod m).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9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Modular Exponentiation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Computing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baseline="30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mod n by algorithm, b is interpreted as its binary representation, so process computes a</a:t>
            </a:r>
            <a:r>
              <a:rPr lang="en-GB" baseline="30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mod 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as c is increased by doublings and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incrementations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from 0 to b</a:t>
            </a:r>
          </a:p>
          <a:p>
            <a:pPr marL="0" indent="0">
              <a:buNone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MODULAR-EXPONENTIATION(a, b, n)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 = 0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 = 1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Arial" charset="0"/>
                <a:cs typeface="Arial" charset="0"/>
              </a:rPr>
              <a:t>Let (</a:t>
            </a:r>
            <a:r>
              <a:rPr lang="en-GB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GB" sz="2000" baseline="-25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k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b</a:t>
            </a:r>
            <a:r>
              <a:rPr lang="en-GB" sz="2000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k-1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…, b</a:t>
            </a:r>
            <a:r>
              <a:rPr lang="en-GB" sz="2000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0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represent b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For </a:t>
            </a:r>
            <a:r>
              <a:rPr lang="en-GB" sz="20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= k to 0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 = 2 . c /* for loop invariants */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d = (d . d) mod 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if  b</a:t>
            </a:r>
            <a:r>
              <a:rPr lang="en-GB" sz="2000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== 1 {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c = c + </a:t>
            </a:r>
            <a:r>
              <a:rPr lang="en-GB" sz="2000" dirty="0">
                <a:solidFill>
                  <a:schemeClr val="tx1"/>
                </a:solidFill>
                <a:latin typeface="Arial" charset="0"/>
                <a:cs typeface="Arial" charset="0"/>
              </a:rPr>
              <a:t>1 /* for loop invariants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*/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d = (d . a) mod n    }    }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Return d</a:t>
            </a:r>
          </a:p>
        </p:txBody>
      </p:sp>
    </p:spTree>
    <p:extLst>
      <p:ext uri="{BB962C8B-B14F-4D97-AF65-F5344CB8AC3E}">
        <p14:creationId xmlns:p14="http://schemas.microsoft.com/office/powerpoint/2010/main" val="422324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555942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Onward!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548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That completes all of the elements required for implementing RSA public key cryptography (at least at a first pass) using either Java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BigInteger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methods as building blocks or a more custom version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Assignment time!</a:t>
            </a:r>
          </a:p>
        </p:txBody>
      </p:sp>
    </p:spTree>
    <p:extLst>
      <p:ext uri="{BB962C8B-B14F-4D97-AF65-F5344CB8AC3E}">
        <p14:creationId xmlns:p14="http://schemas.microsoft.com/office/powerpoint/2010/main" val="6289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2" y="274638"/>
            <a:ext cx="6584357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Sending Alice a Message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Bob gets Alice’s public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key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from Alice or a public directory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Bob computes the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ciphertext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= P</a:t>
            </a:r>
            <a:r>
              <a:rPr lang="en-GB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(M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encrypting the message M and sends C to Alice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When Alice receives the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ciphertext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C, she applies her secret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key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retrieve the message:</a:t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(C)=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S</a:t>
            </a:r>
            <a:r>
              <a:rPr lang="en-GB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{P</a:t>
            </a:r>
            <a:r>
              <a:rPr lang="en-GB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(M)}}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= M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Alice wants to send an encrypted message to Bob, she encrypts her message using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Bob’s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public key P</a:t>
            </a:r>
            <a:r>
              <a:rPr lang="en-GB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endParaRPr lang="en-GB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2" y="274638"/>
            <a:ext cx="6584357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Alice Signs a Message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0072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Alice computes her digital signature </a:t>
            </a:r>
            <a:r>
              <a:rPr lang="el-GR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σ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(sigma) for a message M’ using her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secret key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the equation </a:t>
            </a:r>
            <a:r>
              <a:rPr lang="el-GR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σ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= S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(M’)  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Alice sends the pair (M’, </a:t>
            </a:r>
            <a:r>
              <a:rPr lang="el-GR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σ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to Bob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Bob uses Alice’s public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key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r>
              <a:rPr lang="en-GB" baseline="-25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to verify the equation </a:t>
            </a:r>
            <a:b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</a:b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M’ =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r>
              <a:rPr lang="en-GB" baseline="-25000" dirty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l-GR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σ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(assume that M’ contains Alice’s name so that Bob knows which public key to use)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the equation holds, Bob can conclude that the message M’ was signed by Alice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the equation does not hold, Bob concludes either that the message M’ or the signature </a:t>
            </a:r>
            <a:r>
              <a:rPr lang="el-GR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σ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were corrupted in transmission or that the pair 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(M’, </a:t>
            </a:r>
            <a:r>
              <a:rPr lang="el-GR" dirty="0">
                <a:solidFill>
                  <a:schemeClr val="tx1"/>
                </a:solidFill>
                <a:latin typeface="Arial" charset="0"/>
                <a:cs typeface="Arial" charset="0"/>
              </a:rPr>
              <a:t>σ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is a forgery</a:t>
            </a:r>
          </a:p>
        </p:txBody>
      </p:sp>
    </p:spTree>
    <p:extLst>
      <p:ext uri="{BB962C8B-B14F-4D97-AF65-F5344CB8AC3E}">
        <p14:creationId xmlns:p14="http://schemas.microsoft.com/office/powerpoint/2010/main" val="36030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2951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Mathematical Definitions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548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An integer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&gt; 1 whose only divisors are 1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prime number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The first 10 primes are 2, 3, 5, 7, 11, 13, 17, 19, 23 and 29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If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 divisor of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is also a divisor of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then d is a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common divisor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of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Divisors of 30 are 1, 2, 3, 5, 6, 10, 15 and 30; divisors of 24 are 1, 2, 3, 4, 6, 8, 12, and 24. Common divisors are 1, 2, 3, and 6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Greatest common divisor of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GB" dirty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[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gcd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a,b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] is largest of common divisors of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so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gcd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(24, 30) is 6. For a, b &gt; 0,  1 ≤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gcd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a,b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≤ min(a, b)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6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2951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Mathematical Definitions 2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5481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Two integers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a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are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relatively prime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if their only common divisor is 1, i.e.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gcd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(a, b) = 1. 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E.g. 8 and 15 are relatively prime, divisors of 8 are 1, 2, 4, 8, divisors of 15 are 1, 3, 5, 15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2951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Mathematical Definitions 3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195481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For a positive integer n, </a:t>
            </a:r>
            <a:r>
              <a:rPr lang="en-US" altLang="zh-TW" dirty="0" smtClean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Euler’s phi function </a:t>
            </a:r>
            <a:r>
              <a:rPr lang="en-US" altLang="zh-TW" dirty="0" smtClean="0">
                <a:solidFill>
                  <a:schemeClr val="tx1"/>
                </a:solidFill>
                <a:ea typeface="PMingLiU" charset="-12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(n) is the number of positive integers less than n and relatively prime to n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(3) = 2		1,2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(4) = 2		1,</a:t>
            </a:r>
            <a:r>
              <a:rPr lang="en-US" altLang="zh-TW" strike="dblStrike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2</a:t>
            </a: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,3  (2 is not relatively prime to 4)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(5) = 4		1,2,3,4</a:t>
            </a:r>
          </a:p>
          <a:p>
            <a:pPr lvl="1"/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zh-TW" dirty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(10) = 7		</a:t>
            </a:r>
            <a:r>
              <a:rPr lang="en-US" altLang="zh-TW" dirty="0" smtClean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1,</a:t>
            </a:r>
            <a:r>
              <a:rPr lang="en-US" altLang="zh-TW" strike="dblStrike" dirty="0" smtClean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,3,4,</a:t>
            </a:r>
            <a:r>
              <a:rPr lang="en-US" altLang="zh-TW" strike="dblStrike" dirty="0" smtClean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5</a:t>
            </a:r>
            <a:r>
              <a:rPr lang="en-US" altLang="zh-TW" dirty="0" smtClean="0">
                <a:solidFill>
                  <a:schemeClr val="tx1"/>
                </a:solidFill>
                <a:ea typeface="PMingLiU" charset="-120"/>
                <a:cs typeface="Times New Roman" pitchFamily="18" charset="0"/>
              </a:rPr>
              <a:t>,6,7,8,9 (2 and 5 not relatively prime to 10)</a:t>
            </a:r>
            <a:endParaRPr lang="en-US" altLang="zh-TW" dirty="0">
              <a:solidFill>
                <a:schemeClr val="tx1"/>
              </a:solidFill>
              <a:ea typeface="PMingLiU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For any </a:t>
            </a:r>
            <a:r>
              <a:rPr lang="en-US" b="1" dirty="0">
                <a:solidFill>
                  <a:schemeClr val="tx1"/>
                </a:solidFill>
                <a:cs typeface="Times New Roman" pitchFamily="18" charset="0"/>
              </a:rPr>
              <a:t>prime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 number p,</a:t>
            </a:r>
          </a:p>
          <a:p>
            <a:pPr>
              <a:lnSpc>
                <a:spcPct val="90000"/>
              </a:lnSpc>
              <a:buFontTx/>
              <a:buNone/>
              <a:tabLst>
                <a:tab pos="1879600" algn="l"/>
                <a:tab pos="2505075" algn="l"/>
              </a:tabLst>
            </a:pPr>
            <a:r>
              <a:rPr lang="en-US" dirty="0">
                <a:solidFill>
                  <a:schemeClr val="tx1"/>
                </a:solidFill>
                <a:ea typeface="PMingLiU" charset="-120"/>
                <a:sym typeface="Symbol" pitchFamily="18" charset="2"/>
              </a:rPr>
              <a:t>		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(p)	= p-1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For any integer n that is the product of two distinct primes p and q,</a:t>
            </a:r>
          </a:p>
          <a:p>
            <a:pPr>
              <a:lnSpc>
                <a:spcPct val="90000"/>
              </a:lnSpc>
              <a:buFontTx/>
              <a:buNone/>
              <a:tabLst>
                <a:tab pos="1879600" algn="l"/>
                <a:tab pos="2505075" algn="l"/>
              </a:tabLst>
            </a:pPr>
            <a:r>
              <a:rPr lang="en-US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		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(n)	=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(p)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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(q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</a:rPr>
              <a:t>) =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(p-1)(q-1)</a:t>
            </a:r>
          </a:p>
          <a:p>
            <a:endParaRPr lang="en-GB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7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2951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Mathematical Definitions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195481" cy="4525963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multiplicative identity is the element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such that</a:t>
                </a:r>
              </a:p>
              <a:p>
                <a:pPr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×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×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𝑒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for all elements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sym typeface="Mathematica1" pitchFamily="2" charset="2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multiplicative inverse of x is the element x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</a:p>
              <a:p>
                <a:pPr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sym typeface="Mathematica1" pitchFamily="2" charset="2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multiplicative inverse of x mod n is the element x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</a:p>
              <a:p>
                <a:pPr algn="ctr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are inverses only in multiplication mod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GB" dirty="0" smtClean="0"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229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195481" cy="4525963"/>
              </a:xfrm>
              <a:blipFill rotWithShape="0">
                <a:blip r:embed="rId2"/>
                <a:stretch>
                  <a:fillRect l="-967" t="-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3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6229515" cy="1143000"/>
          </a:xfrm>
        </p:spPr>
        <p:txBody>
          <a:bodyPr/>
          <a:lstStyle/>
          <a:p>
            <a:r>
              <a:rPr lang="en-GB" dirty="0" smtClean="0">
                <a:ea typeface="Arial Bold"/>
              </a:rPr>
              <a:t>Creating Key Pairs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6424" cy="4525963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Select at random two large primes,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such that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≠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q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 Primes should be 1024 to 2048 bits each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Compute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n = </a:t>
            </a:r>
            <a:r>
              <a:rPr lang="en-GB" i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pq</a:t>
            </a:r>
            <a:endParaRPr lang="en-GB" i="1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Select a small odd integer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that is relatively prime to </a:t>
            </a:r>
            <a:r>
              <a:rPr lang="el-GR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Φ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(n)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(this is phi and is Euler’s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tortion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function where </a:t>
            </a:r>
            <a:r>
              <a:rPr lang="el-GR" i="1" dirty="0">
                <a:solidFill>
                  <a:schemeClr val="tx1"/>
                </a:solidFill>
                <a:latin typeface="Arial" charset="0"/>
                <a:cs typeface="Arial" charset="0"/>
              </a:rPr>
              <a:t>Φ</a:t>
            </a:r>
            <a:r>
              <a:rPr lang="en-GB" i="1" dirty="0">
                <a:solidFill>
                  <a:schemeClr val="tx1"/>
                </a:solidFill>
                <a:latin typeface="Arial" charset="0"/>
                <a:cs typeface="Arial" charset="0"/>
              </a:rPr>
              <a:t>(n)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= (p -1)(q-1) 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), i.e. </a:t>
            </a:r>
            <a:r>
              <a:rPr lang="en-GB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gcd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(e, </a:t>
            </a:r>
            <a:r>
              <a:rPr lang="el-GR" i="1" dirty="0">
                <a:solidFill>
                  <a:schemeClr val="tx1"/>
                </a:solidFill>
                <a:latin typeface="Arial" charset="0"/>
                <a:cs typeface="Arial" charset="0"/>
              </a:rPr>
              <a:t>Φ</a:t>
            </a:r>
            <a:r>
              <a:rPr lang="en-GB" i="1" dirty="0">
                <a:solidFill>
                  <a:schemeClr val="tx1"/>
                </a:solidFill>
                <a:latin typeface="Arial" charset="0"/>
                <a:cs typeface="Arial" charset="0"/>
              </a:rPr>
              <a:t>(n) 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 = 1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Compute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as the multiplicative inverse of 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e</a:t>
            </a:r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, modulo </a:t>
            </a:r>
            <a:r>
              <a:rPr lang="el-GR" i="1" dirty="0">
                <a:solidFill>
                  <a:schemeClr val="tx1"/>
                </a:solidFill>
                <a:latin typeface="Arial" charset="0"/>
                <a:cs typeface="Arial" charset="0"/>
              </a:rPr>
              <a:t>Φ</a:t>
            </a:r>
            <a:r>
              <a:rPr lang="en-GB" i="1" dirty="0">
                <a:solidFill>
                  <a:schemeClr val="tx1"/>
                </a:solidFill>
                <a:latin typeface="Arial" charset="0"/>
                <a:cs typeface="Arial" charset="0"/>
              </a:rPr>
              <a:t>(n</a:t>
            </a:r>
            <a:r>
              <a:rPr lang="en-GB" i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Publish the pair P = (e, n) as the public key</a:t>
            </a:r>
          </a:p>
          <a:p>
            <a:r>
              <a:rPr lang="en-GB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Keep secret the pair S = (d, n) as the secret key</a:t>
            </a:r>
          </a:p>
          <a:p>
            <a:endParaRPr lang="en-GB" i="1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0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1733</Words>
  <Application>Microsoft Office PowerPoint</Application>
  <PresentationFormat>On-screen Show (4:3)</PresentationFormat>
  <Paragraphs>187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Introduction to Java Programming Lecture 10:  Assignment – RSA Public-Key Cryptography</vt:lpstr>
      <vt:lpstr>What is RSA Public Key Cryptography?</vt:lpstr>
      <vt:lpstr>Sending Alice a Message</vt:lpstr>
      <vt:lpstr>Alice Signs a Message</vt:lpstr>
      <vt:lpstr>Mathematical Definitions</vt:lpstr>
      <vt:lpstr>Mathematical Definitions 2</vt:lpstr>
      <vt:lpstr>Mathematical Definitions 3</vt:lpstr>
      <vt:lpstr>Mathematical Definitions 4</vt:lpstr>
      <vt:lpstr>Creating Key Pairs</vt:lpstr>
      <vt:lpstr>Encrypting and Decrypting</vt:lpstr>
      <vt:lpstr>Pieces of the Puzzle</vt:lpstr>
      <vt:lpstr>Really Big Numbers</vt:lpstr>
      <vt:lpstr>Making Primes 1</vt:lpstr>
      <vt:lpstr>Making Primes 2</vt:lpstr>
      <vt:lpstr>Finding Primes by Trial Division</vt:lpstr>
      <vt:lpstr>Making Primes using a Sieve</vt:lpstr>
      <vt:lpstr>Finding the GCD</vt:lpstr>
      <vt:lpstr>Recursion</vt:lpstr>
      <vt:lpstr>Finding the GCD by Euclid’s Algorithm</vt:lpstr>
      <vt:lpstr>Relative primes</vt:lpstr>
      <vt:lpstr>modInverse</vt:lpstr>
      <vt:lpstr>modInverse by Extended Euclid</vt:lpstr>
      <vt:lpstr>modInverse by Extended Euclid</vt:lpstr>
      <vt:lpstr>Converting Text to Numbers</vt:lpstr>
      <vt:lpstr>Modular Exponentiation</vt:lpstr>
      <vt:lpstr>Modular Exponentiation</vt:lpstr>
      <vt:lpstr>Onward!</vt:lpstr>
    </vt:vector>
  </TitlesOfParts>
  <Company>designflavour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ramsey</dc:creator>
  <cp:lastModifiedBy>Nicholas Caldwell</cp:lastModifiedBy>
  <cp:revision>48</cp:revision>
  <dcterms:created xsi:type="dcterms:W3CDTF">2011-03-16T14:24:04Z</dcterms:created>
  <dcterms:modified xsi:type="dcterms:W3CDTF">2013-12-16T11:05:16Z</dcterms:modified>
</cp:coreProperties>
</file>