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272" r:id="rId3"/>
    <p:sldId id="273" r:id="rId4"/>
    <p:sldId id="274" r:id="rId5"/>
    <p:sldId id="298" r:id="rId6"/>
    <p:sldId id="299" r:id="rId7"/>
    <p:sldId id="275" r:id="rId8"/>
    <p:sldId id="276" r:id="rId9"/>
    <p:sldId id="300" r:id="rId10"/>
    <p:sldId id="277" r:id="rId11"/>
    <p:sldId id="278" r:id="rId12"/>
    <p:sldId id="301" r:id="rId13"/>
    <p:sldId id="279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Introduction to Java Programming</a:t>
            </a:r>
            <a:br>
              <a:rPr lang="en-GB" dirty="0" smtClean="0">
                <a:latin typeface="Arial" charset="0"/>
                <a:cs typeface="Arial" charset="0"/>
              </a:rPr>
            </a:br>
            <a:r>
              <a:rPr lang="en-GB" dirty="0" smtClean="0">
                <a:latin typeface="Arial" charset="0"/>
                <a:cs typeface="Arial" charset="0"/>
              </a:rPr>
              <a:t>Lecture </a:t>
            </a:r>
            <a:r>
              <a:rPr lang="en-GB" dirty="0">
                <a:latin typeface="Arial" charset="0"/>
                <a:cs typeface="Arial" charset="0"/>
              </a:rPr>
              <a:t>1</a:t>
            </a:r>
            <a:r>
              <a:rPr lang="en-GB" dirty="0" smtClean="0">
                <a:latin typeface="Arial" charset="0"/>
                <a:cs typeface="Arial" charset="0"/>
              </a:rPr>
              <a:t>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765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Types of programming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532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classify by programming paradigm: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Imperative: sequences of statements to change state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Procedural: statements grouped into procedures (subroutines, functions) with state changes more localised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Declarative: expressing logic without constraining control flow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Functional: based on inputs not state, no “side effects”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Logical: proving logical theorems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Object-oriented: represents concepts as objects, their attributes as “data fields”, operations as “methods”</a:t>
            </a: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037336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Object-Oriented Programming 101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8335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Bank accounts could be considered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Operations (check balance, withdraw cash, etc.) are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methods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grouped together (in Java) as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instance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an actual bank account whereas the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template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Programs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call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methods (inquire credit balance in response to customer request)</a:t>
            </a:r>
          </a:p>
          <a:p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Attributes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are characteristics of an object (i.e. account number, balance, etc.)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Instance variables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are associated with an individual instance</a:t>
            </a:r>
          </a:p>
          <a:p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Inheritance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means of reusing classes, creating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subclasses</a:t>
            </a: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What is Java? 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-Generation object-oriented programming language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Initially used to create simple web-based programs within browsers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Now in browsers, servers, desktops, smartphones, and used in every application domain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Platform-neutral: </a:t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“write once, run everywhere” (though sometimes this ideal isn’t fully met)</a:t>
            </a: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Unleashed by Sun Microsystems in 1995, Sun acquired by Oracle in 2009</a:t>
            </a:r>
          </a:p>
        </p:txBody>
      </p:sp>
    </p:spTree>
    <p:extLst>
      <p:ext uri="{BB962C8B-B14F-4D97-AF65-F5344CB8AC3E}">
        <p14:creationId xmlns:p14="http://schemas.microsoft.com/office/powerpoint/2010/main" val="29816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Why learn Java?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532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Modern object-oriented programming language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Computationally powerful and general-purpose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improvement on other popular languages (i.e. genuinely OO, greater security and ease of use through automatic memory (de)allocation and no pointers,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etc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Platform-neutrality means Java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executables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can be deployed on a diverse range of environments (Windows,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MacOS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Unix, Android, …) so it is ubiquitous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Tools are freely available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In-demand language by employers</a:t>
            </a: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537066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Java Virtual Machine and </a:t>
            </a:r>
            <a:r>
              <a:rPr lang="en-GB" dirty="0" err="1" smtClean="0">
                <a:ea typeface="Arial Bold"/>
              </a:rPr>
              <a:t>Bytecodes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16781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latform-neutrality is from Java Virtual Machine (JVM)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Write Java source files in editor creating .java files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Java compiler (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javac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to compile into platform-independent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bytecodes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namely .class files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bytecode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are not machine code!)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Java Virtual Machine (which is hardware and operating system specific) can then execute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bytecodes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; java command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JVM loads programs into primary memory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Once loaded into memory, JVM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bytecode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verifier checks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bytecode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programs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Programs are then executed by JVM interpreter (with hotspots receiving just-in-time compilation)</a:t>
            </a:r>
          </a:p>
          <a:p>
            <a:pPr lvl="1"/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Applets and Applications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7344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software application can be considered an executable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Java applet is an application that executes within the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sandbox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of a web browser (or an applet tester)</a:t>
            </a:r>
          </a:p>
          <a:p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Sandbox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prevents applet accessing client’s local data such as clipboard and file system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Applets allow work to be moved from server to client machine</a:t>
            </a:r>
          </a:p>
          <a:p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Servlets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are server-side extension providing additional capabilities to a server to process/store data, provide dynamic content, and manage state data</a:t>
            </a:r>
            <a:endParaRPr lang="en-GB" i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719713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Integrated Development Environments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333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Set up the programming environment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Require the correct Java Software Development Kit for your hardware and operating system so visit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  <a:hlinkClick r:id="rId2"/>
              </a:rPr>
              <a:t>www.oracle.com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grab an Enterprise Edition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But want more than command line tools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Require an IDE which means either Eclipse or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NetBeans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Visit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  <a:hlinkClick r:id="rId3"/>
              </a:rPr>
              <a:t>www.eclipse.org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acquire Eclipse IDE for Java EE Developers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Install both and then we try to get a couple of programs to run</a:t>
            </a: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Course Goals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ntroduce </a:t>
            </a:r>
            <a:r>
              <a:rPr lang="en-GB" dirty="0">
                <a:solidFill>
                  <a:schemeClr val="tx1"/>
                </a:solidFill>
              </a:rPr>
              <a:t>the concepts </a:t>
            </a:r>
            <a:r>
              <a:rPr lang="en-GB" dirty="0" smtClean="0">
                <a:solidFill>
                  <a:schemeClr val="tx1"/>
                </a:solidFill>
              </a:rPr>
              <a:t>of programming </a:t>
            </a:r>
            <a:r>
              <a:rPr lang="en-GB" dirty="0">
                <a:solidFill>
                  <a:schemeClr val="tx1"/>
                </a:solidFill>
              </a:rPr>
              <a:t>and the Java programming language.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Will cover procedural and object-oriented coding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Will use Agile Development and Extreme Programming techniques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Prepare you for the rest of the programming needs of the course and your future career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Will assume nothing in terms of programming expertise, but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smtClean="0">
                <a:latin typeface="Arial" charset="0"/>
                <a:cs typeface="Arial" charset="0"/>
              </a:rPr>
              <a:t>expect you will become practical experts</a:t>
            </a:r>
          </a:p>
        </p:txBody>
      </p:sp>
    </p:spTree>
    <p:extLst>
      <p:ext uri="{BB962C8B-B14F-4D97-AF65-F5344CB8AC3E}">
        <p14:creationId xmlns:p14="http://schemas.microsoft.com/office/powerpoint/2010/main" val="41892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Course Approach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1678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3-hour teaching blocks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Mixture of interactive lecture and practical programming exercises in class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Additional homework exercises as necessary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Expect you to do some reading and coding!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Read first, try second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Pure trial and error may yield misconceptions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Assessment: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 exams!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assignment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exercise mixing short certification questions with modest design and programming questions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 project assignment</a:t>
            </a: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Lecture Schedule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Induction &amp; Introduction to Programming and Java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Java Basics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Branching and Looping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Arrays &amp; Vectors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Strings &amp; Design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Objects 1 (objects, methods, etc.)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Objects 2 (static methods, packages, etc.)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Assignment 1 will be issued at Week 5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Project </a:t>
            </a:r>
            <a:r>
              <a:rPr lang="en-GB" dirty="0" smtClean="0">
                <a:latin typeface="Arial" charset="0"/>
                <a:cs typeface="Arial" charset="0"/>
              </a:rPr>
              <a:t>Assignment issued at Week 10</a:t>
            </a: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Lecture Schedule (continued)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Objects 3 (objects inheritance etc.)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Objects 4 (polymorphism, abstract classes, etc.)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Project Lecture &amp; Review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Exception Handling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File Handling</a:t>
            </a:r>
          </a:p>
          <a:p>
            <a:pPr marL="457200" indent="-457200">
              <a:buFont typeface="+mj-lt"/>
              <a:buAutoNum type="arabicPeriod" startAt="8"/>
            </a:pP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We may progress through material faster, but assignment hand-in deadlines will not move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>
                <a:latin typeface="Arial" charset="0"/>
                <a:cs typeface="Arial" charset="0"/>
              </a:rPr>
              <a:t>Assignment 1 will be issued at Week 5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Project </a:t>
            </a:r>
            <a:r>
              <a:rPr lang="en-GB" dirty="0">
                <a:latin typeface="Arial" charset="0"/>
                <a:cs typeface="Arial" charset="0"/>
              </a:rPr>
              <a:t>Assignment issued at Week 10</a:t>
            </a:r>
          </a:p>
        </p:txBody>
      </p:sp>
    </p:spTree>
    <p:extLst>
      <p:ext uri="{BB962C8B-B14F-4D97-AF65-F5344CB8AC3E}">
        <p14:creationId xmlns:p14="http://schemas.microsoft.com/office/powerpoint/2010/main" val="25617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Course Text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“Java</a:t>
            </a:r>
            <a:r>
              <a:rPr lang="en-GB" dirty="0">
                <a:solidFill>
                  <a:schemeClr val="tx1"/>
                </a:solidFill>
              </a:rPr>
              <a:t>™: How to Program, Ninth </a:t>
            </a:r>
            <a:r>
              <a:rPr lang="en-GB" dirty="0" smtClean="0">
                <a:solidFill>
                  <a:schemeClr val="tx1"/>
                </a:solidFill>
              </a:rPr>
              <a:t>Edition”, Paul </a:t>
            </a:r>
            <a:r>
              <a:rPr lang="en-GB" dirty="0" err="1" smtClean="0">
                <a:solidFill>
                  <a:schemeClr val="tx1"/>
                </a:solidFill>
              </a:rPr>
              <a:t>Deitel</a:t>
            </a:r>
            <a:r>
              <a:rPr lang="en-GB" dirty="0" smtClean="0">
                <a:solidFill>
                  <a:schemeClr val="tx1"/>
                </a:solidFill>
              </a:rPr>
              <a:t> and Harvey </a:t>
            </a:r>
            <a:r>
              <a:rPr lang="en-GB" dirty="0" err="1" smtClean="0">
                <a:solidFill>
                  <a:schemeClr val="tx1"/>
                </a:solidFill>
              </a:rPr>
              <a:t>Deitel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All content available as online </a:t>
            </a:r>
            <a:r>
              <a:rPr lang="en-GB" dirty="0" err="1" smtClean="0">
                <a:solidFill>
                  <a:schemeClr val="tx1"/>
                </a:solidFill>
              </a:rPr>
              <a:t>ebook</a:t>
            </a:r>
            <a:r>
              <a:rPr lang="en-GB" dirty="0" smtClean="0">
                <a:solidFill>
                  <a:schemeClr val="tx1"/>
                </a:solidFill>
              </a:rPr>
              <a:t> via UCS Library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Lots of other Java books available, e.g.: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“Java in a Nutshell”, 5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Edition, David Flanagan (very useful)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“Teach Yourself Java in 21 Days”, (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Edition),  Rogers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Cadenhead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Your mileage will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vary; visit UCS library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167438" y="1939925"/>
            <a:ext cx="251936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Various tutorial and reference material online,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www.oracle.com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and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www.eclipse.org</a:t>
            </a:r>
            <a:endParaRPr lang="en-GB" dirty="0">
              <a:latin typeface="Arial" charset="0"/>
              <a:cs typeface="Arial" charset="0"/>
            </a:endParaRP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most of it free</a:t>
            </a:r>
          </a:p>
          <a:p>
            <a:pPr marL="0" indent="0"/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194439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What is a programming language?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Formal notation for expressing algorithms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Should be able to express all possible algorithms (“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Turing-complete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” in theory-speak)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ave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syntax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(textual and perhaps graphical) defined by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grammar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Have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semantics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(static and dynamic,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typing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that provide meaning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May have core libraries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Described by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specification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implemented by software </a:t>
            </a: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Not all computer languages are true programming languages – some domain-specific or unable to express all algorithms</a:t>
            </a: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134619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Types of programming languages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Generation: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machine code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Sequences of binary numbers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Earliest, lowest level and hardware-specific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Directly executable by the CPU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Still translate down to machine code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Generation: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assembly language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Human-readable mnemonics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Still low-level and hardware specific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Translated to machine code using an assembler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Used in some kernels, device drivers, and microcontrollers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134619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Types of programming languages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3rd Generation: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high-level languages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General-purpose language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Easier to read, write and maintain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Less machine-dependent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Requires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compilers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or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interpreters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 translate into machine code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4th Generation: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very high-level  language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Frequently domain-specific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Include some scripting languages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“5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Generation”: 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.g. AI languages, passing constraints to be solved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How many programming languages can you name?</a:t>
            </a:r>
          </a:p>
        </p:txBody>
      </p:sp>
    </p:spTree>
    <p:extLst>
      <p:ext uri="{BB962C8B-B14F-4D97-AF65-F5344CB8AC3E}">
        <p14:creationId xmlns:p14="http://schemas.microsoft.com/office/powerpoint/2010/main" val="14222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1059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Java Programming Lecture 1: Introduction</vt:lpstr>
      <vt:lpstr>Course Goals</vt:lpstr>
      <vt:lpstr>Course Approach</vt:lpstr>
      <vt:lpstr>Lecture Schedule</vt:lpstr>
      <vt:lpstr>Lecture Schedule (continued)</vt:lpstr>
      <vt:lpstr>Course Text</vt:lpstr>
      <vt:lpstr>What is a programming language?</vt:lpstr>
      <vt:lpstr>Types of programming languages</vt:lpstr>
      <vt:lpstr>Types of programming languages</vt:lpstr>
      <vt:lpstr>Types of programming</vt:lpstr>
      <vt:lpstr>Object-Oriented Programming 101</vt:lpstr>
      <vt:lpstr>What is Java? </vt:lpstr>
      <vt:lpstr>Why learn Java?</vt:lpstr>
      <vt:lpstr>Java Virtual Machine and Bytecodes</vt:lpstr>
      <vt:lpstr>Applets and Applications</vt:lpstr>
      <vt:lpstr>Integrated Development Environments</vt:lpstr>
    </vt:vector>
  </TitlesOfParts>
  <Company>designflavour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74</cp:revision>
  <dcterms:created xsi:type="dcterms:W3CDTF">2011-03-16T14:24:04Z</dcterms:created>
  <dcterms:modified xsi:type="dcterms:W3CDTF">2014-02-03T11:54:48Z</dcterms:modified>
</cp:coreProperties>
</file>