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sldIdLst>
    <p:sldId id="262" r:id="rId2"/>
    <p:sldId id="272" r:id="rId3"/>
    <p:sldId id="307" r:id="rId4"/>
    <p:sldId id="303" r:id="rId5"/>
    <p:sldId id="274" r:id="rId6"/>
    <p:sldId id="275" r:id="rId7"/>
    <p:sldId id="277" r:id="rId8"/>
    <p:sldId id="284" r:id="rId9"/>
    <p:sldId id="308" r:id="rId10"/>
    <p:sldId id="285" r:id="rId11"/>
    <p:sldId id="286" r:id="rId12"/>
    <p:sldId id="309" r:id="rId13"/>
    <p:sldId id="278" r:id="rId14"/>
    <p:sldId id="302" r:id="rId15"/>
    <p:sldId id="304" r:id="rId16"/>
    <p:sldId id="279" r:id="rId17"/>
    <p:sldId id="280" r:id="rId18"/>
    <p:sldId id="281" r:id="rId19"/>
    <p:sldId id="310" r:id="rId20"/>
    <p:sldId id="282" r:id="rId21"/>
    <p:sldId id="283" r:id="rId22"/>
    <p:sldId id="292" r:id="rId23"/>
    <p:sldId id="311" r:id="rId24"/>
    <p:sldId id="290" r:id="rId25"/>
    <p:sldId id="289" r:id="rId26"/>
    <p:sldId id="312" r:id="rId27"/>
    <p:sldId id="287" r:id="rId28"/>
    <p:sldId id="306" r:id="rId29"/>
    <p:sldId id="314" r:id="rId30"/>
    <p:sldId id="313" r:id="rId31"/>
    <p:sldId id="299" r:id="rId32"/>
    <p:sldId id="315" r:id="rId33"/>
    <p:sldId id="300" r:id="rId34"/>
    <p:sldId id="316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Introduction to Java Programming</a:t>
            </a:r>
            <a:br>
              <a:rPr lang="en-GB" dirty="0" smtClean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Lecture </a:t>
            </a:r>
            <a:r>
              <a:rPr lang="en-GB" dirty="0">
                <a:latin typeface="Arial" charset="0"/>
                <a:cs typeface="Arial" charset="0"/>
              </a:rPr>
              <a:t>2</a:t>
            </a:r>
            <a:r>
              <a:rPr lang="en-GB" dirty="0" smtClean="0">
                <a:latin typeface="Arial" charset="0"/>
                <a:cs typeface="Arial" charset="0"/>
              </a:rPr>
              <a:t>: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313782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 data types: characters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store single characters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includes letters (upper and lower-case), numbers, punctuation, and other symbols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16 bits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character values from 0 to 65535 in the ISO Unicode set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it can cope with non-Roman alphabets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In older versions of languages, character data types were 8 bits and limited to the 256 symbols of the ASCII set</a:t>
            </a:r>
          </a:p>
        </p:txBody>
      </p:sp>
    </p:spTree>
    <p:extLst>
      <p:ext uri="{BB962C8B-B14F-4D97-AF65-F5344CB8AC3E}">
        <p14:creationId xmlns:p14="http://schemas.microsoft.com/office/powerpoint/2010/main" val="5917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313782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 data types: </a:t>
            </a:r>
            <a:r>
              <a:rPr lang="en-GB" dirty="0" err="1" smtClean="0">
                <a:ea typeface="Arial Bold"/>
              </a:rPr>
              <a:t>boolean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have values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in bits depends on the specific Java Virtual Machine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primitive data types have lower-case names; class equivalents such as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objects and you cannot use the class versions (</a:t>
            </a:r>
            <a:r>
              <a: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types) and the primitive data types interchangeably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In other languages, 1 is equivalent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>
                <a:latin typeface="Arial" charset="0"/>
                <a:cs typeface="Arial" charset="0"/>
              </a:rPr>
              <a:t> and 0 is equivalent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 smtClean="0">
                <a:latin typeface="Arial" charset="0"/>
                <a:cs typeface="Arial" charset="0"/>
              </a:rPr>
              <a:t>. NOT the case in Java!</a:t>
            </a:r>
          </a:p>
        </p:txBody>
      </p:sp>
    </p:spTree>
    <p:extLst>
      <p:ext uri="{BB962C8B-B14F-4D97-AF65-F5344CB8AC3E}">
        <p14:creationId xmlns:p14="http://schemas.microsoft.com/office/powerpoint/2010/main" val="33514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313782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Class data types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can be class variables and instance variables.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reference data types, so: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BigNumber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surname = “Caldwell”;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plannedactivity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Assigning values to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of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symbol as the assignment operator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Hence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not equivalent to mathematical equals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bignumber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12345678;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keystroke = ‘Y’;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unicodesymbol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'\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u221E‘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condition_flag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“Houston, we have a problem!”;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Note: single quotes enclosing char value and double quotes for string. Hexadecimal Unicode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Uninitialised</a:t>
            </a:r>
            <a:r>
              <a:rPr lang="en-GB" dirty="0" smtClean="0">
                <a:ea typeface="Arial Bold"/>
              </a:rPr>
              <a:t>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When declaring a variable, it isn’t necessary to initialise the variable with a value.</a:t>
            </a:r>
          </a:p>
          <a:p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you need to make sure it has the value you want when you first use because the default value (if any) may break your program at run-time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a value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21;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Primitives are initialised to 0 for all types but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>
                <a:latin typeface="Arial" charset="0"/>
                <a:cs typeface="Arial" charset="0"/>
              </a:rPr>
              <a:t> which takes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006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Assignment compatibility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you assign a value that is too large  for the given type of variable, e.g. putting 1000 into a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you will get overflow (numbers wrap around)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Converting floating point numbers to integer types will cause truncation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Expect compiler warnings at least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Type mismatches of reference types will cause compiler errors 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Constants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constant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variable with a fixed value!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Useful when you need to have a fixed value throughout a block code and want to make the code easier to read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Put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keyword before the type name, e.g.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float pi = 3.14159;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NORTHEAST = 1;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convention to capitalise constants 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Other languages use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 Java is reserved but not used</a:t>
            </a: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Comments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Purpose of comments in computer languages is to improve human comprehension. Use them!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Three types of Java comments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// everything to end of line is comment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/* multi-line comment everything between the symbols is commented out. */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/** is a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javadoc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comment which is used by the JDK to generate web-based help pages automatically */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Compilers strip out comments in compiling so they have zero impact on executable size or efficiency</a:t>
            </a: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Literals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literal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number, text or other information, which just represents a value. Using them already!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Integer literals normally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but if small enough can fit in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Append L to an integer if want an explicit long, e.g.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</a:p>
          <a:p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Can have literal numbers in binary (e.g. 0b1011), octal (e.g. 013), and hexadecimal (e.g. 0xB)</a:t>
            </a: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Literals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Floating-point literals are double normally.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Append F to have a float literal, e.g.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lightspeed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2.99792458E8F</a:t>
            </a:r>
            <a:r>
              <a:rPr lang="en-GB" b="1" dirty="0" smtClean="0"/>
              <a:t>; </a:t>
            </a:r>
          </a:p>
          <a:p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literals are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 literals are in single quotes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literals are series of characters enclosed in double-quotes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password = “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Strings are real objects in Java. In C/C++, they are represented by arrays</a:t>
            </a:r>
          </a:p>
        </p:txBody>
      </p:sp>
    </p:spTree>
    <p:extLst>
      <p:ext uri="{BB962C8B-B14F-4D97-AF65-F5344CB8AC3E}">
        <p14:creationId xmlns:p14="http://schemas.microsoft.com/office/powerpoint/2010/main" val="2444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Keywords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Java’s designates some words as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keywords: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these have specific meanings and usages. If not, the compiler will throw errors. Also unused </a:t>
            </a:r>
            <a:r>
              <a:rPr lang="en-GB" i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const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goto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Plus reserved words: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true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false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null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77125"/>
              </p:ext>
            </p:extLst>
          </p:nvPr>
        </p:nvGraphicFramePr>
        <p:xfrm>
          <a:off x="608010" y="3162300"/>
          <a:ext cx="8372216" cy="3695700"/>
        </p:xfrm>
        <a:graphic>
          <a:graphicData uri="http://schemas.openxmlformats.org/drawingml/2006/table">
            <a:tbl>
              <a:tblPr/>
              <a:tblGrid>
                <a:gridCol w="1297488"/>
                <a:gridCol w="1297488"/>
                <a:gridCol w="1297488"/>
                <a:gridCol w="2239876"/>
                <a:gridCol w="2239876"/>
              </a:tblGrid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abstract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assert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boolean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break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byte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case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catch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char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class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continue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default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do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double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else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enum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extends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final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finally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float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for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if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implements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import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/>
                        <a:t>instanceof</a:t>
                      </a:r>
                      <a:endParaRPr lang="en-GB" sz="1800" dirty="0"/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int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interface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long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native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new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package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private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protected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public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return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short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static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strictfp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super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switch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synchronized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this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throw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throws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transient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try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8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void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volatile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while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Expression and Operators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expression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statement that conveys a value.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be combination of variables, literals and operators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Value conveyed by an expression is the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 value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Operators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symbols used for mathematical functions, assignment statements and logical comparisons</a:t>
            </a:r>
            <a:endParaRPr lang="en-GB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Arithmetic Expressions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Five arithmetic operators in Java</a:t>
            </a: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Take care with division – storing division results in integer types may lead to truncation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Subtraction operator can be used to negate a single operand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80400"/>
              </p:ext>
            </p:extLst>
          </p:nvPr>
        </p:nvGraphicFramePr>
        <p:xfrm>
          <a:off x="284210" y="216127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r>
                        <a:rPr lang="en-GB" baseline="0" dirty="0" smtClean="0"/>
                        <a:t> + 3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Subtraction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 – 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 * 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Division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r>
                        <a:rPr lang="en-GB" baseline="0" dirty="0" smtClean="0"/>
                        <a:t> / 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Modulus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 / 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Assignment Operator = 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Assignment is an expression because it produces a value.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Right hand side of an assignment expression always evaluated first</a:t>
            </a:r>
          </a:p>
          <a:p>
            <a:r>
              <a:rPr lang="en-GB" dirty="0" err="1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x = 4;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x = x – 1;   // so x is now 3 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Better not to use the shorthand operators as their use can become complicated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81142"/>
              </p:ext>
            </p:extLst>
          </p:nvPr>
        </p:nvGraphicFramePr>
        <p:xfrm>
          <a:off x="718782" y="4454099"/>
          <a:ext cx="5448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328"/>
                <a:gridCol w="27243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x</a:t>
                      </a:r>
                      <a:r>
                        <a:rPr lang="en-GB" baseline="0" dirty="0" smtClean="0"/>
                        <a:t> +=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x = x +</a:t>
                      </a:r>
                      <a:r>
                        <a:rPr lang="en-GB" baseline="0" dirty="0" smtClean="0"/>
                        <a:t> 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x -= 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x = x – 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x *=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x = x * 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x /= 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x = x / 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Incrementing and Decrementing Operators 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Adding or subtracting 1 from an integer is a frequent programming task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ncrement operator is ++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ecrement operator is --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be prefix or postfix and this makes a difference to when the evaluation takes place and so can change the final result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in doubt, do not use these operators 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err="1">
                <a:latin typeface="Arial" charset="0"/>
                <a:cs typeface="Arial" charset="0"/>
              </a:rPr>
              <a:t>i</a:t>
            </a:r>
            <a:r>
              <a:rPr lang="en-GB" dirty="0" err="1" smtClean="0">
                <a:latin typeface="Arial" charset="0"/>
                <a:cs typeface="Arial" charset="0"/>
              </a:rPr>
              <a:t>nt</a:t>
            </a:r>
            <a:r>
              <a:rPr lang="en-GB" dirty="0" smtClean="0">
                <a:latin typeface="Arial" charset="0"/>
                <a:cs typeface="Arial" charset="0"/>
              </a:rPr>
              <a:t> x, y, z;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x = 100;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y = x++;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z = ++x;</a:t>
            </a:r>
            <a:endParaRPr lang="en-GB" dirty="0">
              <a:latin typeface="Arial" charset="0"/>
              <a:cs typeface="Arial" charset="0"/>
            </a:endParaRPr>
          </a:p>
          <a:p>
            <a:pPr marL="0" indent="0"/>
            <a:r>
              <a:rPr lang="en-GB" dirty="0">
                <a:latin typeface="Arial" charset="0"/>
                <a:cs typeface="Arial" charset="0"/>
              </a:rPr>
              <a:t>x</a:t>
            </a:r>
            <a:r>
              <a:rPr lang="en-GB" dirty="0" smtClean="0">
                <a:latin typeface="Arial" charset="0"/>
                <a:cs typeface="Arial" charset="0"/>
              </a:rPr>
              <a:t> set to 100</a:t>
            </a:r>
          </a:p>
          <a:p>
            <a:pPr marL="0" indent="0"/>
            <a:r>
              <a:rPr lang="en-GB" dirty="0">
                <a:latin typeface="Arial" charset="0"/>
                <a:cs typeface="Arial" charset="0"/>
              </a:rPr>
              <a:t>y</a:t>
            </a:r>
            <a:r>
              <a:rPr lang="en-GB" dirty="0" smtClean="0">
                <a:latin typeface="Arial" charset="0"/>
                <a:cs typeface="Arial" charset="0"/>
              </a:rPr>
              <a:t> set to 100, x incremented 101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x incremented 102</a:t>
            </a:r>
            <a:r>
              <a:rPr lang="en-GB" smtClean="0">
                <a:latin typeface="Arial" charset="0"/>
                <a:cs typeface="Arial" charset="0"/>
              </a:rPr>
              <a:t>, z </a:t>
            </a:r>
            <a:r>
              <a:rPr lang="en-GB" dirty="0" smtClean="0">
                <a:latin typeface="Arial" charset="0"/>
                <a:cs typeface="Arial" charset="0"/>
              </a:rPr>
              <a:t>set to x</a:t>
            </a:r>
          </a:p>
          <a:p>
            <a:pPr marL="0" indent="0"/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Comparison Operators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Operators used in expressions comparing variables, literals and/or other types, and return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or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isLegal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19;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isLegal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&gt;= 18;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9719"/>
              </p:ext>
            </p:extLst>
          </p:nvPr>
        </p:nvGraphicFramePr>
        <p:xfrm>
          <a:off x="608013" y="250246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560"/>
                <a:gridCol w="267944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==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Equal</a:t>
                      </a:r>
                      <a:r>
                        <a:rPr lang="en-GB" baseline="0" dirty="0" smtClean="0"/>
                        <a:t>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== 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!=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equal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x != 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&lt;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r>
                        <a:rPr lang="en-GB" baseline="0" dirty="0" smtClean="0"/>
                        <a:t> &lt; 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 than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&gt; 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&lt;=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 or equal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&lt;= 42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&gt;=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 than or equal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 &gt;= 42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Logical Operators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749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Expressions that yield Boolean values can be combined to form more complex expressions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 operator is either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or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result of an AND is true if both expressions on either side of the AND are true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strictly evaluated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lazily evaluated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OR operator is either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</a:t>
            </a:r>
            <a:b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result of an OR is true if either or both expressions on either side of the OR is true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offerDeal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(salary&gt;1000) &amp;&amp; (overdraft &lt; 500)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offerDeal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(salary&gt;1000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(overdraft &lt; 500)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Logical Operators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749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XOR operator is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result of an XOR is true if only one expression on either side of the XOR is true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NOT operator is !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result of an NOT is to flip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boolean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value of an expression so true becomes false and false becomes true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offerDeal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(salary&gt;1000) ^ (overdraft &lt; 500)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offerDeal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!((salary&gt;1000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(overdraft &lt; 500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Operator Precedence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Order of evaluation is: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Increment and decrement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Arithmetic operations (* / % are higher than + and -)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Logical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Assignment operations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At any given level, evaluate left to right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Parentheses are your friends for grouping expressions and making precedence safer and more explicit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More operators exist so look up the full list in your favourite Java textbook or tutorial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 promotion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77367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U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nhappy behaviour can result when the wrong sort of values are given to variables of certain types.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avoid some of this unpleasantness, Java has type promotion rules: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mixed-type </a:t>
            </a:r>
            <a:r>
              <a:rPr lang="en-GB" dirty="0" smtClean="0">
                <a:solidFill>
                  <a:schemeClr val="tx1"/>
                </a:solidFill>
              </a:rPr>
              <a:t>expressions </a:t>
            </a:r>
            <a:r>
              <a:rPr lang="en-GB" dirty="0">
                <a:solidFill>
                  <a:schemeClr val="tx1"/>
                </a:solidFill>
              </a:rPr>
              <a:t>containing values of two or more primitive types and to primitive-type values passed as arguments to </a:t>
            </a:r>
            <a:r>
              <a:rPr lang="en-GB" dirty="0" smtClean="0">
                <a:solidFill>
                  <a:schemeClr val="tx1"/>
                </a:solidFill>
              </a:rPr>
              <a:t>methods, each </a:t>
            </a:r>
            <a:r>
              <a:rPr lang="en-GB" dirty="0">
                <a:solidFill>
                  <a:schemeClr val="tx1"/>
                </a:solidFill>
              </a:rPr>
              <a:t>value is promoted to the “highest” type in the </a:t>
            </a:r>
            <a:r>
              <a:rPr lang="en-GB" dirty="0" smtClean="0">
                <a:solidFill>
                  <a:schemeClr val="tx1"/>
                </a:solidFill>
              </a:rPr>
              <a:t>expression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 promotion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59959"/>
              </p:ext>
            </p:extLst>
          </p:nvPr>
        </p:nvGraphicFramePr>
        <p:xfrm>
          <a:off x="481012" y="1614851"/>
          <a:ext cx="8229600" cy="408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Type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Valid promotions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double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None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float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double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long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float or double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int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long, float or double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char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int, long, float or double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short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int, long, float or double (but not char)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byte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short, int, long, float or double (but not char)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>
                          <a:effectLst/>
                        </a:rPr>
                        <a:t>boolean</a:t>
                      </a:r>
                      <a:endParaRPr lang="en-GB" sz="18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None (</a:t>
                      </a:r>
                      <a:r>
                        <a:rPr lang="en-GB" sz="1800" baseline="0" dirty="0" err="1">
                          <a:effectLst/>
                        </a:rPr>
                        <a:t>boolean</a:t>
                      </a:r>
                      <a:r>
                        <a:rPr lang="en-GB" sz="1800" baseline="0" dirty="0">
                          <a:effectLst/>
                        </a:rPr>
                        <a:t> values are not considered to be numbers in Java)</a:t>
                      </a:r>
                      <a:endParaRPr lang="en-GB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Identifiers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Entities, which might be classes, methods, variables, etc., are named using identifiers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These follow rules set down by specification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Java: a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series of characters consisting of letters, digits, underscores (_) and dollar signs ($) that does not begin with a digit and does not contain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spaces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Case sensitive: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variableName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VariableName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different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Keywords and identifiers vary by programming language.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Language library may define a set of identifiers; what happens if you reuse identifier?</a:t>
            </a:r>
          </a:p>
        </p:txBody>
      </p:sp>
    </p:spTree>
    <p:extLst>
      <p:ext uri="{BB962C8B-B14F-4D97-AF65-F5344CB8AC3E}">
        <p14:creationId xmlns:p14="http://schemas.microsoft.com/office/powerpoint/2010/main" val="35590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 casting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5453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force the compiler to accept an illegal promotion, using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type casting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3.14;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wholenumber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Compiler will no longer trigger an error, but may warn of a loss of precision when compiling your code</a:t>
            </a:r>
          </a:p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Type casting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also used when you need to change reference types</a:t>
            </a:r>
            <a:endParaRPr lang="en-GB" i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Arithmetic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+ operator is not just for addition!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It can be used to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concatenate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strings (i.e. combining them in sequence)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surname = “Weir”;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Head of BLE is Prof “ + surname);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 is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Head of BLE is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 Weir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Also have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shorthand operator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“Weir”; 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is equivalent to 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“Weir”;</a:t>
            </a:r>
          </a:p>
        </p:txBody>
      </p:sp>
    </p:spTree>
    <p:extLst>
      <p:ext uri="{BB962C8B-B14F-4D97-AF65-F5344CB8AC3E}">
        <p14:creationId xmlns:p14="http://schemas.microsoft.com/office/powerpoint/2010/main" val="13204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String Arithmetic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operator can handle any variable type and object type as if it were a string, so if any part of the expression is a String or string literal, all treated as strings, even if the others are numbers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+ “ weeks and “ + 2 + “days”);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weeks and 2 days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Basic Output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(“Text goes here”);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Standard output object using its print line method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line break”);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method without line breaks for multiline output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(“Text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break\n”);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 is an escape sequence which JVM interprets as force a line break in output display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s\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GB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\n”,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“Telephone number”, 999);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for displaying formatted text, here a string and a decimal integer each followed by a newline. Many options here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Basic Input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60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 String[]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Scanner to obtain input from the command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 */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Scanner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new Scanner( System.in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read an integer from console input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number1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…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Lots of details in your favourite textbooks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37955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Statements and Expressions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71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statement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simple (and single) command that causes something to happen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175;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 brave new world!”);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Statements producing a value known as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expressions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with produced value known as the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 value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Statement is terminated with a semicolon 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have multiple statements per line but discouraged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 statements into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blocks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using opening { and closing } braces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What is a variable?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variable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location where a value is stored.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Name the variable using an identifier, so that we can store values, change values and access values, without us needing to know where is the location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Separation of name of variable from content of variable means we can manipulate variables independent of value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variables also have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which must be assigned when a variable is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variables thus have name, type, size (in bytes, implicit) and value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Declaring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 variable by giving its type and then its name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Example declaration: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Variable names are identifiers and follow the rules for identifiers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Types of variables include various forms of numbers, text, Boolean, etc.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Categories of variables include class variables, instance variables, and local variables</a:t>
            </a:r>
          </a:p>
          <a:p>
            <a:endParaRPr lang="en-GB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Not all languages require </a:t>
            </a:r>
            <a:r>
              <a:rPr lang="en-GB" i="1" dirty="0" smtClean="0">
                <a:latin typeface="Arial" charset="0"/>
                <a:cs typeface="Arial" charset="0"/>
              </a:rPr>
              <a:t>type</a:t>
            </a:r>
            <a:r>
              <a:rPr lang="en-GB" dirty="0" smtClean="0">
                <a:latin typeface="Arial" charset="0"/>
                <a:cs typeface="Arial" charset="0"/>
              </a:rPr>
              <a:t> in variable declarations.</a:t>
            </a:r>
          </a:p>
          <a:p>
            <a:pPr marL="0" indent="0"/>
            <a:r>
              <a:rPr lang="en-GB" dirty="0" smtClean="0">
                <a:latin typeface="Arial" charset="0"/>
                <a:cs typeface="Arial" charset="0"/>
              </a:rPr>
              <a:t>Some languages and coders impose naming rules by variable type</a:t>
            </a:r>
          </a:p>
        </p:txBody>
      </p:sp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 data types: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 smtClean="0"/>
              <a:t>Primitive data types are built-in parts of the language, not objects</a:t>
            </a:r>
          </a:p>
          <a:p>
            <a:r>
              <a:rPr lang="en-GB" dirty="0" smtClean="0"/>
              <a:t>Integers are signed, so can hold positive and negative numbers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Choose type according to expected value range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68694"/>
              </p:ext>
            </p:extLst>
          </p:nvPr>
        </p:nvGraphicFramePr>
        <p:xfrm>
          <a:off x="608013" y="3389574"/>
          <a:ext cx="79354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912"/>
                <a:gridCol w="1910687"/>
                <a:gridCol w="465388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Range</a:t>
                      </a:r>
                      <a:r>
                        <a:rPr lang="en-GB" baseline="0" dirty="0" smtClean="0"/>
                        <a:t> of Storable Values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-128 to 127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-32,768 to 32,767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-2,147,483,648 to 2,147,483,647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-9,223,372,036,854,775,808</a:t>
                      </a:r>
                      <a:r>
                        <a:rPr lang="en-GB" baseline="0" dirty="0" smtClean="0"/>
                        <a:t> to </a:t>
                      </a:r>
                      <a:br>
                        <a:rPr lang="en-GB" baseline="0" dirty="0" smtClean="0"/>
                      </a:br>
                      <a:r>
                        <a:rPr lang="en-GB" baseline="0" dirty="0" smtClean="0"/>
                        <a:t>9,223,372,036,854,775,807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 data types: floating-point numbers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8183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Two types of floating point numbers in Java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size is 32 bits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range –3.4028234663852886E+38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–1.40129846432481707e–45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1.40129846432481707e–45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3.4028234663852886E+38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size is 64 bits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range: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1.7976931348623157E+308 to –4.94065645841246544e–324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4.94065645841246544e–324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1.7976931348623157E+308</a:t>
            </a:r>
          </a:p>
          <a:p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 data types: floating-point numbers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81833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Nearly all computer hardware and operating systems obey IEEE 754 or updated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specifications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Floating point number range includes signed zeros, so +0 and -0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Floating point number range includes +∞and -∞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Floating point number range does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include every real number in the listed ranges. Does not include every integer in the listed range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Implications for programmers from this lack of precision means rounding errors, which is important for many business applications</a:t>
            </a:r>
          </a:p>
          <a:p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2136</Words>
  <Application>Microsoft Office PowerPoint</Application>
  <PresentationFormat>On-screen Show (4:3)</PresentationFormat>
  <Paragraphs>381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Java Programming Lecture 2: Basics</vt:lpstr>
      <vt:lpstr>Keywords</vt:lpstr>
      <vt:lpstr>Identifiers</vt:lpstr>
      <vt:lpstr>Statements and Expressions</vt:lpstr>
      <vt:lpstr>What is a variable?</vt:lpstr>
      <vt:lpstr>Declaring variables</vt:lpstr>
      <vt:lpstr>Primitive data types: integers</vt:lpstr>
      <vt:lpstr>Primitive data types: floating-point numbers</vt:lpstr>
      <vt:lpstr>Primitive data types: floating-point numbers 2</vt:lpstr>
      <vt:lpstr>Primitive data types: characters</vt:lpstr>
      <vt:lpstr>Primitive data types: boolean</vt:lpstr>
      <vt:lpstr>Class data types</vt:lpstr>
      <vt:lpstr>Assigning values to variables</vt:lpstr>
      <vt:lpstr>Uninitialised variables</vt:lpstr>
      <vt:lpstr>Assignment compatibility</vt:lpstr>
      <vt:lpstr>Constants</vt:lpstr>
      <vt:lpstr>Comments</vt:lpstr>
      <vt:lpstr>Literals</vt:lpstr>
      <vt:lpstr>Literals 2</vt:lpstr>
      <vt:lpstr>Expression and Operators</vt:lpstr>
      <vt:lpstr>Arithmetic Expressions</vt:lpstr>
      <vt:lpstr>Assignment Operator = </vt:lpstr>
      <vt:lpstr>Incrementing and Decrementing Operators </vt:lpstr>
      <vt:lpstr>Comparison Operators</vt:lpstr>
      <vt:lpstr>Logical Operators</vt:lpstr>
      <vt:lpstr>Logical Operators 2</vt:lpstr>
      <vt:lpstr>Operator Precedence</vt:lpstr>
      <vt:lpstr>Type promotion</vt:lpstr>
      <vt:lpstr>Type promotion</vt:lpstr>
      <vt:lpstr>Type casting</vt:lpstr>
      <vt:lpstr>String Arithmetic</vt:lpstr>
      <vt:lpstr>String Arithmetic</vt:lpstr>
      <vt:lpstr>Basic Output</vt:lpstr>
      <vt:lpstr>Basic Input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119</cp:revision>
  <dcterms:created xsi:type="dcterms:W3CDTF">2011-03-16T14:24:04Z</dcterms:created>
  <dcterms:modified xsi:type="dcterms:W3CDTF">2013-10-09T13:43:50Z</dcterms:modified>
</cp:coreProperties>
</file>