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87" r:id="rId3"/>
    <p:sldId id="272" r:id="rId4"/>
    <p:sldId id="274" r:id="rId5"/>
    <p:sldId id="275" r:id="rId6"/>
    <p:sldId id="276" r:id="rId7"/>
    <p:sldId id="277" r:id="rId8"/>
    <p:sldId id="288" r:id="rId9"/>
    <p:sldId id="284" r:id="rId10"/>
    <p:sldId id="285" r:id="rId11"/>
    <p:sldId id="289" r:id="rId12"/>
    <p:sldId id="286" r:id="rId13"/>
    <p:sldId id="290" r:id="rId14"/>
    <p:sldId id="291" r:id="rId15"/>
    <p:sldId id="278" r:id="rId16"/>
    <p:sldId id="279" r:id="rId17"/>
    <p:sldId id="280" r:id="rId18"/>
    <p:sldId id="292" r:id="rId1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4660"/>
  </p:normalViewPr>
  <p:slideViewPr>
    <p:cSldViewPr snapToGrid="0" snapToObjects="1">
      <p:cViewPr varScale="1">
        <p:scale>
          <a:sx n="69" d="100"/>
          <a:sy n="69" d="100"/>
        </p:scale>
        <p:origin x="-180" y="-1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10/16/2013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smtClean="0">
                <a:latin typeface="Arial" charset="0"/>
                <a:cs typeface="Arial" charset="0"/>
              </a:rPr>
              <a:t>Introduction to Java Programming</a:t>
            </a:r>
            <a:br>
              <a:rPr lang="en-GB" dirty="0" smtClean="0">
                <a:latin typeface="Arial" charset="0"/>
                <a:cs typeface="Arial" charset="0"/>
              </a:rPr>
            </a:br>
            <a:r>
              <a:rPr lang="en-GB" dirty="0" smtClean="0">
                <a:latin typeface="Arial" charset="0"/>
                <a:cs typeface="Arial" charset="0"/>
              </a:rPr>
              <a:t>Lecture </a:t>
            </a:r>
            <a:r>
              <a:rPr lang="en-GB" dirty="0">
                <a:latin typeface="Arial" charset="0"/>
                <a:cs typeface="Arial" charset="0"/>
              </a:rPr>
              <a:t>3</a:t>
            </a:r>
            <a:r>
              <a:rPr lang="en-GB" dirty="0" smtClean="0">
                <a:latin typeface="Arial" charset="0"/>
                <a:cs typeface="Arial" charset="0"/>
              </a:rPr>
              <a:t>: Conditions and Loops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313782" cy="1143000"/>
          </a:xfrm>
        </p:spPr>
        <p:txBody>
          <a:bodyPr/>
          <a:lstStyle/>
          <a:p>
            <a:r>
              <a:rPr lang="en-GB" dirty="0" smtClean="0">
                <a:ea typeface="Arial Bold"/>
              </a:rPr>
              <a:t>While loop</a:t>
            </a:r>
          </a:p>
        </p:txBody>
      </p:sp>
      <p:sp>
        <p:nvSpPr>
          <p:cNvPr id="12290" name="Content Placeholder 2"/>
          <p:cNvSpPr>
            <a:spLocks noGrp="1"/>
          </p:cNvSpPr>
          <p:nvPr>
            <p:ph idx="1"/>
          </p:nvPr>
        </p:nvSpPr>
        <p:spPr>
          <a:xfrm>
            <a:off x="457199" y="1600200"/>
            <a:ext cx="8181833" cy="4525963"/>
          </a:xfrm>
        </p:spPr>
        <p:txBody>
          <a:bodyPr/>
          <a:lstStyle/>
          <a:p>
            <a:r>
              <a:rPr lang="en-GB" dirty="0" smtClean="0">
                <a:solidFill>
                  <a:schemeClr val="tx1"/>
                </a:solidFill>
                <a:latin typeface="Arial" charset="0"/>
                <a:cs typeface="Arial" charset="0"/>
              </a:rPr>
              <a:t>The </a:t>
            </a:r>
            <a:r>
              <a:rPr lang="en-GB" dirty="0" smtClean="0">
                <a:solidFill>
                  <a:schemeClr val="tx1"/>
                </a:solidFill>
                <a:latin typeface="Courier New" panose="02070309020205020404" pitchFamily="49" charset="0"/>
                <a:cs typeface="Courier New" panose="02070309020205020404" pitchFamily="49" charset="0"/>
              </a:rPr>
              <a:t>while</a:t>
            </a:r>
            <a:r>
              <a:rPr lang="en-GB" dirty="0" smtClean="0">
                <a:solidFill>
                  <a:schemeClr val="tx1"/>
                </a:solidFill>
                <a:latin typeface="Arial" charset="0"/>
                <a:cs typeface="Arial" charset="0"/>
              </a:rPr>
              <a:t> loop repeats a statement (block) for as long as particular expression remains true</a:t>
            </a:r>
          </a:p>
          <a:p>
            <a:r>
              <a:rPr lang="en-GB" sz="2000" dirty="0" smtClean="0">
                <a:solidFill>
                  <a:schemeClr val="tx1"/>
                </a:solidFill>
                <a:latin typeface="Courier New" panose="02070309020205020404" pitchFamily="49" charset="0"/>
                <a:cs typeface="Courier New" panose="02070309020205020404" pitchFamily="49" charset="0"/>
              </a:rPr>
              <a:t>while (Boolean expression is true) {</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statements-to-repeat; // the body of the loop</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	}</a:t>
            </a:r>
          </a:p>
          <a:p>
            <a:r>
              <a:rPr lang="en-GB" dirty="0" smtClean="0">
                <a:solidFill>
                  <a:schemeClr val="tx1"/>
                </a:solidFill>
                <a:latin typeface="Arial" charset="0"/>
                <a:cs typeface="Arial" charset="0"/>
              </a:rPr>
              <a:t>If expression returns </a:t>
            </a:r>
            <a:r>
              <a:rPr lang="en-GB" dirty="0" smtClean="0">
                <a:solidFill>
                  <a:schemeClr val="tx1"/>
                </a:solidFill>
                <a:latin typeface="Courier New" panose="02070309020205020404" pitchFamily="49" charset="0"/>
                <a:cs typeface="Courier New" panose="02070309020205020404" pitchFamily="49" charset="0"/>
              </a:rPr>
              <a:t>true</a:t>
            </a:r>
            <a:r>
              <a:rPr lang="en-GB" dirty="0" smtClean="0">
                <a:solidFill>
                  <a:schemeClr val="tx1"/>
                </a:solidFill>
                <a:latin typeface="Arial" charset="0"/>
                <a:cs typeface="Arial" charset="0"/>
              </a:rPr>
              <a:t>, the </a:t>
            </a:r>
            <a:r>
              <a:rPr lang="en-GB" dirty="0" smtClean="0">
                <a:solidFill>
                  <a:schemeClr val="tx1"/>
                </a:solidFill>
                <a:latin typeface="Courier New" panose="02070309020205020404" pitchFamily="49" charset="0"/>
                <a:cs typeface="Courier New" panose="02070309020205020404" pitchFamily="49" charset="0"/>
              </a:rPr>
              <a:t>while</a:t>
            </a:r>
            <a:r>
              <a:rPr lang="en-GB" dirty="0" smtClean="0">
                <a:solidFill>
                  <a:schemeClr val="tx1"/>
                </a:solidFill>
                <a:latin typeface="Arial" charset="0"/>
                <a:cs typeface="Arial" charset="0"/>
              </a:rPr>
              <a:t> loop executes the body of the loop and then tests the condition again. This process repeats until the condition is </a:t>
            </a:r>
            <a:r>
              <a:rPr lang="en-GB" dirty="0" smtClean="0">
                <a:solidFill>
                  <a:schemeClr val="tx1"/>
                </a:solidFill>
                <a:latin typeface="Courier New" panose="02070309020205020404" pitchFamily="49" charset="0"/>
                <a:cs typeface="Courier New" panose="02070309020205020404" pitchFamily="49" charset="0"/>
              </a:rPr>
              <a:t>false</a:t>
            </a:r>
            <a:r>
              <a:rPr lang="en-GB" dirty="0" smtClean="0">
                <a:solidFill>
                  <a:schemeClr val="tx1"/>
                </a:solidFill>
                <a:latin typeface="Arial" charset="0"/>
                <a:cs typeface="Arial" charset="0"/>
              </a:rPr>
              <a:t>.</a:t>
            </a:r>
          </a:p>
          <a:p>
            <a:r>
              <a:rPr lang="en-GB" dirty="0" smtClean="0">
                <a:solidFill>
                  <a:schemeClr val="tx1"/>
                </a:solidFill>
                <a:latin typeface="Arial" charset="0"/>
                <a:cs typeface="Arial" charset="0"/>
              </a:rPr>
              <a:t>Braces not needed if only one statement to be looped BUT safer to use braces</a:t>
            </a:r>
          </a:p>
          <a:p>
            <a:r>
              <a:rPr lang="en-GB" dirty="0">
                <a:solidFill>
                  <a:schemeClr val="tx1"/>
                </a:solidFill>
                <a:latin typeface="Courier New" panose="02070309020205020404" pitchFamily="49" charset="0"/>
                <a:cs typeface="Courier New" panose="02070309020205020404" pitchFamily="49" charset="0"/>
              </a:rPr>
              <a:t>w</a:t>
            </a:r>
            <a:r>
              <a:rPr lang="en-GB" dirty="0" smtClean="0">
                <a:solidFill>
                  <a:schemeClr val="tx1"/>
                </a:solidFill>
                <a:latin typeface="Courier New" panose="02070309020205020404" pitchFamily="49" charset="0"/>
                <a:cs typeface="Courier New" panose="02070309020205020404" pitchFamily="49" charset="0"/>
              </a:rPr>
              <a:t>hile</a:t>
            </a:r>
            <a:r>
              <a:rPr lang="en-GB" dirty="0" smtClean="0">
                <a:solidFill>
                  <a:schemeClr val="tx1"/>
                </a:solidFill>
                <a:latin typeface="Arial" charset="0"/>
                <a:cs typeface="Arial" charset="0"/>
              </a:rPr>
              <a:t> loops can terminate without executing the body of the loop if the expression is false initially</a:t>
            </a:r>
          </a:p>
        </p:txBody>
      </p:sp>
    </p:spTree>
    <p:extLst>
      <p:ext uri="{BB962C8B-B14F-4D97-AF65-F5344CB8AC3E}">
        <p14:creationId xmlns:p14="http://schemas.microsoft.com/office/powerpoint/2010/main" val="591731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313782" cy="1143000"/>
          </a:xfrm>
        </p:spPr>
        <p:txBody>
          <a:bodyPr/>
          <a:lstStyle/>
          <a:p>
            <a:r>
              <a:rPr lang="en-GB" dirty="0" smtClean="0">
                <a:ea typeface="Arial Bold"/>
              </a:rPr>
              <a:t>Do While loop</a:t>
            </a:r>
          </a:p>
        </p:txBody>
      </p:sp>
      <p:sp>
        <p:nvSpPr>
          <p:cNvPr id="12290" name="Content Placeholder 2"/>
          <p:cNvSpPr>
            <a:spLocks noGrp="1"/>
          </p:cNvSpPr>
          <p:nvPr>
            <p:ph idx="1"/>
          </p:nvPr>
        </p:nvSpPr>
        <p:spPr>
          <a:xfrm>
            <a:off x="457199" y="1600200"/>
            <a:ext cx="8181833" cy="4525963"/>
          </a:xfrm>
        </p:spPr>
        <p:txBody>
          <a:bodyPr/>
          <a:lstStyle/>
          <a:p>
            <a:r>
              <a:rPr lang="en-GB" dirty="0" smtClean="0">
                <a:solidFill>
                  <a:schemeClr val="tx1"/>
                </a:solidFill>
                <a:latin typeface="Arial" charset="0"/>
                <a:cs typeface="Arial" charset="0"/>
              </a:rPr>
              <a:t>The </a:t>
            </a:r>
            <a:r>
              <a:rPr lang="en-GB" dirty="0" smtClean="0">
                <a:solidFill>
                  <a:schemeClr val="tx1"/>
                </a:solidFill>
                <a:latin typeface="Courier New" panose="02070309020205020404" pitchFamily="49" charset="0"/>
                <a:cs typeface="Courier New" panose="02070309020205020404" pitchFamily="49" charset="0"/>
              </a:rPr>
              <a:t>do while </a:t>
            </a:r>
            <a:r>
              <a:rPr lang="en-GB" dirty="0" smtClean="0">
                <a:solidFill>
                  <a:schemeClr val="tx1"/>
                </a:solidFill>
                <a:latin typeface="Arial" charset="0"/>
                <a:cs typeface="Arial" charset="0"/>
              </a:rPr>
              <a:t>loop executes a statement (block) once, tests the expression and repeats the loop body for as long as particular expression remains true</a:t>
            </a:r>
          </a:p>
          <a:p>
            <a:r>
              <a:rPr lang="en-GB" sz="2000" dirty="0" smtClean="0">
                <a:solidFill>
                  <a:schemeClr val="tx1"/>
                </a:solidFill>
                <a:latin typeface="Courier New" panose="02070309020205020404" pitchFamily="49" charset="0"/>
                <a:cs typeface="Courier New" panose="02070309020205020404" pitchFamily="49" charset="0"/>
              </a:rPr>
              <a:t>do {</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statements-to-repeat; // the body of the loop</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	</a:t>
            </a:r>
            <a:r>
              <a:rPr lang="en-GB" sz="2000" dirty="0">
                <a:solidFill>
                  <a:schemeClr val="tx1"/>
                </a:solidFill>
                <a:latin typeface="Courier New" panose="02070309020205020404" pitchFamily="49" charset="0"/>
                <a:cs typeface="Courier New" panose="02070309020205020404" pitchFamily="49" charset="0"/>
              </a:rPr>
              <a:t>} while (Boolean expression is true) </a:t>
            </a:r>
            <a:endParaRPr lang="en-GB" sz="2000" dirty="0" smtClean="0">
              <a:solidFill>
                <a:schemeClr val="tx1"/>
              </a:solidFill>
              <a:latin typeface="Courier New" panose="02070309020205020404" pitchFamily="49" charset="0"/>
              <a:cs typeface="Courier New" panose="02070309020205020404" pitchFamily="49" charset="0"/>
            </a:endParaRPr>
          </a:p>
          <a:p>
            <a:r>
              <a:rPr lang="en-GB" dirty="0" smtClean="0">
                <a:solidFill>
                  <a:schemeClr val="tx1"/>
                </a:solidFill>
                <a:latin typeface="Arial" charset="0"/>
                <a:cs typeface="Arial" charset="0"/>
              </a:rPr>
              <a:t>The do executes at least once regardless of the initial value of the Boolean expression. If expression returns false, the while loop exits. If expression is true, it executes the body of the loop and then tests the condition again. Process repeats until condition is false</a:t>
            </a:r>
            <a:r>
              <a:rPr lang="en-GB" dirty="0" smtClean="0">
                <a:solidFill>
                  <a:schemeClr val="tx1"/>
                </a:solidFill>
                <a:latin typeface="Arial" charset="0"/>
                <a:cs typeface="Arial" charset="0"/>
              </a:rPr>
              <a:t>.</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354653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313782" cy="1143000"/>
          </a:xfrm>
        </p:spPr>
        <p:txBody>
          <a:bodyPr/>
          <a:lstStyle/>
          <a:p>
            <a:r>
              <a:rPr lang="en-GB" dirty="0" smtClean="0">
                <a:ea typeface="Arial Bold"/>
              </a:rPr>
              <a:t>Do while and While loop</a:t>
            </a:r>
          </a:p>
        </p:txBody>
      </p:sp>
      <p:sp>
        <p:nvSpPr>
          <p:cNvPr id="12290" name="Content Placeholder 2"/>
          <p:cNvSpPr>
            <a:spLocks noGrp="1"/>
          </p:cNvSpPr>
          <p:nvPr>
            <p:ph idx="1"/>
          </p:nvPr>
        </p:nvSpPr>
        <p:spPr>
          <a:xfrm>
            <a:off x="457199" y="1600200"/>
            <a:ext cx="8263719" cy="4525963"/>
          </a:xfrm>
        </p:spPr>
        <p:txBody>
          <a:bodyPr/>
          <a:lstStyle/>
          <a:p>
            <a:pPr marL="0" indent="0"/>
            <a:r>
              <a:rPr lang="en-GB" dirty="0">
                <a:solidFill>
                  <a:schemeClr val="tx1"/>
                </a:solidFill>
                <a:latin typeface="Arial" charset="0"/>
                <a:cs typeface="Arial" charset="0"/>
              </a:rPr>
              <a:t>Some languages have:</a:t>
            </a:r>
          </a:p>
          <a:p>
            <a:pPr marL="0" indent="0">
              <a:buNone/>
            </a:pPr>
            <a:r>
              <a:rPr lang="en-GB" sz="2000" dirty="0">
                <a:solidFill>
                  <a:schemeClr val="tx1"/>
                </a:solidFill>
                <a:latin typeface="Courier New" panose="02070309020205020404" pitchFamily="49" charset="0"/>
                <a:cs typeface="Courier New" panose="02070309020205020404" pitchFamily="49" charset="0"/>
              </a:rPr>
              <a:t>Repeat</a:t>
            </a:r>
          </a:p>
          <a:p>
            <a:pPr marL="0" indent="0">
              <a:buNone/>
            </a:pPr>
            <a:r>
              <a:rPr lang="en-GB" sz="2000" dirty="0">
                <a:solidFill>
                  <a:schemeClr val="tx1"/>
                </a:solidFill>
                <a:latin typeface="Courier New" panose="02070309020205020404" pitchFamily="49" charset="0"/>
                <a:cs typeface="Courier New" panose="02070309020205020404" pitchFamily="49" charset="0"/>
              </a:rPr>
              <a:t> // loop body</a:t>
            </a:r>
          </a:p>
          <a:p>
            <a:pPr marL="0" indent="0">
              <a:buNone/>
            </a:pPr>
            <a:r>
              <a:rPr lang="en-GB" sz="2000" dirty="0">
                <a:solidFill>
                  <a:schemeClr val="tx1"/>
                </a:solidFill>
                <a:latin typeface="Courier New" panose="02070309020205020404" pitchFamily="49" charset="0"/>
                <a:cs typeface="Courier New" panose="02070309020205020404" pitchFamily="49" charset="0"/>
              </a:rPr>
              <a:t>Until expression </a:t>
            </a:r>
            <a:r>
              <a:rPr lang="en-GB" sz="2000" dirty="0" smtClean="0">
                <a:solidFill>
                  <a:schemeClr val="tx1"/>
                </a:solidFill>
                <a:latin typeface="Courier New" panose="02070309020205020404" pitchFamily="49" charset="0"/>
                <a:cs typeface="Courier New" panose="02070309020205020404" pitchFamily="49" charset="0"/>
              </a:rPr>
              <a:t>= false</a:t>
            </a:r>
          </a:p>
          <a:p>
            <a:pPr marL="0" indent="0">
              <a:buNone/>
            </a:pPr>
            <a:endParaRPr lang="en-GB" sz="2000" dirty="0">
              <a:solidFill>
                <a:schemeClr val="tx1"/>
              </a:solidFill>
              <a:latin typeface="Courier New" panose="02070309020205020404" pitchFamily="49" charset="0"/>
              <a:cs typeface="Courier New" panose="02070309020205020404" pitchFamily="49" charset="0"/>
            </a:endParaRPr>
          </a:p>
          <a:p>
            <a:r>
              <a:rPr lang="en-GB" dirty="0" smtClean="0">
                <a:solidFill>
                  <a:schemeClr val="tx1"/>
                </a:solidFill>
                <a:latin typeface="Arial" panose="020B0604020202020204" pitchFamily="34" charset="0"/>
                <a:cs typeface="Arial" panose="020B0604020202020204" pitchFamily="34" charset="0"/>
              </a:rPr>
              <a:t>How does a </a:t>
            </a:r>
            <a:r>
              <a:rPr lang="en-GB" dirty="0" smtClean="0">
                <a:solidFill>
                  <a:schemeClr val="tx1"/>
                </a:solidFill>
                <a:latin typeface="Courier New" panose="02070309020205020404" pitchFamily="49" charset="0"/>
                <a:cs typeface="Courier New" panose="02070309020205020404" pitchFamily="49" charset="0"/>
              </a:rPr>
              <a:t>while</a:t>
            </a:r>
            <a:r>
              <a:rPr lang="en-GB" dirty="0" smtClean="0">
                <a:solidFill>
                  <a:schemeClr val="tx1"/>
                </a:solidFill>
                <a:latin typeface="Arial" panose="020B0604020202020204" pitchFamily="34" charset="0"/>
                <a:cs typeface="Arial" panose="020B0604020202020204" pitchFamily="34" charset="0"/>
              </a:rPr>
              <a:t> or a </a:t>
            </a:r>
            <a:r>
              <a:rPr lang="en-GB" dirty="0" smtClean="0">
                <a:solidFill>
                  <a:schemeClr val="tx1"/>
                </a:solidFill>
                <a:latin typeface="Courier New" panose="02070309020205020404" pitchFamily="49" charset="0"/>
                <a:cs typeface="Courier New" panose="02070309020205020404" pitchFamily="49" charset="0"/>
              </a:rPr>
              <a:t>do while loop </a:t>
            </a:r>
            <a:r>
              <a:rPr lang="en-GB" dirty="0" smtClean="0">
                <a:solidFill>
                  <a:schemeClr val="tx1"/>
                </a:solidFill>
                <a:latin typeface="Arial" panose="020B0604020202020204" pitchFamily="34" charset="0"/>
                <a:cs typeface="Arial" panose="020B0604020202020204" pitchFamily="34" charset="0"/>
              </a:rPr>
              <a:t>ever end?</a:t>
            </a:r>
          </a:p>
          <a:p>
            <a:r>
              <a:rPr lang="en-GB" dirty="0" smtClean="0">
                <a:solidFill>
                  <a:schemeClr val="tx1"/>
                </a:solidFill>
                <a:latin typeface="Arial" panose="020B0604020202020204" pitchFamily="34" charset="0"/>
                <a:cs typeface="Arial" panose="020B0604020202020204" pitchFamily="34" charset="0"/>
              </a:rPr>
              <a:t>Somewhere in the loop body, something must happen that changes the value of a variable used in the Boolean expression</a:t>
            </a:r>
          </a:p>
          <a:p>
            <a:r>
              <a:rPr lang="en-GB" dirty="0" smtClean="0">
                <a:solidFill>
                  <a:schemeClr val="tx1"/>
                </a:solidFill>
                <a:latin typeface="Arial" panose="020B0604020202020204" pitchFamily="34" charset="0"/>
                <a:cs typeface="Arial" panose="020B0604020202020204" pitchFamily="34" charset="0"/>
              </a:rPr>
              <a:t>Frequently this will be a </a:t>
            </a:r>
            <a:r>
              <a:rPr lang="en-GB" i="1" dirty="0" smtClean="0">
                <a:solidFill>
                  <a:schemeClr val="tx1"/>
                </a:solidFill>
                <a:latin typeface="Arial" panose="020B0604020202020204" pitchFamily="34" charset="0"/>
                <a:cs typeface="Arial" panose="020B0604020202020204" pitchFamily="34" charset="0"/>
              </a:rPr>
              <a:t>loop counter </a:t>
            </a:r>
            <a:r>
              <a:rPr lang="en-GB" dirty="0" smtClean="0">
                <a:solidFill>
                  <a:schemeClr val="tx1"/>
                </a:solidFill>
                <a:latin typeface="Arial" panose="020B0604020202020204" pitchFamily="34" charset="0"/>
                <a:cs typeface="Arial" panose="020B0604020202020204" pitchFamily="34" charset="0"/>
              </a:rPr>
              <a:t>whose value is incremented or decremented on each iteration of the loop. Endless loops due to messing up the loop counter </a:t>
            </a:r>
            <a:r>
              <a:rPr lang="en-GB" dirty="0" smtClean="0">
                <a:solidFill>
                  <a:schemeClr val="tx1"/>
                </a:solidFill>
                <a:latin typeface="Arial" panose="020B0604020202020204" pitchFamily="34" charset="0"/>
                <a:cs typeface="Arial" panose="020B0604020202020204" pitchFamily="34" charset="0"/>
              </a:rPr>
              <a:t>are frequent </a:t>
            </a:r>
            <a:r>
              <a:rPr lang="en-GB" dirty="0" smtClean="0">
                <a:solidFill>
                  <a:schemeClr val="tx1"/>
                </a:solidFill>
                <a:latin typeface="Arial" panose="020B0604020202020204" pitchFamily="34" charset="0"/>
                <a:cs typeface="Arial" panose="020B0604020202020204" pitchFamily="34" charset="0"/>
              </a:rPr>
              <a:t>programming </a:t>
            </a:r>
            <a:r>
              <a:rPr lang="en-GB" dirty="0" smtClean="0">
                <a:solidFill>
                  <a:schemeClr val="tx1"/>
                </a:solidFill>
                <a:latin typeface="Arial" panose="020B0604020202020204" pitchFamily="34" charset="0"/>
                <a:cs typeface="Arial" panose="020B0604020202020204" pitchFamily="34" charset="0"/>
              </a:rPr>
              <a:t>errors.</a:t>
            </a:r>
            <a:endParaRPr lang="en-GB" dirty="0">
              <a:solidFill>
                <a:schemeClr val="tx1"/>
              </a:solidFill>
              <a:latin typeface="Arial" panose="020B0604020202020204" pitchFamily="34" charset="0"/>
              <a:cs typeface="Arial" panose="020B0604020202020204" pitchFamily="34" charset="0"/>
            </a:endParaRPr>
          </a:p>
          <a:p>
            <a:pPr marL="0" indent="0">
              <a:buNone/>
            </a:pPr>
            <a:endParaRPr lang="en-GB" dirty="0" smtClean="0">
              <a:solidFill>
                <a:schemeClr val="tx1"/>
              </a:solidFill>
              <a:latin typeface="Arial" charset="0"/>
              <a:cs typeface="Arial" charset="0"/>
            </a:endParaRPr>
          </a:p>
          <a:p>
            <a:pPr marL="0" indent="0">
              <a:buNone/>
            </a:pP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335148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For loops</a:t>
            </a:r>
          </a:p>
        </p:txBody>
      </p:sp>
      <p:sp>
        <p:nvSpPr>
          <p:cNvPr id="12290" name="Content Placeholder 2"/>
          <p:cNvSpPr>
            <a:spLocks noGrp="1"/>
          </p:cNvSpPr>
          <p:nvPr>
            <p:ph idx="1"/>
          </p:nvPr>
        </p:nvSpPr>
        <p:spPr>
          <a:xfrm>
            <a:off x="457199" y="1600200"/>
            <a:ext cx="8195482" cy="4525963"/>
          </a:xfrm>
        </p:spPr>
        <p:txBody>
          <a:bodyPr/>
          <a:lstStyle/>
          <a:p>
            <a:pPr marL="0" indent="0">
              <a:buNone/>
            </a:pPr>
            <a:r>
              <a:rPr lang="en-GB" dirty="0" smtClean="0">
                <a:solidFill>
                  <a:schemeClr val="tx1"/>
                </a:solidFill>
                <a:latin typeface="Arial" charset="0"/>
                <a:cs typeface="Arial" charset="0"/>
              </a:rPr>
              <a:t>For loop is used to repeat a statement (block) until a condition is met</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for (initialisation; test; increment) {</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loop body</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a:t>
            </a:r>
          </a:p>
          <a:p>
            <a:r>
              <a:rPr lang="en-GB" i="1" dirty="0">
                <a:solidFill>
                  <a:schemeClr val="tx1"/>
                </a:solidFill>
                <a:latin typeface="Arial" panose="020B0604020202020204" pitchFamily="34" charset="0"/>
                <a:cs typeface="Arial" panose="020B0604020202020204" pitchFamily="34" charset="0"/>
              </a:rPr>
              <a:t>i</a:t>
            </a:r>
            <a:r>
              <a:rPr lang="en-GB" i="1" dirty="0" smtClean="0">
                <a:solidFill>
                  <a:schemeClr val="tx1"/>
                </a:solidFill>
                <a:latin typeface="Arial" panose="020B0604020202020204" pitchFamily="34" charset="0"/>
                <a:cs typeface="Arial" panose="020B0604020202020204" pitchFamily="34" charset="0"/>
              </a:rPr>
              <a:t>nitialisation</a:t>
            </a:r>
            <a:r>
              <a:rPr lang="en-GB" dirty="0" smtClean="0">
                <a:solidFill>
                  <a:schemeClr val="tx1"/>
                </a:solidFill>
                <a:latin typeface="Arial" panose="020B0604020202020204" pitchFamily="34" charset="0"/>
                <a:cs typeface="Arial" panose="020B0604020202020204" pitchFamily="34" charset="0"/>
              </a:rPr>
              <a:t> is an expression that initialises the start of the loop. This may be a </a:t>
            </a:r>
            <a:r>
              <a:rPr lang="en-GB" i="1" dirty="0" smtClean="0">
                <a:solidFill>
                  <a:schemeClr val="tx1"/>
                </a:solidFill>
                <a:latin typeface="Arial" panose="020B0604020202020204" pitchFamily="34" charset="0"/>
                <a:cs typeface="Arial" panose="020B0604020202020204" pitchFamily="34" charset="0"/>
              </a:rPr>
              <a:t>loop index</a:t>
            </a:r>
            <a:r>
              <a:rPr lang="en-GB" dirty="0" smtClean="0">
                <a:solidFill>
                  <a:schemeClr val="tx1"/>
                </a:solidFill>
                <a:latin typeface="Arial" panose="020B0604020202020204" pitchFamily="34" charset="0"/>
                <a:cs typeface="Arial" panose="020B0604020202020204" pitchFamily="34" charset="0"/>
              </a:rPr>
              <a:t> (e.g. </a:t>
            </a:r>
            <a:r>
              <a:rPr lang="en-GB" dirty="0" err="1" smtClean="0">
                <a:solidFill>
                  <a:schemeClr val="tx1"/>
                </a:solidFill>
                <a:latin typeface="Courier New" panose="02070309020205020404" pitchFamily="49" charset="0"/>
                <a:cs typeface="Courier New" panose="02070309020205020404" pitchFamily="49" charset="0"/>
              </a:rPr>
              <a:t>int</a:t>
            </a:r>
            <a:r>
              <a:rPr lang="en-GB" dirty="0" smtClean="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i</a:t>
            </a:r>
            <a:r>
              <a:rPr lang="en-GB" dirty="0" smtClean="0">
                <a:solidFill>
                  <a:schemeClr val="tx1"/>
                </a:solidFill>
                <a:latin typeface="Courier New" panose="02070309020205020404" pitchFamily="49" charset="0"/>
                <a:cs typeface="Courier New" panose="02070309020205020404" pitchFamily="49" charset="0"/>
              </a:rPr>
              <a:t>= 0</a:t>
            </a:r>
            <a:r>
              <a:rPr lang="en-GB" dirty="0" smtClean="0">
                <a:solidFill>
                  <a:schemeClr val="tx1"/>
                </a:solidFill>
                <a:latin typeface="Arial" panose="020B0604020202020204" pitchFamily="34" charset="0"/>
                <a:cs typeface="Arial" panose="020B0604020202020204" pitchFamily="34" charset="0"/>
              </a:rPr>
              <a:t>) Variables declared in this part of the loop are local to loop itself and cease to exist once loop has finished.</a:t>
            </a:r>
          </a:p>
          <a:p>
            <a:r>
              <a:rPr lang="en-GB" dirty="0" smtClean="0">
                <a:solidFill>
                  <a:schemeClr val="tx1"/>
                </a:solidFill>
                <a:latin typeface="Arial" panose="020B0604020202020204" pitchFamily="34" charset="0"/>
                <a:cs typeface="Arial" panose="020B0604020202020204" pitchFamily="34" charset="0"/>
              </a:rPr>
              <a:t>Can have multiple variables initialised in Java</a:t>
            </a:r>
          </a:p>
          <a:p>
            <a:pPr marL="0" indent="0">
              <a:buNone/>
            </a:pP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1395949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For loops 2</a:t>
            </a:r>
          </a:p>
        </p:txBody>
      </p:sp>
      <p:sp>
        <p:nvSpPr>
          <p:cNvPr id="12290" name="Content Placeholder 2"/>
          <p:cNvSpPr>
            <a:spLocks noGrp="1"/>
          </p:cNvSpPr>
          <p:nvPr>
            <p:ph idx="1"/>
          </p:nvPr>
        </p:nvSpPr>
        <p:spPr>
          <a:xfrm>
            <a:off x="457199" y="1600200"/>
            <a:ext cx="8195482" cy="4525963"/>
          </a:xfrm>
        </p:spPr>
        <p:txBody>
          <a:bodyPr/>
          <a:lstStyle/>
          <a:p>
            <a:pPr marL="0" indent="0">
              <a:buNone/>
            </a:pPr>
            <a:r>
              <a:rPr lang="en-GB" sz="2000" dirty="0" smtClean="0">
                <a:solidFill>
                  <a:schemeClr val="tx1"/>
                </a:solidFill>
                <a:latin typeface="Courier New" panose="02070309020205020404" pitchFamily="49" charset="0"/>
                <a:cs typeface="Courier New" panose="02070309020205020404" pitchFamily="49" charset="0"/>
              </a:rPr>
              <a:t>for (initialisation; test; increment) {</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loop body</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a:t>
            </a:r>
          </a:p>
          <a:p>
            <a:r>
              <a:rPr lang="en-GB" i="1" dirty="0" smtClean="0">
                <a:solidFill>
                  <a:schemeClr val="tx1"/>
                </a:solidFill>
                <a:latin typeface="Arial" panose="020B0604020202020204" pitchFamily="34" charset="0"/>
                <a:cs typeface="Arial" panose="020B0604020202020204" pitchFamily="34" charset="0"/>
              </a:rPr>
              <a:t>test</a:t>
            </a:r>
            <a:r>
              <a:rPr lang="en-GB" dirty="0" smtClean="0">
                <a:solidFill>
                  <a:schemeClr val="tx1"/>
                </a:solidFill>
                <a:latin typeface="Arial" panose="020B0604020202020204" pitchFamily="34" charset="0"/>
                <a:cs typeface="Arial" panose="020B0604020202020204" pitchFamily="34" charset="0"/>
              </a:rPr>
              <a:t> is the test that occurs before each pass of the loop. The test must be a Boolean expression (e.g</a:t>
            </a:r>
            <a:r>
              <a:rPr lang="en-GB" dirty="0" smtClean="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i</a:t>
            </a:r>
            <a:r>
              <a:rPr lang="en-GB" dirty="0" smtClean="0">
                <a:solidFill>
                  <a:schemeClr val="tx1"/>
                </a:solidFill>
                <a:latin typeface="Courier New" panose="02070309020205020404" pitchFamily="49" charset="0"/>
                <a:cs typeface="Courier New" panose="02070309020205020404" pitchFamily="49" charset="0"/>
              </a:rPr>
              <a:t> &lt; 20</a:t>
            </a:r>
            <a:r>
              <a:rPr lang="en-GB" dirty="0" smtClean="0">
                <a:solidFill>
                  <a:schemeClr val="tx1"/>
                </a:solidFill>
                <a:latin typeface="Arial" panose="020B0604020202020204" pitchFamily="34" charset="0"/>
                <a:cs typeface="Arial" panose="020B0604020202020204" pitchFamily="34" charset="0"/>
              </a:rPr>
              <a:t>) or a function that returns a Boolean expression.</a:t>
            </a:r>
            <a:r>
              <a:rPr lang="en-GB" dirty="0">
                <a:solidFill>
                  <a:schemeClr val="tx1"/>
                </a:solidFill>
                <a:latin typeface="Arial" charset="0"/>
                <a:cs typeface="Arial" charset="0"/>
              </a:rPr>
              <a:t> </a:t>
            </a:r>
            <a:r>
              <a:rPr lang="en-GB" dirty="0" smtClean="0">
                <a:solidFill>
                  <a:schemeClr val="tx1"/>
                </a:solidFill>
                <a:latin typeface="Arial" charset="0"/>
                <a:cs typeface="Arial" charset="0"/>
              </a:rPr>
              <a:t>If the test is true, then the loop executes. If the test is false, the loop terminates and execution moves to next statement after the end of the loop</a:t>
            </a:r>
          </a:p>
          <a:p>
            <a:r>
              <a:rPr lang="en-GB" dirty="0" smtClean="0">
                <a:solidFill>
                  <a:schemeClr val="tx1"/>
                </a:solidFill>
                <a:latin typeface="Arial" charset="0"/>
                <a:cs typeface="Arial" charset="0"/>
              </a:rPr>
              <a:t>The </a:t>
            </a:r>
            <a:r>
              <a:rPr lang="en-GB" i="1" dirty="0" smtClean="0">
                <a:solidFill>
                  <a:schemeClr val="tx1"/>
                </a:solidFill>
                <a:latin typeface="Arial" charset="0"/>
                <a:cs typeface="Arial" charset="0"/>
              </a:rPr>
              <a:t>increment</a:t>
            </a:r>
            <a:r>
              <a:rPr lang="en-GB" dirty="0" smtClean="0">
                <a:solidFill>
                  <a:schemeClr val="tx1"/>
                </a:solidFill>
                <a:latin typeface="Arial" charset="0"/>
                <a:cs typeface="Arial" charset="0"/>
              </a:rPr>
              <a:t> is any expression or function call. Increment used to change loop index bringing loop closer to end. Increment takes place after each pass of the loop. Can have multiple incrementing expressions</a:t>
            </a:r>
            <a:endParaRPr lang="en-GB"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912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For loops 3</a:t>
            </a:r>
          </a:p>
        </p:txBody>
      </p:sp>
      <p:sp>
        <p:nvSpPr>
          <p:cNvPr id="12290" name="Content Placeholder 2"/>
          <p:cNvSpPr>
            <a:spLocks noGrp="1"/>
          </p:cNvSpPr>
          <p:nvPr>
            <p:ph idx="1"/>
          </p:nvPr>
        </p:nvSpPr>
        <p:spPr>
          <a:xfrm>
            <a:off x="457199" y="1600200"/>
            <a:ext cx="5861713" cy="4525963"/>
          </a:xfrm>
        </p:spPr>
        <p:txBody>
          <a:bodyPr/>
          <a:lstStyle/>
          <a:p>
            <a:pPr marL="0" indent="0">
              <a:buNone/>
            </a:pPr>
            <a:r>
              <a:rPr lang="en-GB" dirty="0" smtClean="0">
                <a:solidFill>
                  <a:schemeClr val="tx1"/>
                </a:solidFill>
                <a:latin typeface="Arial" charset="0"/>
                <a:cs typeface="Arial" charset="0"/>
              </a:rPr>
              <a:t>Initialising, testing and incrementing the loop index can lead to endless loops or unexpected ends if errors made.</a:t>
            </a:r>
            <a:endParaRPr lang="en-GB" sz="2000" dirty="0">
              <a:solidFill>
                <a:schemeClr val="tx1"/>
              </a:solidFill>
              <a:latin typeface="Arial" panose="020B0604020202020204" pitchFamily="34" charset="0"/>
              <a:cs typeface="Arial" panose="020B0604020202020204" pitchFamily="34" charset="0"/>
            </a:endParaRPr>
          </a:p>
          <a:p>
            <a:pPr marL="0" indent="0">
              <a:buNone/>
            </a:pPr>
            <a:endParaRPr lang="en-GB" dirty="0" smtClean="0">
              <a:solidFill>
                <a:schemeClr val="tx1"/>
              </a:solidFill>
              <a:latin typeface="Arial" panose="020B0604020202020204" pitchFamily="34" charset="0"/>
              <a:cs typeface="Arial" panose="020B0604020202020204" pitchFamily="34" charset="0"/>
            </a:endParaRPr>
          </a:p>
          <a:p>
            <a:pPr marL="0" indent="0">
              <a:buNone/>
            </a:pPr>
            <a:r>
              <a:rPr lang="en-GB" dirty="0" smtClean="0">
                <a:solidFill>
                  <a:schemeClr val="tx1"/>
                </a:solidFill>
                <a:latin typeface="Arial" panose="020B0604020202020204" pitchFamily="34" charset="0"/>
                <a:cs typeface="Arial" panose="020B0604020202020204" pitchFamily="34" charset="0"/>
              </a:rPr>
              <a:t>Especially true in Java when increment need not be a simple </a:t>
            </a:r>
            <a:r>
              <a:rPr lang="en-GB" dirty="0" err="1" smtClean="0">
                <a:solidFill>
                  <a:schemeClr val="tx1"/>
                </a:solidFill>
                <a:latin typeface="Courier New" panose="02070309020205020404" pitchFamily="49" charset="0"/>
                <a:cs typeface="Courier New" panose="02070309020205020404" pitchFamily="49" charset="0"/>
              </a:rPr>
              <a:t>i</a:t>
            </a:r>
            <a:r>
              <a:rPr lang="en-GB" dirty="0" smtClean="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Arial" panose="020B0604020202020204" pitchFamily="34" charset="0"/>
                <a:cs typeface="Arial" panose="020B0604020202020204" pitchFamily="34" charset="0"/>
              </a:rPr>
              <a:t>or </a:t>
            </a:r>
            <a:r>
              <a:rPr lang="en-GB" dirty="0" err="1" smtClean="0">
                <a:solidFill>
                  <a:schemeClr val="tx1"/>
                </a:solidFill>
                <a:latin typeface="Courier New" panose="02070309020205020404" pitchFamily="49" charset="0"/>
                <a:cs typeface="Courier New" panose="02070309020205020404" pitchFamily="49" charset="0"/>
              </a:rPr>
              <a:t>i</a:t>
            </a:r>
            <a:r>
              <a:rPr lang="en-GB" dirty="0" smtClean="0">
                <a:solidFill>
                  <a:schemeClr val="tx1"/>
                </a:solidFill>
                <a:latin typeface="Courier New" panose="02070309020205020404" pitchFamily="49" charset="0"/>
                <a:cs typeface="Courier New" panose="02070309020205020404" pitchFamily="49" charset="0"/>
              </a:rPr>
              <a:t>—</a:t>
            </a:r>
          </a:p>
          <a:p>
            <a:pPr marL="0" indent="0">
              <a:buNone/>
            </a:pPr>
            <a:endParaRPr lang="en-GB" dirty="0" smtClean="0">
              <a:solidFill>
                <a:schemeClr val="tx1"/>
              </a:solidFill>
              <a:latin typeface="Courier New" panose="02070309020205020404" pitchFamily="49" charset="0"/>
              <a:cs typeface="Courier New" panose="02070309020205020404" pitchFamily="49" charset="0"/>
            </a:endParaRPr>
          </a:p>
          <a:p>
            <a:pPr marL="0" indent="0">
              <a:buNone/>
            </a:pPr>
            <a:r>
              <a:rPr lang="en-GB" dirty="0">
                <a:solidFill>
                  <a:schemeClr val="tx1"/>
                </a:solidFill>
              </a:rPr>
              <a:t>For loops are most useful when you have a set number of times that you wish the loop body to </a:t>
            </a:r>
            <a:r>
              <a:rPr lang="en-GB" dirty="0" smtClean="0">
                <a:solidFill>
                  <a:schemeClr val="tx1"/>
                </a:solidFill>
              </a:rPr>
              <a:t>executed. Do and do while loops better for more indeterminate situations (e.g. loop until reach end of file)</a:t>
            </a:r>
            <a:endParaRPr lang="en-GB" dirty="0">
              <a:solidFill>
                <a:schemeClr val="tx1"/>
              </a:solidFill>
              <a:latin typeface="Courier New" panose="02070309020205020404" pitchFamily="49" charset="0"/>
              <a:cs typeface="Courier New" panose="02070309020205020404" pitchFamily="49" charset="0"/>
            </a:endParaRPr>
          </a:p>
          <a:p>
            <a:pPr marL="0" indent="0">
              <a:buNone/>
            </a:pPr>
            <a:endParaRPr lang="en-GB" dirty="0" smtClean="0">
              <a:solidFill>
                <a:schemeClr val="tx1"/>
              </a:solidFill>
              <a:latin typeface="Courier New" panose="02070309020205020404" pitchFamily="49" charset="0"/>
              <a:cs typeface="Courier New" panose="02070309020205020404" pitchFamily="49" charset="0"/>
            </a:endParaRPr>
          </a:p>
        </p:txBody>
      </p:sp>
      <p:sp>
        <p:nvSpPr>
          <p:cNvPr id="2" name="Content Placeholder 1"/>
          <p:cNvSpPr>
            <a:spLocks noGrp="1"/>
          </p:cNvSpPr>
          <p:nvPr>
            <p:ph idx="10"/>
          </p:nvPr>
        </p:nvSpPr>
        <p:spPr/>
        <p:txBody>
          <a:bodyPr/>
          <a:lstStyle/>
          <a:p>
            <a:pPr marL="0" indent="0"/>
            <a:r>
              <a:rPr lang="en-GB" dirty="0" smtClean="0"/>
              <a:t>Loops of all kinds give computers the power of repetition as long as they know when to stop</a:t>
            </a:r>
            <a:endParaRPr lang="en-GB" dirty="0"/>
          </a:p>
        </p:txBody>
      </p:sp>
    </p:spTree>
    <p:extLst>
      <p:ext uri="{BB962C8B-B14F-4D97-AF65-F5344CB8AC3E}">
        <p14:creationId xmlns:p14="http://schemas.microsoft.com/office/powerpoint/2010/main" val="2419922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Nested loops</a:t>
            </a:r>
          </a:p>
        </p:txBody>
      </p:sp>
      <p:sp>
        <p:nvSpPr>
          <p:cNvPr id="12290" name="Content Placeholder 2"/>
          <p:cNvSpPr>
            <a:spLocks noGrp="1"/>
          </p:cNvSpPr>
          <p:nvPr>
            <p:ph idx="1"/>
          </p:nvPr>
        </p:nvSpPr>
        <p:spPr>
          <a:xfrm>
            <a:off x="457200" y="1600200"/>
            <a:ext cx="5710238" cy="4525963"/>
          </a:xfrm>
        </p:spPr>
        <p:txBody>
          <a:bodyPr/>
          <a:lstStyle/>
          <a:p>
            <a:r>
              <a:rPr lang="en-GB" dirty="0" smtClean="0">
                <a:solidFill>
                  <a:schemeClr val="tx1"/>
                </a:solidFill>
                <a:latin typeface="Arial" charset="0"/>
                <a:cs typeface="Arial" charset="0"/>
              </a:rPr>
              <a:t>Can </a:t>
            </a:r>
            <a:r>
              <a:rPr lang="en-GB" i="1" dirty="0" smtClean="0">
                <a:solidFill>
                  <a:schemeClr val="tx1"/>
                </a:solidFill>
                <a:latin typeface="Arial" charset="0"/>
                <a:cs typeface="Arial" charset="0"/>
              </a:rPr>
              <a:t>nest</a:t>
            </a:r>
            <a:r>
              <a:rPr lang="en-GB" dirty="0" smtClean="0">
                <a:solidFill>
                  <a:schemeClr val="tx1"/>
                </a:solidFill>
                <a:latin typeface="Arial" charset="0"/>
                <a:cs typeface="Arial" charset="0"/>
              </a:rPr>
              <a:t> loops inside loops</a:t>
            </a:r>
          </a:p>
          <a:p>
            <a:r>
              <a:rPr lang="en-GB" dirty="0" smtClean="0">
                <a:solidFill>
                  <a:schemeClr val="tx1"/>
                </a:solidFill>
                <a:latin typeface="Arial" charset="0"/>
                <a:cs typeface="Arial" charset="0"/>
              </a:rPr>
              <a:t>One application is when iterating over a two-dimensional or higher dimensional matrix of values – use an outer loop to iterate over the rows, and an inner loop to iterate over the columns.</a:t>
            </a:r>
          </a:p>
          <a:p>
            <a:r>
              <a:rPr lang="en-GB" dirty="0" smtClean="0">
                <a:solidFill>
                  <a:schemeClr val="tx1"/>
                </a:solidFill>
                <a:latin typeface="Arial" charset="0"/>
                <a:cs typeface="Arial" charset="0"/>
              </a:rPr>
              <a:t>Can mix and match do, do while and for loops in nesting sequences as needed by an algorithm </a:t>
            </a:r>
            <a:endParaRPr lang="en-GB" dirty="0" smtClean="0">
              <a:solidFill>
                <a:schemeClr val="tx1"/>
              </a:solidFill>
            </a:endParaRPr>
          </a:p>
          <a:p>
            <a:pPr marL="0" indent="0">
              <a:buNone/>
            </a:pPr>
            <a:endParaRPr lang="en-GB" dirty="0" smtClean="0">
              <a:solidFill>
                <a:schemeClr val="tx1"/>
              </a:solidFill>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endParaRPr lang="en-GB" dirty="0" smtClean="0">
              <a:latin typeface="Arial" charset="0"/>
              <a:cs typeface="Arial" charset="0"/>
            </a:endParaRPr>
          </a:p>
        </p:txBody>
      </p:sp>
    </p:spTree>
    <p:extLst>
      <p:ext uri="{BB962C8B-B14F-4D97-AF65-F5344CB8AC3E}">
        <p14:creationId xmlns:p14="http://schemas.microsoft.com/office/powerpoint/2010/main" val="241992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Break</a:t>
            </a:r>
          </a:p>
        </p:txBody>
      </p:sp>
      <p:sp>
        <p:nvSpPr>
          <p:cNvPr id="12290" name="Content Placeholder 2"/>
          <p:cNvSpPr>
            <a:spLocks noGrp="1"/>
          </p:cNvSpPr>
          <p:nvPr>
            <p:ph idx="1"/>
          </p:nvPr>
        </p:nvSpPr>
        <p:spPr>
          <a:xfrm>
            <a:off x="457199" y="1600200"/>
            <a:ext cx="8181833" cy="4525963"/>
          </a:xfrm>
        </p:spPr>
        <p:txBody>
          <a:bodyPr/>
          <a:lstStyle/>
          <a:p>
            <a:pPr marL="0" indent="0"/>
            <a:r>
              <a:rPr lang="en-GB" dirty="0" smtClean="0">
                <a:solidFill>
                  <a:schemeClr val="tx1"/>
                </a:solidFill>
                <a:latin typeface="Arial" charset="0"/>
                <a:cs typeface="Arial" charset="0"/>
              </a:rPr>
              <a:t> All </a:t>
            </a:r>
            <a:r>
              <a:rPr lang="en-GB" dirty="0">
                <a:solidFill>
                  <a:schemeClr val="tx1"/>
                </a:solidFill>
                <a:latin typeface="Arial" charset="0"/>
                <a:cs typeface="Arial" charset="0"/>
              </a:rPr>
              <a:t>loops end when a tested condition is met</a:t>
            </a:r>
            <a:r>
              <a:rPr lang="en-GB" dirty="0" smtClean="0">
                <a:solidFill>
                  <a:schemeClr val="tx1"/>
                </a:solidFill>
                <a:latin typeface="Arial" charset="0"/>
                <a:cs typeface="Arial" charset="0"/>
              </a:rPr>
              <a:t>.</a:t>
            </a:r>
          </a:p>
          <a:p>
            <a:pPr marL="0" indent="0"/>
            <a:r>
              <a:rPr lang="en-GB" dirty="0" smtClean="0">
                <a:solidFill>
                  <a:schemeClr val="tx1"/>
                </a:solidFill>
                <a:latin typeface="Arial" charset="0"/>
                <a:cs typeface="Arial" charset="0"/>
              </a:rPr>
              <a:t> </a:t>
            </a:r>
            <a:r>
              <a:rPr lang="en-GB" dirty="0" smtClean="0">
                <a:solidFill>
                  <a:schemeClr val="tx1"/>
                </a:solidFill>
                <a:latin typeface="Courier New" panose="02070309020205020404" pitchFamily="49" charset="0"/>
                <a:cs typeface="Courier New" panose="02070309020205020404" pitchFamily="49" charset="0"/>
              </a:rPr>
              <a:t>break</a:t>
            </a:r>
            <a:r>
              <a:rPr lang="en-GB" dirty="0" smtClean="0">
                <a:solidFill>
                  <a:schemeClr val="tx1"/>
                </a:solidFill>
                <a:latin typeface="Arial" charset="0"/>
                <a:cs typeface="Arial" charset="0"/>
              </a:rPr>
              <a:t> statement provides means of exiting a loop early</a:t>
            </a:r>
          </a:p>
          <a:p>
            <a:pPr marL="0" indent="0"/>
            <a:r>
              <a:rPr lang="en-GB" dirty="0">
                <a:solidFill>
                  <a:schemeClr val="tx1"/>
                </a:solidFill>
                <a:latin typeface="Arial" charset="0"/>
                <a:cs typeface="Arial" charset="0"/>
              </a:rPr>
              <a:t> </a:t>
            </a:r>
            <a:r>
              <a:rPr lang="en-GB" dirty="0" smtClean="0">
                <a:solidFill>
                  <a:schemeClr val="tx1"/>
                </a:solidFill>
                <a:latin typeface="Arial" charset="0"/>
                <a:cs typeface="Arial" charset="0"/>
              </a:rPr>
              <a:t>if used inside any loop, </a:t>
            </a:r>
            <a:r>
              <a:rPr lang="en-GB" dirty="0" smtClean="0">
                <a:solidFill>
                  <a:schemeClr val="tx1"/>
                </a:solidFill>
                <a:latin typeface="Courier New" panose="02070309020205020404" pitchFamily="49" charset="0"/>
                <a:cs typeface="Courier New" panose="02070309020205020404" pitchFamily="49" charset="0"/>
              </a:rPr>
              <a:t>break</a:t>
            </a:r>
            <a:r>
              <a:rPr lang="en-GB" dirty="0" smtClean="0">
                <a:solidFill>
                  <a:schemeClr val="tx1"/>
                </a:solidFill>
                <a:latin typeface="Arial" charset="0"/>
                <a:cs typeface="Arial" charset="0"/>
              </a:rPr>
              <a:t> halts execution of current loop. If used within a nested loop, execution resumes with next outer loop, otherwise program executes next statement after loop</a:t>
            </a:r>
          </a:p>
          <a:p>
            <a:pPr marL="0" indent="0">
              <a:buNone/>
            </a:pPr>
            <a:r>
              <a:rPr lang="en-GB" sz="2000" dirty="0" err="1" smtClean="0">
                <a:solidFill>
                  <a:schemeClr val="tx1"/>
                </a:solidFill>
                <a:latin typeface="Courier New" panose="02070309020205020404" pitchFamily="49" charset="0"/>
                <a:cs typeface="Courier New" panose="02070309020205020404" pitchFamily="49" charset="0"/>
              </a:rPr>
              <a:t>int</a:t>
            </a:r>
            <a:r>
              <a:rPr lang="en-GB" sz="2000" dirty="0" smtClean="0">
                <a:solidFill>
                  <a:schemeClr val="tx1"/>
                </a:solidFill>
                <a:latin typeface="Courier New" panose="02070309020205020404" pitchFamily="49" charset="0"/>
                <a:cs typeface="Courier New" panose="02070309020205020404" pitchFamily="49" charset="0"/>
              </a:rPr>
              <a:t> counter = 0, sum = 0;</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while (counter &lt; 20) {</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err="1" smtClean="0">
                <a:solidFill>
                  <a:schemeClr val="tx1"/>
                </a:solidFill>
                <a:latin typeface="Courier New" panose="02070309020205020404" pitchFamily="49" charset="0"/>
                <a:cs typeface="Courier New" panose="02070309020205020404" pitchFamily="49" charset="0"/>
              </a:rPr>
              <a:t>int</a:t>
            </a:r>
            <a:r>
              <a:rPr lang="en-GB" sz="2000" dirty="0" smtClean="0">
                <a:solidFill>
                  <a:schemeClr val="tx1"/>
                </a:solidFill>
                <a:latin typeface="Courier New" panose="02070309020205020404" pitchFamily="49" charset="0"/>
                <a:cs typeface="Courier New" panose="02070309020205020404" pitchFamily="49" charset="0"/>
              </a:rPr>
              <a:t> number = </a:t>
            </a:r>
            <a:r>
              <a:rPr lang="en-GB" sz="2000" dirty="0" err="1" smtClean="0">
                <a:solidFill>
                  <a:schemeClr val="tx1"/>
                </a:solidFill>
                <a:latin typeface="Courier New" panose="02070309020205020404" pitchFamily="49" charset="0"/>
                <a:cs typeface="Courier New" panose="02070309020205020404" pitchFamily="49" charset="0"/>
              </a:rPr>
              <a:t>input.nextInt</a:t>
            </a:r>
            <a:r>
              <a:rPr lang="en-GB" sz="2000" dirty="0" smtClean="0">
                <a:solidFill>
                  <a:schemeClr val="tx1"/>
                </a:solidFill>
                <a:latin typeface="Courier New" panose="02070309020205020404" pitchFamily="49" charset="0"/>
                <a:cs typeface="Courier New" panose="02070309020205020404" pitchFamily="49" charset="0"/>
              </a:rPr>
              <a:t>();</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	if (number &lt; 0)</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	break; </a:t>
            </a:r>
            <a:endParaRPr lang="en-GB" sz="2000" dirty="0">
              <a:solidFill>
                <a:schemeClr val="tx1"/>
              </a:solidFill>
              <a:latin typeface="Courier New" panose="02070309020205020404" pitchFamily="49" charset="0"/>
              <a:cs typeface="Courier New" panose="02070309020205020404" pitchFamily="49" charset="0"/>
            </a:endParaRP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sum = sum + number; counter++;</a:t>
            </a:r>
          </a:p>
          <a:p>
            <a:pPr marL="0" indent="0">
              <a:buNone/>
            </a:pPr>
            <a:r>
              <a:rPr lang="en-GB" sz="2000" dirty="0">
                <a:solidFill>
                  <a:schemeClr val="tx1"/>
                </a:solidFill>
                <a:latin typeface="Courier New" panose="02070309020205020404" pitchFamily="49" charset="0"/>
                <a:cs typeface="Courier New" panose="02070309020205020404" pitchFamily="49" charset="0"/>
              </a:rPr>
              <a:t>}</a:t>
            </a:r>
            <a:endParaRPr lang="en-GB" sz="20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922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Continue</a:t>
            </a:r>
          </a:p>
        </p:txBody>
      </p:sp>
      <p:sp>
        <p:nvSpPr>
          <p:cNvPr id="12290" name="Content Placeholder 2"/>
          <p:cNvSpPr>
            <a:spLocks noGrp="1"/>
          </p:cNvSpPr>
          <p:nvPr>
            <p:ph idx="1"/>
          </p:nvPr>
        </p:nvSpPr>
        <p:spPr>
          <a:xfrm>
            <a:off x="457199" y="1600200"/>
            <a:ext cx="8181833" cy="4525963"/>
          </a:xfrm>
        </p:spPr>
        <p:txBody>
          <a:bodyPr/>
          <a:lstStyle/>
          <a:p>
            <a:pPr marL="0" indent="0"/>
            <a:r>
              <a:rPr lang="en-GB" dirty="0" smtClean="0">
                <a:solidFill>
                  <a:schemeClr val="tx1"/>
                </a:solidFill>
                <a:latin typeface="Arial" charset="0"/>
                <a:cs typeface="Arial" charset="0"/>
              </a:rPr>
              <a:t> the continue keyword starts the loop over at the next iteration</a:t>
            </a:r>
          </a:p>
          <a:p>
            <a:pPr marL="0" indent="0"/>
            <a:r>
              <a:rPr lang="en-GB" dirty="0" smtClean="0">
                <a:solidFill>
                  <a:schemeClr val="tx1"/>
                </a:solidFill>
                <a:latin typeface="Arial" charset="0"/>
                <a:cs typeface="Arial" charset="0"/>
              </a:rPr>
              <a:t> do and do while loop, means execution of block statement starts over; for loops, increment evaluated and block statement is executed</a:t>
            </a:r>
          </a:p>
          <a:p>
            <a:pPr marL="0" indent="0">
              <a:buNone/>
            </a:pPr>
            <a:r>
              <a:rPr lang="en-GB" sz="2000" dirty="0" err="1">
                <a:solidFill>
                  <a:schemeClr val="tx1"/>
                </a:solidFill>
                <a:latin typeface="Courier New" panose="02070309020205020404" pitchFamily="49" charset="0"/>
                <a:cs typeface="Courier New" panose="02070309020205020404" pitchFamily="49" charset="0"/>
              </a:rPr>
              <a:t>int</a:t>
            </a:r>
            <a:r>
              <a:rPr lang="en-GB" sz="2000" dirty="0">
                <a:solidFill>
                  <a:schemeClr val="tx1"/>
                </a:solidFill>
                <a:latin typeface="Courier New" panose="02070309020205020404" pitchFamily="49" charset="0"/>
                <a:cs typeface="Courier New" panose="02070309020205020404" pitchFamily="49" charset="0"/>
              </a:rPr>
              <a:t> counter = 0, sum = 0;</a:t>
            </a:r>
          </a:p>
          <a:p>
            <a:pPr marL="0" indent="0">
              <a:buNone/>
            </a:pPr>
            <a:r>
              <a:rPr lang="en-GB" sz="2000" dirty="0">
                <a:solidFill>
                  <a:schemeClr val="tx1"/>
                </a:solidFill>
                <a:latin typeface="Courier New" panose="02070309020205020404" pitchFamily="49" charset="0"/>
                <a:cs typeface="Courier New" panose="02070309020205020404" pitchFamily="49" charset="0"/>
              </a:rPr>
              <a:t>while (</a:t>
            </a:r>
            <a:r>
              <a:rPr lang="en-GB" sz="2000" dirty="0" smtClean="0">
                <a:solidFill>
                  <a:schemeClr val="tx1"/>
                </a:solidFill>
                <a:latin typeface="Courier New" panose="02070309020205020404" pitchFamily="49" charset="0"/>
                <a:cs typeface="Courier New" panose="02070309020205020404" pitchFamily="49" charset="0"/>
              </a:rPr>
              <a:t>counter++ </a:t>
            </a:r>
            <a:r>
              <a:rPr lang="en-GB" sz="2000" dirty="0">
                <a:solidFill>
                  <a:schemeClr val="tx1"/>
                </a:solidFill>
                <a:latin typeface="Courier New" panose="02070309020205020404" pitchFamily="49" charset="0"/>
                <a:cs typeface="Courier New" panose="02070309020205020404" pitchFamily="49" charset="0"/>
              </a:rPr>
              <a:t>&lt; 20) {</a:t>
            </a:r>
          </a:p>
          <a:p>
            <a:pPr marL="0" indent="0">
              <a:buNone/>
            </a:pPr>
            <a:r>
              <a:rPr lang="en-GB" sz="2000">
                <a:solidFill>
                  <a:schemeClr val="tx1"/>
                </a:solidFill>
                <a:latin typeface="Courier New" panose="02070309020205020404" pitchFamily="49" charset="0"/>
                <a:cs typeface="Courier New" panose="02070309020205020404" pitchFamily="49" charset="0"/>
              </a:rPr>
              <a:t>	</a:t>
            </a:r>
            <a:r>
              <a:rPr lang="en-GB" sz="2000" smtClean="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counter++; // </a:t>
            </a:r>
            <a:r>
              <a:rPr lang="en-GB" sz="2000" smtClean="0">
                <a:solidFill>
                  <a:schemeClr val="tx1"/>
                </a:solidFill>
                <a:latin typeface="Courier New" panose="02070309020205020404" pitchFamily="49" charset="0"/>
                <a:cs typeface="Courier New" panose="02070309020205020404" pitchFamily="49" charset="0"/>
              </a:rPr>
              <a:t>should be here */</a:t>
            </a:r>
            <a:endParaRPr lang="en-GB" sz="2000" dirty="0" smtClean="0">
              <a:solidFill>
                <a:schemeClr val="tx1"/>
              </a:solidFill>
              <a:latin typeface="Courier New" panose="02070309020205020404" pitchFamily="49" charset="0"/>
              <a:cs typeface="Courier New" panose="02070309020205020404" pitchFamily="49" charset="0"/>
            </a:endParaRPr>
          </a:p>
          <a:p>
            <a:pPr marL="0" indent="0">
              <a:buNone/>
            </a:pPr>
            <a:r>
              <a:rPr lang="en-GB" sz="2000" dirty="0" smtClean="0">
                <a:solidFill>
                  <a:schemeClr val="tx1"/>
                </a:solidFill>
                <a:latin typeface="Courier New" panose="02070309020205020404" pitchFamily="49" charset="0"/>
                <a:cs typeface="Courier New" panose="02070309020205020404" pitchFamily="49" charset="0"/>
              </a:rPr>
              <a:t>	</a:t>
            </a:r>
            <a:r>
              <a:rPr lang="en-GB" sz="2000" dirty="0" err="1" smtClean="0">
                <a:solidFill>
                  <a:schemeClr val="tx1"/>
                </a:solidFill>
                <a:latin typeface="Courier New" panose="02070309020205020404" pitchFamily="49" charset="0"/>
                <a:cs typeface="Courier New" panose="02070309020205020404" pitchFamily="49" charset="0"/>
              </a:rPr>
              <a:t>int</a:t>
            </a:r>
            <a:r>
              <a:rPr lang="en-GB" sz="2000" dirty="0" smtClean="0">
                <a:solidFill>
                  <a:schemeClr val="tx1"/>
                </a:solidFill>
                <a:latin typeface="Courier New" panose="02070309020205020404" pitchFamily="49" charset="0"/>
                <a:cs typeface="Courier New" panose="02070309020205020404" pitchFamily="49" charset="0"/>
              </a:rPr>
              <a:t> </a:t>
            </a:r>
            <a:r>
              <a:rPr lang="en-GB" sz="2000" dirty="0">
                <a:solidFill>
                  <a:schemeClr val="tx1"/>
                </a:solidFill>
                <a:latin typeface="Courier New" panose="02070309020205020404" pitchFamily="49" charset="0"/>
                <a:cs typeface="Courier New" panose="02070309020205020404" pitchFamily="49" charset="0"/>
              </a:rPr>
              <a:t>number = </a:t>
            </a:r>
            <a:r>
              <a:rPr lang="en-GB" sz="2000" dirty="0" err="1">
                <a:solidFill>
                  <a:schemeClr val="tx1"/>
                </a:solidFill>
                <a:latin typeface="Courier New" panose="02070309020205020404" pitchFamily="49" charset="0"/>
                <a:cs typeface="Courier New" panose="02070309020205020404" pitchFamily="49" charset="0"/>
              </a:rPr>
              <a:t>input.nextInt</a:t>
            </a:r>
            <a:r>
              <a:rPr lang="en-GB" sz="2000" dirty="0">
                <a:solidFill>
                  <a:schemeClr val="tx1"/>
                </a:solidFill>
                <a:latin typeface="Courier New" panose="02070309020205020404" pitchFamily="49" charset="0"/>
                <a:cs typeface="Courier New" panose="02070309020205020404" pitchFamily="49" charset="0"/>
              </a:rPr>
              <a:t>();</a:t>
            </a:r>
          </a:p>
          <a:p>
            <a:pPr marL="0" indent="0">
              <a:buNone/>
            </a:pPr>
            <a:r>
              <a:rPr lang="en-GB" sz="2000" dirty="0">
                <a:solidFill>
                  <a:schemeClr val="tx1"/>
                </a:solidFill>
                <a:latin typeface="Courier New" panose="02070309020205020404" pitchFamily="49" charset="0"/>
                <a:cs typeface="Courier New" panose="02070309020205020404" pitchFamily="49" charset="0"/>
              </a:rPr>
              <a:t>	if (number &lt; 0)</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continue; </a:t>
            </a:r>
            <a:endParaRPr lang="en-GB" sz="2000" dirty="0">
              <a:solidFill>
                <a:schemeClr val="tx1"/>
              </a:solidFill>
              <a:latin typeface="Courier New" panose="02070309020205020404" pitchFamily="49" charset="0"/>
              <a:cs typeface="Courier New" panose="02070309020205020404" pitchFamily="49" charset="0"/>
            </a:endParaRPr>
          </a:p>
          <a:p>
            <a:pPr marL="0" indent="0">
              <a:buNone/>
            </a:pPr>
            <a:r>
              <a:rPr lang="en-GB" sz="2000" dirty="0">
                <a:solidFill>
                  <a:schemeClr val="tx1"/>
                </a:solidFill>
                <a:latin typeface="Courier New" panose="02070309020205020404" pitchFamily="49" charset="0"/>
                <a:cs typeface="Courier New" panose="02070309020205020404" pitchFamily="49" charset="0"/>
              </a:rPr>
              <a:t>	sum = sum + number</a:t>
            </a:r>
            <a:r>
              <a:rPr lang="en-GB" sz="2000" dirty="0" smtClean="0">
                <a:solidFill>
                  <a:schemeClr val="tx1"/>
                </a:solidFill>
                <a:latin typeface="Courier New" panose="02070309020205020404" pitchFamily="49" charset="0"/>
                <a:cs typeface="Courier New" panose="02070309020205020404" pitchFamily="49" charset="0"/>
              </a:rPr>
              <a:t>;</a:t>
            </a:r>
            <a:endParaRPr lang="en-GB" sz="2000" dirty="0">
              <a:solidFill>
                <a:schemeClr val="tx1"/>
              </a:solidFill>
              <a:latin typeface="Courier New" panose="02070309020205020404" pitchFamily="49" charset="0"/>
              <a:cs typeface="Courier New" panose="02070309020205020404" pitchFamily="49" charset="0"/>
            </a:endParaRPr>
          </a:p>
          <a:p>
            <a:pPr marL="0" indent="0">
              <a:buNone/>
            </a:pPr>
            <a:r>
              <a:rPr lang="en-GB" sz="2000" dirty="0" smtClean="0">
                <a:solidFill>
                  <a:schemeClr val="tx1"/>
                </a:solidFill>
                <a:latin typeface="Courier New" panose="02070309020205020404" pitchFamily="49" charset="0"/>
                <a:cs typeface="Courier New" panose="02070309020205020404" pitchFamily="49" charset="0"/>
              </a:rPr>
              <a:t>}</a:t>
            </a:r>
          </a:p>
          <a:p>
            <a:pPr marL="0" indent="0">
              <a:buNone/>
            </a:pPr>
            <a:endParaRPr lang="en-GB"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8690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Statement Blocks</a:t>
            </a:r>
          </a:p>
        </p:txBody>
      </p:sp>
      <p:sp>
        <p:nvSpPr>
          <p:cNvPr id="12290" name="Content Placeholder 2"/>
          <p:cNvSpPr>
            <a:spLocks noGrp="1"/>
          </p:cNvSpPr>
          <p:nvPr>
            <p:ph idx="1"/>
          </p:nvPr>
        </p:nvSpPr>
        <p:spPr>
          <a:xfrm>
            <a:off x="457200" y="1600200"/>
            <a:ext cx="5710238" cy="4525963"/>
          </a:xfrm>
        </p:spPr>
        <p:txBody>
          <a:bodyPr/>
          <a:lstStyle/>
          <a:p>
            <a:r>
              <a:rPr lang="en-GB" dirty="0" smtClean="0">
                <a:solidFill>
                  <a:schemeClr val="tx1"/>
                </a:solidFill>
                <a:latin typeface="Arial" charset="0"/>
                <a:cs typeface="Arial" charset="0"/>
              </a:rPr>
              <a:t>A </a:t>
            </a:r>
            <a:r>
              <a:rPr lang="en-GB" i="1" dirty="0" smtClean="0">
                <a:solidFill>
                  <a:schemeClr val="tx1"/>
                </a:solidFill>
                <a:latin typeface="Arial" charset="0"/>
                <a:cs typeface="Arial" charset="0"/>
              </a:rPr>
              <a:t>block</a:t>
            </a:r>
            <a:r>
              <a:rPr lang="en-GB" dirty="0" smtClean="0">
                <a:solidFill>
                  <a:schemeClr val="tx1"/>
                </a:solidFill>
                <a:latin typeface="Arial" charset="0"/>
                <a:cs typeface="Arial" charset="0"/>
              </a:rPr>
              <a:t> is a group of Java statements</a:t>
            </a:r>
          </a:p>
          <a:p>
            <a:r>
              <a:rPr lang="en-GB" dirty="0" smtClean="0">
                <a:solidFill>
                  <a:schemeClr val="tx1"/>
                </a:solidFill>
                <a:latin typeface="Arial" charset="0"/>
                <a:cs typeface="Arial" charset="0"/>
              </a:rPr>
              <a:t>Brace characters { and } mark the beginning and end of a block</a:t>
            </a:r>
          </a:p>
          <a:p>
            <a:r>
              <a:rPr lang="en-GB" dirty="0" smtClean="0">
                <a:solidFill>
                  <a:schemeClr val="tx1"/>
                </a:solidFill>
                <a:latin typeface="Arial" charset="0"/>
                <a:cs typeface="Arial" charset="0"/>
              </a:rPr>
              <a:t>You can use a block anywhere where you can use a single statement</a:t>
            </a:r>
          </a:p>
          <a:p>
            <a:r>
              <a:rPr lang="en-GB" dirty="0" smtClean="0">
                <a:solidFill>
                  <a:schemeClr val="tx1"/>
                </a:solidFill>
                <a:latin typeface="Arial" charset="0"/>
                <a:cs typeface="Arial" charset="0"/>
              </a:rPr>
              <a:t>You can </a:t>
            </a:r>
            <a:r>
              <a:rPr lang="en-GB" i="1" dirty="0" smtClean="0">
                <a:solidFill>
                  <a:schemeClr val="tx1"/>
                </a:solidFill>
                <a:latin typeface="Arial" charset="0"/>
                <a:cs typeface="Arial" charset="0"/>
              </a:rPr>
              <a:t>nest</a:t>
            </a:r>
            <a:r>
              <a:rPr lang="en-GB" dirty="0" smtClean="0">
                <a:solidFill>
                  <a:schemeClr val="tx1"/>
                </a:solidFill>
                <a:latin typeface="Arial" charset="0"/>
                <a:cs typeface="Arial" charset="0"/>
              </a:rPr>
              <a:t> blocks within blocks – e.g. you do this with method definitions inside class definitions</a:t>
            </a:r>
            <a:endParaRPr lang="en-GB" dirty="0" smtClean="0">
              <a:solidFill>
                <a:schemeClr val="tx1"/>
              </a:solidFill>
            </a:endParaRPr>
          </a:p>
          <a:p>
            <a:pPr marL="0" indent="0">
              <a:buNone/>
            </a:pPr>
            <a:endParaRPr lang="en-GB" dirty="0" smtClean="0">
              <a:solidFill>
                <a:schemeClr val="tx1"/>
              </a:solidFill>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A recap on statement blocks</a:t>
            </a:r>
          </a:p>
        </p:txBody>
      </p:sp>
    </p:spTree>
    <p:extLst>
      <p:ext uri="{BB962C8B-B14F-4D97-AF65-F5344CB8AC3E}">
        <p14:creationId xmlns:p14="http://schemas.microsoft.com/office/powerpoint/2010/main" val="2679645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Statement Blocks and Scope</a:t>
            </a:r>
          </a:p>
        </p:txBody>
      </p:sp>
      <p:sp>
        <p:nvSpPr>
          <p:cNvPr id="12290" name="Content Placeholder 2"/>
          <p:cNvSpPr>
            <a:spLocks noGrp="1"/>
          </p:cNvSpPr>
          <p:nvPr>
            <p:ph idx="1"/>
          </p:nvPr>
        </p:nvSpPr>
        <p:spPr>
          <a:xfrm>
            <a:off x="457200" y="1600200"/>
            <a:ext cx="5710238" cy="4525963"/>
          </a:xfrm>
        </p:spPr>
        <p:txBody>
          <a:bodyPr/>
          <a:lstStyle/>
          <a:p>
            <a:r>
              <a:rPr lang="en-GB" i="1" dirty="0" smtClean="0">
                <a:solidFill>
                  <a:schemeClr val="tx1"/>
                </a:solidFill>
                <a:latin typeface="Arial" charset="0"/>
                <a:cs typeface="Arial" charset="0"/>
              </a:rPr>
              <a:t>Scope</a:t>
            </a:r>
            <a:r>
              <a:rPr lang="en-GB" dirty="0" smtClean="0">
                <a:solidFill>
                  <a:schemeClr val="tx1"/>
                </a:solidFill>
                <a:latin typeface="Arial" charset="0"/>
                <a:cs typeface="Arial" charset="0"/>
              </a:rPr>
              <a:t> is the part of a program (which might be a class, a method or a statement block) where a variable exists and can be used</a:t>
            </a:r>
          </a:p>
          <a:p>
            <a:r>
              <a:rPr lang="en-GB" dirty="0" smtClean="0">
                <a:solidFill>
                  <a:schemeClr val="tx1"/>
                </a:solidFill>
                <a:latin typeface="Arial" charset="0"/>
                <a:cs typeface="Arial" charset="0"/>
              </a:rPr>
              <a:t>Using a variable outside its scope, triggers an error</a:t>
            </a:r>
          </a:p>
          <a:p>
            <a:r>
              <a:rPr lang="en-GB" i="1" dirty="0" smtClean="0">
                <a:solidFill>
                  <a:schemeClr val="tx1"/>
                </a:solidFill>
                <a:latin typeface="Arial" charset="0"/>
                <a:cs typeface="Arial" charset="0"/>
              </a:rPr>
              <a:t>Local</a:t>
            </a:r>
            <a:r>
              <a:rPr lang="en-GB" dirty="0" smtClean="0">
                <a:solidFill>
                  <a:schemeClr val="tx1"/>
                </a:solidFill>
                <a:latin typeface="Arial" charset="0"/>
                <a:cs typeface="Arial" charset="0"/>
              </a:rPr>
              <a:t> variables declared inside a block cease to exist after the block has completed execution</a:t>
            </a:r>
            <a:endParaRPr lang="en-GB" i="1" dirty="0" smtClean="0">
              <a:solidFill>
                <a:schemeClr val="tx1"/>
              </a:solidFill>
            </a:endParaRPr>
          </a:p>
          <a:p>
            <a:pPr marL="0" indent="0">
              <a:buNone/>
            </a:pPr>
            <a:endParaRPr lang="en-GB" dirty="0" smtClean="0">
              <a:solidFill>
                <a:schemeClr val="tx1"/>
              </a:solidFill>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All variables have scope. Scope can be local or global. Global variables usually a bad idea. No such thing in Java</a:t>
            </a:r>
          </a:p>
        </p:txBody>
      </p:sp>
    </p:spTree>
    <p:extLst>
      <p:ext uri="{BB962C8B-B14F-4D97-AF65-F5344CB8AC3E}">
        <p14:creationId xmlns:p14="http://schemas.microsoft.com/office/powerpoint/2010/main" val="4189202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If conditional</a:t>
            </a:r>
          </a:p>
        </p:txBody>
      </p:sp>
      <p:sp>
        <p:nvSpPr>
          <p:cNvPr id="12290" name="Content Placeholder 2"/>
          <p:cNvSpPr>
            <a:spLocks noGrp="1"/>
          </p:cNvSpPr>
          <p:nvPr>
            <p:ph idx="1"/>
          </p:nvPr>
        </p:nvSpPr>
        <p:spPr>
          <a:xfrm>
            <a:off x="457200" y="1600200"/>
            <a:ext cx="5710238" cy="4525963"/>
          </a:xfrm>
        </p:spPr>
        <p:txBody>
          <a:bodyPr/>
          <a:lstStyle/>
          <a:p>
            <a:r>
              <a:rPr lang="en-GB" dirty="0" smtClean="0">
                <a:solidFill>
                  <a:schemeClr val="tx1"/>
                </a:solidFill>
                <a:latin typeface="Arial" charset="0"/>
                <a:cs typeface="Arial" charset="0"/>
              </a:rPr>
              <a:t>In </a:t>
            </a:r>
            <a:r>
              <a:rPr lang="en-GB" dirty="0" err="1" smtClean="0">
                <a:solidFill>
                  <a:schemeClr val="tx1"/>
                </a:solidFill>
                <a:latin typeface="Arial" charset="0"/>
                <a:cs typeface="Arial" charset="0"/>
              </a:rPr>
              <a:t>pseudocode</a:t>
            </a:r>
            <a:r>
              <a:rPr lang="en-GB" dirty="0" smtClean="0">
                <a:solidFill>
                  <a:schemeClr val="tx1"/>
                </a:solidFill>
                <a:latin typeface="Arial" charset="0"/>
                <a:cs typeface="Arial" charset="0"/>
              </a:rPr>
              <a:t>:</a:t>
            </a:r>
            <a:br>
              <a:rPr lang="en-GB" dirty="0" smtClean="0">
                <a:solidFill>
                  <a:schemeClr val="tx1"/>
                </a:solidFill>
                <a:latin typeface="Arial" charset="0"/>
                <a:cs typeface="Arial" charset="0"/>
              </a:rPr>
            </a:br>
            <a:r>
              <a:rPr lang="en-GB" dirty="0" smtClean="0">
                <a:solidFill>
                  <a:schemeClr val="tx1"/>
                </a:solidFill>
                <a:latin typeface="Arial" charset="0"/>
                <a:cs typeface="Arial" charset="0"/>
              </a:rPr>
              <a:t>if (</a:t>
            </a:r>
            <a:r>
              <a:rPr lang="en-GB" dirty="0">
                <a:solidFill>
                  <a:schemeClr val="tx1"/>
                </a:solidFill>
                <a:latin typeface="Arial" charset="0"/>
                <a:cs typeface="Arial" charset="0"/>
              </a:rPr>
              <a:t>B</a:t>
            </a:r>
            <a:r>
              <a:rPr lang="en-GB" dirty="0" smtClean="0">
                <a:solidFill>
                  <a:schemeClr val="tx1"/>
                </a:solidFill>
                <a:latin typeface="Arial" charset="0"/>
                <a:cs typeface="Arial" charset="0"/>
              </a:rPr>
              <a:t>oolean expression is true) then do statement</a:t>
            </a:r>
          </a:p>
          <a:p>
            <a:r>
              <a:rPr lang="en-GB" dirty="0" smtClean="0">
                <a:solidFill>
                  <a:schemeClr val="tx1"/>
                </a:solidFill>
                <a:latin typeface="Arial" charset="0"/>
                <a:cs typeface="Arial" charset="0"/>
              </a:rPr>
              <a:t>The if conditional tests the </a:t>
            </a:r>
            <a:r>
              <a:rPr lang="en-GB" dirty="0" err="1" smtClean="0">
                <a:solidFill>
                  <a:schemeClr val="tx1"/>
                </a:solidFill>
                <a:latin typeface="Arial" charset="0"/>
                <a:cs typeface="Arial" charset="0"/>
              </a:rPr>
              <a:t>boolean</a:t>
            </a:r>
            <a:r>
              <a:rPr lang="en-GB" dirty="0" smtClean="0">
                <a:solidFill>
                  <a:schemeClr val="tx1"/>
                </a:solidFill>
                <a:latin typeface="Arial" charset="0"/>
                <a:cs typeface="Arial" charset="0"/>
              </a:rPr>
              <a:t> expression. If the expression evaluates to true, then the statement is executed.</a:t>
            </a:r>
          </a:p>
          <a:p>
            <a:endParaRPr lang="en-GB" dirty="0">
              <a:solidFill>
                <a:schemeClr val="tx1"/>
              </a:solidFill>
              <a:latin typeface="Arial" charset="0"/>
              <a:cs typeface="Arial" charset="0"/>
            </a:endParaRPr>
          </a:p>
          <a:p>
            <a:pPr marL="0" indent="0">
              <a:buNone/>
            </a:pPr>
            <a:r>
              <a:rPr lang="en-GB" dirty="0">
                <a:solidFill>
                  <a:schemeClr val="tx1"/>
                </a:solidFill>
                <a:latin typeface="Courier New" panose="02070309020205020404" pitchFamily="49" charset="0"/>
                <a:cs typeface="Courier New" panose="02070309020205020404" pitchFamily="49" charset="0"/>
              </a:rPr>
              <a:t>i</a:t>
            </a:r>
            <a:r>
              <a:rPr lang="en-GB" dirty="0" smtClean="0">
                <a:solidFill>
                  <a:schemeClr val="tx1"/>
                </a:solidFill>
                <a:latin typeface="Courier New" panose="02070309020205020404" pitchFamily="49" charset="0"/>
                <a:cs typeface="Courier New" panose="02070309020205020404" pitchFamily="49" charset="0"/>
              </a:rPr>
              <a:t>f (</a:t>
            </a:r>
            <a:r>
              <a:rPr lang="en-GB" dirty="0" err="1" smtClean="0">
                <a:solidFill>
                  <a:schemeClr val="tx1"/>
                </a:solidFill>
                <a:latin typeface="Courier New" panose="02070309020205020404" pitchFamily="49" charset="0"/>
                <a:cs typeface="Courier New" panose="02070309020205020404" pitchFamily="49" charset="0"/>
              </a:rPr>
              <a:t>samplesize</a:t>
            </a:r>
            <a:r>
              <a:rPr lang="en-GB" dirty="0" smtClean="0">
                <a:solidFill>
                  <a:schemeClr val="tx1"/>
                </a:solidFill>
                <a:latin typeface="Courier New" panose="02070309020205020404" pitchFamily="49" charset="0"/>
                <a:cs typeface="Courier New" panose="02070309020205020404" pitchFamily="49" charset="0"/>
              </a:rPr>
              <a:t> &lt; 31)</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System.out.println</a:t>
            </a:r>
            <a:r>
              <a:rPr lang="en-GB" dirty="0" smtClean="0">
                <a:solidFill>
                  <a:schemeClr val="tx1"/>
                </a:solidFill>
                <a:latin typeface="Courier New" panose="02070309020205020404" pitchFamily="49" charset="0"/>
                <a:cs typeface="Courier New" panose="02070309020205020404" pitchFamily="49" charset="0"/>
              </a:rPr>
              <a:t>(“Sample 	too small for Normal 	distribution”);</a:t>
            </a:r>
          </a:p>
          <a:p>
            <a:pPr marL="0" indent="0">
              <a:buNone/>
            </a:pPr>
            <a:endParaRPr lang="en-GB" dirty="0" smtClean="0">
              <a:solidFill>
                <a:schemeClr val="tx1"/>
              </a:solidFill>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i="1" dirty="0" smtClean="0">
                <a:latin typeface="Arial" charset="0"/>
                <a:cs typeface="Arial" charset="0"/>
              </a:rPr>
              <a:t>Conditionals</a:t>
            </a:r>
            <a:r>
              <a:rPr lang="en-GB" dirty="0" smtClean="0">
                <a:latin typeface="Arial" charset="0"/>
                <a:cs typeface="Arial" charset="0"/>
              </a:rPr>
              <a:t> statements provide programming languages the ability to make decisions</a:t>
            </a:r>
            <a:endParaRPr lang="en-GB" i="1" dirty="0" smtClean="0">
              <a:latin typeface="Arial" charset="0"/>
              <a:cs typeface="Arial" charset="0"/>
            </a:endParaRPr>
          </a:p>
        </p:txBody>
      </p:sp>
    </p:spTree>
    <p:extLst>
      <p:ext uri="{BB962C8B-B14F-4D97-AF65-F5344CB8AC3E}">
        <p14:creationId xmlns:p14="http://schemas.microsoft.com/office/powerpoint/2010/main" val="2419922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If then else</a:t>
            </a:r>
          </a:p>
        </p:txBody>
      </p:sp>
      <p:sp>
        <p:nvSpPr>
          <p:cNvPr id="12290" name="Content Placeholder 2"/>
          <p:cNvSpPr>
            <a:spLocks noGrp="1"/>
          </p:cNvSpPr>
          <p:nvPr>
            <p:ph idx="1"/>
          </p:nvPr>
        </p:nvSpPr>
        <p:spPr>
          <a:xfrm>
            <a:off x="457200" y="1600200"/>
            <a:ext cx="8250072" cy="4525963"/>
          </a:xfrm>
        </p:spPr>
        <p:txBody>
          <a:bodyPr/>
          <a:lstStyle/>
          <a:p>
            <a:r>
              <a:rPr lang="en-GB" dirty="0">
                <a:solidFill>
                  <a:schemeClr val="tx1"/>
                </a:solidFill>
                <a:latin typeface="Arial" charset="0"/>
                <a:cs typeface="Arial" charset="0"/>
              </a:rPr>
              <a:t>In </a:t>
            </a:r>
            <a:r>
              <a:rPr lang="en-GB" dirty="0" err="1">
                <a:solidFill>
                  <a:schemeClr val="tx1"/>
                </a:solidFill>
                <a:latin typeface="Arial" charset="0"/>
                <a:cs typeface="Arial" charset="0"/>
              </a:rPr>
              <a:t>pseudocode</a:t>
            </a:r>
            <a:r>
              <a:rPr lang="en-GB" dirty="0">
                <a:solidFill>
                  <a:schemeClr val="tx1"/>
                </a:solidFill>
                <a:latin typeface="Arial" charset="0"/>
                <a:cs typeface="Arial" charset="0"/>
              </a:rPr>
              <a:t>:</a:t>
            </a:r>
            <a:br>
              <a:rPr lang="en-GB" dirty="0">
                <a:solidFill>
                  <a:schemeClr val="tx1"/>
                </a:solidFill>
                <a:latin typeface="Arial" charset="0"/>
                <a:cs typeface="Arial" charset="0"/>
              </a:rPr>
            </a:br>
            <a:r>
              <a:rPr lang="en-GB" dirty="0">
                <a:solidFill>
                  <a:schemeClr val="tx1"/>
                </a:solidFill>
                <a:latin typeface="Arial" charset="0"/>
                <a:cs typeface="Arial" charset="0"/>
              </a:rPr>
              <a:t>if (Boolean expression is true) then do </a:t>
            </a:r>
            <a:r>
              <a:rPr lang="en-GB" dirty="0" smtClean="0">
                <a:solidFill>
                  <a:schemeClr val="tx1"/>
                </a:solidFill>
                <a:latin typeface="Arial" charset="0"/>
                <a:cs typeface="Arial" charset="0"/>
              </a:rPr>
              <a:t>statement else do something else</a:t>
            </a:r>
            <a:endParaRPr lang="en-GB" dirty="0">
              <a:solidFill>
                <a:schemeClr val="tx1"/>
              </a:solidFill>
              <a:latin typeface="Arial" charset="0"/>
              <a:cs typeface="Arial" charset="0"/>
            </a:endParaRPr>
          </a:p>
          <a:p>
            <a:pPr marL="0" indent="0">
              <a:buNone/>
            </a:pPr>
            <a:r>
              <a:rPr lang="en-GB" sz="2000" dirty="0" err="1" smtClean="0">
                <a:solidFill>
                  <a:schemeClr val="tx1"/>
                </a:solidFill>
                <a:latin typeface="Courier New" panose="02070309020205020404" pitchFamily="49" charset="0"/>
                <a:cs typeface="Courier New" panose="02070309020205020404" pitchFamily="49" charset="0"/>
              </a:rPr>
              <a:t>boolean</a:t>
            </a:r>
            <a:r>
              <a:rPr lang="en-GB" sz="2000" dirty="0" smtClean="0">
                <a:solidFill>
                  <a:schemeClr val="tx1"/>
                </a:solidFill>
                <a:latin typeface="Courier New" panose="02070309020205020404" pitchFamily="49" charset="0"/>
                <a:cs typeface="Courier New" panose="02070309020205020404" pitchFamily="49" charset="0"/>
              </a:rPr>
              <a:t> </a:t>
            </a:r>
            <a:r>
              <a:rPr lang="en-GB" sz="2000" dirty="0" err="1" smtClean="0">
                <a:solidFill>
                  <a:schemeClr val="tx1"/>
                </a:solidFill>
                <a:latin typeface="Courier New" panose="02070309020205020404" pitchFamily="49" charset="0"/>
                <a:cs typeface="Courier New" panose="02070309020205020404" pitchFamily="49" charset="0"/>
              </a:rPr>
              <a:t>normalDistribution</a:t>
            </a:r>
            <a:r>
              <a:rPr lang="en-GB" sz="2000" dirty="0" smtClean="0">
                <a:solidFill>
                  <a:schemeClr val="tx1"/>
                </a:solidFill>
                <a:latin typeface="Courier New" panose="02070309020205020404" pitchFamily="49" charset="0"/>
                <a:cs typeface="Courier New" panose="02070309020205020404" pitchFamily="49" charset="0"/>
              </a:rPr>
              <a:t>;</a:t>
            </a:r>
          </a:p>
          <a:p>
            <a:pPr marL="0" indent="0">
              <a:buNone/>
            </a:pPr>
            <a:r>
              <a:rPr lang="en-GB" sz="2000" dirty="0">
                <a:solidFill>
                  <a:schemeClr val="tx1"/>
                </a:solidFill>
                <a:latin typeface="Courier New" panose="02070309020205020404" pitchFamily="49" charset="0"/>
                <a:cs typeface="Courier New" panose="02070309020205020404" pitchFamily="49" charset="0"/>
              </a:rPr>
              <a:t>if (</a:t>
            </a:r>
            <a:r>
              <a:rPr lang="en-GB" sz="2000" dirty="0" err="1">
                <a:solidFill>
                  <a:schemeClr val="tx1"/>
                </a:solidFill>
                <a:latin typeface="Courier New" panose="02070309020205020404" pitchFamily="49" charset="0"/>
                <a:cs typeface="Courier New" panose="02070309020205020404" pitchFamily="49" charset="0"/>
              </a:rPr>
              <a:t>samplesize</a:t>
            </a:r>
            <a:r>
              <a:rPr lang="en-GB" sz="2000" dirty="0">
                <a:solidFill>
                  <a:schemeClr val="tx1"/>
                </a:solidFill>
                <a:latin typeface="Courier New" panose="02070309020205020404" pitchFamily="49" charset="0"/>
                <a:cs typeface="Courier New" panose="02070309020205020404" pitchFamily="49" charset="0"/>
              </a:rPr>
              <a:t> &lt; 31</a:t>
            </a:r>
            <a:r>
              <a:rPr lang="en-GB" sz="2000" dirty="0" smtClean="0">
                <a:solidFill>
                  <a:schemeClr val="tx1"/>
                </a:solidFill>
                <a:latin typeface="Courier New" panose="02070309020205020404" pitchFamily="49" charset="0"/>
                <a:cs typeface="Courier New" panose="02070309020205020404" pitchFamily="49" charset="0"/>
              </a:rPr>
              <a:t>) {</a:t>
            </a:r>
            <a:endParaRPr lang="en-GB" sz="2000" dirty="0">
              <a:solidFill>
                <a:schemeClr val="tx1"/>
              </a:solidFill>
              <a:latin typeface="Courier New" panose="02070309020205020404" pitchFamily="49" charset="0"/>
              <a:cs typeface="Courier New" panose="02070309020205020404" pitchFamily="49" charset="0"/>
            </a:endParaRP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err="1">
                <a:solidFill>
                  <a:schemeClr val="tx1"/>
                </a:solidFill>
                <a:latin typeface="Courier New" panose="02070309020205020404" pitchFamily="49" charset="0"/>
                <a:cs typeface="Courier New" panose="02070309020205020404" pitchFamily="49" charset="0"/>
              </a:rPr>
              <a:t>System.out.println</a:t>
            </a:r>
            <a:r>
              <a:rPr lang="en-GB" sz="2000" dirty="0">
                <a:solidFill>
                  <a:schemeClr val="tx1"/>
                </a:solidFill>
                <a:latin typeface="Courier New" panose="02070309020205020404" pitchFamily="49" charset="0"/>
                <a:cs typeface="Courier New" panose="02070309020205020404" pitchFamily="49" charset="0"/>
              </a:rPr>
              <a:t>(“Sample too small for Normal </a:t>
            </a:r>
            <a:r>
              <a:rPr lang="en-GB" sz="2000" dirty="0" smtClean="0">
                <a:solidFill>
                  <a:schemeClr val="tx1"/>
                </a:solidFill>
                <a:latin typeface="Courier New" panose="02070309020205020404" pitchFamily="49" charset="0"/>
                <a:cs typeface="Courier New" panose="02070309020205020404" pitchFamily="49" charset="0"/>
              </a:rPr>
              <a:t>distribution. Using t-distribution”);</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err="1" smtClean="0">
                <a:solidFill>
                  <a:schemeClr val="tx1"/>
                </a:solidFill>
                <a:latin typeface="Courier New" panose="02070309020205020404" pitchFamily="49" charset="0"/>
                <a:cs typeface="Courier New" panose="02070309020205020404" pitchFamily="49" charset="0"/>
              </a:rPr>
              <a:t>normalDistribution</a:t>
            </a:r>
            <a:r>
              <a:rPr lang="en-GB" sz="2000" dirty="0" smtClean="0">
                <a:solidFill>
                  <a:schemeClr val="tx1"/>
                </a:solidFill>
                <a:latin typeface="Courier New" panose="02070309020205020404" pitchFamily="49" charset="0"/>
                <a:cs typeface="Courier New" panose="02070309020205020404" pitchFamily="49" charset="0"/>
              </a:rPr>
              <a:t> = false;</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 else {</a:t>
            </a:r>
          </a:p>
          <a:p>
            <a:pPr marL="0" indent="0">
              <a:buNone/>
            </a:pPr>
            <a:r>
              <a:rPr lang="en-GB" sz="2000" dirty="0">
                <a:solidFill>
                  <a:schemeClr val="tx1"/>
                </a:solidFill>
                <a:latin typeface="Courier New" panose="02070309020205020404" pitchFamily="49" charset="0"/>
                <a:cs typeface="Courier New" panose="02070309020205020404" pitchFamily="49" charset="0"/>
              </a:rPr>
              <a:t>	</a:t>
            </a:r>
            <a:r>
              <a:rPr lang="en-GB" sz="2000" dirty="0" err="1">
                <a:solidFill>
                  <a:schemeClr val="tx1"/>
                </a:solidFill>
                <a:latin typeface="Courier New" panose="02070309020205020404" pitchFamily="49" charset="0"/>
                <a:cs typeface="Courier New" panose="02070309020205020404" pitchFamily="49" charset="0"/>
              </a:rPr>
              <a:t>System.out.println</a:t>
            </a:r>
            <a:r>
              <a:rPr lang="en-GB" sz="2000" dirty="0">
                <a:solidFill>
                  <a:schemeClr val="tx1"/>
                </a:solidFill>
                <a:latin typeface="Courier New" panose="02070309020205020404" pitchFamily="49" charset="0"/>
                <a:cs typeface="Courier New" panose="02070309020205020404" pitchFamily="49" charset="0"/>
              </a:rPr>
              <a:t>(“Sample </a:t>
            </a:r>
            <a:r>
              <a:rPr lang="en-GB" sz="2000" dirty="0" smtClean="0">
                <a:solidFill>
                  <a:schemeClr val="tx1"/>
                </a:solidFill>
                <a:latin typeface="Courier New" panose="02070309020205020404" pitchFamily="49" charset="0"/>
                <a:cs typeface="Courier New" panose="02070309020205020404" pitchFamily="49" charset="0"/>
              </a:rPr>
              <a:t>size acceptable for </a:t>
            </a:r>
            <a:r>
              <a:rPr lang="en-GB" sz="2000" dirty="0">
                <a:solidFill>
                  <a:schemeClr val="tx1"/>
                </a:solidFill>
                <a:latin typeface="Courier New" panose="02070309020205020404" pitchFamily="49" charset="0"/>
                <a:cs typeface="Courier New" panose="02070309020205020404" pitchFamily="49" charset="0"/>
              </a:rPr>
              <a:t>Normal distribution</a:t>
            </a:r>
            <a:r>
              <a:rPr lang="en-GB" sz="2000" dirty="0" smtClean="0">
                <a:solidFill>
                  <a:schemeClr val="tx1"/>
                </a:solidFill>
                <a:latin typeface="Courier New" panose="02070309020205020404" pitchFamily="49" charset="0"/>
                <a:cs typeface="Courier New" panose="02070309020205020404" pitchFamily="49" charset="0"/>
              </a:rPr>
              <a:t>.”);</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	</a:t>
            </a:r>
            <a:r>
              <a:rPr lang="en-GB" sz="2000" dirty="0" err="1" smtClean="0">
                <a:solidFill>
                  <a:schemeClr val="tx1"/>
                </a:solidFill>
                <a:latin typeface="Courier New" panose="02070309020205020404" pitchFamily="49" charset="0"/>
                <a:cs typeface="Courier New" panose="02070309020205020404" pitchFamily="49" charset="0"/>
              </a:rPr>
              <a:t>normalDistribution</a:t>
            </a:r>
            <a:r>
              <a:rPr lang="en-GB" sz="2000" dirty="0" smtClean="0">
                <a:solidFill>
                  <a:schemeClr val="tx1"/>
                </a:solidFill>
                <a:latin typeface="Courier New" panose="02070309020205020404" pitchFamily="49" charset="0"/>
                <a:cs typeface="Courier New" panose="02070309020205020404" pitchFamily="49" charset="0"/>
              </a:rPr>
              <a:t> </a:t>
            </a: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true;</a:t>
            </a:r>
            <a:endParaRPr lang="en-GB" sz="2000" dirty="0">
              <a:solidFill>
                <a:schemeClr val="tx1"/>
              </a:solidFill>
              <a:latin typeface="Courier New" panose="02070309020205020404" pitchFamily="49" charset="0"/>
              <a:cs typeface="Courier New" panose="02070309020205020404" pitchFamily="49" charset="0"/>
            </a:endParaRPr>
          </a:p>
          <a:p>
            <a:pPr marL="0" indent="0">
              <a:buNone/>
            </a:pPr>
            <a:r>
              <a:rPr lang="en-GB" sz="2000" dirty="0" smtClean="0">
                <a:solidFill>
                  <a:schemeClr val="tx1"/>
                </a:solidFill>
                <a:latin typeface="Courier New" panose="02070309020205020404" pitchFamily="49" charset="0"/>
                <a:cs typeface="Courier New" panose="02070309020205020404" pitchFamily="49" charset="0"/>
              </a:rPr>
              <a:t>}</a:t>
            </a:r>
            <a:endParaRPr lang="en-GB" sz="2000" dirty="0">
              <a:solidFill>
                <a:schemeClr val="tx1"/>
              </a:solidFill>
              <a:latin typeface="Courier New" panose="02070309020205020404" pitchFamily="49" charset="0"/>
              <a:cs typeface="Courier New" panose="02070309020205020404" pitchFamily="49" charset="0"/>
            </a:endParaRPr>
          </a:p>
          <a:p>
            <a:pPr marL="0" indent="0">
              <a:buNone/>
            </a:pP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2419922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Nested if</a:t>
            </a:r>
          </a:p>
        </p:txBody>
      </p:sp>
      <p:sp>
        <p:nvSpPr>
          <p:cNvPr id="12290" name="Content Placeholder 2"/>
          <p:cNvSpPr>
            <a:spLocks noGrp="1"/>
          </p:cNvSpPr>
          <p:nvPr>
            <p:ph idx="1"/>
          </p:nvPr>
        </p:nvSpPr>
        <p:spPr>
          <a:xfrm>
            <a:off x="457200" y="1600200"/>
            <a:ext cx="8222776" cy="4525963"/>
          </a:xfrm>
        </p:spPr>
        <p:txBody>
          <a:bodyPr/>
          <a:lstStyle/>
          <a:p>
            <a:r>
              <a:rPr lang="en-GB" dirty="0" smtClean="0">
                <a:solidFill>
                  <a:schemeClr val="tx1"/>
                </a:solidFill>
                <a:latin typeface="Arial" charset="0"/>
                <a:cs typeface="Arial" charset="0"/>
              </a:rPr>
              <a:t>Frequent task is testing a variable against a value, and if it does not match, trying against another value, and so on</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if (score &gt;= 70)</a:t>
            </a:r>
            <a:br>
              <a:rPr lang="en-GB" sz="2000" dirty="0" smtClean="0">
                <a:solidFill>
                  <a:schemeClr val="tx1"/>
                </a:solidFill>
                <a:latin typeface="Courier New" panose="02070309020205020404" pitchFamily="49" charset="0"/>
                <a:cs typeface="Courier New" panose="02070309020205020404" pitchFamily="49" charset="0"/>
              </a:rPr>
            </a:br>
            <a:r>
              <a:rPr lang="en-GB" sz="2000" dirty="0" smtClean="0">
                <a:solidFill>
                  <a:schemeClr val="tx1"/>
                </a:solidFill>
                <a:latin typeface="Courier New" panose="02070309020205020404" pitchFamily="49" charset="0"/>
                <a:cs typeface="Courier New" panose="02070309020205020404" pitchFamily="49" charset="0"/>
              </a:rPr>
              <a:t>	result = “First Class”;</a:t>
            </a:r>
            <a:br>
              <a:rPr lang="en-GB" sz="2000" dirty="0" smtClean="0">
                <a:solidFill>
                  <a:schemeClr val="tx1"/>
                </a:solidFill>
                <a:latin typeface="Courier New" panose="02070309020205020404" pitchFamily="49" charset="0"/>
                <a:cs typeface="Courier New" panose="02070309020205020404" pitchFamily="49" charset="0"/>
              </a:rPr>
            </a:br>
            <a:r>
              <a:rPr lang="en-GB" sz="2000" dirty="0" smtClean="0">
                <a:solidFill>
                  <a:schemeClr val="tx1"/>
                </a:solidFill>
                <a:latin typeface="Courier New" panose="02070309020205020404" pitchFamily="49" charset="0"/>
                <a:cs typeface="Courier New" panose="02070309020205020404" pitchFamily="49" charset="0"/>
              </a:rPr>
              <a:t>else if ((score &gt;= 60) &amp; (score &lt; 70))</a:t>
            </a:r>
            <a:br>
              <a:rPr lang="en-GB" sz="2000" dirty="0" smtClean="0">
                <a:solidFill>
                  <a:schemeClr val="tx1"/>
                </a:solidFill>
                <a:latin typeface="Courier New" panose="02070309020205020404" pitchFamily="49" charset="0"/>
                <a:cs typeface="Courier New" panose="02070309020205020404" pitchFamily="49" charset="0"/>
              </a:rPr>
            </a:br>
            <a:r>
              <a:rPr lang="en-GB" sz="2000" dirty="0" smtClean="0">
                <a:solidFill>
                  <a:schemeClr val="tx1"/>
                </a:solidFill>
                <a:latin typeface="Courier New" panose="02070309020205020404" pitchFamily="49" charset="0"/>
                <a:cs typeface="Courier New" panose="02070309020205020404" pitchFamily="49" charset="0"/>
              </a:rPr>
              <a:t>	result = “Upper 2nd (2.1)“;</a:t>
            </a:r>
            <a:br>
              <a:rPr lang="en-GB" sz="2000" dirty="0" smtClean="0">
                <a:solidFill>
                  <a:schemeClr val="tx1"/>
                </a:solidFill>
                <a:latin typeface="Courier New" panose="02070309020205020404" pitchFamily="49" charset="0"/>
                <a:cs typeface="Courier New" panose="02070309020205020404" pitchFamily="49" charset="0"/>
              </a:rPr>
            </a:br>
            <a:r>
              <a:rPr lang="en-GB" sz="2000" dirty="0" smtClean="0">
                <a:solidFill>
                  <a:schemeClr val="tx1"/>
                </a:solidFill>
                <a:latin typeface="Courier New" panose="02070309020205020404" pitchFamily="49" charset="0"/>
                <a:cs typeface="Courier New" panose="02070309020205020404" pitchFamily="49" charset="0"/>
              </a:rPr>
              <a:t>else if </a:t>
            </a:r>
            <a:r>
              <a:rPr lang="en-GB" sz="2000" dirty="0">
                <a:solidFill>
                  <a:schemeClr val="tx1"/>
                </a:solidFill>
                <a:latin typeface="Courier New" panose="02070309020205020404" pitchFamily="49" charset="0"/>
                <a:cs typeface="Courier New" panose="02070309020205020404" pitchFamily="49" charset="0"/>
              </a:rPr>
              <a:t>((score &gt;= </a:t>
            </a:r>
            <a:r>
              <a:rPr lang="en-GB" sz="2000" dirty="0" smtClean="0">
                <a:solidFill>
                  <a:schemeClr val="tx1"/>
                </a:solidFill>
                <a:latin typeface="Courier New" panose="02070309020205020404" pitchFamily="49" charset="0"/>
                <a:cs typeface="Courier New" panose="02070309020205020404" pitchFamily="49" charset="0"/>
              </a:rPr>
              <a:t>50) </a:t>
            </a:r>
            <a:r>
              <a:rPr lang="en-GB" sz="2000" dirty="0">
                <a:solidFill>
                  <a:schemeClr val="tx1"/>
                </a:solidFill>
                <a:latin typeface="Courier New" panose="02070309020205020404" pitchFamily="49" charset="0"/>
                <a:cs typeface="Courier New" panose="02070309020205020404" pitchFamily="49" charset="0"/>
              </a:rPr>
              <a:t>&amp; (score &lt; </a:t>
            </a:r>
            <a:r>
              <a:rPr lang="en-GB" sz="2000" dirty="0" smtClean="0">
                <a:solidFill>
                  <a:schemeClr val="tx1"/>
                </a:solidFill>
                <a:latin typeface="Courier New" panose="02070309020205020404" pitchFamily="49" charset="0"/>
                <a:cs typeface="Courier New" panose="02070309020205020404" pitchFamily="49" charset="0"/>
              </a:rPr>
              <a:t>60))</a:t>
            </a:r>
            <a:br>
              <a:rPr lang="en-GB" sz="2000" dirty="0" smtClean="0">
                <a:solidFill>
                  <a:schemeClr val="tx1"/>
                </a:solidFill>
                <a:latin typeface="Courier New" panose="02070309020205020404" pitchFamily="49" charset="0"/>
                <a:cs typeface="Courier New" panose="02070309020205020404" pitchFamily="49" charset="0"/>
              </a:rPr>
            </a:br>
            <a:r>
              <a:rPr lang="en-GB" sz="2000" dirty="0" smtClean="0">
                <a:solidFill>
                  <a:schemeClr val="tx1"/>
                </a:solidFill>
                <a:latin typeface="Courier New" panose="02070309020205020404" pitchFamily="49" charset="0"/>
                <a:cs typeface="Courier New" panose="02070309020205020404" pitchFamily="49" charset="0"/>
              </a:rPr>
              <a:t> 	result </a:t>
            </a: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“Lower 2nd (2.2)“;</a:t>
            </a:r>
          </a:p>
          <a:p>
            <a:pPr marL="0" indent="0">
              <a:buNone/>
            </a:pPr>
            <a:r>
              <a:rPr lang="en-GB" sz="2000" dirty="0" smtClean="0">
                <a:solidFill>
                  <a:schemeClr val="tx1"/>
                </a:solidFill>
                <a:latin typeface="Courier New" panose="02070309020205020404" pitchFamily="49" charset="0"/>
                <a:cs typeface="Courier New" panose="02070309020205020404" pitchFamily="49" charset="0"/>
              </a:rPr>
              <a:t>else </a:t>
            </a:r>
            <a:r>
              <a:rPr lang="en-GB" sz="2000" dirty="0">
                <a:solidFill>
                  <a:schemeClr val="tx1"/>
                </a:solidFill>
                <a:latin typeface="Courier New" panose="02070309020205020404" pitchFamily="49" charset="0"/>
                <a:cs typeface="Courier New" panose="02070309020205020404" pitchFamily="49" charset="0"/>
              </a:rPr>
              <a:t>if ((score </a:t>
            </a:r>
            <a:r>
              <a:rPr lang="en-GB" sz="2000">
                <a:solidFill>
                  <a:schemeClr val="tx1"/>
                </a:solidFill>
                <a:latin typeface="Courier New" panose="02070309020205020404" pitchFamily="49" charset="0"/>
                <a:cs typeface="Courier New" panose="02070309020205020404" pitchFamily="49" charset="0"/>
              </a:rPr>
              <a:t>&gt;= </a:t>
            </a:r>
            <a:r>
              <a:rPr lang="en-GB" sz="2000" smtClean="0">
                <a:solidFill>
                  <a:schemeClr val="tx1"/>
                </a:solidFill>
                <a:latin typeface="Courier New" panose="02070309020205020404" pitchFamily="49" charset="0"/>
                <a:cs typeface="Courier New" panose="02070309020205020404" pitchFamily="49" charset="0"/>
              </a:rPr>
              <a:t>40) </a:t>
            </a:r>
            <a:r>
              <a:rPr lang="en-GB" sz="2000" dirty="0">
                <a:solidFill>
                  <a:schemeClr val="tx1"/>
                </a:solidFill>
                <a:latin typeface="Courier New" panose="02070309020205020404" pitchFamily="49" charset="0"/>
                <a:cs typeface="Courier New" panose="02070309020205020404" pitchFamily="49" charset="0"/>
              </a:rPr>
              <a:t>&amp; (score &lt; </a:t>
            </a:r>
            <a:r>
              <a:rPr lang="en-GB" sz="2000" dirty="0" smtClean="0">
                <a:solidFill>
                  <a:schemeClr val="tx1"/>
                </a:solidFill>
                <a:latin typeface="Courier New" panose="02070309020205020404" pitchFamily="49" charset="0"/>
                <a:cs typeface="Courier New" panose="02070309020205020404" pitchFamily="49" charset="0"/>
              </a:rPr>
              <a:t>50</a:t>
            </a:r>
            <a:r>
              <a:rPr lang="en-GB" sz="2000" dirty="0">
                <a:solidFill>
                  <a:schemeClr val="tx1"/>
                </a:solidFill>
                <a:latin typeface="Courier New" panose="02070309020205020404" pitchFamily="49" charset="0"/>
                <a:cs typeface="Courier New" panose="02070309020205020404" pitchFamily="49" charset="0"/>
              </a:rPr>
              <a:t>))</a:t>
            </a:r>
            <a:br>
              <a:rPr lang="en-GB" sz="2000" dirty="0">
                <a:solidFill>
                  <a:schemeClr val="tx1"/>
                </a:solidFill>
                <a:latin typeface="Courier New" panose="02070309020205020404" pitchFamily="49" charset="0"/>
                <a:cs typeface="Courier New" panose="02070309020205020404" pitchFamily="49" charset="0"/>
              </a:rPr>
            </a:b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  result </a:t>
            </a:r>
            <a:r>
              <a:rPr lang="en-GB" sz="2000" dirty="0">
                <a:solidFill>
                  <a:schemeClr val="tx1"/>
                </a:solidFill>
                <a:latin typeface="Courier New" panose="02070309020205020404" pitchFamily="49" charset="0"/>
                <a:cs typeface="Courier New" panose="02070309020205020404" pitchFamily="49" charset="0"/>
              </a:rPr>
              <a:t>= </a:t>
            </a:r>
            <a:r>
              <a:rPr lang="en-GB" sz="2000" dirty="0" smtClean="0">
                <a:solidFill>
                  <a:schemeClr val="tx1"/>
                </a:solidFill>
                <a:latin typeface="Courier New" panose="02070309020205020404" pitchFamily="49" charset="0"/>
                <a:cs typeface="Courier New" panose="02070309020205020404" pitchFamily="49" charset="0"/>
              </a:rPr>
              <a:t>“3rd Class“;</a:t>
            </a:r>
            <a:br>
              <a:rPr lang="en-GB" sz="2000" dirty="0" smtClean="0">
                <a:solidFill>
                  <a:schemeClr val="tx1"/>
                </a:solidFill>
                <a:latin typeface="Courier New" panose="02070309020205020404" pitchFamily="49" charset="0"/>
                <a:cs typeface="Courier New" panose="02070309020205020404" pitchFamily="49" charset="0"/>
              </a:rPr>
            </a:br>
            <a:r>
              <a:rPr lang="en-GB" sz="2000" dirty="0" smtClean="0">
                <a:solidFill>
                  <a:schemeClr val="tx1"/>
                </a:solidFill>
                <a:latin typeface="Courier New" panose="02070309020205020404" pitchFamily="49" charset="0"/>
                <a:cs typeface="Courier New" panose="02070309020205020404" pitchFamily="49" charset="0"/>
              </a:rPr>
              <a:t>else result = “Fail”;</a:t>
            </a:r>
          </a:p>
          <a:p>
            <a:r>
              <a:rPr lang="en-GB" dirty="0" smtClean="0">
                <a:solidFill>
                  <a:schemeClr val="tx1"/>
                </a:solidFill>
                <a:latin typeface="Arial" charset="0"/>
                <a:cs typeface="Arial" charset="0"/>
              </a:rPr>
              <a:t>Defensive coding in terms of operators, ordering and specificity</a:t>
            </a:r>
            <a:endParaRPr lang="en-GB" dirty="0">
              <a:solidFill>
                <a:schemeClr val="tx1"/>
              </a:solidFill>
              <a:latin typeface="Arial" charset="0"/>
              <a:cs typeface="Arial" charset="0"/>
            </a:endParaRPr>
          </a:p>
          <a:p>
            <a:pPr marL="0" indent="0">
              <a:buNone/>
            </a:pPr>
            <a:r>
              <a:rPr lang="en-GB" dirty="0">
                <a:solidFill>
                  <a:schemeClr val="tx1"/>
                </a:solidFill>
                <a:latin typeface="Arial" charset="0"/>
                <a:cs typeface="Arial" charset="0"/>
              </a:rPr>
              <a:t/>
            </a:r>
            <a:br>
              <a:rPr lang="en-GB" dirty="0">
                <a:solidFill>
                  <a:schemeClr val="tx1"/>
                </a:solidFill>
                <a:latin typeface="Arial" charset="0"/>
                <a:cs typeface="Arial" charset="0"/>
              </a:rPr>
            </a:br>
            <a:r>
              <a:rPr lang="en-GB" dirty="0">
                <a:solidFill>
                  <a:schemeClr val="tx1"/>
                </a:solidFill>
                <a:latin typeface="Arial" charset="0"/>
                <a:cs typeface="Arial" charset="0"/>
              </a:rPr>
              <a:t/>
            </a:r>
            <a:br>
              <a:rPr lang="en-GB" dirty="0">
                <a:solidFill>
                  <a:schemeClr val="tx1"/>
                </a:solidFill>
                <a:latin typeface="Arial" charset="0"/>
                <a:cs typeface="Arial" charset="0"/>
              </a:rPr>
            </a:br>
            <a:r>
              <a:rPr lang="en-GB" dirty="0" smtClean="0">
                <a:solidFill>
                  <a:schemeClr val="tx1"/>
                </a:solidFill>
                <a:latin typeface="Arial" charset="0"/>
                <a:cs typeface="Arial" charset="0"/>
              </a:rPr>
              <a:t/>
            </a:r>
            <a:br>
              <a:rPr lang="en-GB" dirty="0" smtClean="0">
                <a:solidFill>
                  <a:schemeClr val="tx1"/>
                </a:solidFill>
                <a:latin typeface="Arial" charset="0"/>
                <a:cs typeface="Arial" charset="0"/>
              </a:rPr>
            </a:br>
            <a:r>
              <a:rPr lang="en-GB" dirty="0" smtClean="0">
                <a:solidFill>
                  <a:schemeClr val="tx1"/>
                </a:solidFill>
                <a:latin typeface="Arial" charset="0"/>
                <a:cs typeface="Arial" charset="0"/>
              </a:rPr>
              <a:t>		</a:t>
            </a:r>
            <a:endParaRPr lang="en-GB" dirty="0" smtClean="0">
              <a:solidFill>
                <a:schemeClr val="tx1"/>
              </a:solidFill>
            </a:endParaRPr>
          </a:p>
          <a:p>
            <a:pPr marL="0" indent="0">
              <a:buNone/>
            </a:pP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2419922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Switch conditional</a:t>
            </a:r>
          </a:p>
        </p:txBody>
      </p:sp>
      <p:sp>
        <p:nvSpPr>
          <p:cNvPr id="12290" name="Content Placeholder 2"/>
          <p:cNvSpPr>
            <a:spLocks noGrp="1"/>
          </p:cNvSpPr>
          <p:nvPr>
            <p:ph idx="1"/>
          </p:nvPr>
        </p:nvSpPr>
        <p:spPr>
          <a:xfrm>
            <a:off x="457200" y="1600200"/>
            <a:ext cx="5710238" cy="4525963"/>
          </a:xfrm>
        </p:spPr>
        <p:txBody>
          <a:bodyPr/>
          <a:lstStyle/>
          <a:p>
            <a:r>
              <a:rPr lang="en-GB" dirty="0" smtClean="0">
                <a:solidFill>
                  <a:schemeClr val="tx1"/>
                </a:solidFill>
                <a:latin typeface="Arial" charset="0"/>
                <a:cs typeface="Arial" charset="0"/>
              </a:rPr>
              <a:t>A better way of grouping some conditionals</a:t>
            </a:r>
          </a:p>
          <a:p>
            <a:pPr marL="0" indent="0">
              <a:buNone/>
            </a:pPr>
            <a:r>
              <a:rPr lang="en-GB" sz="1800" dirty="0" smtClean="0">
                <a:solidFill>
                  <a:schemeClr val="tx1"/>
                </a:solidFill>
                <a:latin typeface="Arial" charset="0"/>
                <a:cs typeface="Arial" charset="0"/>
              </a:rPr>
              <a:t>switch (</a:t>
            </a:r>
            <a:r>
              <a:rPr lang="en-GB" sz="1800" dirty="0" err="1" smtClean="0">
                <a:solidFill>
                  <a:schemeClr val="tx1"/>
                </a:solidFill>
                <a:latin typeface="Arial" charset="0"/>
                <a:cs typeface="Arial" charset="0"/>
              </a:rPr>
              <a:t>testvariable</a:t>
            </a:r>
            <a:r>
              <a:rPr lang="en-GB" sz="1800" dirty="0" smtClean="0">
                <a:solidFill>
                  <a:schemeClr val="tx1"/>
                </a:solidFill>
                <a:latin typeface="Arial" charset="0"/>
                <a:cs typeface="Arial" charset="0"/>
              </a:rPr>
              <a:t>) {</a:t>
            </a:r>
            <a:br>
              <a:rPr lang="en-GB" sz="1800" dirty="0" smtClean="0">
                <a:solidFill>
                  <a:schemeClr val="tx1"/>
                </a:solidFill>
                <a:latin typeface="Arial" charset="0"/>
                <a:cs typeface="Arial" charset="0"/>
              </a:rPr>
            </a:br>
            <a:r>
              <a:rPr lang="en-GB" sz="1800" dirty="0" smtClean="0">
                <a:solidFill>
                  <a:schemeClr val="tx1"/>
                </a:solidFill>
                <a:latin typeface="Arial" charset="0"/>
                <a:cs typeface="Arial" charset="0"/>
              </a:rPr>
              <a:t>	case “D”:</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result =“Distinction”;</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break;</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case “M”:</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result = “Merit”;</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break;</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case “P”:</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result = “Pass”;</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break;</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default:</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result= “Fail”;</a:t>
            </a:r>
          </a:p>
          <a:p>
            <a:pPr marL="0" indent="0">
              <a:buNone/>
            </a:pPr>
            <a:r>
              <a:rPr lang="en-GB" sz="1800" dirty="0">
                <a:solidFill>
                  <a:schemeClr val="tx1"/>
                </a:solidFill>
                <a:latin typeface="Arial" charset="0"/>
                <a:cs typeface="Arial" charset="0"/>
              </a:rPr>
              <a:t>}</a:t>
            </a:r>
            <a:endParaRPr lang="en-GB" sz="1800" dirty="0" smtClean="0">
              <a:solidFill>
                <a:schemeClr val="tx1"/>
              </a:solidFill>
            </a:endParaRPr>
          </a:p>
          <a:p>
            <a:pPr marL="0" indent="0">
              <a:buNone/>
            </a:pPr>
            <a:endParaRPr lang="en-GB" dirty="0" smtClean="0">
              <a:solidFill>
                <a:schemeClr val="tx1"/>
              </a:solidFill>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err="1">
                <a:latin typeface="Arial" charset="0"/>
                <a:cs typeface="Arial" charset="0"/>
              </a:rPr>
              <a:t>t</a:t>
            </a:r>
            <a:r>
              <a:rPr lang="en-GB" dirty="0" err="1" smtClean="0">
                <a:latin typeface="Arial" charset="0"/>
                <a:cs typeface="Arial" charset="0"/>
              </a:rPr>
              <a:t>estvariable</a:t>
            </a:r>
            <a:r>
              <a:rPr lang="en-GB" dirty="0" smtClean="0">
                <a:latin typeface="Arial" charset="0"/>
                <a:cs typeface="Arial" charset="0"/>
              </a:rPr>
              <a:t> can be of type byte, char, short, </a:t>
            </a:r>
            <a:r>
              <a:rPr lang="en-GB" dirty="0" err="1" smtClean="0">
                <a:latin typeface="Arial" charset="0"/>
                <a:cs typeface="Arial" charset="0"/>
              </a:rPr>
              <a:t>int</a:t>
            </a:r>
            <a:r>
              <a:rPr lang="en-GB" dirty="0" smtClean="0">
                <a:latin typeface="Arial" charset="0"/>
                <a:cs typeface="Arial" charset="0"/>
              </a:rPr>
              <a:t>, or in latest Java 7 a String class</a:t>
            </a:r>
          </a:p>
          <a:p>
            <a:pPr marL="0" indent="0"/>
            <a:r>
              <a:rPr lang="en-GB" dirty="0" smtClean="0">
                <a:latin typeface="Arial" charset="0"/>
                <a:cs typeface="Arial" charset="0"/>
              </a:rPr>
              <a:t>Can only test for equality  </a:t>
            </a:r>
          </a:p>
        </p:txBody>
      </p:sp>
    </p:spTree>
    <p:extLst>
      <p:ext uri="{BB962C8B-B14F-4D97-AF65-F5344CB8AC3E}">
        <p14:creationId xmlns:p14="http://schemas.microsoft.com/office/powerpoint/2010/main" val="2419922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Switch conditional 2</a:t>
            </a:r>
          </a:p>
        </p:txBody>
      </p:sp>
      <p:sp>
        <p:nvSpPr>
          <p:cNvPr id="12290" name="Content Placeholder 2"/>
          <p:cNvSpPr>
            <a:spLocks noGrp="1"/>
          </p:cNvSpPr>
          <p:nvPr>
            <p:ph idx="1"/>
          </p:nvPr>
        </p:nvSpPr>
        <p:spPr>
          <a:xfrm>
            <a:off x="457200" y="1600200"/>
            <a:ext cx="5710238" cy="4525963"/>
          </a:xfrm>
        </p:spPr>
        <p:txBody>
          <a:bodyPr/>
          <a:lstStyle/>
          <a:p>
            <a:pPr marL="0" indent="0">
              <a:buNone/>
            </a:pPr>
            <a:r>
              <a:rPr lang="en-GB" sz="1800" dirty="0" smtClean="0">
                <a:solidFill>
                  <a:schemeClr val="tx1"/>
                </a:solidFill>
                <a:latin typeface="Arial" charset="0"/>
                <a:cs typeface="Arial" charset="0"/>
              </a:rPr>
              <a:t>switch (</a:t>
            </a:r>
            <a:r>
              <a:rPr lang="en-GB" sz="1800" dirty="0" err="1" smtClean="0">
                <a:solidFill>
                  <a:schemeClr val="tx1"/>
                </a:solidFill>
                <a:latin typeface="Arial" charset="0"/>
                <a:cs typeface="Arial" charset="0"/>
              </a:rPr>
              <a:t>testvariable</a:t>
            </a:r>
            <a:r>
              <a:rPr lang="en-GB" sz="1800" dirty="0" smtClean="0">
                <a:solidFill>
                  <a:schemeClr val="tx1"/>
                </a:solidFill>
                <a:latin typeface="Arial" charset="0"/>
                <a:cs typeface="Arial" charset="0"/>
              </a:rPr>
              <a:t>) {</a:t>
            </a:r>
            <a:br>
              <a:rPr lang="en-GB" sz="1800" dirty="0" smtClean="0">
                <a:solidFill>
                  <a:schemeClr val="tx1"/>
                </a:solidFill>
                <a:latin typeface="Arial" charset="0"/>
                <a:cs typeface="Arial" charset="0"/>
              </a:rPr>
            </a:br>
            <a:r>
              <a:rPr lang="en-GB" sz="1800" dirty="0" smtClean="0">
                <a:solidFill>
                  <a:schemeClr val="tx1"/>
                </a:solidFill>
                <a:latin typeface="Arial" charset="0"/>
                <a:cs typeface="Arial" charset="0"/>
              </a:rPr>
              <a:t>	case “D”:</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case “M”:</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case “P”:</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result = “Honours pass”;</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break;</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default:</a:t>
            </a:r>
          </a:p>
          <a:p>
            <a:pPr marL="0" indent="0">
              <a:buNone/>
            </a:pPr>
            <a:r>
              <a:rPr lang="en-GB" sz="1800" dirty="0">
                <a:solidFill>
                  <a:schemeClr val="tx1"/>
                </a:solidFill>
                <a:latin typeface="Arial" charset="0"/>
                <a:cs typeface="Arial" charset="0"/>
              </a:rPr>
              <a:t>	</a:t>
            </a:r>
            <a:r>
              <a:rPr lang="en-GB" sz="1800" dirty="0" smtClean="0">
                <a:solidFill>
                  <a:schemeClr val="tx1"/>
                </a:solidFill>
                <a:latin typeface="Arial" charset="0"/>
                <a:cs typeface="Arial" charset="0"/>
              </a:rPr>
              <a:t>	result= “Fail”;</a:t>
            </a:r>
          </a:p>
          <a:p>
            <a:pPr marL="0" indent="0">
              <a:buNone/>
            </a:pPr>
            <a:r>
              <a:rPr lang="en-GB" sz="1800" dirty="0">
                <a:solidFill>
                  <a:schemeClr val="tx1"/>
                </a:solidFill>
                <a:latin typeface="Arial" charset="0"/>
                <a:cs typeface="Arial" charset="0"/>
              </a:rPr>
              <a:t>}</a:t>
            </a:r>
            <a:endParaRPr lang="en-GB" sz="1800" dirty="0" smtClean="0">
              <a:solidFill>
                <a:schemeClr val="tx1"/>
              </a:solidFill>
            </a:endParaRPr>
          </a:p>
          <a:p>
            <a:pPr marL="0" indent="0">
              <a:buNone/>
            </a:pPr>
            <a:endParaRPr lang="en-GB" dirty="0" smtClean="0">
              <a:solidFill>
                <a:schemeClr val="tx1"/>
              </a:solidFill>
              <a:latin typeface="Arial" charset="0"/>
              <a:cs typeface="Arial" charset="0"/>
            </a:endParaRPr>
          </a:p>
          <a:p>
            <a:r>
              <a:rPr lang="en-GB" dirty="0" smtClean="0">
                <a:solidFill>
                  <a:schemeClr val="tx1"/>
                </a:solidFill>
                <a:latin typeface="Courier New" panose="02070309020205020404" pitchFamily="49" charset="0"/>
                <a:cs typeface="Courier New" panose="02070309020205020404" pitchFamily="49" charset="0"/>
              </a:rPr>
              <a:t>default</a:t>
            </a:r>
            <a:r>
              <a:rPr lang="en-GB" dirty="0" smtClean="0">
                <a:solidFill>
                  <a:schemeClr val="tx1"/>
                </a:solidFill>
                <a:latin typeface="Arial" charset="0"/>
                <a:cs typeface="Arial" charset="0"/>
              </a:rPr>
              <a:t> is optional but provides a catch-everything-else if no case matches</a:t>
            </a:r>
          </a:p>
        </p:txBody>
      </p:sp>
      <p:sp>
        <p:nvSpPr>
          <p:cNvPr id="12291" name="Content Placeholder 3"/>
          <p:cNvSpPr>
            <a:spLocks noGrp="1"/>
          </p:cNvSpPr>
          <p:nvPr>
            <p:ph idx="10"/>
          </p:nvPr>
        </p:nvSpPr>
        <p:spPr>
          <a:xfrm>
            <a:off x="6516688" y="1939925"/>
            <a:ext cx="2170112" cy="4186238"/>
          </a:xfrm>
        </p:spPr>
        <p:txBody>
          <a:bodyPr/>
          <a:lstStyle/>
          <a:p>
            <a:pPr marL="0" indent="0"/>
            <a:r>
              <a:rPr lang="en-GB" sz="2000" dirty="0" smtClean="0">
                <a:latin typeface="Arial" charset="0"/>
                <a:cs typeface="Arial" charset="0"/>
              </a:rPr>
              <a:t>With </a:t>
            </a:r>
            <a:r>
              <a:rPr lang="en-GB" sz="2000" dirty="0" smtClean="0">
                <a:latin typeface="Courier New" panose="02070309020205020404" pitchFamily="49" charset="0"/>
                <a:cs typeface="Courier New" panose="02070309020205020404" pitchFamily="49" charset="0"/>
              </a:rPr>
              <a:t>break</a:t>
            </a:r>
            <a:r>
              <a:rPr lang="en-GB" sz="2000" dirty="0" smtClean="0">
                <a:latin typeface="Arial" charset="0"/>
                <a:cs typeface="Arial" charset="0"/>
              </a:rPr>
              <a:t> statement, once a match is made, execute statements for that match and then exit the </a:t>
            </a:r>
            <a:r>
              <a:rPr lang="en-GB" sz="2000" dirty="0" smtClean="0">
                <a:latin typeface="Courier New" panose="02070309020205020404" pitchFamily="49" charset="0"/>
                <a:cs typeface="Courier New" panose="02070309020205020404" pitchFamily="49" charset="0"/>
              </a:rPr>
              <a:t>switch</a:t>
            </a:r>
            <a:r>
              <a:rPr lang="en-GB" sz="2000" dirty="0" smtClean="0">
                <a:latin typeface="Arial" panose="020B0604020202020204" pitchFamily="34" charset="0"/>
                <a:cs typeface="Arial" panose="020B0604020202020204" pitchFamily="34" charset="0"/>
              </a:rPr>
              <a:t>. With no </a:t>
            </a:r>
            <a:r>
              <a:rPr lang="en-GB" sz="2000" dirty="0" smtClean="0">
                <a:latin typeface="Courier New" panose="02070309020205020404" pitchFamily="49" charset="0"/>
                <a:cs typeface="Courier New" panose="02070309020205020404" pitchFamily="49" charset="0"/>
              </a:rPr>
              <a:t>break</a:t>
            </a:r>
            <a:r>
              <a:rPr lang="en-GB" sz="2000" dirty="0" smtClean="0">
                <a:latin typeface="Arial" panose="020B0604020202020204" pitchFamily="34" charset="0"/>
                <a:cs typeface="Arial" panose="020B0604020202020204" pitchFamily="34" charset="0"/>
              </a:rPr>
              <a:t>, execute all </a:t>
            </a:r>
            <a:r>
              <a:rPr lang="en-GB" sz="2000" dirty="0" smtClean="0">
                <a:latin typeface="Arial" panose="020B0604020202020204" pitchFamily="34" charset="0"/>
                <a:cs typeface="Arial" panose="020B0604020202020204" pitchFamily="34" charset="0"/>
              </a:rPr>
              <a:t>case code until fall through stops</a:t>
            </a:r>
            <a:endParaRPr lang="en-GB"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029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Ternary operator</a:t>
            </a:r>
          </a:p>
        </p:txBody>
      </p:sp>
      <p:sp>
        <p:nvSpPr>
          <p:cNvPr id="12290" name="Content Placeholder 2"/>
          <p:cNvSpPr>
            <a:spLocks noGrp="1"/>
          </p:cNvSpPr>
          <p:nvPr>
            <p:ph idx="1"/>
          </p:nvPr>
        </p:nvSpPr>
        <p:spPr>
          <a:xfrm>
            <a:off x="457200" y="1600200"/>
            <a:ext cx="8222776" cy="4525963"/>
          </a:xfrm>
        </p:spPr>
        <p:txBody>
          <a:bodyPr/>
          <a:lstStyle/>
          <a:p>
            <a:r>
              <a:rPr lang="en-GB" dirty="0" smtClean="0">
                <a:solidFill>
                  <a:schemeClr val="tx1"/>
                </a:solidFill>
                <a:latin typeface="Arial" charset="0"/>
                <a:cs typeface="Arial" charset="0"/>
              </a:rPr>
              <a:t>Ternary operator also known as conditional operator</a:t>
            </a:r>
          </a:p>
          <a:p>
            <a:r>
              <a:rPr lang="en-GB" dirty="0" smtClean="0">
                <a:solidFill>
                  <a:schemeClr val="tx1"/>
                </a:solidFill>
                <a:latin typeface="Arial" charset="0"/>
                <a:cs typeface="Arial" charset="0"/>
              </a:rPr>
              <a:t>Three operand operator and is an expression so returns a value (so less general than if-else)</a:t>
            </a:r>
          </a:p>
          <a:p>
            <a:pPr marL="0" indent="0">
              <a:buNone/>
            </a:pPr>
            <a:r>
              <a:rPr lang="en-GB" dirty="0">
                <a:solidFill>
                  <a:schemeClr val="tx1"/>
                </a:solidFill>
                <a:latin typeface="Arial" charset="0"/>
                <a:cs typeface="Arial" charset="0"/>
              </a:rPr>
              <a:t>	</a:t>
            </a:r>
            <a:r>
              <a:rPr lang="en-GB" dirty="0" smtClean="0">
                <a:solidFill>
                  <a:schemeClr val="tx1"/>
                </a:solidFill>
                <a:latin typeface="Courier New" panose="02070309020205020404" pitchFamily="49" charset="0"/>
                <a:cs typeface="Courier New" panose="02070309020205020404" pitchFamily="49" charset="0"/>
              </a:rPr>
              <a:t>test ? </a:t>
            </a:r>
            <a:r>
              <a:rPr lang="en-GB" dirty="0" err="1" smtClean="0">
                <a:solidFill>
                  <a:schemeClr val="tx1"/>
                </a:solidFill>
                <a:latin typeface="Courier New" panose="02070309020205020404" pitchFamily="49" charset="0"/>
                <a:cs typeface="Courier New" panose="02070309020205020404" pitchFamily="49" charset="0"/>
              </a:rPr>
              <a:t>trueresult</a:t>
            </a:r>
            <a:r>
              <a:rPr lang="en-GB" dirty="0" smtClean="0">
                <a:solidFill>
                  <a:schemeClr val="tx1"/>
                </a:solidFill>
                <a:latin typeface="Courier New" panose="02070309020205020404" pitchFamily="49" charset="0"/>
                <a:cs typeface="Courier New" panose="02070309020205020404" pitchFamily="49" charset="0"/>
              </a:rPr>
              <a:t> : </a:t>
            </a:r>
            <a:r>
              <a:rPr lang="en-GB" dirty="0" err="1" smtClean="0">
                <a:solidFill>
                  <a:schemeClr val="tx1"/>
                </a:solidFill>
                <a:latin typeface="Courier New" panose="02070309020205020404" pitchFamily="49" charset="0"/>
                <a:cs typeface="Courier New" panose="02070309020205020404" pitchFamily="49" charset="0"/>
              </a:rPr>
              <a:t>falseresult</a:t>
            </a:r>
            <a:r>
              <a:rPr lang="en-GB" dirty="0" smtClean="0">
                <a:solidFill>
                  <a:schemeClr val="tx1"/>
                </a:solidFill>
                <a:latin typeface="Courier New" panose="02070309020205020404" pitchFamily="49" charset="0"/>
                <a:cs typeface="Courier New" panose="02070309020205020404" pitchFamily="49" charset="0"/>
              </a:rPr>
              <a:t>; </a:t>
            </a:r>
          </a:p>
          <a:p>
            <a:pPr marL="0" indent="0">
              <a:buNone/>
            </a:pPr>
            <a:r>
              <a:rPr lang="en-GB" dirty="0" smtClean="0">
                <a:solidFill>
                  <a:schemeClr val="tx1"/>
                </a:solidFill>
              </a:rPr>
              <a:t>If test is </a:t>
            </a:r>
            <a:r>
              <a:rPr lang="en-GB" dirty="0" smtClean="0">
                <a:solidFill>
                  <a:schemeClr val="tx1"/>
                </a:solidFill>
                <a:latin typeface="Courier New" panose="02070309020205020404" pitchFamily="49" charset="0"/>
                <a:cs typeface="Courier New" panose="02070309020205020404" pitchFamily="49" charset="0"/>
              </a:rPr>
              <a:t>true</a:t>
            </a:r>
            <a:r>
              <a:rPr lang="en-GB" dirty="0" smtClean="0">
                <a:solidFill>
                  <a:schemeClr val="tx1"/>
                </a:solidFill>
              </a:rPr>
              <a:t>, return value of </a:t>
            </a:r>
            <a:r>
              <a:rPr lang="en-GB" dirty="0" err="1" smtClean="0">
                <a:solidFill>
                  <a:schemeClr val="tx1"/>
                </a:solidFill>
                <a:latin typeface="Courier New" panose="02070309020205020404" pitchFamily="49" charset="0"/>
                <a:cs typeface="Courier New" panose="02070309020205020404" pitchFamily="49" charset="0"/>
              </a:rPr>
              <a:t>trueresult</a:t>
            </a:r>
            <a:endParaRPr lang="en-GB" dirty="0">
              <a:solidFill>
                <a:schemeClr val="tx1"/>
              </a:solidFill>
              <a:latin typeface="Courier New" panose="02070309020205020404" pitchFamily="49" charset="0"/>
              <a:cs typeface="Courier New" panose="02070309020205020404" pitchFamily="49" charset="0"/>
            </a:endParaRPr>
          </a:p>
          <a:p>
            <a:pPr marL="0" indent="0">
              <a:buNone/>
            </a:pPr>
            <a:r>
              <a:rPr lang="en-GB" dirty="0" smtClean="0">
                <a:solidFill>
                  <a:schemeClr val="tx1"/>
                </a:solidFill>
              </a:rPr>
              <a:t>If test is </a:t>
            </a:r>
            <a:r>
              <a:rPr lang="en-GB" dirty="0" smtClean="0">
                <a:solidFill>
                  <a:schemeClr val="tx1"/>
                </a:solidFill>
                <a:latin typeface="Courier New" panose="02070309020205020404" pitchFamily="49" charset="0"/>
                <a:cs typeface="Courier New" panose="02070309020205020404" pitchFamily="49" charset="0"/>
              </a:rPr>
              <a:t>false</a:t>
            </a:r>
            <a:r>
              <a:rPr lang="en-GB" dirty="0" smtClean="0">
                <a:solidFill>
                  <a:schemeClr val="tx1"/>
                </a:solidFill>
              </a:rPr>
              <a:t>, return value of </a:t>
            </a:r>
            <a:r>
              <a:rPr lang="en-GB" dirty="0" err="1" smtClean="0">
                <a:solidFill>
                  <a:schemeClr val="tx1"/>
                </a:solidFill>
                <a:latin typeface="Courier New" panose="02070309020205020404" pitchFamily="49" charset="0"/>
                <a:cs typeface="Courier New" panose="02070309020205020404" pitchFamily="49" charset="0"/>
              </a:rPr>
              <a:t>falseresult</a:t>
            </a:r>
            <a:endParaRPr lang="en-GB" dirty="0" smtClean="0">
              <a:solidFill>
                <a:schemeClr val="tx1"/>
              </a:solidFill>
              <a:latin typeface="Courier New" panose="02070309020205020404" pitchFamily="49" charset="0"/>
              <a:cs typeface="Courier New" panose="02070309020205020404" pitchFamily="49" charset="0"/>
            </a:endParaRPr>
          </a:p>
          <a:p>
            <a:pPr marL="0" indent="0">
              <a:buNone/>
            </a:pPr>
            <a:endParaRPr lang="en-GB" sz="2000" dirty="0" smtClean="0">
              <a:solidFill>
                <a:schemeClr val="tx1"/>
              </a:solidFill>
              <a:latin typeface="Courier New" panose="02070309020205020404" pitchFamily="49" charset="0"/>
              <a:cs typeface="Courier New" panose="02070309020205020404" pitchFamily="49" charset="0"/>
            </a:endParaRPr>
          </a:p>
          <a:p>
            <a:pPr marL="0" indent="0">
              <a:buNone/>
            </a:pPr>
            <a:r>
              <a:rPr lang="en-GB" sz="2000" dirty="0" err="1" smtClean="0">
                <a:solidFill>
                  <a:schemeClr val="tx1"/>
                </a:solidFill>
                <a:latin typeface="Courier New" panose="02070309020205020404" pitchFamily="49" charset="0"/>
                <a:cs typeface="Courier New" panose="02070309020205020404" pitchFamily="49" charset="0"/>
              </a:rPr>
              <a:t>int</a:t>
            </a:r>
            <a:r>
              <a:rPr lang="en-GB" sz="2000" dirty="0" smtClean="0">
                <a:solidFill>
                  <a:schemeClr val="tx1"/>
                </a:solidFill>
                <a:latin typeface="Courier New" panose="02070309020205020404" pitchFamily="49" charset="0"/>
                <a:cs typeface="Courier New" panose="02070309020205020404" pitchFamily="49" charset="0"/>
              </a:rPr>
              <a:t> </a:t>
            </a:r>
            <a:r>
              <a:rPr lang="en-GB" sz="2000" dirty="0" err="1" smtClean="0">
                <a:solidFill>
                  <a:schemeClr val="tx1"/>
                </a:solidFill>
                <a:latin typeface="Courier New" panose="02070309020205020404" pitchFamily="49" charset="0"/>
                <a:cs typeface="Courier New" panose="02070309020205020404" pitchFamily="49" charset="0"/>
              </a:rPr>
              <a:t>runningMax</a:t>
            </a:r>
            <a:r>
              <a:rPr lang="en-GB" sz="2000" dirty="0" smtClean="0">
                <a:solidFill>
                  <a:schemeClr val="tx1"/>
                </a:solidFill>
                <a:latin typeface="Courier New" panose="02070309020205020404" pitchFamily="49" charset="0"/>
                <a:cs typeface="Courier New" panose="02070309020205020404" pitchFamily="49" charset="0"/>
              </a:rPr>
              <a:t> = </a:t>
            </a:r>
            <a:r>
              <a:rPr lang="en-GB" sz="2000" dirty="0" err="1" smtClean="0">
                <a:solidFill>
                  <a:schemeClr val="tx1"/>
                </a:solidFill>
                <a:latin typeface="Courier New" panose="02070309020205020404" pitchFamily="49" charset="0"/>
                <a:cs typeface="Courier New" panose="02070309020205020404" pitchFamily="49" charset="0"/>
              </a:rPr>
              <a:t>currentMax</a:t>
            </a:r>
            <a:r>
              <a:rPr lang="en-GB" sz="2000" dirty="0" smtClean="0">
                <a:solidFill>
                  <a:schemeClr val="tx1"/>
                </a:solidFill>
                <a:latin typeface="Courier New" panose="02070309020205020404" pitchFamily="49" charset="0"/>
                <a:cs typeface="Courier New" panose="02070309020205020404" pitchFamily="49" charset="0"/>
              </a:rPr>
              <a:t> &gt; </a:t>
            </a:r>
            <a:r>
              <a:rPr lang="en-GB" sz="2000" dirty="0" err="1" smtClean="0">
                <a:solidFill>
                  <a:schemeClr val="tx1"/>
                </a:solidFill>
                <a:latin typeface="Courier New" panose="02070309020205020404" pitchFamily="49" charset="0"/>
                <a:cs typeface="Courier New" panose="02070309020205020404" pitchFamily="49" charset="0"/>
              </a:rPr>
              <a:t>currentValue</a:t>
            </a:r>
            <a:r>
              <a:rPr lang="en-GB" sz="2000" dirty="0" smtClean="0">
                <a:solidFill>
                  <a:schemeClr val="tx1"/>
                </a:solidFill>
                <a:latin typeface="Courier New" panose="02070309020205020404" pitchFamily="49" charset="0"/>
                <a:cs typeface="Courier New" panose="02070309020205020404" pitchFamily="49" charset="0"/>
              </a:rPr>
              <a:t> ? </a:t>
            </a:r>
            <a:r>
              <a:rPr lang="en-GB" sz="2000" dirty="0" err="1" smtClean="0">
                <a:solidFill>
                  <a:schemeClr val="tx1"/>
                </a:solidFill>
                <a:latin typeface="Courier New" panose="02070309020205020404" pitchFamily="49" charset="0"/>
                <a:cs typeface="Courier New" panose="02070309020205020404" pitchFamily="49" charset="0"/>
              </a:rPr>
              <a:t>currentMax</a:t>
            </a:r>
            <a:r>
              <a:rPr lang="en-GB" sz="2000" dirty="0" smtClean="0">
                <a:solidFill>
                  <a:schemeClr val="tx1"/>
                </a:solidFill>
                <a:latin typeface="Courier New" panose="02070309020205020404" pitchFamily="49" charset="0"/>
                <a:cs typeface="Courier New" panose="02070309020205020404" pitchFamily="49" charset="0"/>
              </a:rPr>
              <a:t> : </a:t>
            </a:r>
            <a:r>
              <a:rPr lang="en-GB" sz="2000" dirty="0" err="1" smtClean="0">
                <a:solidFill>
                  <a:schemeClr val="tx1"/>
                </a:solidFill>
                <a:latin typeface="Courier New" panose="02070309020205020404" pitchFamily="49" charset="0"/>
                <a:cs typeface="Courier New" panose="02070309020205020404" pitchFamily="49" charset="0"/>
              </a:rPr>
              <a:t>currentValue</a:t>
            </a:r>
            <a:r>
              <a:rPr lang="en-GB" sz="2000" dirty="0" smtClean="0">
                <a:solidFill>
                  <a:schemeClr val="tx1"/>
                </a:solidFill>
                <a:latin typeface="Courier New" panose="02070309020205020404" pitchFamily="49" charset="0"/>
                <a:cs typeface="Courier New" panose="02070309020205020404" pitchFamily="49" charset="0"/>
              </a:rPr>
              <a:t>;</a:t>
            </a:r>
          </a:p>
          <a:p>
            <a:pPr marL="0" indent="0">
              <a:buNone/>
            </a:pPr>
            <a:endParaRPr lang="en-GB" dirty="0" smtClean="0">
              <a:solidFill>
                <a:schemeClr val="tx1"/>
              </a:solidFill>
            </a:endParaRPr>
          </a:p>
          <a:p>
            <a:pPr marL="0" indent="0">
              <a:buNone/>
            </a:pP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1972575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2191</TotalTime>
  <Words>779</Words>
  <Application>Microsoft Office PowerPoint</Application>
  <PresentationFormat>On-screen Show (4:3)</PresentationFormat>
  <Paragraphs>140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Java Programming Lecture 3: Conditions and Loops</vt:lpstr>
      <vt:lpstr>Statement Blocks</vt:lpstr>
      <vt:lpstr>Statement Blocks and Scope</vt:lpstr>
      <vt:lpstr>If conditional</vt:lpstr>
      <vt:lpstr>If then else</vt:lpstr>
      <vt:lpstr>Nested if</vt:lpstr>
      <vt:lpstr>Switch conditional</vt:lpstr>
      <vt:lpstr>Switch conditional 2</vt:lpstr>
      <vt:lpstr>Ternary operator</vt:lpstr>
      <vt:lpstr>While loop</vt:lpstr>
      <vt:lpstr>Do While loop</vt:lpstr>
      <vt:lpstr>Do while and While loop</vt:lpstr>
      <vt:lpstr>For loops</vt:lpstr>
      <vt:lpstr>For loops 2</vt:lpstr>
      <vt:lpstr>For loops 3</vt:lpstr>
      <vt:lpstr>Nested loops</vt:lpstr>
      <vt:lpstr>Break</vt:lpstr>
      <vt:lpstr>Continue</vt:lpstr>
    </vt:vector>
  </TitlesOfParts>
  <Company>designflavour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100</cp:revision>
  <dcterms:created xsi:type="dcterms:W3CDTF">2011-03-16T14:24:04Z</dcterms:created>
  <dcterms:modified xsi:type="dcterms:W3CDTF">2013-10-16T09:02:25Z</dcterms:modified>
</cp:coreProperties>
</file>