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3" r:id="rId3"/>
    <p:sldId id="264" r:id="rId4"/>
    <p:sldId id="265" r:id="rId5"/>
    <p:sldId id="266" r:id="rId6"/>
    <p:sldId id="291" r:id="rId7"/>
    <p:sldId id="268" r:id="rId8"/>
    <p:sldId id="269" r:id="rId9"/>
    <p:sldId id="270" r:id="rId10"/>
    <p:sldId id="271" r:id="rId11"/>
    <p:sldId id="278" r:id="rId12"/>
    <p:sldId id="279" r:id="rId13"/>
    <p:sldId id="273" r:id="rId14"/>
    <p:sldId id="293" r:id="rId15"/>
    <p:sldId id="272" r:id="rId16"/>
    <p:sldId id="274" r:id="rId17"/>
    <p:sldId id="294" r:id="rId18"/>
    <p:sldId id="275" r:id="rId19"/>
    <p:sldId id="276" r:id="rId20"/>
    <p:sldId id="277" r:id="rId21"/>
    <p:sldId id="280" r:id="rId22"/>
    <p:sldId id="295" r:id="rId23"/>
    <p:sldId id="297" r:id="rId24"/>
    <p:sldId id="296" r:id="rId25"/>
    <p:sldId id="283" r:id="rId2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1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10/22/2013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a:latin typeface="Arial" charset="0"/>
                <a:cs typeface="Arial" charset="0"/>
              </a:rPr>
              <a:t>Introduction to Java Programming</a:t>
            </a:r>
            <a:br>
              <a:rPr lang="en-GB" dirty="0">
                <a:latin typeface="Arial" charset="0"/>
                <a:cs typeface="Arial" charset="0"/>
              </a:rPr>
            </a:br>
            <a:r>
              <a:rPr lang="en-GB" dirty="0">
                <a:latin typeface="Arial" charset="0"/>
                <a:cs typeface="Arial" charset="0"/>
              </a:rPr>
              <a:t>Lecture </a:t>
            </a:r>
            <a:r>
              <a:rPr lang="en-GB" dirty="0" smtClean="0">
                <a:latin typeface="Arial" charset="0"/>
                <a:cs typeface="Arial" charset="0"/>
              </a:rPr>
              <a:t>4: Arrays and </a:t>
            </a:r>
            <a:r>
              <a:rPr lang="en-GB" dirty="0" err="1" smtClean="0">
                <a:latin typeface="Arial" charset="0"/>
                <a:cs typeface="Arial" charset="0"/>
              </a:rPr>
              <a:t>ArrayLists</a:t>
            </a:r>
            <a:endParaRPr lang="en-GB"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Array Length</a:t>
            </a:r>
          </a:p>
        </p:txBody>
      </p:sp>
      <p:sp>
        <p:nvSpPr>
          <p:cNvPr id="12290" name="Content Placeholder 2"/>
          <p:cNvSpPr>
            <a:spLocks noGrp="1"/>
          </p:cNvSpPr>
          <p:nvPr>
            <p:ph idx="1"/>
          </p:nvPr>
        </p:nvSpPr>
        <p:spPr>
          <a:xfrm>
            <a:off x="457200" y="1600200"/>
            <a:ext cx="5710238" cy="4525963"/>
          </a:xfrm>
        </p:spPr>
        <p:txBody>
          <a:bodyPr/>
          <a:lstStyle/>
          <a:p>
            <a:r>
              <a:rPr lang="en-GB" dirty="0" smtClean="0">
                <a:latin typeface="Arial" charset="0"/>
                <a:cs typeface="Arial" charset="0"/>
              </a:rPr>
              <a:t>Every array has a length and this is stored in a length instance variable</a:t>
            </a:r>
          </a:p>
          <a:p>
            <a:r>
              <a:rPr lang="en-GB" dirty="0" smtClean="0">
                <a:latin typeface="Arial" charset="0"/>
                <a:cs typeface="Arial" charset="0"/>
              </a:rPr>
              <a:t>To access this, use </a:t>
            </a:r>
            <a:r>
              <a:rPr lang="en-GB" dirty="0" err="1" smtClean="0">
                <a:latin typeface="Arial" charset="0"/>
                <a:cs typeface="Arial" charset="0"/>
              </a:rPr>
              <a:t>arrayname.length</a:t>
            </a:r>
            <a:endParaRPr lang="en-GB" dirty="0" smtClean="0">
              <a:latin typeface="Arial" charset="0"/>
              <a:cs typeface="Arial" charset="0"/>
            </a:endParaRPr>
          </a:p>
          <a:p>
            <a:r>
              <a:rPr lang="en-GB" dirty="0" smtClean="0">
                <a:latin typeface="Arial" charset="0"/>
                <a:cs typeface="Arial" charset="0"/>
              </a:rPr>
              <a:t>So </a:t>
            </a:r>
            <a:r>
              <a:rPr lang="en-GB" dirty="0" err="1" smtClean="0">
                <a:latin typeface="Arial" charset="0"/>
                <a:cs typeface="Arial" charset="0"/>
              </a:rPr>
              <a:t>titles.length</a:t>
            </a:r>
            <a:r>
              <a:rPr lang="en-GB" dirty="0" smtClean="0">
                <a:latin typeface="Arial" charset="0"/>
                <a:cs typeface="Arial" charset="0"/>
              </a:rPr>
              <a:t> would return 6</a:t>
            </a:r>
          </a:p>
          <a:p>
            <a:r>
              <a:rPr lang="en-GB" dirty="0" smtClean="0">
                <a:latin typeface="Arial" charset="0"/>
                <a:cs typeface="Arial" charset="0"/>
              </a:rPr>
              <a:t>Use array length in loops to ensure array boundaries are respected</a:t>
            </a:r>
          </a:p>
        </p:txBody>
      </p:sp>
      <p:sp>
        <p:nvSpPr>
          <p:cNvPr id="12291" name="Content Placeholder 3"/>
          <p:cNvSpPr>
            <a:spLocks noGrp="1"/>
          </p:cNvSpPr>
          <p:nvPr>
            <p:ph idx="10"/>
          </p:nvPr>
        </p:nvSpPr>
        <p:spPr>
          <a:xfrm>
            <a:off x="6516688" y="1939925"/>
            <a:ext cx="2170112" cy="4186238"/>
          </a:xfrm>
        </p:spPr>
        <p:txBody>
          <a:bodyPr/>
          <a:lstStyle/>
          <a:p>
            <a:endParaRPr lang="en-GB" smtClean="0">
              <a:latin typeface="Arial" charset="0"/>
              <a:cs typeface="Arial" charset="0"/>
            </a:endParaRPr>
          </a:p>
        </p:txBody>
      </p:sp>
    </p:spTree>
    <p:extLst>
      <p:ext uri="{BB962C8B-B14F-4D97-AF65-F5344CB8AC3E}">
        <p14:creationId xmlns:p14="http://schemas.microsoft.com/office/powerpoint/2010/main" val="297975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487" y="3290438"/>
            <a:ext cx="4517092" cy="2199422"/>
          </a:xfrm>
          <a:prstGeom prst="rect">
            <a:avLst/>
          </a:prstGeom>
        </p:spPr>
      </p:pic>
      <p:sp>
        <p:nvSpPr>
          <p:cNvPr id="12289" name="Title 1"/>
          <p:cNvSpPr>
            <a:spLocks noGrp="1"/>
          </p:cNvSpPr>
          <p:nvPr>
            <p:ph type="title"/>
          </p:nvPr>
        </p:nvSpPr>
        <p:spPr>
          <a:xfrm>
            <a:off x="608013" y="274638"/>
            <a:ext cx="5559425" cy="1143000"/>
          </a:xfrm>
        </p:spPr>
        <p:txBody>
          <a:bodyPr/>
          <a:lstStyle/>
          <a:p>
            <a:r>
              <a:rPr lang="en-GB" dirty="0" smtClean="0">
                <a:ea typeface="Arial Bold"/>
              </a:rPr>
              <a:t>Multidimensional Arrays</a:t>
            </a:r>
          </a:p>
        </p:txBody>
      </p:sp>
      <p:sp>
        <p:nvSpPr>
          <p:cNvPr id="12290" name="Content Placeholder 2"/>
          <p:cNvSpPr>
            <a:spLocks noGrp="1"/>
          </p:cNvSpPr>
          <p:nvPr>
            <p:ph idx="1"/>
          </p:nvPr>
        </p:nvSpPr>
        <p:spPr>
          <a:xfrm>
            <a:off x="457200" y="1600200"/>
            <a:ext cx="8222776" cy="4525963"/>
          </a:xfrm>
        </p:spPr>
        <p:txBody>
          <a:bodyPr/>
          <a:lstStyle/>
          <a:p>
            <a:r>
              <a:rPr lang="en-GB" dirty="0" smtClean="0">
                <a:latin typeface="Arial" charset="0"/>
                <a:cs typeface="Arial" charset="0"/>
              </a:rPr>
              <a:t>Arrays can be multi-dimensional, typically to store tables (matrices) of data in rows and columns.</a:t>
            </a:r>
          </a:p>
          <a:p>
            <a:r>
              <a:rPr lang="en-GB" dirty="0" smtClean="0">
                <a:latin typeface="Arial" charset="0"/>
                <a:cs typeface="Arial" charset="0"/>
              </a:rPr>
              <a:t>Requires multiple indices. By convention, for a 2-dimensional array, 1</a:t>
            </a:r>
            <a:r>
              <a:rPr lang="en-GB" baseline="30000" dirty="0" smtClean="0">
                <a:latin typeface="Arial" charset="0"/>
                <a:cs typeface="Arial" charset="0"/>
              </a:rPr>
              <a:t>st</a:t>
            </a:r>
            <a:r>
              <a:rPr lang="en-GB" dirty="0" smtClean="0">
                <a:latin typeface="Arial" charset="0"/>
                <a:cs typeface="Arial" charset="0"/>
              </a:rPr>
              <a:t> index is for rows, 2</a:t>
            </a:r>
            <a:r>
              <a:rPr lang="en-GB" baseline="30000" dirty="0" smtClean="0">
                <a:latin typeface="Arial" charset="0"/>
                <a:cs typeface="Arial" charset="0"/>
              </a:rPr>
              <a:t>nd</a:t>
            </a:r>
            <a:r>
              <a:rPr lang="en-GB" dirty="0" smtClean="0">
                <a:latin typeface="Arial" charset="0"/>
                <a:cs typeface="Arial" charset="0"/>
              </a:rPr>
              <a:t> index is for columns</a:t>
            </a:r>
          </a:p>
          <a:p>
            <a:pPr marL="0" indent="0">
              <a:buNone/>
            </a:pPr>
            <a:endParaRPr lang="en-GB" dirty="0">
              <a:latin typeface="Arial" charset="0"/>
              <a:cs typeface="Arial" charset="0"/>
            </a:endParaRPr>
          </a:p>
          <a:p>
            <a:endParaRPr lang="en-GB" dirty="0" smtClean="0">
              <a:latin typeface="Arial" charset="0"/>
              <a:cs typeface="Arial" charset="0"/>
            </a:endParaRPr>
          </a:p>
          <a:p>
            <a:endParaRPr lang="en-GB" dirty="0" smtClean="0">
              <a:latin typeface="Arial" charset="0"/>
              <a:cs typeface="Arial" charset="0"/>
            </a:endParaRPr>
          </a:p>
          <a:p>
            <a:endParaRPr lang="en-GB" dirty="0" smtClean="0">
              <a:latin typeface="Arial" charset="0"/>
              <a:cs typeface="Arial" charset="0"/>
            </a:endParaRPr>
          </a:p>
          <a:p>
            <a:r>
              <a:rPr lang="en-GB" dirty="0" smtClean="0">
                <a:latin typeface="Arial" charset="0"/>
                <a:cs typeface="Arial" charset="0"/>
              </a:rPr>
              <a:t>Create 2 dimensional 3 by 4 row </a:t>
            </a:r>
            <a:r>
              <a:rPr lang="en-GB" dirty="0" err="1" smtClean="0">
                <a:latin typeface="Arial" charset="0"/>
                <a:cs typeface="Arial" charset="0"/>
              </a:rPr>
              <a:t>int</a:t>
            </a:r>
            <a:r>
              <a:rPr lang="en-GB" dirty="0" smtClean="0">
                <a:latin typeface="Arial" charset="0"/>
                <a:cs typeface="Arial" charset="0"/>
              </a:rPr>
              <a:t> array</a:t>
            </a:r>
          </a:p>
          <a:p>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a = new </a:t>
            </a: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[3][4]; </a:t>
            </a:r>
          </a:p>
          <a:p>
            <a:r>
              <a:rPr lang="en-GB" dirty="0" smtClean="0">
                <a:latin typeface="Courier New" panose="02070309020205020404" pitchFamily="49" charset="0"/>
                <a:cs typeface="Courier New" panose="02070309020205020404" pitchFamily="49" charset="0"/>
              </a:rPr>
              <a:t>a[1][0] = 5; // set value</a:t>
            </a: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2266815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Multidimensional Arrays</a:t>
            </a:r>
          </a:p>
        </p:txBody>
      </p:sp>
      <p:sp>
        <p:nvSpPr>
          <p:cNvPr id="12290" name="Content Placeholder 2"/>
          <p:cNvSpPr>
            <a:spLocks noGrp="1"/>
          </p:cNvSpPr>
          <p:nvPr>
            <p:ph idx="1"/>
          </p:nvPr>
        </p:nvSpPr>
        <p:spPr>
          <a:xfrm>
            <a:off x="457199" y="1600200"/>
            <a:ext cx="8195481" cy="4525963"/>
          </a:xfrm>
        </p:spPr>
        <p:txBody>
          <a:bodyPr/>
          <a:lstStyle/>
          <a:p>
            <a:r>
              <a:rPr lang="en-GB" dirty="0" smtClean="0">
                <a:latin typeface="Arial" charset="0"/>
                <a:cs typeface="Arial" charset="0"/>
              </a:rPr>
              <a:t>Can create and initialise arrays at same time</a:t>
            </a:r>
          </a:p>
          <a:p>
            <a:r>
              <a:rPr lang="en-GB" dirty="0" err="1">
                <a:latin typeface="Courier New" panose="02070309020205020404" pitchFamily="49" charset="0"/>
                <a:cs typeface="Courier New" panose="02070309020205020404" pitchFamily="49" charset="0"/>
              </a:rPr>
              <a:t>i</a:t>
            </a:r>
            <a:r>
              <a:rPr lang="en-GB" dirty="0" err="1" smtClean="0">
                <a:latin typeface="Courier New" panose="02070309020205020404" pitchFamily="49" charset="0"/>
                <a:cs typeface="Courier New" panose="02070309020205020404" pitchFamily="49" charset="0"/>
              </a:rPr>
              <a:t>nt</a:t>
            </a:r>
            <a:r>
              <a:rPr lang="en-GB" dirty="0" smtClean="0">
                <a:latin typeface="Courier New" panose="02070309020205020404" pitchFamily="49" charset="0"/>
                <a:cs typeface="Courier New" panose="02070309020205020404" pitchFamily="49" charset="0"/>
              </a:rPr>
              <a:t>[][] b = { {1, 2} , {3, 4} };</a:t>
            </a:r>
          </a:p>
          <a:p>
            <a:r>
              <a:rPr lang="en-GB" dirty="0" smtClean="0">
                <a:latin typeface="Arial" charset="0"/>
                <a:cs typeface="Arial" charset="0"/>
              </a:rPr>
              <a:t>Initial values are grouped by rows in braces, so </a:t>
            </a:r>
            <a:r>
              <a:rPr lang="en-GB" dirty="0" smtClean="0">
                <a:latin typeface="Courier New" panose="02070309020205020404" pitchFamily="49" charset="0"/>
                <a:cs typeface="Courier New" panose="02070309020205020404" pitchFamily="49" charset="0"/>
              </a:rPr>
              <a:t>b[0][0] = 1</a:t>
            </a:r>
            <a:r>
              <a:rPr lang="en-GB" dirty="0" smtClean="0">
                <a:latin typeface="Arial" charset="0"/>
                <a:cs typeface="Arial" charset="0"/>
              </a:rPr>
              <a:t> and </a:t>
            </a:r>
            <a:r>
              <a:rPr lang="en-GB" dirty="0" smtClean="0">
                <a:latin typeface="Courier New" panose="02070309020205020404" pitchFamily="49" charset="0"/>
                <a:cs typeface="Courier New" panose="02070309020205020404" pitchFamily="49" charset="0"/>
              </a:rPr>
              <a:t>b[0][1] = 2</a:t>
            </a:r>
          </a:p>
          <a:p>
            <a:r>
              <a:rPr lang="en-GB" dirty="0" smtClean="0">
                <a:latin typeface="Arial" charset="0"/>
                <a:cs typeface="Arial" charset="0"/>
              </a:rPr>
              <a:t>Can have uneven arrays where columns do not have equal length for all rows</a:t>
            </a:r>
          </a:p>
          <a:p>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c = { {1, 2} , {3, 4, 5} }; </a:t>
            </a:r>
            <a:br>
              <a:rPr lang="en-GB" dirty="0" smtClean="0">
                <a:latin typeface="Courier New" panose="02070309020205020404" pitchFamily="49" charset="0"/>
                <a:cs typeface="Courier New" panose="02070309020205020404" pitchFamily="49" charset="0"/>
              </a:rPr>
            </a:br>
            <a:r>
              <a:rPr lang="en-GB" dirty="0" smtClean="0">
                <a:latin typeface="Courier New" panose="02070309020205020404" pitchFamily="49" charset="0"/>
                <a:cs typeface="Courier New" panose="02070309020205020404" pitchFamily="49" charset="0"/>
              </a:rPr>
              <a:t>// 0</a:t>
            </a:r>
            <a:r>
              <a:rPr lang="en-GB" baseline="30000" dirty="0" smtClean="0">
                <a:latin typeface="Courier New" panose="02070309020205020404" pitchFamily="49" charset="0"/>
                <a:cs typeface="Courier New" panose="02070309020205020404" pitchFamily="49" charset="0"/>
              </a:rPr>
              <a:t>th</a:t>
            </a:r>
            <a:r>
              <a:rPr lang="en-GB" dirty="0" smtClean="0">
                <a:latin typeface="Courier New" panose="02070309020205020404" pitchFamily="49" charset="0"/>
                <a:cs typeface="Courier New" panose="02070309020205020404" pitchFamily="49" charset="0"/>
              </a:rPr>
              <a:t> row has 2 columns, 1</a:t>
            </a:r>
            <a:r>
              <a:rPr lang="en-GB" baseline="30000" dirty="0" smtClean="0">
                <a:latin typeface="Courier New" panose="02070309020205020404" pitchFamily="49" charset="0"/>
                <a:cs typeface="Courier New" panose="02070309020205020404" pitchFamily="49" charset="0"/>
              </a:rPr>
              <a:t>st</a:t>
            </a:r>
            <a:r>
              <a:rPr lang="en-GB" dirty="0" smtClean="0">
                <a:latin typeface="Courier New" panose="02070309020205020404" pitchFamily="49" charset="0"/>
                <a:cs typeface="Courier New" panose="02070309020205020404" pitchFamily="49" charset="0"/>
              </a:rPr>
              <a:t> rows has 3</a:t>
            </a:r>
            <a:endParaRPr lang="en-GB" dirty="0">
              <a:latin typeface="Courier New" panose="02070309020205020404" pitchFamily="49" charset="0"/>
              <a:cs typeface="Courier New" panose="02070309020205020404" pitchFamily="49" charset="0"/>
            </a:endParaRPr>
          </a:p>
          <a:p>
            <a:r>
              <a:rPr lang="en-GB" dirty="0" smtClean="0">
                <a:latin typeface="Arial" panose="020B0604020202020204" pitchFamily="34" charset="0"/>
                <a:cs typeface="Arial" panose="020B0604020202020204" pitchFamily="34" charset="0"/>
              </a:rPr>
              <a:t>Can create uneven arrays with new</a:t>
            </a:r>
          </a:p>
          <a:p>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c = new </a:t>
            </a: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[2][]; </a:t>
            </a:r>
          </a:p>
          <a:p>
            <a:r>
              <a:rPr lang="en-GB" dirty="0">
                <a:latin typeface="Courier New" panose="02070309020205020404" pitchFamily="49" charset="0"/>
                <a:cs typeface="Courier New" panose="02070309020205020404" pitchFamily="49" charset="0"/>
              </a:rPr>
              <a:t>c</a:t>
            </a:r>
            <a:r>
              <a:rPr lang="en-GB" dirty="0" smtClean="0">
                <a:latin typeface="Courier New" panose="02070309020205020404" pitchFamily="49" charset="0"/>
                <a:cs typeface="Courier New" panose="02070309020205020404" pitchFamily="49" charset="0"/>
              </a:rPr>
              <a:t>[0] = new </a:t>
            </a: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[2]; // 2 cols for 0</a:t>
            </a:r>
            <a:r>
              <a:rPr lang="en-GB" baseline="30000" dirty="0" smtClean="0">
                <a:latin typeface="Courier New" panose="02070309020205020404" pitchFamily="49" charset="0"/>
                <a:cs typeface="Courier New" panose="02070309020205020404" pitchFamily="49" charset="0"/>
              </a:rPr>
              <a:t>th</a:t>
            </a:r>
            <a:r>
              <a:rPr lang="en-GB" dirty="0" smtClean="0">
                <a:latin typeface="Courier New" panose="02070309020205020404" pitchFamily="49" charset="0"/>
                <a:cs typeface="Courier New" panose="02070309020205020404" pitchFamily="49" charset="0"/>
              </a:rPr>
              <a:t> row</a:t>
            </a:r>
          </a:p>
          <a:p>
            <a:r>
              <a:rPr lang="en-GB" dirty="0" smtClean="0">
                <a:latin typeface="Courier New" panose="02070309020205020404" pitchFamily="49" charset="0"/>
                <a:cs typeface="Courier New" panose="02070309020205020404" pitchFamily="49" charset="0"/>
              </a:rPr>
              <a:t>c[1] = new </a:t>
            </a: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[3]; // 3 cols for 1</a:t>
            </a:r>
            <a:r>
              <a:rPr lang="en-GB" baseline="30000" dirty="0" smtClean="0">
                <a:latin typeface="Courier New" panose="02070309020205020404" pitchFamily="49" charset="0"/>
                <a:cs typeface="Courier New" panose="02070309020205020404" pitchFamily="49" charset="0"/>
              </a:rPr>
              <a:t>st</a:t>
            </a:r>
            <a:r>
              <a:rPr lang="en-GB" dirty="0" smtClean="0">
                <a:latin typeface="Courier New" panose="02070309020205020404" pitchFamily="49" charset="0"/>
                <a:cs typeface="Courier New" panose="02070309020205020404" pitchFamily="49" charset="0"/>
              </a:rPr>
              <a:t> row</a:t>
            </a:r>
          </a:p>
        </p:txBody>
      </p:sp>
    </p:spTree>
    <p:extLst>
      <p:ext uri="{BB962C8B-B14F-4D97-AF65-F5344CB8AC3E}">
        <p14:creationId xmlns:p14="http://schemas.microsoft.com/office/powerpoint/2010/main" val="456336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Multiple Dimensions and Loops</a:t>
            </a:r>
          </a:p>
        </p:txBody>
      </p:sp>
      <p:sp>
        <p:nvSpPr>
          <p:cNvPr id="12290" name="Content Placeholder 2"/>
          <p:cNvSpPr>
            <a:spLocks noGrp="1"/>
          </p:cNvSpPr>
          <p:nvPr>
            <p:ph idx="1"/>
          </p:nvPr>
        </p:nvSpPr>
        <p:spPr>
          <a:xfrm>
            <a:off x="457200" y="1600200"/>
            <a:ext cx="8209128" cy="4525963"/>
          </a:xfrm>
        </p:spPr>
        <p:txBody>
          <a:bodyPr/>
          <a:lstStyle/>
          <a:p>
            <a:r>
              <a:rPr lang="en-GB" dirty="0" smtClean="0">
                <a:latin typeface="Arial" charset="0"/>
                <a:cs typeface="Arial" charset="0"/>
              </a:rPr>
              <a:t>As with single dimensional arrays, use array length</a:t>
            </a:r>
          </a:p>
          <a:p>
            <a:r>
              <a:rPr lang="en-GB" dirty="0" err="1" smtClean="0">
                <a:latin typeface="Arial" charset="0"/>
                <a:cs typeface="Arial" charset="0"/>
              </a:rPr>
              <a:t>c.length</a:t>
            </a:r>
            <a:r>
              <a:rPr lang="en-GB" dirty="0" smtClean="0">
                <a:latin typeface="Arial" charset="0"/>
                <a:cs typeface="Arial" charset="0"/>
              </a:rPr>
              <a:t> will yield 2</a:t>
            </a:r>
          </a:p>
          <a:p>
            <a:r>
              <a:rPr lang="en-GB" dirty="0" smtClean="0">
                <a:latin typeface="Arial" charset="0"/>
                <a:cs typeface="Arial" charset="0"/>
              </a:rPr>
              <a:t>c[0].length will yield 2 but c[1].length will yield 3</a:t>
            </a:r>
          </a:p>
          <a:p>
            <a:pPr marL="0" indent="0">
              <a:buNone/>
            </a:pPr>
            <a:endParaRPr lang="en-GB" dirty="0">
              <a:latin typeface="Arial" charset="0"/>
              <a:cs typeface="Arial" charset="0"/>
            </a:endParaRPr>
          </a:p>
          <a:p>
            <a:pPr marL="0" indent="0">
              <a:buNone/>
            </a:pPr>
            <a:r>
              <a:rPr lang="en-GB" sz="2000" dirty="0" smtClean="0">
                <a:latin typeface="Courier New" panose="02070309020205020404" pitchFamily="49" charset="0"/>
                <a:cs typeface="Courier New" panose="02070309020205020404" pitchFamily="49" charset="0"/>
              </a:rPr>
              <a:t>for (</a:t>
            </a:r>
            <a:r>
              <a:rPr lang="en-GB" sz="2000" dirty="0" err="1" smtClean="0">
                <a:latin typeface="Courier New" panose="02070309020205020404" pitchFamily="49" charset="0"/>
                <a:cs typeface="Courier New" panose="02070309020205020404" pitchFamily="49" charset="0"/>
              </a:rPr>
              <a:t>int</a:t>
            </a:r>
            <a:r>
              <a:rPr lang="en-GB" sz="2000" dirty="0" smtClean="0">
                <a:latin typeface="Courier New" panose="02070309020205020404" pitchFamily="49" charset="0"/>
                <a:cs typeface="Courier New" panose="02070309020205020404" pitchFamily="49" charset="0"/>
              </a:rPr>
              <a:t> rows =0; rows &lt; </a:t>
            </a:r>
            <a:r>
              <a:rPr lang="en-GB" sz="2000" dirty="0" err="1" smtClean="0">
                <a:latin typeface="Courier New" panose="02070309020205020404" pitchFamily="49" charset="0"/>
                <a:cs typeface="Courier New" panose="02070309020205020404" pitchFamily="49" charset="0"/>
              </a:rPr>
              <a:t>c.length</a:t>
            </a:r>
            <a:r>
              <a:rPr lang="en-GB" sz="2000" dirty="0" smtClean="0">
                <a:latin typeface="Courier New" panose="02070309020205020404" pitchFamily="49" charset="0"/>
                <a:cs typeface="Courier New" panose="02070309020205020404" pitchFamily="49" charset="0"/>
              </a:rPr>
              <a:t>; rows++) {</a:t>
            </a: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for (</a:t>
            </a:r>
            <a:r>
              <a:rPr lang="en-GB" sz="2000" dirty="0" err="1" smtClean="0">
                <a:latin typeface="Courier New" panose="02070309020205020404" pitchFamily="49" charset="0"/>
                <a:cs typeface="Courier New" panose="02070309020205020404" pitchFamily="49" charset="0"/>
              </a:rPr>
              <a:t>int</a:t>
            </a:r>
            <a:r>
              <a:rPr lang="en-GB" sz="2000" dirty="0" smtClean="0">
                <a:latin typeface="Courier New" panose="02070309020205020404" pitchFamily="49" charset="0"/>
                <a:cs typeface="Courier New" panose="02070309020205020404" pitchFamily="49" charset="0"/>
              </a:rPr>
              <a:t> cols = 0; cols &lt; c[rows].length; cols++) 	{</a:t>
            </a: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r>
              <a:rPr lang="en-GB" sz="2000" dirty="0" err="1" smtClean="0">
                <a:latin typeface="Courier New" panose="02070309020205020404" pitchFamily="49" charset="0"/>
                <a:cs typeface="Courier New" panose="02070309020205020404" pitchFamily="49" charset="0"/>
              </a:rPr>
              <a:t>System.out.printf</a:t>
            </a:r>
            <a:r>
              <a:rPr lang="en-GB" sz="2000" dirty="0" smtClean="0">
                <a:latin typeface="Courier New" panose="02070309020205020404" pitchFamily="49" charset="0"/>
                <a:cs typeface="Courier New" panose="02070309020205020404" pitchFamily="49" charset="0"/>
              </a:rPr>
              <a:t>(“%d ”, c[rows][cols]);</a:t>
            </a:r>
          </a:p>
          <a:p>
            <a:pPr marL="0" indent="0">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a:t>
            </a:r>
            <a:r>
              <a:rPr lang="en-GB" sz="2000" dirty="0" err="1" smtClean="0">
                <a:latin typeface="Courier New" panose="02070309020205020404" pitchFamily="49" charset="0"/>
                <a:cs typeface="Courier New" panose="02070309020205020404" pitchFamily="49" charset="0"/>
              </a:rPr>
              <a:t>System.out.println</a:t>
            </a:r>
            <a:r>
              <a:rPr lang="en-GB" sz="2000" dirty="0" smtClean="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a:t>
            </a:r>
            <a:endParaRPr lang="en-GB"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4004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Enhanced For Loop</a:t>
            </a:r>
          </a:p>
        </p:txBody>
      </p:sp>
      <p:sp>
        <p:nvSpPr>
          <p:cNvPr id="12290" name="Content Placeholder 2"/>
          <p:cNvSpPr>
            <a:spLocks noGrp="1"/>
          </p:cNvSpPr>
          <p:nvPr>
            <p:ph idx="1"/>
          </p:nvPr>
        </p:nvSpPr>
        <p:spPr>
          <a:xfrm>
            <a:off x="457199" y="1600200"/>
            <a:ext cx="8263719" cy="4525963"/>
          </a:xfrm>
        </p:spPr>
        <p:txBody>
          <a:bodyPr/>
          <a:lstStyle/>
          <a:p>
            <a:r>
              <a:rPr lang="en-GB" dirty="0" smtClean="0">
                <a:latin typeface="Arial" charset="0"/>
                <a:cs typeface="Arial" charset="0"/>
              </a:rPr>
              <a:t>Enhanced </a:t>
            </a:r>
            <a:r>
              <a:rPr lang="en-GB" dirty="0" smtClean="0">
                <a:latin typeface="Courier New" panose="02070309020205020404" pitchFamily="49" charset="0"/>
                <a:cs typeface="Courier New" panose="02070309020205020404" pitchFamily="49" charset="0"/>
              </a:rPr>
              <a:t>for</a:t>
            </a:r>
            <a:r>
              <a:rPr lang="en-GB" dirty="0" smtClean="0">
                <a:latin typeface="Arial" charset="0"/>
                <a:cs typeface="Arial" charset="0"/>
              </a:rPr>
              <a:t> statement loops through an array without needing a counter, thus cannot break array bounds</a:t>
            </a:r>
          </a:p>
          <a:p>
            <a:r>
              <a:rPr lang="en-GB" dirty="0" smtClean="0">
                <a:latin typeface="Courier New" panose="02070309020205020404" pitchFamily="49" charset="0"/>
                <a:cs typeface="Courier New" panose="02070309020205020404" pitchFamily="49" charset="0"/>
              </a:rPr>
              <a:t>for (parameter : </a:t>
            </a:r>
            <a:r>
              <a:rPr lang="en-GB" dirty="0" err="1" smtClean="0">
                <a:latin typeface="Courier New" panose="02070309020205020404" pitchFamily="49" charset="0"/>
                <a:cs typeface="Courier New" panose="02070309020205020404" pitchFamily="49" charset="0"/>
              </a:rPr>
              <a:t>arrayName</a:t>
            </a:r>
            <a:r>
              <a:rPr lang="en-GB" dirty="0" smtClean="0">
                <a:latin typeface="Courier New" panose="02070309020205020404" pitchFamily="49" charset="0"/>
                <a:cs typeface="Courier New" panose="02070309020205020404" pitchFamily="49" charset="0"/>
              </a:rPr>
              <a:t>)</a:t>
            </a:r>
          </a:p>
          <a:p>
            <a:r>
              <a:rPr lang="en-GB" dirty="0" smtClean="0">
                <a:latin typeface="Arial" charset="0"/>
                <a:cs typeface="Arial" charset="0"/>
              </a:rPr>
              <a:t>Parameter must have a type and identifier, parameter type must be consistent with type of </a:t>
            </a:r>
            <a:r>
              <a:rPr lang="en-GB" dirty="0" err="1" smtClean="0">
                <a:latin typeface="Arial" charset="0"/>
                <a:cs typeface="Arial" charset="0"/>
              </a:rPr>
              <a:t>arrayName</a:t>
            </a:r>
            <a:r>
              <a:rPr lang="en-GB" dirty="0" smtClean="0">
                <a:latin typeface="Arial" charset="0"/>
                <a:cs typeface="Arial" charset="0"/>
              </a:rPr>
              <a:t>)</a:t>
            </a:r>
          </a:p>
          <a:p>
            <a:r>
              <a:rPr lang="en-GB" dirty="0" smtClean="0">
                <a:latin typeface="Arial" charset="0"/>
                <a:cs typeface="Arial" charset="0"/>
              </a:rPr>
              <a:t>E.g. </a:t>
            </a:r>
            <a:r>
              <a:rPr lang="en-GB" dirty="0" smtClean="0">
                <a:latin typeface="Courier New" panose="02070309020205020404" pitchFamily="49" charset="0"/>
                <a:cs typeface="Courier New" panose="02070309020205020404" pitchFamily="49" charset="0"/>
              </a:rPr>
              <a:t>for (float </a:t>
            </a:r>
            <a:r>
              <a:rPr lang="en-GB" dirty="0" err="1" smtClean="0">
                <a:latin typeface="Courier New" panose="02070309020205020404" pitchFamily="49" charset="0"/>
                <a:cs typeface="Courier New" panose="02070309020205020404" pitchFamily="49" charset="0"/>
              </a:rPr>
              <a:t>indivincome</a:t>
            </a:r>
            <a:r>
              <a:rPr lang="en-GB" dirty="0" smtClean="0">
                <a:latin typeface="Courier New" panose="02070309020205020404" pitchFamily="49" charset="0"/>
                <a:cs typeface="Courier New" panose="02070309020205020404" pitchFamily="49" charset="0"/>
              </a:rPr>
              <a:t> : income)</a:t>
            </a:r>
          </a:p>
          <a:p>
            <a:r>
              <a:rPr lang="en-GB" dirty="0" smtClean="0">
                <a:latin typeface="Arial" panose="020B0604020202020204" pitchFamily="34" charset="0"/>
                <a:cs typeface="Arial" panose="020B0604020202020204" pitchFamily="34" charset="0"/>
              </a:rPr>
              <a:t>For each iteration, assign the next element of the income array to </a:t>
            </a:r>
            <a:r>
              <a:rPr lang="en-GB" dirty="0" err="1" smtClean="0">
                <a:latin typeface="Arial" panose="020B0604020202020204" pitchFamily="34" charset="0"/>
                <a:cs typeface="Arial" panose="020B0604020202020204" pitchFamily="34" charset="0"/>
              </a:rPr>
              <a:t>indivincome</a:t>
            </a:r>
            <a:r>
              <a:rPr lang="en-GB" dirty="0" smtClean="0">
                <a:latin typeface="Arial" panose="020B0604020202020204" pitchFamily="34" charset="0"/>
                <a:cs typeface="Arial" panose="020B0604020202020204" pitchFamily="34" charset="0"/>
              </a:rPr>
              <a:t> and execute the body of the loop</a:t>
            </a:r>
          </a:p>
          <a:p>
            <a:r>
              <a:rPr lang="en-GB" dirty="0" smtClean="0">
                <a:latin typeface="Arial" panose="020B0604020202020204" pitchFamily="34" charset="0"/>
                <a:cs typeface="Arial" panose="020B0604020202020204" pitchFamily="34" charset="0"/>
              </a:rPr>
              <a:t>Key restrictions are enhanced for does not allow access to the implicit counter, so cannot display the counter, and enhanced for allows array element access but not changing the value of elements </a:t>
            </a:r>
          </a:p>
        </p:txBody>
      </p:sp>
    </p:spTree>
    <p:extLst>
      <p:ext uri="{BB962C8B-B14F-4D97-AF65-F5344CB8AC3E}">
        <p14:creationId xmlns:p14="http://schemas.microsoft.com/office/powerpoint/2010/main" val="1152780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Enhanced For</a:t>
            </a:r>
          </a:p>
        </p:txBody>
      </p:sp>
      <p:sp>
        <p:nvSpPr>
          <p:cNvPr id="12290" name="Content Placeholder 2"/>
          <p:cNvSpPr>
            <a:spLocks noGrp="1"/>
          </p:cNvSpPr>
          <p:nvPr>
            <p:ph idx="1"/>
          </p:nvPr>
        </p:nvSpPr>
        <p:spPr>
          <a:xfrm>
            <a:off x="457200" y="1600200"/>
            <a:ext cx="8250072" cy="4525963"/>
          </a:xfrm>
        </p:spPr>
        <p:txBody>
          <a:bodyPr/>
          <a:lstStyle/>
          <a:p>
            <a:r>
              <a:rPr lang="en-GB" dirty="0" smtClean="0">
                <a:latin typeface="Arial" charset="0"/>
                <a:cs typeface="Arial" charset="0"/>
              </a:rPr>
              <a:t>Can be used in multidimensional and uneven arrays</a:t>
            </a:r>
          </a:p>
          <a:p>
            <a:pPr marL="0" indent="0">
              <a:buNone/>
            </a:pPr>
            <a:endParaRPr lang="en-GB" dirty="0" smtClean="0">
              <a:latin typeface="Arial" charset="0"/>
              <a:cs typeface="Arial" charset="0"/>
            </a:endParaRPr>
          </a:p>
          <a:p>
            <a:pPr marL="0" indent="0">
              <a:buNone/>
            </a:pPr>
            <a:r>
              <a:rPr lang="en-GB" dirty="0" smtClean="0">
                <a:latin typeface="Arial" charset="0"/>
                <a:cs typeface="Arial" charset="0"/>
              </a:rPr>
              <a:t>Assume </a:t>
            </a:r>
            <a:r>
              <a:rPr lang="en-GB" dirty="0" err="1" smtClean="0">
                <a:latin typeface="Arial" charset="0"/>
                <a:cs typeface="Arial" charset="0"/>
              </a:rPr>
              <a:t>twodimarray</a:t>
            </a:r>
            <a:r>
              <a:rPr lang="en-GB" dirty="0" smtClean="0">
                <a:latin typeface="Arial" charset="0"/>
                <a:cs typeface="Arial" charset="0"/>
              </a:rPr>
              <a:t> is m row by n column </a:t>
            </a:r>
            <a:r>
              <a:rPr lang="en-GB" dirty="0" err="1" smtClean="0">
                <a:latin typeface="Arial" charset="0"/>
                <a:cs typeface="Arial" charset="0"/>
              </a:rPr>
              <a:t>int</a:t>
            </a:r>
            <a:r>
              <a:rPr lang="en-GB" dirty="0" smtClean="0">
                <a:latin typeface="Arial" charset="0"/>
                <a:cs typeface="Arial" charset="0"/>
              </a:rPr>
              <a:t> array</a:t>
            </a:r>
          </a:p>
          <a:p>
            <a:pPr marL="0" indent="0">
              <a:buNone/>
            </a:pPr>
            <a:endParaRPr lang="en-GB" dirty="0" smtClean="0">
              <a:latin typeface="Arial" charset="0"/>
              <a:cs typeface="Arial" charset="0"/>
            </a:endParaRPr>
          </a:p>
          <a:p>
            <a:pPr marL="0" indent="0">
              <a:buNone/>
            </a:pPr>
            <a:r>
              <a:rPr lang="en-GB" dirty="0" smtClean="0">
                <a:latin typeface="Courier New" panose="02070309020205020404" pitchFamily="49" charset="0"/>
                <a:cs typeface="Courier New" panose="02070309020205020404" pitchFamily="49" charset="0"/>
              </a:rPr>
              <a:t>for (</a:t>
            </a: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rowarrays</a:t>
            </a:r>
            <a:r>
              <a:rPr lang="en-GB" dirty="0" smtClean="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twodimarray</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for (</a:t>
            </a: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colentry</a:t>
            </a:r>
            <a:r>
              <a:rPr lang="en-GB" dirty="0" smtClean="0">
                <a:latin typeface="Courier New" panose="02070309020205020404" pitchFamily="49" charset="0"/>
                <a:cs typeface="Courier New" panose="02070309020205020404" pitchFamily="49" charset="0"/>
              </a:rPr>
              <a:t> : </a:t>
            </a:r>
            <a:r>
              <a:rPr lang="en-GB" dirty="0" err="1" smtClean="0">
                <a:latin typeface="Courier New" panose="02070309020205020404" pitchFamily="49" charset="0"/>
                <a:cs typeface="Courier New" panose="02070309020205020404" pitchFamily="49" charset="0"/>
              </a:rPr>
              <a:t>rowarrays</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sum = sum + </a:t>
            </a:r>
            <a:r>
              <a:rPr lang="en-GB" dirty="0" err="1" smtClean="0">
                <a:latin typeface="Courier New" panose="02070309020205020404" pitchFamily="49" charset="0"/>
                <a:cs typeface="Courier New" panose="02070309020205020404" pitchFamily="49" charset="0"/>
              </a:rPr>
              <a:t>colentry</a:t>
            </a:r>
            <a:r>
              <a:rPr lang="en-GB" dirty="0" smtClean="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a:t>
            </a:r>
            <a:endParaRPr lang="en-GB" dirty="0" smtClean="0">
              <a:latin typeface="Courier New" panose="02070309020205020404" pitchFamily="49" charset="0"/>
              <a:cs typeface="Courier New" panose="02070309020205020404" pitchFamily="49" charset="0"/>
            </a:endParaRP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191510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Arrays as a Class</a:t>
            </a:r>
          </a:p>
        </p:txBody>
      </p:sp>
      <p:sp>
        <p:nvSpPr>
          <p:cNvPr id="12290" name="Content Placeholder 2"/>
          <p:cNvSpPr>
            <a:spLocks noGrp="1"/>
          </p:cNvSpPr>
          <p:nvPr>
            <p:ph idx="1"/>
          </p:nvPr>
        </p:nvSpPr>
        <p:spPr>
          <a:xfrm>
            <a:off x="457199" y="1600200"/>
            <a:ext cx="8181833" cy="4525963"/>
          </a:xfrm>
        </p:spPr>
        <p:txBody>
          <a:bodyPr/>
          <a:lstStyle/>
          <a:p>
            <a:r>
              <a:rPr lang="en-GB" dirty="0" smtClean="0">
                <a:latin typeface="Arial" charset="0"/>
                <a:cs typeface="Arial" charset="0"/>
              </a:rPr>
              <a:t>import </a:t>
            </a:r>
            <a:r>
              <a:rPr lang="en-GB" dirty="0" err="1" smtClean="0">
                <a:latin typeface="Arial" charset="0"/>
                <a:cs typeface="Arial" charset="0"/>
              </a:rPr>
              <a:t>java.utils.Arrays</a:t>
            </a:r>
            <a:r>
              <a:rPr lang="en-GB" dirty="0" smtClean="0">
                <a:latin typeface="Arial" charset="0"/>
                <a:cs typeface="Arial" charset="0"/>
              </a:rPr>
              <a:t>; </a:t>
            </a:r>
          </a:p>
          <a:p>
            <a:r>
              <a:rPr lang="en-GB" dirty="0" smtClean="0">
                <a:latin typeface="Arial" charset="0"/>
                <a:cs typeface="Arial" charset="0"/>
              </a:rPr>
              <a:t>Provides access to useful methods for manipulating arrays, e.g.</a:t>
            </a:r>
          </a:p>
          <a:p>
            <a:pPr marL="0" indent="0">
              <a:buNone/>
            </a:pPr>
            <a:r>
              <a:rPr lang="en-GB" dirty="0" err="1" smtClean="0">
                <a:latin typeface="Courier New" panose="02070309020205020404" pitchFamily="49" charset="0"/>
                <a:cs typeface="Courier New" panose="02070309020205020404" pitchFamily="49" charset="0"/>
              </a:rPr>
              <a:t>Arrays.sort</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arrayName</a:t>
            </a:r>
            <a:r>
              <a:rPr lang="en-GB" dirty="0" smtClean="0">
                <a:latin typeface="Courier New" panose="02070309020205020404" pitchFamily="49" charset="0"/>
                <a:cs typeface="Courier New" panose="02070309020205020404" pitchFamily="49" charset="0"/>
              </a:rPr>
              <a:t>); </a:t>
            </a:r>
          </a:p>
          <a:p>
            <a:pPr marL="0" indent="0">
              <a:buNone/>
            </a:pPr>
            <a:r>
              <a:rPr lang="en-GB" dirty="0" smtClean="0">
                <a:latin typeface="Arial" charset="0"/>
                <a:cs typeface="Arial" charset="0"/>
              </a:rPr>
              <a:t>// sort array into ascending order</a:t>
            </a:r>
          </a:p>
          <a:p>
            <a:pPr marL="0" indent="0">
              <a:buNone/>
            </a:pPr>
            <a:r>
              <a:rPr lang="en-GB" dirty="0" err="1" smtClean="0">
                <a:latin typeface="Courier New" panose="02070309020205020404" pitchFamily="49" charset="0"/>
                <a:cs typeface="Courier New" panose="02070309020205020404" pitchFamily="49" charset="0"/>
              </a:rPr>
              <a:t>Arrays.fill</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arrayNametofill</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valuetoFill</a:t>
            </a:r>
            <a:r>
              <a:rPr lang="en-GB" dirty="0" smtClean="0">
                <a:latin typeface="Courier New" panose="02070309020205020404" pitchFamily="49" charset="0"/>
                <a:cs typeface="Courier New" panose="02070309020205020404" pitchFamily="49" charset="0"/>
              </a:rPr>
              <a:t>); </a:t>
            </a:r>
            <a:r>
              <a:rPr lang="en-GB" dirty="0">
                <a:latin typeface="Arial" charset="0"/>
                <a:cs typeface="Arial" charset="0"/>
              </a:rPr>
              <a:t/>
            </a:r>
            <a:br>
              <a:rPr lang="en-GB" dirty="0">
                <a:latin typeface="Arial" charset="0"/>
                <a:cs typeface="Arial" charset="0"/>
              </a:rPr>
            </a:br>
            <a:r>
              <a:rPr lang="en-GB" dirty="0" smtClean="0">
                <a:latin typeface="Arial" charset="0"/>
                <a:cs typeface="Arial" charset="0"/>
              </a:rPr>
              <a:t>e.g. </a:t>
            </a:r>
            <a:r>
              <a:rPr lang="en-GB" dirty="0" err="1" smtClean="0">
                <a:latin typeface="Courier New" panose="02070309020205020404" pitchFamily="49" charset="0"/>
                <a:cs typeface="Courier New" panose="02070309020205020404" pitchFamily="49" charset="0"/>
              </a:rPr>
              <a:t>Arrays.fill</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alltens</a:t>
            </a:r>
            <a:r>
              <a:rPr lang="en-GB" dirty="0" smtClean="0">
                <a:latin typeface="Courier New" panose="02070309020205020404" pitchFamily="49" charset="0"/>
                <a:cs typeface="Courier New" panose="02070309020205020404" pitchFamily="49" charset="0"/>
              </a:rPr>
              <a:t>, 10); </a:t>
            </a:r>
            <a:r>
              <a:rPr lang="en-GB" dirty="0" smtClean="0">
                <a:latin typeface="Arial" charset="0"/>
                <a:cs typeface="Arial" charset="0"/>
              </a:rPr>
              <a:t>to put the value 10 in every element of the array </a:t>
            </a:r>
            <a:r>
              <a:rPr lang="en-GB" dirty="0" err="1" smtClean="0">
                <a:latin typeface="Arial" charset="0"/>
                <a:cs typeface="Arial" charset="0"/>
              </a:rPr>
              <a:t>alltens</a:t>
            </a:r>
            <a:endParaRPr lang="en-GB" dirty="0" smtClean="0">
              <a:latin typeface="Arial" charset="0"/>
              <a:cs typeface="Arial" charset="0"/>
            </a:endParaRPr>
          </a:p>
          <a:p>
            <a:pPr marL="0" indent="0">
              <a:buNone/>
            </a:pPr>
            <a:r>
              <a:rPr lang="en-GB" dirty="0" err="1" smtClean="0">
                <a:latin typeface="Courier New" panose="02070309020205020404" pitchFamily="49" charset="0"/>
                <a:cs typeface="Courier New" panose="02070309020205020404" pitchFamily="49" charset="0"/>
              </a:rPr>
              <a:t>Arrays.equals</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arrayFirst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arraySecond</a:t>
            </a:r>
            <a:r>
              <a:rPr lang="en-GB" dirty="0" smtClean="0">
                <a:latin typeface="Courier New" panose="02070309020205020404" pitchFamily="49" charset="0"/>
                <a:cs typeface="Courier New" panose="02070309020205020404" pitchFamily="49" charset="0"/>
              </a:rPr>
              <a:t>);</a:t>
            </a:r>
            <a:r>
              <a:rPr lang="en-GB" dirty="0" smtClean="0">
                <a:latin typeface="Arial" charset="0"/>
                <a:cs typeface="Arial" charset="0"/>
              </a:rPr>
              <a:t/>
            </a:r>
            <a:br>
              <a:rPr lang="en-GB" dirty="0" smtClean="0">
                <a:latin typeface="Arial" charset="0"/>
                <a:cs typeface="Arial" charset="0"/>
              </a:rPr>
            </a:br>
            <a:r>
              <a:rPr lang="en-GB" dirty="0" smtClean="0">
                <a:latin typeface="Arial" charset="0"/>
                <a:cs typeface="Arial" charset="0"/>
              </a:rPr>
              <a:t>returns a </a:t>
            </a:r>
            <a:r>
              <a:rPr lang="en-GB" dirty="0" err="1" smtClean="0">
                <a:latin typeface="Arial" charset="0"/>
                <a:cs typeface="Arial" charset="0"/>
              </a:rPr>
              <a:t>boolean</a:t>
            </a:r>
            <a:r>
              <a:rPr lang="en-GB" dirty="0" smtClean="0">
                <a:latin typeface="Arial" charset="0"/>
                <a:cs typeface="Arial" charset="0"/>
              </a:rPr>
              <a:t> true if arrays contain same elements in same order</a:t>
            </a:r>
          </a:p>
        </p:txBody>
      </p:sp>
    </p:spTree>
    <p:extLst>
      <p:ext uri="{BB962C8B-B14F-4D97-AF65-F5344CB8AC3E}">
        <p14:creationId xmlns:p14="http://schemas.microsoft.com/office/powerpoint/2010/main" val="400846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Arrays as a Class 2</a:t>
            </a:r>
          </a:p>
        </p:txBody>
      </p:sp>
      <p:sp>
        <p:nvSpPr>
          <p:cNvPr id="12290" name="Content Placeholder 2"/>
          <p:cNvSpPr>
            <a:spLocks noGrp="1"/>
          </p:cNvSpPr>
          <p:nvPr>
            <p:ph idx="1"/>
          </p:nvPr>
        </p:nvSpPr>
        <p:spPr>
          <a:xfrm>
            <a:off x="457199" y="1600200"/>
            <a:ext cx="8181833" cy="4525963"/>
          </a:xfrm>
        </p:spPr>
        <p:txBody>
          <a:bodyPr/>
          <a:lstStyle/>
          <a:p>
            <a:r>
              <a:rPr lang="en-GB" dirty="0" smtClean="0">
                <a:latin typeface="Arial" charset="0"/>
                <a:cs typeface="Arial" charset="0"/>
              </a:rPr>
              <a:t>Additional methods</a:t>
            </a:r>
          </a:p>
          <a:p>
            <a:pPr marL="0" indent="0">
              <a:buNone/>
            </a:pPr>
            <a:r>
              <a:rPr lang="en-GB" dirty="0" err="1" smtClean="0">
                <a:latin typeface="Courier New" panose="02070309020205020404" pitchFamily="49" charset="0"/>
                <a:cs typeface="Courier New" panose="02070309020205020404" pitchFamily="49" charset="0"/>
              </a:rPr>
              <a:t>Arrays.binarysearch</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arrayName,searchvalue</a:t>
            </a:r>
            <a:r>
              <a:rPr lang="en-GB" dirty="0" smtClean="0">
                <a:latin typeface="Courier New" panose="02070309020205020404" pitchFamily="49" charset="0"/>
                <a:cs typeface="Courier New" panose="02070309020205020404" pitchFamily="49" charset="0"/>
              </a:rPr>
              <a:t>); </a:t>
            </a:r>
          </a:p>
          <a:p>
            <a:r>
              <a:rPr lang="en-GB" dirty="0" smtClean="0">
                <a:latin typeface="Arial" charset="0"/>
                <a:cs typeface="Arial" charset="0"/>
              </a:rPr>
              <a:t>// if passed a sorted array and a search value, this will return the index of the element containing </a:t>
            </a:r>
            <a:r>
              <a:rPr lang="en-GB" dirty="0" err="1" smtClean="0">
                <a:latin typeface="Arial" charset="0"/>
                <a:cs typeface="Arial" charset="0"/>
              </a:rPr>
              <a:t>searchvalue</a:t>
            </a:r>
            <a:r>
              <a:rPr lang="en-GB" dirty="0" smtClean="0">
                <a:latin typeface="Arial" charset="0"/>
                <a:cs typeface="Arial" charset="0"/>
              </a:rPr>
              <a:t> if it exists in the array, and a negative value if not</a:t>
            </a:r>
          </a:p>
          <a:p>
            <a:pPr marL="0" indent="0">
              <a:buNone/>
            </a:pPr>
            <a:r>
              <a:rPr lang="en-GB" dirty="0" err="1" smtClean="0">
                <a:latin typeface="Courier New" panose="02070309020205020404" pitchFamily="49" charset="0"/>
                <a:cs typeface="Courier New" panose="02070309020205020404" pitchFamily="49" charset="0"/>
              </a:rPr>
              <a:t>System.arraycopy</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srcArray</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startSrcIndex</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destArray</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destSrcIndex</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copylength</a:t>
            </a:r>
            <a:r>
              <a:rPr lang="en-GB" dirty="0" smtClean="0">
                <a:latin typeface="Courier New" panose="02070309020205020404" pitchFamily="49" charset="0"/>
                <a:cs typeface="Courier New" panose="02070309020205020404" pitchFamily="49" charset="0"/>
              </a:rPr>
              <a:t>);</a:t>
            </a:r>
            <a:r>
              <a:rPr lang="en-GB" dirty="0" smtClean="0">
                <a:latin typeface="Arial" charset="0"/>
                <a:cs typeface="Arial" charset="0"/>
              </a:rPr>
              <a:t/>
            </a:r>
            <a:br>
              <a:rPr lang="en-GB" dirty="0" smtClean="0">
                <a:latin typeface="Arial" charset="0"/>
                <a:cs typeface="Arial" charset="0"/>
              </a:rPr>
            </a:br>
            <a:r>
              <a:rPr lang="en-GB" dirty="0" smtClean="0">
                <a:latin typeface="Arial" charset="0"/>
                <a:cs typeface="Arial" charset="0"/>
              </a:rPr>
              <a:t>// copy some or all of source to </a:t>
            </a:r>
            <a:r>
              <a:rPr lang="en-GB" dirty="0" err="1" smtClean="0">
                <a:latin typeface="Arial" charset="0"/>
                <a:cs typeface="Arial" charset="0"/>
              </a:rPr>
              <a:t>dest</a:t>
            </a:r>
            <a:r>
              <a:rPr lang="en-GB" dirty="0" smtClean="0">
                <a:latin typeface="Arial" charset="0"/>
                <a:cs typeface="Arial" charset="0"/>
              </a:rPr>
              <a:t> array</a:t>
            </a:r>
            <a:endParaRPr lang="en-GB" dirty="0">
              <a:latin typeface="Arial" charset="0"/>
              <a:cs typeface="Arial" charset="0"/>
            </a:endParaRPr>
          </a:p>
          <a:p>
            <a:endParaRPr lang="en-GB" dirty="0" smtClean="0">
              <a:latin typeface="Arial" charset="0"/>
              <a:cs typeface="Arial" charset="0"/>
            </a:endParaRPr>
          </a:p>
          <a:p>
            <a:endParaRPr lang="en-GB" dirty="0">
              <a:latin typeface="Arial" charset="0"/>
              <a:cs typeface="Arial" charset="0"/>
            </a:endParaRPr>
          </a:p>
          <a:p>
            <a:endParaRPr lang="en-GB" dirty="0" smtClean="0">
              <a:latin typeface="Arial" charset="0"/>
              <a:cs typeface="Arial" charset="0"/>
            </a:endParaRPr>
          </a:p>
          <a:p>
            <a:endParaRPr lang="en-GB" dirty="0">
              <a:latin typeface="Arial" charset="0"/>
              <a:cs typeface="Arial" charset="0"/>
            </a:endParaRPr>
          </a:p>
          <a:p>
            <a:endParaRPr lang="en-GB" dirty="0" smtClean="0">
              <a:latin typeface="Arial" charset="0"/>
              <a:cs typeface="Arial" charset="0"/>
            </a:endParaRPr>
          </a:p>
          <a:p>
            <a:endParaRPr lang="en-GB" dirty="0">
              <a:latin typeface="Arial" charset="0"/>
              <a:cs typeface="Arial" charset="0"/>
            </a:endParaRPr>
          </a:p>
          <a:p>
            <a:endParaRPr lang="en-GB" dirty="0" smtClean="0">
              <a:latin typeface="Arial" charset="0"/>
              <a:cs typeface="Arial" charset="0"/>
            </a:endParaRPr>
          </a:p>
          <a:p>
            <a:endParaRPr lang="en-GB" dirty="0">
              <a:latin typeface="Arial" charset="0"/>
              <a:cs typeface="Arial" charset="0"/>
            </a:endParaRPr>
          </a:p>
          <a:p>
            <a:endParaRPr lang="en-GB" dirty="0" smtClean="0">
              <a:latin typeface="Arial" charset="0"/>
              <a:cs typeface="Arial" charset="0"/>
            </a:endParaRPr>
          </a:p>
          <a:p>
            <a:endParaRPr lang="en-GB" dirty="0">
              <a:latin typeface="Arial" charset="0"/>
              <a:cs typeface="Arial" charset="0"/>
            </a:endParaRPr>
          </a:p>
          <a:p>
            <a:endParaRPr lang="en-GB" dirty="0" smtClean="0">
              <a:latin typeface="Arial" charset="0"/>
              <a:cs typeface="Arial" charset="0"/>
            </a:endParaRP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3759732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Goodbye Vectors</a:t>
            </a:r>
          </a:p>
        </p:txBody>
      </p:sp>
      <p:sp>
        <p:nvSpPr>
          <p:cNvPr id="12290" name="Content Placeholder 2"/>
          <p:cNvSpPr>
            <a:spLocks noGrp="1"/>
          </p:cNvSpPr>
          <p:nvPr>
            <p:ph idx="1"/>
          </p:nvPr>
        </p:nvSpPr>
        <p:spPr>
          <a:xfrm>
            <a:off x="457200" y="1600200"/>
            <a:ext cx="5710238" cy="4525963"/>
          </a:xfrm>
        </p:spPr>
        <p:txBody>
          <a:bodyPr/>
          <a:lstStyle/>
          <a:p>
            <a:r>
              <a:rPr lang="en-GB" dirty="0" smtClean="0">
                <a:latin typeface="Arial" charset="0"/>
                <a:cs typeface="Arial" charset="0"/>
              </a:rPr>
              <a:t>Java Class Library includes Vector as a data structure that can function as a resizable array.</a:t>
            </a:r>
          </a:p>
          <a:p>
            <a:r>
              <a:rPr lang="en-GB" dirty="0" smtClean="0">
                <a:latin typeface="Arial" charset="0"/>
                <a:cs typeface="Arial" charset="0"/>
              </a:rPr>
              <a:t>Now obsolete and replaced with </a:t>
            </a:r>
            <a:r>
              <a:rPr lang="en-GB" dirty="0" err="1" smtClean="0">
                <a:latin typeface="Arial" charset="0"/>
                <a:cs typeface="Arial" charset="0"/>
              </a:rPr>
              <a:t>ArrayLists</a:t>
            </a:r>
            <a:r>
              <a:rPr lang="en-GB" dirty="0" smtClean="0">
                <a:latin typeface="Arial" charset="0"/>
                <a:cs typeface="Arial" charset="0"/>
              </a:rPr>
              <a:t> </a:t>
            </a:r>
          </a:p>
        </p:txBody>
      </p:sp>
      <p:sp>
        <p:nvSpPr>
          <p:cNvPr id="12291" name="Content Placeholder 3"/>
          <p:cNvSpPr>
            <a:spLocks noGrp="1"/>
          </p:cNvSpPr>
          <p:nvPr>
            <p:ph idx="10"/>
          </p:nvPr>
        </p:nvSpPr>
        <p:spPr>
          <a:xfrm>
            <a:off x="6516688" y="1939925"/>
            <a:ext cx="2170112" cy="4186238"/>
          </a:xfrm>
        </p:spPr>
        <p:txBody>
          <a:bodyPr/>
          <a:lstStyle/>
          <a:p>
            <a:endParaRPr lang="en-GB" smtClean="0">
              <a:latin typeface="Arial" charset="0"/>
              <a:cs typeface="Arial" charset="0"/>
            </a:endParaRPr>
          </a:p>
        </p:txBody>
      </p:sp>
    </p:spTree>
    <p:extLst>
      <p:ext uri="{BB962C8B-B14F-4D97-AF65-F5344CB8AC3E}">
        <p14:creationId xmlns:p14="http://schemas.microsoft.com/office/powerpoint/2010/main" val="1100173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err="1" smtClean="0">
                <a:ea typeface="Arial Bold"/>
              </a:rPr>
              <a:t>ArrayList</a:t>
            </a:r>
            <a:endParaRPr lang="en-GB" dirty="0" smtClean="0">
              <a:ea typeface="Arial Bold"/>
            </a:endParaRPr>
          </a:p>
        </p:txBody>
      </p:sp>
      <p:sp>
        <p:nvSpPr>
          <p:cNvPr id="12290" name="Content Placeholder 2"/>
          <p:cNvSpPr>
            <a:spLocks noGrp="1"/>
          </p:cNvSpPr>
          <p:nvPr>
            <p:ph idx="1"/>
          </p:nvPr>
        </p:nvSpPr>
        <p:spPr>
          <a:xfrm>
            <a:off x="457200" y="1600200"/>
            <a:ext cx="5710238" cy="4525963"/>
          </a:xfrm>
        </p:spPr>
        <p:txBody>
          <a:bodyPr/>
          <a:lstStyle/>
          <a:p>
            <a:r>
              <a:rPr lang="en-GB" dirty="0" err="1" smtClean="0">
                <a:latin typeface="Arial" charset="0"/>
                <a:cs typeface="Arial" charset="0"/>
              </a:rPr>
              <a:t>ArrayList</a:t>
            </a:r>
            <a:r>
              <a:rPr lang="en-GB" dirty="0" smtClean="0">
                <a:latin typeface="Arial" charset="0"/>
                <a:cs typeface="Arial" charset="0"/>
              </a:rPr>
              <a:t> is an expandable and contractible array of objects (unlike Arrays which have fixed size)</a:t>
            </a:r>
          </a:p>
          <a:p>
            <a:r>
              <a:rPr lang="en-GB" dirty="0" smtClean="0">
                <a:latin typeface="Arial" charset="0"/>
                <a:cs typeface="Arial" charset="0"/>
              </a:rPr>
              <a:t>It changes its size as needed such that </a:t>
            </a:r>
            <a:r>
              <a:rPr lang="en-GB" dirty="0" err="1" smtClean="0">
                <a:latin typeface="Arial" charset="0"/>
                <a:cs typeface="Arial" charset="0"/>
              </a:rPr>
              <a:t>ArrayLists</a:t>
            </a:r>
            <a:r>
              <a:rPr lang="en-GB" dirty="0" smtClean="0">
                <a:latin typeface="Arial" charset="0"/>
                <a:cs typeface="Arial" charset="0"/>
              </a:rPr>
              <a:t> have a capacity (number of possible elements) equal to or greater than actual size</a:t>
            </a:r>
          </a:p>
          <a:p>
            <a:r>
              <a:rPr lang="en-GB" dirty="0" smtClean="0">
                <a:latin typeface="Arial" charset="0"/>
                <a:cs typeface="Arial" charset="0"/>
              </a:rPr>
              <a:t>If capacity fills up, an </a:t>
            </a:r>
            <a:r>
              <a:rPr lang="en-GB" dirty="0" err="1" smtClean="0">
                <a:latin typeface="Arial" charset="0"/>
                <a:cs typeface="Arial" charset="0"/>
              </a:rPr>
              <a:t>ArrayList</a:t>
            </a:r>
            <a:r>
              <a:rPr lang="en-GB" dirty="0" smtClean="0">
                <a:latin typeface="Arial" charset="0"/>
                <a:cs typeface="Arial" charset="0"/>
              </a:rPr>
              <a:t> automatically expands by half its initial size, though this takes time, so still best to create at an optimal size</a:t>
            </a:r>
          </a:p>
          <a:p>
            <a:endParaRPr lang="en-GB" dirty="0" smtClean="0">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pPr marL="0" indent="0"/>
            <a:r>
              <a:rPr lang="en-GB" dirty="0" smtClean="0">
                <a:latin typeface="Arial" charset="0"/>
                <a:cs typeface="Arial" charset="0"/>
              </a:rPr>
              <a:t>Can use enhanced </a:t>
            </a:r>
            <a:r>
              <a:rPr lang="en-GB" smtClean="0">
                <a:latin typeface="Arial" charset="0"/>
                <a:cs typeface="Arial" charset="0"/>
              </a:rPr>
              <a:t>for construct</a:t>
            </a:r>
            <a:endParaRPr lang="en-GB" dirty="0" smtClean="0">
              <a:latin typeface="Arial" charset="0"/>
              <a:cs typeface="Arial" charset="0"/>
            </a:endParaRPr>
          </a:p>
        </p:txBody>
      </p:sp>
    </p:spTree>
    <p:extLst>
      <p:ext uri="{BB962C8B-B14F-4D97-AF65-F5344CB8AC3E}">
        <p14:creationId xmlns:p14="http://schemas.microsoft.com/office/powerpoint/2010/main" val="3411144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What is an Array?</a:t>
            </a:r>
          </a:p>
        </p:txBody>
      </p:sp>
      <p:sp>
        <p:nvSpPr>
          <p:cNvPr id="12290" name="Content Placeholder 2"/>
          <p:cNvSpPr>
            <a:spLocks noGrp="1"/>
          </p:cNvSpPr>
          <p:nvPr>
            <p:ph idx="1"/>
          </p:nvPr>
        </p:nvSpPr>
        <p:spPr>
          <a:xfrm>
            <a:off x="457200" y="1600200"/>
            <a:ext cx="8209128" cy="4525963"/>
          </a:xfrm>
        </p:spPr>
        <p:txBody>
          <a:bodyPr/>
          <a:lstStyle/>
          <a:p>
            <a:r>
              <a:rPr lang="en-GB" dirty="0" smtClean="0">
                <a:latin typeface="Arial" charset="0"/>
                <a:cs typeface="Arial" charset="0"/>
              </a:rPr>
              <a:t>Arrays provide a mechanism for storing a list of items, with</a:t>
            </a:r>
            <a:r>
              <a:rPr lang="en-GB" dirty="0">
                <a:latin typeface="Arial" charset="0"/>
                <a:cs typeface="Arial" charset="0"/>
              </a:rPr>
              <a:t> </a:t>
            </a:r>
            <a:r>
              <a:rPr lang="en-GB" dirty="0" smtClean="0">
                <a:latin typeface="Arial" charset="0"/>
                <a:cs typeface="Arial" charset="0"/>
              </a:rPr>
              <a:t>the same primitive data type, class, or parent class</a:t>
            </a:r>
          </a:p>
          <a:p>
            <a:r>
              <a:rPr lang="en-GB" dirty="0" smtClean="0">
                <a:latin typeface="Arial" charset="0"/>
                <a:cs typeface="Arial" charset="0"/>
              </a:rPr>
              <a:t>Each item (</a:t>
            </a:r>
            <a:r>
              <a:rPr lang="en-GB" i="1" dirty="0" smtClean="0">
                <a:latin typeface="Arial" charset="0"/>
                <a:cs typeface="Arial" charset="0"/>
              </a:rPr>
              <a:t>array element</a:t>
            </a:r>
            <a:r>
              <a:rPr lang="en-GB" dirty="0" smtClean="0">
                <a:latin typeface="Arial" charset="0"/>
                <a:cs typeface="Arial" charset="0"/>
              </a:rPr>
              <a:t>) has its own numbered slot in the list, and accessing items are by these numbers, known as </a:t>
            </a:r>
            <a:r>
              <a:rPr lang="en-GB" i="1" dirty="0" smtClean="0">
                <a:latin typeface="Arial" charset="0"/>
                <a:cs typeface="Arial" charset="0"/>
              </a:rPr>
              <a:t>array subscripts </a:t>
            </a:r>
            <a:r>
              <a:rPr lang="en-GB" dirty="0" smtClean="0">
                <a:latin typeface="Arial" charset="0"/>
                <a:cs typeface="Arial" charset="0"/>
              </a:rPr>
              <a:t>or </a:t>
            </a:r>
            <a:r>
              <a:rPr lang="en-GB" i="1" dirty="0" smtClean="0">
                <a:latin typeface="Arial" charset="0"/>
                <a:cs typeface="Arial" charset="0"/>
              </a:rPr>
              <a:t>array indices</a:t>
            </a:r>
          </a:p>
          <a:p>
            <a:r>
              <a:rPr lang="en-GB" dirty="0" smtClean="0">
                <a:latin typeface="Arial" charset="0"/>
                <a:cs typeface="Arial" charset="0"/>
              </a:rPr>
              <a:t>Each item in an array must be of the same type – cannot mix integers and Strings in same array</a:t>
            </a:r>
          </a:p>
          <a:p>
            <a:r>
              <a:rPr lang="en-GB" dirty="0" smtClean="0">
                <a:latin typeface="Arial" charset="0"/>
                <a:cs typeface="Arial" charset="0"/>
              </a:rPr>
              <a:t>Number of elements in an array is also fixed</a:t>
            </a:r>
          </a:p>
          <a:p>
            <a:r>
              <a:rPr lang="en-GB" dirty="0" smtClean="0">
                <a:latin typeface="Arial" charset="0"/>
                <a:cs typeface="Arial" charset="0"/>
              </a:rPr>
              <a:t>Java treats arrays as objects</a:t>
            </a:r>
          </a:p>
          <a:p>
            <a:endParaRPr lang="en-GB"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Constructor</a:t>
            </a:r>
          </a:p>
        </p:txBody>
      </p:sp>
      <p:sp>
        <p:nvSpPr>
          <p:cNvPr id="12290" name="Content Placeholder 2"/>
          <p:cNvSpPr>
            <a:spLocks noGrp="1"/>
          </p:cNvSpPr>
          <p:nvPr>
            <p:ph idx="1"/>
          </p:nvPr>
        </p:nvSpPr>
        <p:spPr>
          <a:xfrm>
            <a:off x="457200" y="1600200"/>
            <a:ext cx="5710238" cy="4525963"/>
          </a:xfrm>
        </p:spPr>
        <p:txBody>
          <a:bodyPr/>
          <a:lstStyle/>
          <a:p>
            <a:pPr marL="0" indent="0">
              <a:buNone/>
            </a:pPr>
            <a:r>
              <a:rPr lang="en-GB" dirty="0" err="1" smtClean="0">
                <a:latin typeface="Courier New" panose="02070309020205020404" pitchFamily="49" charset="0"/>
                <a:cs typeface="Courier New" panose="02070309020205020404" pitchFamily="49" charset="0"/>
              </a:rPr>
              <a:t>ArrayList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staffmembers</a:t>
            </a:r>
            <a:r>
              <a:rPr lang="en-GB" dirty="0" smtClean="0">
                <a:latin typeface="Courier New" panose="02070309020205020404" pitchFamily="49" charset="0"/>
                <a:cs typeface="Courier New" panose="02070309020205020404" pitchFamily="49" charset="0"/>
              </a:rPr>
              <a:t> = new </a:t>
            </a:r>
            <a:r>
              <a:rPr lang="en-GB" dirty="0" err="1" smtClean="0">
                <a:latin typeface="Courier New" panose="02070309020205020404" pitchFamily="49" charset="0"/>
                <a:cs typeface="Courier New" panose="02070309020205020404" pitchFamily="49" charset="0"/>
              </a:rPr>
              <a:t>ArrayList</a:t>
            </a:r>
            <a:r>
              <a:rPr lang="en-GB" dirty="0" smtClean="0">
                <a:latin typeface="Courier New" panose="02070309020205020404" pitchFamily="49" charset="0"/>
                <a:cs typeface="Courier New" panose="02070309020205020404" pitchFamily="49" charset="0"/>
              </a:rPr>
              <a:t>();</a:t>
            </a:r>
          </a:p>
          <a:p>
            <a:r>
              <a:rPr lang="en-GB" dirty="0" smtClean="0">
                <a:latin typeface="Arial" panose="020B0604020202020204" pitchFamily="34" charset="0"/>
                <a:cs typeface="Arial" panose="020B0604020202020204" pitchFamily="34" charset="0"/>
              </a:rPr>
              <a:t>Default </a:t>
            </a:r>
            <a:r>
              <a:rPr lang="en-GB" dirty="0" err="1" smtClean="0">
                <a:latin typeface="Arial" panose="020B0604020202020204" pitchFamily="34" charset="0"/>
                <a:cs typeface="Arial" panose="020B0604020202020204" pitchFamily="34" charset="0"/>
              </a:rPr>
              <a:t>ArrayList</a:t>
            </a:r>
            <a:r>
              <a:rPr lang="en-GB" dirty="0" smtClean="0">
                <a:latin typeface="Arial" panose="020B0604020202020204" pitchFamily="34" charset="0"/>
                <a:cs typeface="Arial" panose="020B0604020202020204" pitchFamily="34" charset="0"/>
              </a:rPr>
              <a:t> with no elements</a:t>
            </a:r>
          </a:p>
          <a:p>
            <a:pPr marL="0" indent="0">
              <a:buNone/>
            </a:pPr>
            <a:r>
              <a:rPr lang="en-GB" dirty="0" err="1" smtClean="0">
                <a:latin typeface="Courier New" panose="02070309020205020404" pitchFamily="49" charset="0"/>
                <a:cs typeface="Courier New" panose="02070309020205020404" pitchFamily="49" charset="0"/>
              </a:rPr>
              <a:t>ArrayList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staffmembers</a:t>
            </a:r>
            <a:r>
              <a:rPr lang="en-GB" dirty="0" smtClean="0">
                <a:latin typeface="Courier New" panose="02070309020205020404" pitchFamily="49" charset="0"/>
                <a:cs typeface="Courier New" panose="02070309020205020404" pitchFamily="49" charset="0"/>
              </a:rPr>
              <a:t> = new </a:t>
            </a:r>
            <a:r>
              <a:rPr lang="en-GB" dirty="0" err="1" smtClean="0">
                <a:latin typeface="Courier New" panose="02070309020205020404" pitchFamily="49" charset="0"/>
                <a:cs typeface="Courier New" panose="02070309020205020404" pitchFamily="49" charset="0"/>
              </a:rPr>
              <a:t>ArrayList</a:t>
            </a:r>
            <a:r>
              <a:rPr lang="en-GB" dirty="0" smtClean="0">
                <a:latin typeface="Courier New" panose="02070309020205020404" pitchFamily="49" charset="0"/>
                <a:cs typeface="Courier New" panose="02070309020205020404" pitchFamily="49" charset="0"/>
              </a:rPr>
              <a:t>(20);</a:t>
            </a:r>
          </a:p>
          <a:p>
            <a:r>
              <a:rPr lang="en-GB" dirty="0" err="1" smtClean="0">
                <a:latin typeface="Arial" panose="020B0604020202020204" pitchFamily="34" charset="0"/>
                <a:cs typeface="Arial" panose="020B0604020202020204" pitchFamily="34" charset="0"/>
              </a:rPr>
              <a:t>ArrayList</a:t>
            </a:r>
            <a:r>
              <a:rPr lang="en-GB" dirty="0" smtClean="0">
                <a:latin typeface="Arial" panose="020B0604020202020204" pitchFamily="34" charset="0"/>
                <a:cs typeface="Arial" panose="020B0604020202020204" pitchFamily="34" charset="0"/>
              </a:rPr>
              <a:t> with 20 element capacity</a:t>
            </a:r>
          </a:p>
        </p:txBody>
      </p:sp>
      <p:sp>
        <p:nvSpPr>
          <p:cNvPr id="12291" name="Content Placeholder 3"/>
          <p:cNvSpPr>
            <a:spLocks noGrp="1"/>
          </p:cNvSpPr>
          <p:nvPr>
            <p:ph idx="10"/>
          </p:nvPr>
        </p:nvSpPr>
        <p:spPr>
          <a:xfrm>
            <a:off x="6516688" y="1939925"/>
            <a:ext cx="2170112" cy="4186238"/>
          </a:xfrm>
        </p:spPr>
        <p:txBody>
          <a:bodyPr/>
          <a:lstStyle/>
          <a:p>
            <a:pPr marL="0" indent="0"/>
            <a:r>
              <a:rPr lang="en-GB" dirty="0" err="1" smtClean="0">
                <a:latin typeface="Arial" charset="0"/>
                <a:cs typeface="Arial" charset="0"/>
              </a:rPr>
              <a:t>ArrayLists</a:t>
            </a:r>
            <a:r>
              <a:rPr lang="en-GB" dirty="0" smtClean="0">
                <a:latin typeface="Arial" charset="0"/>
                <a:cs typeface="Arial" charset="0"/>
              </a:rPr>
              <a:t> must contain objects, no primitive data types allowed.</a:t>
            </a:r>
          </a:p>
          <a:p>
            <a:pPr marL="0" indent="0"/>
            <a:endParaRPr lang="en-GB" dirty="0">
              <a:latin typeface="Arial" charset="0"/>
              <a:cs typeface="Arial" charset="0"/>
            </a:endParaRPr>
          </a:p>
          <a:p>
            <a:pPr marL="0" indent="0"/>
            <a:r>
              <a:rPr lang="en-GB" dirty="0" smtClean="0">
                <a:latin typeface="Arial" charset="0"/>
                <a:cs typeface="Arial" charset="0"/>
              </a:rPr>
              <a:t>Cannot use [] to access </a:t>
            </a:r>
            <a:r>
              <a:rPr lang="en-GB" dirty="0" err="1" smtClean="0">
                <a:latin typeface="Arial" charset="0"/>
                <a:cs typeface="Arial" charset="0"/>
              </a:rPr>
              <a:t>ArrayList</a:t>
            </a:r>
            <a:r>
              <a:rPr lang="en-GB" dirty="0" smtClean="0">
                <a:latin typeface="Arial" charset="0"/>
                <a:cs typeface="Arial" charset="0"/>
              </a:rPr>
              <a:t> elements, must use methods</a:t>
            </a:r>
          </a:p>
        </p:txBody>
      </p:sp>
    </p:spTree>
    <p:extLst>
      <p:ext uri="{BB962C8B-B14F-4D97-AF65-F5344CB8AC3E}">
        <p14:creationId xmlns:p14="http://schemas.microsoft.com/office/powerpoint/2010/main" val="2274316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err="1" smtClean="0">
                <a:ea typeface="Arial Bold"/>
              </a:rPr>
              <a:t>ArrayList</a:t>
            </a:r>
            <a:r>
              <a:rPr lang="en-GB" dirty="0" smtClean="0">
                <a:ea typeface="Arial Bold"/>
              </a:rPr>
              <a:t> Methods</a:t>
            </a:r>
          </a:p>
        </p:txBody>
      </p:sp>
      <p:sp>
        <p:nvSpPr>
          <p:cNvPr id="12290" name="Content Placeholder 2"/>
          <p:cNvSpPr>
            <a:spLocks noGrp="1"/>
          </p:cNvSpPr>
          <p:nvPr>
            <p:ph idx="1"/>
          </p:nvPr>
        </p:nvSpPr>
        <p:spPr>
          <a:xfrm>
            <a:off x="457200" y="1600200"/>
            <a:ext cx="8222776" cy="4525963"/>
          </a:xfrm>
        </p:spPr>
        <p:txBody>
          <a:bodyPr/>
          <a:lstStyle/>
          <a:p>
            <a:r>
              <a:rPr lang="en-GB" dirty="0" smtClean="0">
                <a:latin typeface="Arial" charset="0"/>
                <a:cs typeface="Arial" charset="0"/>
              </a:rPr>
              <a:t>Adding an object to an </a:t>
            </a:r>
            <a:r>
              <a:rPr lang="en-GB" dirty="0" err="1" smtClean="0">
                <a:latin typeface="Arial" charset="0"/>
                <a:cs typeface="Arial" charset="0"/>
              </a:rPr>
              <a:t>ArrayList</a:t>
            </a:r>
            <a:endParaRPr lang="en-GB" dirty="0" smtClean="0">
              <a:latin typeface="Arial" charset="0"/>
              <a:cs typeface="Arial" charset="0"/>
            </a:endParaRPr>
          </a:p>
          <a:p>
            <a:pPr marL="0" indent="0">
              <a:buNone/>
            </a:pPr>
            <a:r>
              <a:rPr lang="en-GB" dirty="0" err="1" smtClean="0">
                <a:latin typeface="Courier New" panose="02070309020205020404" pitchFamily="49" charset="0"/>
                <a:cs typeface="Courier New" panose="02070309020205020404" pitchFamily="49" charset="0"/>
              </a:rPr>
              <a:t>ArrayList.add</a:t>
            </a:r>
            <a:r>
              <a:rPr lang="en-GB" dirty="0" smtClean="0">
                <a:latin typeface="Courier New" panose="02070309020205020404" pitchFamily="49" charset="0"/>
                <a:cs typeface="Courier New" panose="02070309020205020404" pitchFamily="49" charset="0"/>
              </a:rPr>
              <a:t>(Object); // add at end</a:t>
            </a:r>
          </a:p>
          <a:p>
            <a:pPr marL="0" indent="0">
              <a:buNone/>
            </a:pPr>
            <a:r>
              <a:rPr lang="en-GB" dirty="0" err="1" smtClean="0">
                <a:latin typeface="Courier New" panose="02070309020205020404" pitchFamily="49" charset="0"/>
                <a:cs typeface="Courier New" panose="02070309020205020404" pitchFamily="49" charset="0"/>
              </a:rPr>
              <a:t>ArrayList.add</a:t>
            </a:r>
            <a:r>
              <a:rPr lang="en-GB" dirty="0" smtClean="0">
                <a:latin typeface="Courier New" panose="02070309020205020404" pitchFamily="49" charset="0"/>
                <a:cs typeface="Courier New" panose="02070309020205020404" pitchFamily="49" charset="0"/>
              </a:rPr>
              <a:t>(Index, Object);</a:t>
            </a:r>
          </a:p>
          <a:p>
            <a:pPr marL="0" indent="0">
              <a:buNone/>
            </a:pPr>
            <a:r>
              <a:rPr lang="en-GB" dirty="0" smtClean="0">
                <a:latin typeface="Courier New" panose="02070309020205020404" pitchFamily="49" charset="0"/>
                <a:cs typeface="Courier New" panose="02070309020205020404" pitchFamily="49" charset="0"/>
              </a:rPr>
              <a:t>// will put object at index and move others</a:t>
            </a:r>
          </a:p>
          <a:p>
            <a:pPr marL="0" indent="0">
              <a:buNone/>
            </a:pPr>
            <a:r>
              <a:rPr lang="en-GB" dirty="0" err="1" smtClean="0">
                <a:latin typeface="Courier New" panose="02070309020205020404" pitchFamily="49" charset="0"/>
                <a:cs typeface="Courier New" panose="02070309020205020404" pitchFamily="49" charset="0"/>
              </a:rPr>
              <a:t>staffmembers.add</a:t>
            </a:r>
            <a:r>
              <a:rPr lang="en-GB" dirty="0" smtClean="0">
                <a:latin typeface="Courier New" panose="02070309020205020404" pitchFamily="49" charset="0"/>
                <a:cs typeface="Courier New" panose="02070309020205020404" pitchFamily="49" charset="0"/>
              </a:rPr>
              <a:t>(“Rob Wade”);</a:t>
            </a:r>
          </a:p>
          <a:p>
            <a:pPr marL="0" indent="0">
              <a:buNone/>
            </a:pPr>
            <a:r>
              <a:rPr lang="en-GB" dirty="0" err="1">
                <a:latin typeface="Courier New" panose="02070309020205020404" pitchFamily="49" charset="0"/>
                <a:cs typeface="Courier New" panose="02070309020205020404" pitchFamily="49" charset="0"/>
              </a:rPr>
              <a:t>staffmembers.add</a:t>
            </a:r>
            <a:r>
              <a:rPr lang="en-GB" dirty="0" smtClean="0">
                <a:latin typeface="Courier New" panose="02070309020205020404" pitchFamily="49" charset="0"/>
                <a:cs typeface="Courier New" panose="02070309020205020404" pitchFamily="49" charset="0"/>
              </a:rPr>
              <a:t>(“Bob Piper”);</a:t>
            </a:r>
            <a:endParaRPr lang="en-GB" dirty="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staffmembers.add</a:t>
            </a:r>
            <a:r>
              <a:rPr lang="en-GB" dirty="0" smtClean="0">
                <a:latin typeface="Courier New" panose="02070309020205020404" pitchFamily="49" charset="0"/>
                <a:cs typeface="Courier New" panose="02070309020205020404" pitchFamily="49" charset="0"/>
              </a:rPr>
              <a:t>(“Nicholas Caldwell”);</a:t>
            </a:r>
            <a:endParaRPr lang="en-GB" dirty="0" smtClean="0">
              <a:latin typeface="Arial" charset="0"/>
              <a:cs typeface="Arial" charset="0"/>
            </a:endParaRPr>
          </a:p>
          <a:p>
            <a:r>
              <a:rPr lang="en-GB" dirty="0" smtClean="0">
                <a:latin typeface="Arial" charset="0"/>
                <a:cs typeface="Arial" charset="0"/>
              </a:rPr>
              <a:t>Retrieving the last element added:</a:t>
            </a:r>
          </a:p>
          <a:p>
            <a:pPr marL="0" indent="0">
              <a:buNone/>
            </a:pPr>
            <a:r>
              <a:rPr lang="en-GB" dirty="0" smtClean="0">
                <a:latin typeface="Arial" charset="0"/>
                <a:cs typeface="Arial" charset="0"/>
              </a:rPr>
              <a:t>Type  t = (</a:t>
            </a:r>
            <a:r>
              <a:rPr lang="en-GB" dirty="0" err="1" smtClean="0">
                <a:latin typeface="Arial" charset="0"/>
                <a:cs typeface="Arial" charset="0"/>
              </a:rPr>
              <a:t>castedType</a:t>
            </a:r>
            <a:r>
              <a:rPr lang="en-GB" dirty="0" smtClean="0">
                <a:latin typeface="Arial" charset="0"/>
                <a:cs typeface="Arial" charset="0"/>
              </a:rPr>
              <a:t>) </a:t>
            </a:r>
            <a:r>
              <a:rPr lang="en-GB" dirty="0" err="1" smtClean="0">
                <a:latin typeface="Arial" charset="0"/>
                <a:cs typeface="Arial" charset="0"/>
              </a:rPr>
              <a:t>ArrayList.lastElement</a:t>
            </a:r>
            <a:r>
              <a:rPr lang="en-GB" dirty="0" smtClean="0">
                <a:latin typeface="Arial" charset="0"/>
                <a:cs typeface="Arial" charset="0"/>
              </a:rPr>
              <a:t>();</a:t>
            </a:r>
          </a:p>
          <a:p>
            <a:pPr marL="0" indent="0">
              <a:buNone/>
            </a:pPr>
            <a:r>
              <a:rPr lang="en-GB" dirty="0" smtClean="0">
                <a:latin typeface="Arial" charset="0"/>
                <a:cs typeface="Arial" charset="0"/>
              </a:rPr>
              <a:t>String name = (String) </a:t>
            </a:r>
            <a:r>
              <a:rPr lang="en-GB" dirty="0" err="1" smtClean="0">
                <a:latin typeface="Arial" charset="0"/>
                <a:cs typeface="Arial" charset="0"/>
              </a:rPr>
              <a:t>staffmembers.lastElement</a:t>
            </a:r>
            <a:r>
              <a:rPr lang="en-GB" dirty="0" smtClean="0">
                <a:latin typeface="Arial" charset="0"/>
                <a:cs typeface="Arial" charset="0"/>
              </a:rPr>
              <a:t>();</a:t>
            </a:r>
            <a:br>
              <a:rPr lang="en-GB" dirty="0" smtClean="0">
                <a:latin typeface="Arial" charset="0"/>
                <a:cs typeface="Arial" charset="0"/>
              </a:rPr>
            </a:br>
            <a:r>
              <a:rPr lang="en-GB" dirty="0" smtClean="0">
                <a:latin typeface="Arial" charset="0"/>
                <a:cs typeface="Arial" charset="0"/>
              </a:rPr>
              <a:t>need to perform type casting because method returns an object</a:t>
            </a:r>
          </a:p>
        </p:txBody>
      </p:sp>
    </p:spTree>
    <p:extLst>
      <p:ext uri="{BB962C8B-B14F-4D97-AF65-F5344CB8AC3E}">
        <p14:creationId xmlns:p14="http://schemas.microsoft.com/office/powerpoint/2010/main" val="3606916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err="1" smtClean="0">
                <a:ea typeface="Arial Bold"/>
              </a:rPr>
              <a:t>ArrayList</a:t>
            </a:r>
            <a:r>
              <a:rPr lang="en-GB" dirty="0" smtClean="0">
                <a:ea typeface="Arial Bold"/>
              </a:rPr>
              <a:t> Methods</a:t>
            </a:r>
          </a:p>
        </p:txBody>
      </p:sp>
      <p:sp>
        <p:nvSpPr>
          <p:cNvPr id="12290" name="Content Placeholder 2"/>
          <p:cNvSpPr>
            <a:spLocks noGrp="1"/>
          </p:cNvSpPr>
          <p:nvPr>
            <p:ph idx="1"/>
          </p:nvPr>
        </p:nvSpPr>
        <p:spPr>
          <a:xfrm>
            <a:off x="457199" y="1600200"/>
            <a:ext cx="8263719" cy="4525963"/>
          </a:xfrm>
        </p:spPr>
        <p:txBody>
          <a:bodyPr/>
          <a:lstStyle/>
          <a:p>
            <a:r>
              <a:rPr lang="en-GB" dirty="0" smtClean="0">
                <a:latin typeface="Arial" charset="0"/>
                <a:cs typeface="Arial" charset="0"/>
              </a:rPr>
              <a:t>To retrieve an element at a specific index position:</a:t>
            </a:r>
          </a:p>
          <a:p>
            <a:pPr marL="0" indent="0">
              <a:buNone/>
            </a:pPr>
            <a:r>
              <a:rPr lang="en-GB" dirty="0" smtClean="0">
                <a:latin typeface="Courier New" panose="02070309020205020404" pitchFamily="49" charset="0"/>
                <a:cs typeface="Courier New" panose="02070309020205020404" pitchFamily="49" charset="0"/>
              </a:rPr>
              <a:t>Type t = (</a:t>
            </a:r>
            <a:r>
              <a:rPr lang="en-GB" dirty="0" err="1" smtClean="0">
                <a:latin typeface="Courier New" panose="02070309020205020404" pitchFamily="49" charset="0"/>
                <a:cs typeface="Courier New" panose="02070309020205020404" pitchFamily="49" charset="0"/>
              </a:rPr>
              <a:t>castedType</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ArrayList.get</a:t>
            </a:r>
            <a:r>
              <a:rPr lang="en-GB" dirty="0" smtClean="0">
                <a:latin typeface="Courier New" panose="02070309020205020404" pitchFamily="49" charset="0"/>
                <a:cs typeface="Courier New" panose="02070309020205020404" pitchFamily="49" charset="0"/>
              </a:rPr>
              <a:t>(index)</a:t>
            </a:r>
          </a:p>
          <a:p>
            <a:pPr marL="0" indent="0">
              <a:buNone/>
            </a:pPr>
            <a:r>
              <a:rPr lang="en-GB" dirty="0">
                <a:latin typeface="Courier New" panose="02070309020205020404" pitchFamily="49" charset="0"/>
                <a:cs typeface="Courier New" panose="02070309020205020404" pitchFamily="49" charset="0"/>
              </a:rPr>
              <a:t>String name = (</a:t>
            </a:r>
            <a:r>
              <a:rPr lang="en-GB" dirty="0" smtClean="0">
                <a:latin typeface="Courier New" panose="02070309020205020404" pitchFamily="49" charset="0"/>
                <a:cs typeface="Courier New" panose="02070309020205020404" pitchFamily="49" charset="0"/>
              </a:rPr>
              <a:t>String)</a:t>
            </a:r>
            <a:r>
              <a:rPr lang="en-GB" dirty="0" err="1" smtClean="0">
                <a:latin typeface="Courier New" panose="02070309020205020404" pitchFamily="49" charset="0"/>
                <a:cs typeface="Courier New" panose="02070309020205020404" pitchFamily="49" charset="0"/>
              </a:rPr>
              <a:t>staffmembers.get</a:t>
            </a:r>
            <a:r>
              <a:rPr lang="en-GB" dirty="0" smtClean="0">
                <a:latin typeface="Courier New" panose="02070309020205020404" pitchFamily="49" charset="0"/>
                <a:cs typeface="Courier New" panose="02070309020205020404" pitchFamily="49" charset="0"/>
              </a:rPr>
              <a:t>(1);</a:t>
            </a:r>
          </a:p>
          <a:p>
            <a:endParaRPr lang="en-GB" dirty="0" smtClean="0">
              <a:latin typeface="Arial" charset="0"/>
              <a:cs typeface="Arial" charset="0"/>
            </a:endParaRPr>
          </a:p>
          <a:p>
            <a:r>
              <a:rPr lang="en-GB" dirty="0" smtClean="0">
                <a:latin typeface="Arial" charset="0"/>
                <a:cs typeface="Arial" charset="0"/>
              </a:rPr>
              <a:t>To remove an element at a specific index position:</a:t>
            </a:r>
          </a:p>
          <a:p>
            <a:pPr marL="0" indent="0">
              <a:buNone/>
            </a:pPr>
            <a:r>
              <a:rPr lang="en-GB" dirty="0" err="1" smtClean="0">
                <a:latin typeface="Courier New" panose="02070309020205020404" pitchFamily="49" charset="0"/>
                <a:cs typeface="Courier New" panose="02070309020205020404" pitchFamily="49" charset="0"/>
              </a:rPr>
              <a:t>ArrayList.remove</a:t>
            </a:r>
            <a:r>
              <a:rPr lang="en-GB" dirty="0" smtClean="0">
                <a:latin typeface="Courier New" panose="02070309020205020404" pitchFamily="49" charset="0"/>
                <a:cs typeface="Courier New" panose="02070309020205020404" pitchFamily="49" charset="0"/>
              </a:rPr>
              <a:t>(index);</a:t>
            </a:r>
          </a:p>
          <a:p>
            <a:endParaRPr lang="en-GB" dirty="0">
              <a:latin typeface="Courier New" panose="02070309020205020404" pitchFamily="49" charset="0"/>
              <a:cs typeface="Courier New" panose="02070309020205020404" pitchFamily="49" charset="0"/>
            </a:endParaRPr>
          </a:p>
          <a:p>
            <a:r>
              <a:rPr lang="en-GB" dirty="0">
                <a:latin typeface="Arial" charset="0"/>
                <a:cs typeface="Arial" charset="0"/>
              </a:rPr>
              <a:t>To </a:t>
            </a:r>
            <a:r>
              <a:rPr lang="en-GB" dirty="0" smtClean="0">
                <a:latin typeface="Arial" charset="0"/>
                <a:cs typeface="Arial" charset="0"/>
              </a:rPr>
              <a:t>set the value of </a:t>
            </a:r>
            <a:r>
              <a:rPr lang="en-GB" dirty="0">
                <a:latin typeface="Arial" charset="0"/>
                <a:cs typeface="Arial" charset="0"/>
              </a:rPr>
              <a:t>an element at a specific index position:</a:t>
            </a:r>
          </a:p>
          <a:p>
            <a:pPr marL="0" indent="0">
              <a:buNone/>
            </a:pPr>
            <a:r>
              <a:rPr lang="en-GB" dirty="0" err="1" smtClean="0">
                <a:latin typeface="Courier New" panose="02070309020205020404" pitchFamily="49" charset="0"/>
                <a:cs typeface="Courier New" panose="02070309020205020404" pitchFamily="49" charset="0"/>
              </a:rPr>
              <a:t>ArrayList.set</a:t>
            </a:r>
            <a:r>
              <a:rPr lang="en-GB" dirty="0" smtClean="0">
                <a:latin typeface="Courier New" panose="02070309020205020404" pitchFamily="49" charset="0"/>
                <a:cs typeface="Courier New" panose="02070309020205020404" pitchFamily="49" charset="0"/>
              </a:rPr>
              <a:t>(index, Object);</a:t>
            </a:r>
            <a:endParaRPr lang="en-GB" dirty="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staffmembers</a:t>
            </a:r>
            <a:r>
              <a:rPr lang="en-GB" dirty="0" smtClean="0">
                <a:latin typeface="Courier New" panose="02070309020205020404" pitchFamily="49" charset="0"/>
                <a:cs typeface="Courier New" panose="02070309020205020404" pitchFamily="49" charset="0"/>
              </a:rPr>
              <a:t>(0, “Robert Wade”);</a:t>
            </a:r>
          </a:p>
        </p:txBody>
      </p:sp>
    </p:spTree>
    <p:extLst>
      <p:ext uri="{BB962C8B-B14F-4D97-AF65-F5344CB8AC3E}">
        <p14:creationId xmlns:p14="http://schemas.microsoft.com/office/powerpoint/2010/main" val="2191540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Methods</a:t>
            </a:r>
          </a:p>
        </p:txBody>
      </p:sp>
      <p:sp>
        <p:nvSpPr>
          <p:cNvPr id="12290" name="Content Placeholder 2"/>
          <p:cNvSpPr>
            <a:spLocks noGrp="1"/>
          </p:cNvSpPr>
          <p:nvPr>
            <p:ph idx="1"/>
          </p:nvPr>
        </p:nvSpPr>
        <p:spPr>
          <a:xfrm>
            <a:off x="457200" y="1600200"/>
            <a:ext cx="8250072" cy="4525963"/>
          </a:xfrm>
        </p:spPr>
        <p:txBody>
          <a:bodyPr/>
          <a:lstStyle/>
          <a:p>
            <a:r>
              <a:rPr lang="en-GB" dirty="0" smtClean="0">
                <a:latin typeface="Arial" charset="0"/>
                <a:cs typeface="Arial" charset="0"/>
              </a:rPr>
              <a:t>To determine if a particular object exists in the </a:t>
            </a:r>
            <a:r>
              <a:rPr lang="en-GB" dirty="0" err="1" smtClean="0">
                <a:latin typeface="Arial" charset="0"/>
                <a:cs typeface="Arial" charset="0"/>
              </a:rPr>
              <a:t>ArrayList</a:t>
            </a:r>
            <a:endParaRPr lang="en-GB" dirty="0" smtClean="0">
              <a:latin typeface="Arial" charset="0"/>
              <a:cs typeface="Arial" charset="0"/>
            </a:endParaRPr>
          </a:p>
          <a:p>
            <a:pPr marL="0" indent="0">
              <a:buNone/>
            </a:pPr>
            <a:r>
              <a:rPr lang="en-GB" dirty="0" err="1" smtClean="0">
                <a:latin typeface="Courier New" panose="02070309020205020404" pitchFamily="49" charset="0"/>
                <a:cs typeface="Courier New" panose="02070309020205020404" pitchFamily="49" charset="0"/>
              </a:rPr>
              <a:t>boolean</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ArrayList.contains</a:t>
            </a:r>
            <a:r>
              <a:rPr lang="en-GB" dirty="0" smtClean="0">
                <a:latin typeface="Courier New" panose="02070309020205020404" pitchFamily="49" charset="0"/>
                <a:cs typeface="Courier New" panose="02070309020205020404" pitchFamily="49" charset="0"/>
              </a:rPr>
              <a:t>(Object);</a:t>
            </a:r>
          </a:p>
          <a:p>
            <a:pPr marL="0" indent="0">
              <a:buNone/>
            </a:pPr>
            <a:r>
              <a:rPr lang="en-GB" dirty="0" err="1" smtClean="0">
                <a:latin typeface="Courier New" panose="02070309020205020404" pitchFamily="49" charset="0"/>
                <a:cs typeface="Courier New" panose="02070309020205020404" pitchFamily="49" charset="0"/>
              </a:rPr>
              <a:t>boolean</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isThere</a:t>
            </a:r>
            <a:r>
              <a:rPr lang="en-GB" dirty="0" smtClean="0">
                <a:latin typeface="Courier New" panose="02070309020205020404" pitchFamily="49" charset="0"/>
                <a:cs typeface="Courier New" panose="02070309020205020404" pitchFamily="49" charset="0"/>
              </a:rPr>
              <a:t> = </a:t>
            </a:r>
            <a:r>
              <a:rPr lang="en-GB" dirty="0" err="1" smtClean="0">
                <a:latin typeface="Courier New" panose="02070309020205020404" pitchFamily="49" charset="0"/>
                <a:cs typeface="Courier New" panose="02070309020205020404" pitchFamily="49" charset="0"/>
              </a:rPr>
              <a:t>staffmembers.contains</a:t>
            </a:r>
            <a:r>
              <a:rPr lang="en-GB" dirty="0" smtClean="0">
                <a:latin typeface="Courier New" panose="02070309020205020404" pitchFamily="49" charset="0"/>
                <a:cs typeface="Courier New" panose="02070309020205020404" pitchFamily="49" charset="0"/>
              </a:rPr>
              <a:t>(“Alan Turing”);</a:t>
            </a:r>
          </a:p>
          <a:p>
            <a:endParaRPr lang="en-GB" dirty="0">
              <a:latin typeface="Arial" charset="0"/>
              <a:cs typeface="Arial" charset="0"/>
            </a:endParaRPr>
          </a:p>
          <a:p>
            <a:r>
              <a:rPr lang="en-GB" dirty="0" smtClean="0">
                <a:latin typeface="Arial" charset="0"/>
                <a:cs typeface="Arial" charset="0"/>
              </a:rPr>
              <a:t>To determine where a particular object is in an </a:t>
            </a:r>
            <a:r>
              <a:rPr lang="en-GB" dirty="0" err="1" smtClean="0">
                <a:latin typeface="Arial" charset="0"/>
                <a:cs typeface="Arial" charset="0"/>
              </a:rPr>
              <a:t>ArrayList</a:t>
            </a:r>
            <a:endParaRPr lang="en-GB" dirty="0" smtClean="0">
              <a:latin typeface="Arial" charset="0"/>
              <a:cs typeface="Arial" charset="0"/>
            </a:endParaRPr>
          </a:p>
          <a:p>
            <a:pPr marL="0" indent="0">
              <a:buNone/>
            </a:pP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ArrayList.indexOf</a:t>
            </a:r>
            <a:r>
              <a:rPr lang="en-GB" dirty="0" smtClean="0">
                <a:latin typeface="Courier New" panose="02070309020205020404" pitchFamily="49" charset="0"/>
                <a:cs typeface="Courier New" panose="02070309020205020404" pitchFamily="49" charset="0"/>
              </a:rPr>
              <a:t>(Object);  // -1 if does not exist</a:t>
            </a:r>
          </a:p>
          <a:p>
            <a:pPr marL="0" indent="0">
              <a:buNone/>
            </a:pP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index = </a:t>
            </a:r>
            <a:r>
              <a:rPr lang="en-GB" dirty="0" err="1" smtClean="0">
                <a:latin typeface="Courier New" panose="02070309020205020404" pitchFamily="49" charset="0"/>
                <a:cs typeface="Courier New" panose="02070309020205020404" pitchFamily="49" charset="0"/>
              </a:rPr>
              <a:t>staffmembers.indexOf</a:t>
            </a:r>
            <a:r>
              <a:rPr lang="en-GB" dirty="0" smtClean="0">
                <a:latin typeface="Courier New" panose="02070309020205020404" pitchFamily="49" charset="0"/>
                <a:cs typeface="Courier New" panose="02070309020205020404" pitchFamily="49" charset="0"/>
              </a:rPr>
              <a:t>(“Karen </a:t>
            </a:r>
            <a:r>
              <a:rPr lang="en-GB" dirty="0" err="1" smtClean="0">
                <a:latin typeface="Courier New" panose="02070309020205020404" pitchFamily="49" charset="0"/>
                <a:cs typeface="Courier New" panose="02070309020205020404" pitchFamily="49" charset="0"/>
              </a:rPr>
              <a:t>Sparck</a:t>
            </a:r>
            <a:r>
              <a:rPr lang="en-GB" dirty="0" smtClean="0">
                <a:latin typeface="Courier New" panose="02070309020205020404" pitchFamily="49" charset="0"/>
                <a:cs typeface="Courier New" panose="02070309020205020404" pitchFamily="49" charset="0"/>
              </a:rPr>
              <a:t>-Jones”);</a:t>
            </a: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533468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Methods</a:t>
            </a:r>
          </a:p>
        </p:txBody>
      </p:sp>
      <p:sp>
        <p:nvSpPr>
          <p:cNvPr id="12290" name="Content Placeholder 2"/>
          <p:cNvSpPr>
            <a:spLocks noGrp="1"/>
          </p:cNvSpPr>
          <p:nvPr>
            <p:ph idx="1"/>
          </p:nvPr>
        </p:nvSpPr>
        <p:spPr>
          <a:xfrm>
            <a:off x="457200" y="1600200"/>
            <a:ext cx="8236424" cy="4525963"/>
          </a:xfrm>
        </p:spPr>
        <p:txBody>
          <a:bodyPr/>
          <a:lstStyle/>
          <a:p>
            <a:r>
              <a:rPr lang="en-GB" dirty="0">
                <a:latin typeface="Arial" charset="0"/>
                <a:cs typeface="Arial" charset="0"/>
              </a:rPr>
              <a:t>To remove all elements from an </a:t>
            </a:r>
            <a:r>
              <a:rPr lang="en-GB" dirty="0" err="1">
                <a:latin typeface="Arial" charset="0"/>
                <a:cs typeface="Arial" charset="0"/>
              </a:rPr>
              <a:t>ArrayList</a:t>
            </a:r>
            <a:endParaRPr lang="en-GB" dirty="0">
              <a:latin typeface="Arial" charset="0"/>
              <a:cs typeface="Arial" charset="0"/>
            </a:endParaRPr>
          </a:p>
          <a:p>
            <a:pPr marL="0" indent="0">
              <a:buNone/>
            </a:pPr>
            <a:r>
              <a:rPr lang="en-GB" dirty="0" err="1">
                <a:latin typeface="Courier New" panose="02070309020205020404" pitchFamily="49" charset="0"/>
                <a:cs typeface="Courier New" panose="02070309020205020404" pitchFamily="49" charset="0"/>
              </a:rPr>
              <a:t>ArrayList.clear</a:t>
            </a:r>
            <a:r>
              <a:rPr lang="en-GB" dirty="0">
                <a:latin typeface="Courier New" panose="02070309020205020404" pitchFamily="49" charset="0"/>
                <a:cs typeface="Courier New" panose="02070309020205020404" pitchFamily="49" charset="0"/>
              </a:rPr>
              <a:t>()</a:t>
            </a:r>
          </a:p>
          <a:p>
            <a:endParaRPr lang="en-GB" dirty="0" smtClean="0">
              <a:latin typeface="Arial" charset="0"/>
              <a:cs typeface="Arial" charset="0"/>
            </a:endParaRPr>
          </a:p>
          <a:p>
            <a:r>
              <a:rPr lang="en-GB" dirty="0" smtClean="0">
                <a:latin typeface="Arial" charset="0"/>
                <a:cs typeface="Arial" charset="0"/>
              </a:rPr>
              <a:t>To determine the size of an </a:t>
            </a:r>
            <a:r>
              <a:rPr lang="en-GB" dirty="0" err="1" smtClean="0">
                <a:latin typeface="Arial" charset="0"/>
                <a:cs typeface="Arial" charset="0"/>
              </a:rPr>
              <a:t>ArrayList</a:t>
            </a:r>
            <a:endParaRPr lang="en-GB" dirty="0" smtClean="0">
              <a:latin typeface="Arial" charset="0"/>
              <a:cs typeface="Arial" charset="0"/>
            </a:endParaRPr>
          </a:p>
          <a:p>
            <a:pPr marL="0" indent="0">
              <a:buNone/>
            </a:pPr>
            <a:r>
              <a:rPr lang="en-GB" dirty="0" err="1" smtClean="0">
                <a:latin typeface="Arial" charset="0"/>
                <a:cs typeface="Arial" charset="0"/>
              </a:rPr>
              <a:t>int</a:t>
            </a:r>
            <a:r>
              <a:rPr lang="en-GB" dirty="0" smtClean="0">
                <a:latin typeface="Arial" charset="0"/>
                <a:cs typeface="Arial" charset="0"/>
              </a:rPr>
              <a:t> </a:t>
            </a:r>
            <a:r>
              <a:rPr lang="en-GB" dirty="0" err="1" smtClean="0">
                <a:latin typeface="Arial" charset="0"/>
                <a:cs typeface="Arial" charset="0"/>
              </a:rPr>
              <a:t>ArrayList.size</a:t>
            </a:r>
            <a:r>
              <a:rPr lang="en-GB" dirty="0" smtClean="0">
                <a:latin typeface="Arial" charset="0"/>
                <a:cs typeface="Arial" charset="0"/>
              </a:rPr>
              <a:t>();</a:t>
            </a:r>
          </a:p>
          <a:p>
            <a:pPr marL="0" indent="0">
              <a:buNone/>
            </a:pPr>
            <a:r>
              <a:rPr lang="en-GB" dirty="0" err="1" smtClean="0">
                <a:latin typeface="Arial" charset="0"/>
                <a:cs typeface="Arial" charset="0"/>
              </a:rPr>
              <a:t>int</a:t>
            </a:r>
            <a:r>
              <a:rPr lang="en-GB" dirty="0" smtClean="0">
                <a:latin typeface="Arial" charset="0"/>
                <a:cs typeface="Arial" charset="0"/>
              </a:rPr>
              <a:t> size = </a:t>
            </a:r>
            <a:r>
              <a:rPr lang="en-GB" dirty="0" err="1" smtClean="0">
                <a:latin typeface="Arial" charset="0"/>
                <a:cs typeface="Arial" charset="0"/>
              </a:rPr>
              <a:t>staffmembers.size</a:t>
            </a:r>
            <a:r>
              <a:rPr lang="en-GB" dirty="0" smtClean="0">
                <a:latin typeface="Arial" charset="0"/>
                <a:cs typeface="Arial" charset="0"/>
              </a:rPr>
              <a:t>();</a:t>
            </a:r>
          </a:p>
          <a:p>
            <a:endParaRPr lang="en-GB" dirty="0" smtClean="0">
              <a:latin typeface="Arial" charset="0"/>
              <a:cs typeface="Arial" charset="0"/>
            </a:endParaRPr>
          </a:p>
          <a:p>
            <a:r>
              <a:rPr lang="en-GB" dirty="0" smtClean="0">
                <a:latin typeface="Arial" charset="0"/>
                <a:cs typeface="Arial" charset="0"/>
              </a:rPr>
              <a:t>To force the capacity of an </a:t>
            </a:r>
            <a:r>
              <a:rPr lang="en-GB" dirty="0" err="1" smtClean="0">
                <a:latin typeface="Arial" charset="0"/>
                <a:cs typeface="Arial" charset="0"/>
              </a:rPr>
              <a:t>ArrayList</a:t>
            </a:r>
            <a:r>
              <a:rPr lang="en-GB" dirty="0" smtClean="0">
                <a:latin typeface="Arial" charset="0"/>
                <a:cs typeface="Arial" charset="0"/>
              </a:rPr>
              <a:t> to match its actual size</a:t>
            </a:r>
          </a:p>
          <a:p>
            <a:pPr marL="0" indent="0">
              <a:buNone/>
            </a:pPr>
            <a:r>
              <a:rPr lang="en-GB" dirty="0" err="1" smtClean="0">
                <a:latin typeface="Arial" charset="0"/>
                <a:cs typeface="Arial" charset="0"/>
              </a:rPr>
              <a:t>ArrayList.trimToSize</a:t>
            </a:r>
            <a:r>
              <a:rPr lang="en-GB" dirty="0" smtClean="0">
                <a:latin typeface="Arial" charset="0"/>
                <a:cs typeface="Arial" charset="0"/>
              </a:rPr>
              <a:t>();</a:t>
            </a:r>
          </a:p>
        </p:txBody>
      </p:sp>
    </p:spTree>
    <p:extLst>
      <p:ext uri="{BB962C8B-B14F-4D97-AF65-F5344CB8AC3E}">
        <p14:creationId xmlns:p14="http://schemas.microsoft.com/office/powerpoint/2010/main" val="221876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Making </a:t>
            </a:r>
            <a:r>
              <a:rPr lang="en-GB" dirty="0" err="1" smtClean="0">
                <a:ea typeface="Arial Bold"/>
              </a:rPr>
              <a:t>arraylists</a:t>
            </a:r>
            <a:r>
              <a:rPr lang="en-GB" dirty="0" smtClean="0">
                <a:ea typeface="Arial Bold"/>
              </a:rPr>
              <a:t> safer</a:t>
            </a:r>
          </a:p>
        </p:txBody>
      </p:sp>
      <p:sp>
        <p:nvSpPr>
          <p:cNvPr id="12290" name="Content Placeholder 2"/>
          <p:cNvSpPr>
            <a:spLocks noGrp="1"/>
          </p:cNvSpPr>
          <p:nvPr>
            <p:ph idx="1"/>
          </p:nvPr>
        </p:nvSpPr>
        <p:spPr>
          <a:xfrm>
            <a:off x="457200" y="1600200"/>
            <a:ext cx="8468436" cy="4525963"/>
          </a:xfrm>
        </p:spPr>
        <p:txBody>
          <a:bodyPr/>
          <a:lstStyle/>
          <a:p>
            <a:r>
              <a:rPr lang="en-GB" dirty="0" smtClean="0">
                <a:latin typeface="Arial" charset="0"/>
                <a:cs typeface="Arial" charset="0"/>
              </a:rPr>
              <a:t>As </a:t>
            </a:r>
            <a:r>
              <a:rPr lang="en-GB" dirty="0" err="1" smtClean="0">
                <a:latin typeface="Arial" charset="0"/>
                <a:cs typeface="Arial" charset="0"/>
              </a:rPr>
              <a:t>ArrayLists</a:t>
            </a:r>
            <a:r>
              <a:rPr lang="en-GB" dirty="0" smtClean="0">
                <a:latin typeface="Arial" charset="0"/>
                <a:cs typeface="Arial" charset="0"/>
              </a:rPr>
              <a:t> are comprised of objects, Java’s type checking is unable to verify types have been used correctly at compile-time, opening risk of run-time type errors.</a:t>
            </a:r>
          </a:p>
          <a:p>
            <a:r>
              <a:rPr lang="en-GB" dirty="0" smtClean="0">
                <a:latin typeface="Arial" charset="0"/>
                <a:cs typeface="Arial" charset="0"/>
              </a:rPr>
              <a:t>Assisting the type checking for </a:t>
            </a:r>
            <a:r>
              <a:rPr lang="en-GB" dirty="0" err="1" smtClean="0">
                <a:latin typeface="Arial" charset="0"/>
                <a:cs typeface="Arial" charset="0"/>
              </a:rPr>
              <a:t>ArrayLists</a:t>
            </a:r>
            <a:r>
              <a:rPr lang="en-GB" dirty="0" smtClean="0">
                <a:latin typeface="Arial" charset="0"/>
                <a:cs typeface="Arial" charset="0"/>
              </a:rPr>
              <a:t> is easily accomplished when creating them:</a:t>
            </a:r>
          </a:p>
          <a:p>
            <a:pPr marL="0" indent="0">
              <a:buNone/>
            </a:pPr>
            <a:r>
              <a:rPr lang="en-GB" dirty="0" err="1" smtClean="0">
                <a:latin typeface="Courier New" panose="02070309020205020404" pitchFamily="49" charset="0"/>
                <a:cs typeface="Courier New" panose="02070309020205020404" pitchFamily="49" charset="0"/>
              </a:rPr>
              <a:t>ArrayList</a:t>
            </a:r>
            <a:r>
              <a:rPr lang="en-GB" dirty="0" smtClean="0">
                <a:latin typeface="Courier New" panose="02070309020205020404" pitchFamily="49" charset="0"/>
                <a:cs typeface="Courier New" panose="02070309020205020404" pitchFamily="49" charset="0"/>
              </a:rPr>
              <a:t>&lt;Class&gt; </a:t>
            </a:r>
            <a:r>
              <a:rPr lang="en-GB" dirty="0" err="1" smtClean="0">
                <a:latin typeface="Courier New" panose="02070309020205020404" pitchFamily="49" charset="0"/>
                <a:cs typeface="Courier New" panose="02070309020205020404" pitchFamily="49" charset="0"/>
              </a:rPr>
              <a:t>arraylist</a:t>
            </a:r>
            <a:r>
              <a:rPr lang="en-GB" dirty="0" smtClean="0">
                <a:latin typeface="Courier New" panose="02070309020205020404" pitchFamily="49" charset="0"/>
                <a:cs typeface="Courier New" panose="02070309020205020404" pitchFamily="49" charset="0"/>
              </a:rPr>
              <a:t> = new </a:t>
            </a:r>
            <a:r>
              <a:rPr lang="en-GB" dirty="0" err="1" smtClean="0">
                <a:latin typeface="Courier New" panose="02070309020205020404" pitchFamily="49" charset="0"/>
                <a:cs typeface="Courier New" panose="02070309020205020404" pitchFamily="49" charset="0"/>
              </a:rPr>
              <a:t>ArrayList</a:t>
            </a:r>
            <a:r>
              <a:rPr lang="en-GB" dirty="0" smtClean="0">
                <a:latin typeface="Courier New" panose="02070309020205020404" pitchFamily="49" charset="0"/>
                <a:cs typeface="Courier New" panose="02070309020205020404" pitchFamily="49" charset="0"/>
              </a:rPr>
              <a:t>&lt;&gt;();</a:t>
            </a:r>
          </a:p>
          <a:p>
            <a:pPr marL="0" indent="0">
              <a:buNone/>
            </a:pPr>
            <a:r>
              <a:rPr lang="en-GB" dirty="0" err="1" smtClean="0">
                <a:latin typeface="Courier New" panose="02070309020205020404" pitchFamily="49" charset="0"/>
                <a:cs typeface="Courier New" panose="02070309020205020404" pitchFamily="49" charset="0"/>
              </a:rPr>
              <a:t>ArrayList</a:t>
            </a:r>
            <a:r>
              <a:rPr lang="en-GB" dirty="0" smtClean="0">
                <a:latin typeface="Courier New" panose="02070309020205020404" pitchFamily="49" charset="0"/>
                <a:cs typeface="Courier New" panose="02070309020205020404" pitchFamily="49" charset="0"/>
              </a:rPr>
              <a:t>&lt;String&gt; </a:t>
            </a:r>
            <a:r>
              <a:rPr lang="en-GB" dirty="0" err="1" smtClean="0">
                <a:latin typeface="Courier New" panose="02070309020205020404" pitchFamily="49" charset="0"/>
                <a:cs typeface="Courier New" panose="02070309020205020404" pitchFamily="49" charset="0"/>
              </a:rPr>
              <a:t>staffmembers</a:t>
            </a:r>
            <a:r>
              <a:rPr lang="en-GB" dirty="0" smtClean="0">
                <a:latin typeface="Courier New" panose="02070309020205020404" pitchFamily="49" charset="0"/>
                <a:cs typeface="Courier New" panose="02070309020205020404" pitchFamily="49" charset="0"/>
              </a:rPr>
              <a:t> = new </a:t>
            </a:r>
            <a:r>
              <a:rPr lang="en-GB" dirty="0" err="1" smtClean="0">
                <a:latin typeface="Courier New" panose="02070309020205020404" pitchFamily="49" charset="0"/>
                <a:cs typeface="Courier New" panose="02070309020205020404" pitchFamily="49" charset="0"/>
              </a:rPr>
              <a:t>ArrayList</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Arial" panose="020B0604020202020204" pitchFamily="34" charset="0"/>
                <a:cs typeface="Arial" panose="020B0604020202020204" pitchFamily="34" charset="0"/>
              </a:rPr>
              <a:t>So </a:t>
            </a:r>
            <a:r>
              <a:rPr lang="en-GB" dirty="0" err="1" smtClean="0">
                <a:latin typeface="Arial" panose="020B0604020202020204" pitchFamily="34" charset="0"/>
                <a:cs typeface="Arial" panose="020B0604020202020204" pitchFamily="34" charset="0"/>
              </a:rPr>
              <a:t>staffmembers</a:t>
            </a:r>
            <a:r>
              <a:rPr lang="en-GB" dirty="0" smtClean="0">
                <a:latin typeface="Arial" panose="020B0604020202020204" pitchFamily="34" charset="0"/>
                <a:cs typeface="Arial" panose="020B0604020202020204" pitchFamily="34" charset="0"/>
              </a:rPr>
              <a:t> can only take Strings now</a:t>
            </a:r>
          </a:p>
        </p:txBody>
      </p:sp>
    </p:spTree>
    <p:extLst>
      <p:ext uri="{BB962C8B-B14F-4D97-AF65-F5344CB8AC3E}">
        <p14:creationId xmlns:p14="http://schemas.microsoft.com/office/powerpoint/2010/main" val="1262236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Creating an array in Java</a:t>
            </a:r>
          </a:p>
        </p:txBody>
      </p:sp>
      <p:sp>
        <p:nvSpPr>
          <p:cNvPr id="12290" name="Content Placeholder 2"/>
          <p:cNvSpPr>
            <a:spLocks noGrp="1"/>
          </p:cNvSpPr>
          <p:nvPr>
            <p:ph idx="1"/>
          </p:nvPr>
        </p:nvSpPr>
        <p:spPr>
          <a:xfrm>
            <a:off x="457200" y="1600200"/>
            <a:ext cx="5710238" cy="4525963"/>
          </a:xfrm>
        </p:spPr>
        <p:txBody>
          <a:bodyPr/>
          <a:lstStyle/>
          <a:p>
            <a:pPr marL="457200" indent="-457200">
              <a:buFont typeface="+mj-lt"/>
              <a:buAutoNum type="arabicPeriod"/>
            </a:pPr>
            <a:r>
              <a:rPr lang="en-GB" dirty="0" smtClean="0">
                <a:latin typeface="Arial" charset="0"/>
                <a:cs typeface="Arial" charset="0"/>
              </a:rPr>
              <a:t>Declare a variable to hold the array</a:t>
            </a:r>
          </a:p>
          <a:p>
            <a:pPr marL="457200" indent="-457200">
              <a:buFont typeface="+mj-lt"/>
              <a:buAutoNum type="arabicPeriod"/>
            </a:pPr>
            <a:r>
              <a:rPr lang="en-GB" dirty="0" smtClean="0">
                <a:latin typeface="Arial" charset="0"/>
                <a:cs typeface="Arial" charset="0"/>
              </a:rPr>
              <a:t>Create a new array object and assign it to the array variable</a:t>
            </a:r>
          </a:p>
          <a:p>
            <a:pPr marL="457200" indent="-457200">
              <a:buFont typeface="+mj-lt"/>
              <a:buAutoNum type="arabicPeriod"/>
            </a:pPr>
            <a:r>
              <a:rPr lang="en-GB" dirty="0" smtClean="0">
                <a:latin typeface="Arial" charset="0"/>
                <a:cs typeface="Arial" charset="0"/>
              </a:rPr>
              <a:t>Store information in the array</a:t>
            </a:r>
          </a:p>
        </p:txBody>
      </p:sp>
      <p:sp>
        <p:nvSpPr>
          <p:cNvPr id="12291" name="Content Placeholder 3"/>
          <p:cNvSpPr>
            <a:spLocks noGrp="1"/>
          </p:cNvSpPr>
          <p:nvPr>
            <p:ph idx="10"/>
          </p:nvPr>
        </p:nvSpPr>
        <p:spPr>
          <a:xfrm>
            <a:off x="6516688" y="1939925"/>
            <a:ext cx="2170112" cy="4186238"/>
          </a:xfrm>
        </p:spPr>
        <p:txBody>
          <a:bodyPr/>
          <a:lstStyle/>
          <a:p>
            <a:endParaRPr lang="en-GB" smtClean="0">
              <a:latin typeface="Arial" charset="0"/>
              <a:cs typeface="Arial" charset="0"/>
            </a:endParaRPr>
          </a:p>
        </p:txBody>
      </p:sp>
    </p:spTree>
    <p:extLst>
      <p:ext uri="{BB962C8B-B14F-4D97-AF65-F5344CB8AC3E}">
        <p14:creationId xmlns:p14="http://schemas.microsoft.com/office/powerpoint/2010/main" val="1890606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Declaring Array Variable</a:t>
            </a:r>
          </a:p>
        </p:txBody>
      </p:sp>
      <p:sp>
        <p:nvSpPr>
          <p:cNvPr id="12290" name="Content Placeholder 2"/>
          <p:cNvSpPr>
            <a:spLocks noGrp="1"/>
          </p:cNvSpPr>
          <p:nvPr>
            <p:ph idx="1"/>
          </p:nvPr>
        </p:nvSpPr>
        <p:spPr>
          <a:xfrm>
            <a:off x="457200" y="1600200"/>
            <a:ext cx="5710238" cy="4525963"/>
          </a:xfrm>
        </p:spPr>
        <p:txBody>
          <a:bodyPr/>
          <a:lstStyle/>
          <a:p>
            <a:r>
              <a:rPr lang="en-GB" dirty="0" smtClean="0">
                <a:latin typeface="Arial" charset="0"/>
                <a:cs typeface="Arial" charset="0"/>
              </a:rPr>
              <a:t>Array variables indicate the object or data type the array will hold and the array’s name</a:t>
            </a:r>
          </a:p>
          <a:p>
            <a:r>
              <a:rPr lang="en-GB" dirty="0" smtClean="0">
                <a:latin typeface="Arial" charset="0"/>
                <a:cs typeface="Arial" charset="0"/>
              </a:rPr>
              <a:t>Add a pair of empty brackets [] is added to the object or data type OR to the variable name</a:t>
            </a:r>
          </a:p>
          <a:p>
            <a:r>
              <a:rPr lang="en-GB" dirty="0" smtClean="0">
                <a:latin typeface="Courier New" panose="02070309020205020404" pitchFamily="49" charset="0"/>
                <a:cs typeface="Courier New" panose="02070309020205020404" pitchFamily="49" charset="0"/>
              </a:rPr>
              <a:t>String[] names;</a:t>
            </a:r>
          </a:p>
          <a:p>
            <a:r>
              <a:rPr lang="en-GB" dirty="0" smtClean="0">
                <a:latin typeface="Courier New" panose="02070309020205020404" pitchFamily="49" charset="0"/>
                <a:cs typeface="Courier New" panose="02070309020205020404" pitchFamily="49" charset="0"/>
              </a:rPr>
              <a:t>Point[] location;</a:t>
            </a:r>
          </a:p>
          <a:p>
            <a:r>
              <a:rPr lang="en-GB" dirty="0" smtClean="0">
                <a:latin typeface="Courier New" panose="02070309020205020404" pitchFamily="49" charset="0"/>
                <a:cs typeface="Courier New" panose="02070309020205020404" pitchFamily="49" charset="0"/>
              </a:rPr>
              <a:t>float[] income;</a:t>
            </a:r>
          </a:p>
          <a:p>
            <a:r>
              <a:rPr lang="en-GB" dirty="0" smtClean="0">
                <a:latin typeface="Arial" panose="020B0604020202020204" pitchFamily="34" charset="0"/>
                <a:cs typeface="Arial" panose="020B0604020202020204" pitchFamily="34" charset="0"/>
              </a:rPr>
              <a:t>The above is the convention as it makes it easier to distinguish against array accesses</a:t>
            </a:r>
          </a:p>
        </p:txBody>
      </p:sp>
      <p:sp>
        <p:nvSpPr>
          <p:cNvPr id="12291" name="Content Placeholder 3"/>
          <p:cNvSpPr>
            <a:spLocks noGrp="1"/>
          </p:cNvSpPr>
          <p:nvPr>
            <p:ph idx="10"/>
          </p:nvPr>
        </p:nvSpPr>
        <p:spPr>
          <a:xfrm>
            <a:off x="6305266" y="1939925"/>
            <a:ext cx="2381534" cy="4186238"/>
          </a:xfrm>
        </p:spPr>
        <p:txBody>
          <a:bodyPr/>
          <a:lstStyle/>
          <a:p>
            <a:r>
              <a:rPr lang="en-GB" dirty="0" smtClean="0">
                <a:latin typeface="Arial" charset="0"/>
                <a:cs typeface="Arial" charset="0"/>
              </a:rPr>
              <a:t>Legal:</a:t>
            </a:r>
          </a:p>
          <a:p>
            <a:r>
              <a:rPr lang="en-GB" dirty="0" smtClean="0">
                <a:latin typeface="Arial" charset="0"/>
                <a:cs typeface="Arial" charset="0"/>
              </a:rPr>
              <a:t>String names[];</a:t>
            </a:r>
          </a:p>
          <a:p>
            <a:r>
              <a:rPr lang="en-GB" dirty="0" smtClean="0">
                <a:latin typeface="Arial" charset="0"/>
                <a:cs typeface="Arial" charset="0"/>
              </a:rPr>
              <a:t>Point location[];</a:t>
            </a:r>
            <a:endParaRPr lang="en-GB" dirty="0">
              <a:latin typeface="Arial" charset="0"/>
              <a:cs typeface="Arial" charset="0"/>
            </a:endParaRPr>
          </a:p>
          <a:p>
            <a:r>
              <a:rPr lang="en-GB" dirty="0" smtClean="0">
                <a:latin typeface="Arial" charset="0"/>
                <a:cs typeface="Arial" charset="0"/>
              </a:rPr>
              <a:t>float income[];</a:t>
            </a:r>
          </a:p>
        </p:txBody>
      </p:sp>
    </p:spTree>
    <p:extLst>
      <p:ext uri="{BB962C8B-B14F-4D97-AF65-F5344CB8AC3E}">
        <p14:creationId xmlns:p14="http://schemas.microsoft.com/office/powerpoint/2010/main" val="3559593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Creating array objects</a:t>
            </a:r>
          </a:p>
        </p:txBody>
      </p:sp>
      <p:sp>
        <p:nvSpPr>
          <p:cNvPr id="12290" name="Content Placeholder 2"/>
          <p:cNvSpPr>
            <a:spLocks noGrp="1"/>
          </p:cNvSpPr>
          <p:nvPr>
            <p:ph idx="1"/>
          </p:nvPr>
        </p:nvSpPr>
        <p:spPr>
          <a:xfrm>
            <a:off x="457199" y="1600200"/>
            <a:ext cx="8195481" cy="4525963"/>
          </a:xfrm>
        </p:spPr>
        <p:txBody>
          <a:bodyPr/>
          <a:lstStyle/>
          <a:p>
            <a:r>
              <a:rPr lang="en-GB" dirty="0" smtClean="0">
                <a:latin typeface="Arial" charset="0"/>
                <a:cs typeface="Arial" charset="0"/>
              </a:rPr>
              <a:t>Two options:</a:t>
            </a:r>
          </a:p>
          <a:p>
            <a:pPr marL="457200" indent="-457200">
              <a:buFont typeface="+mj-lt"/>
              <a:buAutoNum type="arabicPeriod"/>
            </a:pPr>
            <a:r>
              <a:rPr lang="en-GB" dirty="0" smtClean="0">
                <a:latin typeface="Arial" charset="0"/>
                <a:cs typeface="Arial" charset="0"/>
              </a:rPr>
              <a:t>Use the new operator</a:t>
            </a:r>
          </a:p>
          <a:p>
            <a:pPr marL="0" indent="0">
              <a:buNone/>
            </a:pPr>
            <a:r>
              <a:rPr lang="en-GB" dirty="0" smtClean="0">
                <a:latin typeface="Courier New" panose="02070309020205020404" pitchFamily="49" charset="0"/>
                <a:cs typeface="Courier New" panose="02070309020205020404" pitchFamily="49" charset="0"/>
              </a:rPr>
              <a:t>Integer[] codes = new Integer[100];</a:t>
            </a:r>
          </a:p>
          <a:p>
            <a:r>
              <a:rPr lang="en-GB" dirty="0" smtClean="0">
                <a:latin typeface="Arial" charset="0"/>
                <a:cs typeface="Arial" charset="0"/>
              </a:rPr>
              <a:t>Creates a 100-element Integer object array </a:t>
            </a:r>
          </a:p>
          <a:p>
            <a:r>
              <a:rPr lang="en-GB" dirty="0">
                <a:latin typeface="Arial" charset="0"/>
                <a:cs typeface="Arial" charset="0"/>
              </a:rPr>
              <a:t>E</a:t>
            </a:r>
            <a:r>
              <a:rPr lang="en-GB" dirty="0" smtClean="0">
                <a:latin typeface="Arial" charset="0"/>
                <a:cs typeface="Arial" charset="0"/>
              </a:rPr>
              <a:t>lements have default values (0 for numeric, false for </a:t>
            </a:r>
            <a:r>
              <a:rPr lang="en-GB" dirty="0" err="1" smtClean="0">
                <a:latin typeface="Arial" charset="0"/>
                <a:cs typeface="Arial" charset="0"/>
              </a:rPr>
              <a:t>boolean</a:t>
            </a:r>
            <a:r>
              <a:rPr lang="en-GB" dirty="0" smtClean="0">
                <a:latin typeface="Arial" charset="0"/>
                <a:cs typeface="Arial" charset="0"/>
              </a:rPr>
              <a:t>, ‘\0’ for chars and null for objects)</a:t>
            </a:r>
            <a:endParaRPr lang="en-GB" dirty="0">
              <a:latin typeface="Arial" charset="0"/>
              <a:cs typeface="Arial" charset="0"/>
            </a:endParaRPr>
          </a:p>
          <a:p>
            <a:r>
              <a:rPr lang="en-GB" dirty="0" smtClean="0">
                <a:latin typeface="Arial" charset="0"/>
                <a:cs typeface="Arial" charset="0"/>
              </a:rPr>
              <a:t>Warning in Java: 0 ≠ null ≠ ‘\0’  (as NULL is in C)</a:t>
            </a:r>
          </a:p>
          <a:p>
            <a:r>
              <a:rPr lang="en-GB" dirty="0" smtClean="0">
                <a:latin typeface="Arial" charset="0"/>
                <a:cs typeface="Arial" charset="0"/>
              </a:rPr>
              <a:t>Warning: if array is initialised with nulls, you must assign an object to each element before using it,</a:t>
            </a:r>
          </a:p>
          <a:p>
            <a:r>
              <a:rPr lang="en-GB" dirty="0" smtClean="0">
                <a:latin typeface="Courier New" panose="02070309020205020404" pitchFamily="49" charset="0"/>
                <a:cs typeface="Courier New" panose="02070309020205020404" pitchFamily="49" charset="0"/>
              </a:rPr>
              <a:t>codes[0] = new Integer(15);</a:t>
            </a:r>
          </a:p>
          <a:p>
            <a:r>
              <a:rPr lang="en-GB" dirty="0" smtClean="0">
                <a:latin typeface="Courier New" panose="02070309020205020404" pitchFamily="49" charset="0"/>
                <a:cs typeface="Courier New" panose="02070309020205020404" pitchFamily="49" charset="0"/>
              </a:rPr>
              <a:t>codes[1] = new Integer(73); </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850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Creating array objects</a:t>
            </a:r>
          </a:p>
        </p:txBody>
      </p:sp>
      <p:sp>
        <p:nvSpPr>
          <p:cNvPr id="12290" name="Content Placeholder 2"/>
          <p:cNvSpPr>
            <a:spLocks noGrp="1"/>
          </p:cNvSpPr>
          <p:nvPr>
            <p:ph idx="1"/>
          </p:nvPr>
        </p:nvSpPr>
        <p:spPr>
          <a:xfrm>
            <a:off x="457199" y="1600200"/>
            <a:ext cx="8195481" cy="4525963"/>
          </a:xfrm>
        </p:spPr>
        <p:txBody>
          <a:bodyPr/>
          <a:lstStyle/>
          <a:p>
            <a:pPr marL="457200" indent="-457200">
              <a:buFont typeface="+mj-lt"/>
              <a:buAutoNum type="arabicPeriod" startAt="2"/>
            </a:pPr>
            <a:r>
              <a:rPr lang="en-GB" dirty="0" smtClean="0">
                <a:latin typeface="Arial" charset="0"/>
                <a:cs typeface="Arial" charset="0"/>
              </a:rPr>
              <a:t>Create and initialise at the same time</a:t>
            </a:r>
          </a:p>
          <a:p>
            <a:pPr marL="0" indent="0">
              <a:buNone/>
            </a:pPr>
            <a:r>
              <a:rPr lang="en-GB" dirty="0" smtClean="0">
                <a:latin typeface="Courier New" panose="02070309020205020404" pitchFamily="49" charset="0"/>
                <a:cs typeface="Courier New" panose="02070309020205020404" pitchFamily="49" charset="0"/>
              </a:rPr>
              <a:t>Point[] location = { new Point(0,0), new Point(5,4), new Point(7, 9) };</a:t>
            </a:r>
            <a:endParaRPr lang="en-GB" dirty="0" smtClean="0">
              <a:latin typeface="Arial" charset="0"/>
              <a:cs typeface="Arial" charset="0"/>
            </a:endParaRPr>
          </a:p>
          <a:p>
            <a:r>
              <a:rPr lang="en-GB" dirty="0" smtClean="0">
                <a:latin typeface="Arial" charset="0"/>
                <a:cs typeface="Arial" charset="0"/>
              </a:rPr>
              <a:t>Creates a 3-element Point object array </a:t>
            </a:r>
          </a:p>
          <a:p>
            <a:r>
              <a:rPr lang="en-GB" dirty="0" smtClean="0">
                <a:latin typeface="Arial" charset="0"/>
                <a:cs typeface="Arial" charset="0"/>
              </a:rPr>
              <a:t>Enclosing array elements inside braces separated by commas</a:t>
            </a:r>
          </a:p>
          <a:p>
            <a:pPr marL="0" indent="0">
              <a:buNone/>
            </a:pPr>
            <a:r>
              <a:rPr lang="en-GB" dirty="0" smtClean="0">
                <a:latin typeface="Courier New" panose="02070309020205020404" pitchFamily="49" charset="0"/>
                <a:cs typeface="Courier New" panose="02070309020205020404" pitchFamily="49" charset="0"/>
              </a:rPr>
              <a:t>String[] titles = {“ </a:t>
            </a:r>
            <a:r>
              <a:rPr lang="en-GB" dirty="0" err="1" smtClean="0">
                <a:latin typeface="Courier New" panose="02070309020205020404" pitchFamily="49" charset="0"/>
                <a:cs typeface="Courier New" panose="02070309020205020404" pitchFamily="49" charset="0"/>
              </a:rPr>
              <a:t>Mr.</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Mrs.</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Ms.</a:t>
            </a:r>
            <a:r>
              <a:rPr lang="en-GB" dirty="0" smtClean="0">
                <a:latin typeface="Courier New" panose="02070309020205020404" pitchFamily="49" charset="0"/>
                <a:cs typeface="Courier New" panose="02070309020205020404" pitchFamily="49" charset="0"/>
              </a:rPr>
              <a:t>”, “Miss”, “</a:t>
            </a:r>
            <a:r>
              <a:rPr lang="en-GB" dirty="0" err="1" smtClean="0">
                <a:latin typeface="Courier New" panose="02070309020205020404" pitchFamily="49" charset="0"/>
                <a:cs typeface="Courier New" panose="02070309020205020404" pitchFamily="49" charset="0"/>
              </a:rPr>
              <a:t>Dr.</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Prof.</a:t>
            </a:r>
            <a:r>
              <a:rPr lang="en-GB" dirty="0" smtClean="0">
                <a:latin typeface="Courier New" panose="02070309020205020404" pitchFamily="49" charset="0"/>
                <a:cs typeface="Courier New" panose="02070309020205020404" pitchFamily="49" charset="0"/>
              </a:rPr>
              <a:t>” };</a:t>
            </a:r>
          </a:p>
          <a:p>
            <a:r>
              <a:rPr lang="en-GB" dirty="0" smtClean="0">
                <a:latin typeface="Arial" panose="020B0604020202020204" pitchFamily="34" charset="0"/>
                <a:cs typeface="Arial" panose="020B0604020202020204" pitchFamily="34" charset="0"/>
              </a:rPr>
              <a:t>6-element String array named titles; don’t need to use new because Strings can be created and initialised without it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543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Accessing Array Elements</a:t>
            </a:r>
          </a:p>
        </p:txBody>
      </p:sp>
      <p:sp>
        <p:nvSpPr>
          <p:cNvPr id="12290" name="Content Placeholder 2"/>
          <p:cNvSpPr>
            <a:spLocks noGrp="1"/>
          </p:cNvSpPr>
          <p:nvPr>
            <p:ph idx="1"/>
          </p:nvPr>
        </p:nvSpPr>
        <p:spPr>
          <a:xfrm>
            <a:off x="457200" y="1600200"/>
            <a:ext cx="5710238" cy="4525963"/>
          </a:xfrm>
        </p:spPr>
        <p:txBody>
          <a:bodyPr/>
          <a:lstStyle/>
          <a:p>
            <a:r>
              <a:rPr lang="en-GB" dirty="0" smtClean="0">
                <a:latin typeface="Arial" charset="0"/>
                <a:cs typeface="Arial" charset="0"/>
              </a:rPr>
              <a:t>An individual array element is accessed by giving its array name followed by its array subscript in []</a:t>
            </a:r>
          </a:p>
          <a:p>
            <a:r>
              <a:rPr lang="en-GB" dirty="0" smtClean="0">
                <a:latin typeface="Arial" charset="0"/>
                <a:cs typeface="Arial" charset="0"/>
              </a:rPr>
              <a:t>Example for the array:</a:t>
            </a:r>
          </a:p>
          <a:p>
            <a:pPr marL="0" indent="0">
              <a:buNone/>
            </a:pPr>
            <a:r>
              <a:rPr lang="en-GB" dirty="0">
                <a:latin typeface="Courier New" panose="02070309020205020404" pitchFamily="49" charset="0"/>
                <a:cs typeface="Courier New" panose="02070309020205020404" pitchFamily="49" charset="0"/>
              </a:rPr>
              <a:t>String[] titles = {“ </a:t>
            </a:r>
            <a:r>
              <a:rPr lang="en-GB" dirty="0" err="1">
                <a:latin typeface="Courier New" panose="02070309020205020404" pitchFamily="49" charset="0"/>
                <a:cs typeface="Courier New" panose="02070309020205020404" pitchFamily="49" charset="0"/>
              </a:rPr>
              <a:t>Mr.</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Mrs.</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Ms.</a:t>
            </a:r>
            <a:r>
              <a:rPr lang="en-GB" dirty="0">
                <a:latin typeface="Courier New" panose="02070309020205020404" pitchFamily="49" charset="0"/>
                <a:cs typeface="Courier New" panose="02070309020205020404" pitchFamily="49" charset="0"/>
              </a:rPr>
              <a:t>”, “Miss”, “</a:t>
            </a:r>
            <a:r>
              <a:rPr lang="en-GB" dirty="0" err="1">
                <a:latin typeface="Courier New" panose="02070309020205020404" pitchFamily="49" charset="0"/>
                <a:cs typeface="Courier New" panose="02070309020205020404" pitchFamily="49" charset="0"/>
              </a:rPr>
              <a:t>Dr.</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Prof.</a:t>
            </a:r>
            <a:r>
              <a:rPr lang="en-GB" dirty="0">
                <a:latin typeface="Courier New" panose="02070309020205020404" pitchFamily="49" charset="0"/>
                <a:cs typeface="Courier New" panose="02070309020205020404" pitchFamily="49" charset="0"/>
              </a:rPr>
              <a:t>” };</a:t>
            </a:r>
          </a:p>
          <a:p>
            <a:r>
              <a:rPr lang="en-GB" dirty="0" smtClean="0">
                <a:latin typeface="Arial" charset="0"/>
                <a:cs typeface="Arial" charset="0"/>
              </a:rPr>
              <a:t>titles[0] is “</a:t>
            </a:r>
            <a:r>
              <a:rPr lang="en-GB" dirty="0" err="1" smtClean="0">
                <a:latin typeface="Arial" charset="0"/>
                <a:cs typeface="Arial" charset="0"/>
              </a:rPr>
              <a:t>Mr.</a:t>
            </a:r>
            <a:r>
              <a:rPr lang="en-GB" dirty="0" smtClean="0">
                <a:latin typeface="Arial" charset="0"/>
                <a:cs typeface="Arial" charset="0"/>
              </a:rPr>
              <a:t>”, titles[1] is “</a:t>
            </a:r>
            <a:r>
              <a:rPr lang="en-GB" dirty="0" err="1" smtClean="0">
                <a:latin typeface="Arial" charset="0"/>
                <a:cs typeface="Arial" charset="0"/>
              </a:rPr>
              <a:t>Mrs.</a:t>
            </a:r>
            <a:r>
              <a:rPr lang="en-GB" dirty="0" smtClean="0">
                <a:latin typeface="Arial" charset="0"/>
                <a:cs typeface="Arial" charset="0"/>
              </a:rPr>
              <a:t>”, …, up to titles[5] is “</a:t>
            </a:r>
            <a:r>
              <a:rPr lang="en-GB" dirty="0" err="1" smtClean="0">
                <a:latin typeface="Arial" charset="0"/>
                <a:cs typeface="Arial" charset="0"/>
              </a:rPr>
              <a:t>Prof.</a:t>
            </a:r>
            <a:r>
              <a:rPr lang="en-GB" dirty="0" smtClean="0">
                <a:latin typeface="Arial" charset="0"/>
                <a:cs typeface="Arial" charset="0"/>
              </a:rPr>
              <a:t>”</a:t>
            </a:r>
          </a:p>
          <a:p>
            <a:r>
              <a:rPr lang="en-GB" dirty="0" smtClean="0">
                <a:latin typeface="Arial" charset="0"/>
                <a:cs typeface="Arial" charset="0"/>
              </a:rPr>
              <a:t>Arrays are zero-indexed in Java, so subscripts start at </a:t>
            </a:r>
            <a:r>
              <a:rPr lang="en-GB" b="1" dirty="0" smtClean="0">
                <a:latin typeface="Arial" charset="0"/>
                <a:cs typeface="Arial" charset="0"/>
              </a:rPr>
              <a:t>0</a:t>
            </a:r>
            <a:r>
              <a:rPr lang="en-GB" dirty="0" smtClean="0">
                <a:latin typeface="Arial" charset="0"/>
                <a:cs typeface="Arial" charset="0"/>
              </a:rPr>
              <a:t>, </a:t>
            </a:r>
            <a:r>
              <a:rPr lang="en-GB" b="1" dirty="0" smtClean="0">
                <a:latin typeface="Arial" charset="0"/>
                <a:cs typeface="Arial" charset="0"/>
              </a:rPr>
              <a:t>not 1</a:t>
            </a:r>
            <a:endParaRPr lang="en-GB" dirty="0">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pPr marL="0" indent="0"/>
            <a:r>
              <a:rPr lang="en-GB" dirty="0" smtClean="0">
                <a:latin typeface="Arial" charset="0"/>
                <a:cs typeface="Arial" charset="0"/>
              </a:rPr>
              <a:t>Array index (array subscript) must be of type </a:t>
            </a:r>
            <a:r>
              <a:rPr lang="en-GB" dirty="0" err="1" smtClean="0">
                <a:latin typeface="Arial" charset="0"/>
                <a:cs typeface="Arial" charset="0"/>
              </a:rPr>
              <a:t>int</a:t>
            </a:r>
            <a:r>
              <a:rPr lang="en-GB" dirty="0" smtClean="0">
                <a:latin typeface="Arial" charset="0"/>
                <a:cs typeface="Arial" charset="0"/>
              </a:rPr>
              <a:t> (or a numeric primitive promotable to </a:t>
            </a:r>
            <a:r>
              <a:rPr lang="en-GB" dirty="0" err="1" smtClean="0">
                <a:latin typeface="Arial" charset="0"/>
                <a:cs typeface="Arial" charset="0"/>
              </a:rPr>
              <a:t>int</a:t>
            </a:r>
            <a:r>
              <a:rPr lang="en-GB" dirty="0" smtClean="0">
                <a:latin typeface="Arial" charset="0"/>
                <a:cs typeface="Arial" charset="0"/>
              </a:rPr>
              <a:t>). Array index must be non-negative value</a:t>
            </a:r>
          </a:p>
        </p:txBody>
      </p:sp>
    </p:spTree>
    <p:extLst>
      <p:ext uri="{BB962C8B-B14F-4D97-AF65-F5344CB8AC3E}">
        <p14:creationId xmlns:p14="http://schemas.microsoft.com/office/powerpoint/2010/main" val="3292932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Boundary Conditions</a:t>
            </a:r>
          </a:p>
        </p:txBody>
      </p:sp>
      <p:sp>
        <p:nvSpPr>
          <p:cNvPr id="12290" name="Content Placeholder 2"/>
          <p:cNvSpPr>
            <a:spLocks noGrp="1"/>
          </p:cNvSpPr>
          <p:nvPr>
            <p:ph idx="1"/>
          </p:nvPr>
        </p:nvSpPr>
        <p:spPr>
          <a:xfrm>
            <a:off x="457200" y="1600200"/>
            <a:ext cx="5710238" cy="4525963"/>
          </a:xfrm>
        </p:spPr>
        <p:txBody>
          <a:bodyPr/>
          <a:lstStyle/>
          <a:p>
            <a:r>
              <a:rPr lang="en-GB" dirty="0" smtClean="0">
                <a:latin typeface="Arial" charset="0"/>
                <a:cs typeface="Arial" charset="0"/>
              </a:rPr>
              <a:t>Unlike some languages, code cannot overrun the boundaries of an array.</a:t>
            </a:r>
          </a:p>
          <a:p>
            <a:r>
              <a:rPr lang="en-GB" dirty="0">
                <a:latin typeface="Arial" charset="0"/>
                <a:cs typeface="Arial" charset="0"/>
              </a:rPr>
              <a:t>t</a:t>
            </a:r>
            <a:r>
              <a:rPr lang="en-GB" dirty="0" smtClean="0">
                <a:latin typeface="Arial" charset="0"/>
                <a:cs typeface="Arial" charset="0"/>
              </a:rPr>
              <a:t>itles[-1] will trigger an error</a:t>
            </a:r>
          </a:p>
          <a:p>
            <a:r>
              <a:rPr lang="en-GB" dirty="0" smtClean="0">
                <a:latin typeface="Arial" charset="0"/>
                <a:cs typeface="Arial" charset="0"/>
              </a:rPr>
              <a:t>titles[6] will trigger an error</a:t>
            </a:r>
          </a:p>
          <a:p>
            <a:endParaRPr lang="en-GB" dirty="0" smtClean="0">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pPr marL="0" indent="0"/>
            <a:r>
              <a:rPr lang="en-GB" dirty="0" smtClean="0">
                <a:latin typeface="Arial" charset="0"/>
                <a:cs typeface="Arial" charset="0"/>
              </a:rPr>
              <a:t>Overrunning array bounds is an issue in  C/C++ and can lead to undefined behaviour and run-time program crashes</a:t>
            </a:r>
          </a:p>
        </p:txBody>
      </p:sp>
    </p:spTree>
    <p:extLst>
      <p:ext uri="{BB962C8B-B14F-4D97-AF65-F5344CB8AC3E}">
        <p14:creationId xmlns:p14="http://schemas.microsoft.com/office/powerpoint/2010/main" val="4124786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Changing Array Elements</a:t>
            </a:r>
          </a:p>
        </p:txBody>
      </p:sp>
      <p:sp>
        <p:nvSpPr>
          <p:cNvPr id="12290" name="Content Placeholder 2"/>
          <p:cNvSpPr>
            <a:spLocks noGrp="1"/>
          </p:cNvSpPr>
          <p:nvPr>
            <p:ph idx="1"/>
          </p:nvPr>
        </p:nvSpPr>
        <p:spPr>
          <a:xfrm>
            <a:off x="457200" y="1600200"/>
            <a:ext cx="8236424" cy="4525963"/>
          </a:xfrm>
        </p:spPr>
        <p:txBody>
          <a:bodyPr/>
          <a:lstStyle/>
          <a:p>
            <a:r>
              <a:rPr lang="en-GB" dirty="0" smtClean="0">
                <a:latin typeface="Arial" charset="0"/>
                <a:cs typeface="Arial" charset="0"/>
              </a:rPr>
              <a:t>To change the value of an array element, simply use</a:t>
            </a:r>
            <a:r>
              <a:rPr lang="en-GB" dirty="0">
                <a:latin typeface="Arial" charset="0"/>
                <a:cs typeface="Arial" charset="0"/>
              </a:rPr>
              <a:t> </a:t>
            </a:r>
            <a:r>
              <a:rPr lang="en-GB" dirty="0" smtClean="0">
                <a:latin typeface="Arial" charset="0"/>
                <a:cs typeface="Arial" charset="0"/>
              </a:rPr>
              <a:t>an assignment statement:</a:t>
            </a:r>
          </a:p>
          <a:p>
            <a:r>
              <a:rPr lang="en-GB" dirty="0" smtClean="0">
                <a:latin typeface="Courier New" panose="02070309020205020404" pitchFamily="49" charset="0"/>
                <a:cs typeface="Courier New" panose="02070309020205020404" pitchFamily="49" charset="0"/>
              </a:rPr>
              <a:t>income[4] = 17780.67;</a:t>
            </a:r>
            <a:endParaRPr lang="en-GB" dirty="0">
              <a:latin typeface="Courier New" panose="02070309020205020404" pitchFamily="49" charset="0"/>
              <a:cs typeface="Courier New" panose="02070309020205020404" pitchFamily="49" charset="0"/>
            </a:endParaRP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In Java, arrays of objects are actually arrays of references to objects. Assigning a value to an object array is creating a reference. Moving values around in an object array (during a sorting process) is reassigning the reference</a:t>
            </a:r>
          </a:p>
          <a:p>
            <a:r>
              <a:rPr lang="en-GB" dirty="0" smtClean="0">
                <a:latin typeface="Arial" panose="020B0604020202020204" pitchFamily="34" charset="0"/>
                <a:cs typeface="Arial" panose="020B0604020202020204" pitchFamily="34" charset="0"/>
              </a:rPr>
              <a:t>Arrays of primitive data types and Strings do copy values across array slots</a:t>
            </a:r>
          </a:p>
        </p:txBody>
      </p:sp>
    </p:spTree>
    <p:extLst>
      <p:ext uri="{BB962C8B-B14F-4D97-AF65-F5344CB8AC3E}">
        <p14:creationId xmlns:p14="http://schemas.microsoft.com/office/powerpoint/2010/main" val="7642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1557</TotalTime>
  <Words>1504</Words>
  <Application>Microsoft Office PowerPoint</Application>
  <PresentationFormat>On-screen Show (4:3)</PresentationFormat>
  <Paragraphs>194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Bold</vt:lpstr>
      <vt:lpstr>Calibri</vt:lpstr>
      <vt:lpstr>Courier New</vt:lpstr>
      <vt:lpstr>Office Theme</vt:lpstr>
      <vt:lpstr>Introduction to Java Programming Lecture 4: Arrays and ArrayLists</vt:lpstr>
      <vt:lpstr>What is an Array?</vt:lpstr>
      <vt:lpstr>Creating an array in Java</vt:lpstr>
      <vt:lpstr>Declaring Array Variable</vt:lpstr>
      <vt:lpstr>Creating array objects</vt:lpstr>
      <vt:lpstr>Creating array objects</vt:lpstr>
      <vt:lpstr>Accessing Array Elements</vt:lpstr>
      <vt:lpstr>Boundary Conditions</vt:lpstr>
      <vt:lpstr>Changing Array Elements</vt:lpstr>
      <vt:lpstr>Array Length</vt:lpstr>
      <vt:lpstr>Multidimensional Arrays</vt:lpstr>
      <vt:lpstr>Multidimensional Arrays</vt:lpstr>
      <vt:lpstr>Multiple Dimensions and Loops</vt:lpstr>
      <vt:lpstr>Enhanced For Loop</vt:lpstr>
      <vt:lpstr>Enhanced For</vt:lpstr>
      <vt:lpstr>Arrays as a Class</vt:lpstr>
      <vt:lpstr>Arrays as a Class 2</vt:lpstr>
      <vt:lpstr>Goodbye Vectors</vt:lpstr>
      <vt:lpstr>ArrayList</vt:lpstr>
      <vt:lpstr>Constructor</vt:lpstr>
      <vt:lpstr>ArrayList Methods</vt:lpstr>
      <vt:lpstr>ArrayList Methods</vt:lpstr>
      <vt:lpstr>Methods</vt:lpstr>
      <vt:lpstr>Methods</vt:lpstr>
      <vt:lpstr>Making arraylists safer</vt:lpstr>
    </vt:vector>
  </TitlesOfParts>
  <Company>designflavour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49</cp:revision>
  <dcterms:created xsi:type="dcterms:W3CDTF">2011-03-16T14:24:04Z</dcterms:created>
  <dcterms:modified xsi:type="dcterms:W3CDTF">2013-10-22T20:45:20Z</dcterms:modified>
</cp:coreProperties>
</file>