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92" r:id="rId3"/>
    <p:sldId id="301" r:id="rId4"/>
    <p:sldId id="300" r:id="rId5"/>
    <p:sldId id="302" r:id="rId6"/>
    <p:sldId id="285" r:id="rId7"/>
    <p:sldId id="303" r:id="rId8"/>
    <p:sldId id="304" r:id="rId9"/>
    <p:sldId id="295" r:id="rId10"/>
    <p:sldId id="305" r:id="rId11"/>
    <p:sldId id="287" r:id="rId12"/>
    <p:sldId id="306" r:id="rId13"/>
    <p:sldId id="307" r:id="rId14"/>
    <p:sldId id="308" r:id="rId15"/>
    <p:sldId id="297" r:id="rId16"/>
    <p:sldId id="298" r:id="rId17"/>
    <p:sldId id="309" r:id="rId18"/>
    <p:sldId id="310" r:id="rId19"/>
    <p:sldId id="291" r:id="rId20"/>
    <p:sldId id="311" r:id="rId21"/>
    <p:sldId id="288" r:id="rId22"/>
    <p:sldId id="289" r:id="rId23"/>
    <p:sldId id="312" r:id="rId24"/>
    <p:sldId id="284" r:id="rId25"/>
    <p:sldId id="290" r:id="rId26"/>
    <p:sldId id="31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5</a:t>
            </a:r>
            <a:r>
              <a:rPr lang="en-GB" dirty="0" smtClean="0">
                <a:latin typeface="Arial" charset="0"/>
                <a:cs typeface="Arial" charset="0"/>
              </a:rPr>
              <a:t>: Strings and Basic Programming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More String Comparisons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8967" cy="4525963"/>
          </a:xfrm>
        </p:spPr>
        <p:txBody>
          <a:bodyPr/>
          <a:lstStyle/>
          <a:p>
            <a:pPr marL="5715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regionMatches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toffset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String other,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ooffset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/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toffset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ooffset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are starting indices in each string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length of substring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regionMatches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ignoreCase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toffset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String other,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ooffset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ignoreCase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true, ignore case</a:t>
            </a:r>
          </a:p>
          <a:p>
            <a:pPr marL="5715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suffix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/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s1.startsWith("choc");</a:t>
            </a:r>
          </a:p>
          <a:p>
            <a:pPr marL="5715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prefix,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offset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starts prefix test at the specified index offset in string. </a:t>
            </a:r>
          </a:p>
          <a:p>
            <a:pPr marL="400050"/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Substring extraction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substring(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beginIndex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endIndex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Returns a substring from string starting at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beginIndex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terminating at the character at index position endIndex-1 (i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.e. up to but not including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endIndex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s6 is "ice creams", then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s6.substring(4,9)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returns "cream"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substring(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beginIndex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returns a substring from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beginIndex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end of string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contains(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s)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tests for whether a substring is contained within a String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Substring location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 index of 1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occurrence of char or substring, where index will be of 1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char of substring; return -1 if does not exist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s1 is "chocolate"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s1.indexof('o')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will return 2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s1.indexof("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ola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will return 4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StartIndex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StartIndex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 above, but start the search at the given index location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Substring location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 index of 1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occurrence of char or substring, where index will be of 1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char of substring; return -1 if does not exist BUT start search from end of string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if s1 is "chocolate"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s1.lastIndexOf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('o')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will return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s1.lastIndexOf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oco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will return 2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StartIndex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StartIndex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 above, but start the search at the given index location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Substring replacement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Multiple methods for replacing characters and substring within a string, e.g.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replace(char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char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newChar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replace all occurrences of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oldChar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with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newChar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replace(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new);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replace all occurrences of one substring with another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s2 is "ice cream", then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s2.replace("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ice","custard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returns "custard cream"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Some extra methods and notes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97702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These methods change all characters in a string to either lower case or upper case as appropriate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trim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removes whitespace from start and end of string</a:t>
            </a: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Strings, may need to capture odd characters such as newlines, ", etc. Use backslash character \  so \" to keep a double-quote within a string rather than ending a string, \n for newline, \\ for backslash,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StringBuilder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149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Strings are immutable and cannot be modified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StringBuilder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objects are variable-length arrays (think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arraylists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 with length and capacity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Constructors</a:t>
            </a:r>
          </a:p>
          <a:p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// 16 capacity empty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endParaRPr lang="en-GB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s) // String s + 16 empty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initCapacity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// empty but with given capacity</a:t>
            </a:r>
            <a:endParaRPr lang="en-GB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StringBuilder</a:t>
            </a:r>
            <a:r>
              <a:rPr lang="en-GB" dirty="0" smtClean="0">
                <a:ea typeface="Arial Bold"/>
              </a:rPr>
              <a:t> Methods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149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Some methods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append(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someType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t) 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may be primitive, char array or string, specify type but is converted to string before appending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delete(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end)</a:t>
            </a:r>
            <a:endParaRPr lang="en-GB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delete subsequence from start index up to but including end index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deleteCharAt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index)</a:t>
            </a:r>
            <a:endParaRPr lang="en-GB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delete char at specified index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someType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 2</a:t>
            </a:r>
            <a:r>
              <a:rPr lang="en-GB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argument at specified offset, specify type (as above for append) but converted to string again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StringBuilder</a:t>
            </a:r>
            <a:r>
              <a:rPr lang="en-GB" dirty="0" smtClean="0">
                <a:ea typeface="Arial Bold"/>
              </a:rPr>
              <a:t> Methods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149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Some more methods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replace(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end, String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s)</a:t>
            </a:r>
            <a:endParaRPr lang="en-GB" sz="2000" dirty="0" smtClean="0"/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replace characters from start up to end with substring s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setCharAt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index, char c)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replace character at specified index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reverse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reverse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StringBuilder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object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convert a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StringBuilder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back to a String</a:t>
            </a:r>
          </a:p>
          <a:p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Almost always more sensible to use Strings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Design by </a:t>
            </a:r>
            <a:r>
              <a:rPr lang="en-GB" dirty="0" smtClean="0">
                <a:ea typeface="Arial Bold"/>
              </a:rPr>
              <a:t>flowchart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Graphical way of describing program structure and/or logic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Lots of ways of doing them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ovals/rounded rectangles for start 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nd end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parallelograms for input and output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rectangles for processing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diamonds for decisions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(labelled) arrows for routes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 then put some text in the symbol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045434"/>
            <a:ext cx="2170112" cy="3975220"/>
          </a:xfrm>
        </p:spPr>
      </p:pic>
    </p:spTree>
    <p:extLst>
      <p:ext uri="{BB962C8B-B14F-4D97-AF65-F5344CB8AC3E}">
        <p14:creationId xmlns:p14="http://schemas.microsoft.com/office/powerpoint/2010/main" val="36142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Theory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28650" indent="-571500"/>
            <a:r>
              <a:rPr lang="en-GB" dirty="0" smtClean="0">
                <a:solidFill>
                  <a:schemeClr val="tx1"/>
                </a:solidFill>
              </a:rPr>
              <a:t>Strings are sequences of chars treated as a single unit.</a:t>
            </a:r>
          </a:p>
          <a:p>
            <a:pPr marL="628650" indent="-571500"/>
            <a:r>
              <a:rPr lang="en-GB" dirty="0" smtClean="0">
                <a:solidFill>
                  <a:schemeClr val="tx1"/>
                </a:solidFill>
              </a:rPr>
              <a:t>Strings can be composed of any characters drawn from the Unicode character set (not just the characters you find on your keyboard)</a:t>
            </a:r>
          </a:p>
          <a:p>
            <a:pPr marL="628650" indent="-571500"/>
            <a:r>
              <a:rPr lang="en-GB" dirty="0" smtClean="0">
                <a:solidFill>
                  <a:schemeClr val="tx1"/>
                </a:solidFill>
              </a:rPr>
              <a:t>Strings are objects of class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628650" indent="-57150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 literals are a sequence of characters enclosed in double-quotes : "This is a string literal"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Design by </a:t>
            </a:r>
            <a:r>
              <a:rPr lang="en-GB" dirty="0" err="1" smtClean="0">
                <a:ea typeface="Arial Bold"/>
              </a:rPr>
              <a:t>pseudocode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896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Textual way of describing program structure and/or logic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Hides details of language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May borrow programming constructs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Provides means for stepwise refinement to real code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procedure factorial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M to 0 and value to 1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increment 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is value * M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M not equal to 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28735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Conventions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97702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Programming style </a:t>
            </a:r>
            <a:r>
              <a:rPr lang="en-GB" dirty="0" smtClean="0">
                <a:solidFill>
                  <a:schemeClr val="tx1"/>
                </a:solidFill>
              </a:rPr>
              <a:t>conventions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many organisations have them, even to prescribing them in a manual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may provide naming for classes, functions, methods, variables, etc.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Typical Java conventions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class names begin with a capital letter and capitalize the first letter of each word they include (e.g., </a:t>
            </a:r>
            <a:r>
              <a:rPr lang="en-GB" dirty="0" err="1">
                <a:solidFill>
                  <a:schemeClr val="tx1"/>
                </a:solidFill>
              </a:rPr>
              <a:t>SampleClassName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method </a:t>
            </a:r>
            <a:r>
              <a:rPr lang="en-GB" dirty="0">
                <a:solidFill>
                  <a:schemeClr val="tx1"/>
                </a:solidFill>
              </a:rPr>
              <a:t>names begin with a lowercase first letter and subsequent words in the name begin with a capital </a:t>
            </a:r>
            <a:r>
              <a:rPr lang="en-GB" dirty="0" smtClean="0">
                <a:solidFill>
                  <a:schemeClr val="tx1"/>
                </a:solidFill>
              </a:rPr>
              <a:t>letter (e.g. </a:t>
            </a:r>
            <a:r>
              <a:rPr lang="en-GB" dirty="0" err="1" smtClean="0">
                <a:solidFill>
                  <a:schemeClr val="tx1"/>
                </a:solidFill>
              </a:rPr>
              <a:t>sampleMethod</a:t>
            </a:r>
            <a:r>
              <a:rPr lang="en-GB" dirty="0" smtClean="0">
                <a:solidFill>
                  <a:schemeClr val="tx1"/>
                </a:solidFill>
              </a:rPr>
              <a:t>).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instances can follow method convention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variables can also be all lowercase or follow method convention.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Avoidance of $ in identifiers and starting with underscores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Comments and Indenting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Types of comments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Line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comments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Block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*/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comments</a:t>
            </a:r>
          </a:p>
          <a:p>
            <a:pPr lvl="1"/>
            <a:r>
              <a:rPr lang="en-GB" dirty="0" err="1" smtClean="0">
                <a:solidFill>
                  <a:schemeClr val="tx1"/>
                </a:solidFill>
              </a:rPr>
              <a:t>Javadoc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*/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comments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Use them to explain logic behind code, rationale for choices, algorithm explanations, aide memoires for future improvements,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Also for testing purposes – comment out some code to hide from compiler – and see if program now works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Self-documenting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Indenting is encouraged by IDEs – allows you to see nesting of selection and repetition structures, and keep the logic correct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Bugs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Bugs, also called mistakes, errors, defects, etc. are bane of all our lives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Debugging is the process of finding out what has caused a program to go wrong and fixing it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Programming style, techniques, design and programming methodologies,  programming languages and computer tools (such as IDEs) can reduce their incidence 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First computer bug was an actual moth caught in the hardware of an early computer. 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smtClean="0">
                <a:latin typeface="Arial" charset="0"/>
                <a:cs typeface="Arial" charset="0"/>
              </a:rPr>
              <a:t>Your bugs will caused by you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Bugs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Syntax errors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errors in language constructs, frequently trapped by compile-time errors and warnings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Run-time </a:t>
            </a:r>
            <a:r>
              <a:rPr lang="en-GB" dirty="0" smtClean="0">
                <a:solidFill>
                  <a:schemeClr val="tx1"/>
                </a:solidFill>
              </a:rPr>
              <a:t>errors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errors that occur when the program is executing, perhaps unexpected data has been input, or code executes in an undesirable way (loops going wrong); typically crashes the program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Logic (or semantic) </a:t>
            </a:r>
            <a:r>
              <a:rPr lang="en-GB" dirty="0" smtClean="0">
                <a:solidFill>
                  <a:schemeClr val="tx1"/>
                </a:solidFill>
              </a:rPr>
              <a:t>errors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program executes but results are not as intended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/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bugs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7070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Arithmetic bugs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arithmetic overflow / underflow,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arithmetic precision,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division by zero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Logic bugs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Infinite loops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Off-by-one errors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Syntax bugs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wrong operators  and method, = </a:t>
            </a:r>
            <a:r>
              <a:rPr lang="en-GB" dirty="0" err="1" smtClean="0">
                <a:solidFill>
                  <a:schemeClr val="tx1"/>
                </a:solidFill>
              </a:rPr>
              <a:t>vs</a:t>
            </a:r>
            <a:r>
              <a:rPr lang="en-GB" dirty="0" smtClean="0">
                <a:solidFill>
                  <a:schemeClr val="tx1"/>
                </a:solidFill>
              </a:rPr>
              <a:t> ==, equals versus ==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Resource bugs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null pointers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uninitialised</a:t>
            </a:r>
            <a:r>
              <a:rPr lang="en-GB" dirty="0" smtClean="0">
                <a:solidFill>
                  <a:schemeClr val="tx1"/>
                </a:solidFill>
              </a:rPr>
              <a:t> variables, data type incompatibility, resource leaks, use after free,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Some debugging assistance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8335" cy="4525963"/>
          </a:xfrm>
        </p:spPr>
        <p:txBody>
          <a:bodyPr/>
          <a:lstStyle/>
          <a:p>
            <a:pPr marL="487363"/>
            <a:r>
              <a:rPr lang="en-GB" dirty="0" smtClean="0">
                <a:solidFill>
                  <a:schemeClr val="tx1"/>
                </a:solidFill>
              </a:rPr>
              <a:t>Variable tracing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from printing out values and text about behaviour to automatic debugging with breakpoints and step-by-step execution</a:t>
            </a:r>
            <a:endParaRPr lang="en-GB" dirty="0">
              <a:solidFill>
                <a:schemeClr val="tx1"/>
              </a:solidFill>
            </a:endParaRPr>
          </a:p>
          <a:p>
            <a:pPr marL="487363"/>
            <a:r>
              <a:rPr lang="en-GB" dirty="0">
                <a:solidFill>
                  <a:schemeClr val="tx1"/>
                </a:solidFill>
              </a:rPr>
              <a:t>Preventive </a:t>
            </a:r>
            <a:r>
              <a:rPr lang="en-GB" dirty="0" smtClean="0">
                <a:solidFill>
                  <a:schemeClr val="tx1"/>
                </a:solidFill>
              </a:rPr>
              <a:t>coding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Incremental development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Code review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Pair programming</a:t>
            </a:r>
          </a:p>
          <a:p>
            <a:pPr marL="487363"/>
            <a:r>
              <a:rPr lang="en-GB" dirty="0" smtClean="0">
                <a:solidFill>
                  <a:schemeClr val="tx1"/>
                </a:solidFill>
              </a:rPr>
              <a:t>Assertion checks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use of assertions as true-false predicates to test pre and post-conditions in a program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Expression </a:t>
            </a:r>
            <a:r>
              <a:rPr lang="en-GB" dirty="0" smtClean="0">
                <a:solidFill>
                  <a:schemeClr val="tx1"/>
                </a:solidFill>
              </a:rPr>
              <a:t>and  </a:t>
            </a:r>
          </a:p>
          <a:p>
            <a:pPr marL="887413" lvl="1"/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Expression :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ErrorMessageExpression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87413" lvl="1"/>
            <a:r>
              <a:rPr lang="en-GB" dirty="0" smtClean="0">
                <a:solidFill>
                  <a:schemeClr val="tx1"/>
                </a:solidFill>
              </a:rPr>
              <a:t>must be explicitly enabled in IDE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Creation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28650" indent="-571500"/>
            <a:r>
              <a:rPr lang="en-GB" dirty="0" smtClean="0">
                <a:solidFill>
                  <a:schemeClr val="tx1"/>
                </a:solidFill>
              </a:rPr>
              <a:t>Multiple ways to create strings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s0 = "fish";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s1 = new String("chocolate");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s2 = new String(); 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creates empty string "" with length 0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s2 = "ice cream";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// assign a string literal as value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s3 = new String(s1);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takes a String and assign reference to s3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also pass char arrays as argument to the constructor etc.</a:t>
            </a:r>
          </a:p>
        </p:txBody>
      </p:sp>
    </p:spTree>
    <p:extLst>
      <p:ext uri="{BB962C8B-B14F-4D97-AF65-F5344CB8AC3E}">
        <p14:creationId xmlns:p14="http://schemas.microsoft.com/office/powerpoint/2010/main" val="18317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How Long is a Piece of String?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896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String method length will return size of string as integer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stringName.length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e.g.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s1.length();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will return 9 where s1 has value "chocolate"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Locations in a string start at zero (just like arrays). Java strings don't have a terminating character at end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 returns char at a given location in a string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e.g.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s1.charAt(5)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will return 'l'</a:t>
            </a:r>
          </a:p>
        </p:txBody>
      </p:sp>
    </p:spTree>
    <p:extLst>
      <p:ext uri="{BB962C8B-B14F-4D97-AF65-F5344CB8AC3E}">
        <p14:creationId xmlns:p14="http://schemas.microsoft.com/office/powerpoint/2010/main" val="3024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Strings Back to Char Arrays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8967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startpos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endpos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char[]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startdest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provides a means of converting some or all of a string into a char array. 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startpos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index of 1</a:t>
            </a:r>
            <a:r>
              <a:rPr lang="en-GB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character in source to be copied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endpos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index after last character to be copied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charArray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the destination char array (which may already have contents)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startdest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the index position where first copied character should be put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s1.getChars(5, 9,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tempCharArray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 in </a:t>
            </a:r>
            <a:r>
              <a:rPr lang="en-GB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tempCharArray</a:t>
            </a:r>
            <a:r>
              <a:rPr lang="en-GB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having the value </a:t>
            </a:r>
            <a:r>
              <a:rPr lang="it-IT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{'l', 'a', 't', 'e'};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Strings Concatenation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String class has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concat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(String) method, where argument can be a string literal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s1 is "chocolate" and s2 is "ice cream", then: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s3 = s1.concat(s2);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s3 is then "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chocolateice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cream"</a:t>
            </a: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Alternatively use + operator: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s3 = s1 + " " + s2;</a:t>
            </a:r>
          </a:p>
          <a:p>
            <a:endParaRPr lang="en-GB" dirty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Equality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String method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equals()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compares  strings for equality, i.e. that they are 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lexicographically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identical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String s1 = new String("chocolate");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String s4 = "Chocolate";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String s5 = "chocolate ";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s1.equals(s5); // returns false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s1.equals("chocolate"); // true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Equality operator (==) when applied to references checks to see if references are to same object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s1 == "chocolate" is false because not same object but s4 == "Chocolate" is true because same string literal!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Equality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40233" cy="4525963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String method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equalsIgnoreCase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compares two strings returning true if and only if identical other than any upper case and lower case differences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String s1 = new String("chocolate");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String s4 = "Chocolate";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s1.equalsIgnoreCase(s4); // returns true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Strings Ordering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8967" cy="4525963"/>
          </a:xfrm>
        </p:spPr>
        <p:txBody>
          <a:bodyPr/>
          <a:lstStyle/>
          <a:p>
            <a:pPr marL="400050"/>
            <a:r>
              <a:rPr lang="en-GB" dirty="0" smtClean="0">
                <a:solidFill>
                  <a:schemeClr val="tx1"/>
                </a:solidFill>
              </a:rPr>
              <a:t>Compare individual strings according to the numeric values of characters (lexicographical ordering)</a:t>
            </a:r>
          </a:p>
          <a:p>
            <a:pPr marL="400050"/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GB" dirty="0" smtClean="0">
                <a:solidFill>
                  <a:schemeClr val="tx1"/>
                </a:solidFill>
              </a:rPr>
              <a:t> method, e.g.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s1.compareTo(s2)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</a:rPr>
              <a:t>returns  0 if both strings are equal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</a:rPr>
              <a:t>returns –</a:t>
            </a:r>
            <a:r>
              <a:rPr lang="en-GB" dirty="0" err="1" smtClean="0">
                <a:solidFill>
                  <a:schemeClr val="tx1"/>
                </a:solidFill>
              </a:rPr>
              <a:t>ve</a:t>
            </a:r>
            <a:r>
              <a:rPr lang="en-GB" dirty="0" smtClean="0">
                <a:solidFill>
                  <a:schemeClr val="tx1"/>
                </a:solidFill>
              </a:rPr>
              <a:t> number if s1 &lt; s2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</a:rPr>
              <a:t>returns +</a:t>
            </a:r>
            <a:r>
              <a:rPr lang="en-GB" dirty="0" err="1" smtClean="0">
                <a:solidFill>
                  <a:schemeClr val="tx1"/>
                </a:solidFill>
              </a:rPr>
              <a:t>ve</a:t>
            </a:r>
            <a:r>
              <a:rPr lang="en-GB" dirty="0" smtClean="0">
                <a:solidFill>
                  <a:schemeClr val="tx1"/>
                </a:solidFill>
              </a:rPr>
              <a:t> number if s1 &gt; s2</a:t>
            </a:r>
          </a:p>
          <a:p>
            <a:pPr marL="400050"/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compareToIgnoreCase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(String);</a:t>
            </a:r>
          </a:p>
          <a:p>
            <a:pPr marL="400050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identical but ignores any case differences</a:t>
            </a: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1743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Java Programming Lecture 5: Strings and Basic Programming Design</vt:lpstr>
      <vt:lpstr>String Theory</vt:lpstr>
      <vt:lpstr>String Creation</vt:lpstr>
      <vt:lpstr>How Long is a Piece of String?</vt:lpstr>
      <vt:lpstr>Strings Back to Char Arrays</vt:lpstr>
      <vt:lpstr>Strings Concatenation</vt:lpstr>
      <vt:lpstr>String Equality</vt:lpstr>
      <vt:lpstr>String Equality 2</vt:lpstr>
      <vt:lpstr>Strings Ordering</vt:lpstr>
      <vt:lpstr>More String Comparisons</vt:lpstr>
      <vt:lpstr>Substring extraction</vt:lpstr>
      <vt:lpstr>Substring location 1</vt:lpstr>
      <vt:lpstr>Substring location 2</vt:lpstr>
      <vt:lpstr>Substring replacement</vt:lpstr>
      <vt:lpstr>Some extra methods and notes</vt:lpstr>
      <vt:lpstr>StringBuilder</vt:lpstr>
      <vt:lpstr>StringBuilder Methods 1</vt:lpstr>
      <vt:lpstr>StringBuilder Methods 2</vt:lpstr>
      <vt:lpstr>Design by flowchart</vt:lpstr>
      <vt:lpstr>Design by pseudocode</vt:lpstr>
      <vt:lpstr>Conventions</vt:lpstr>
      <vt:lpstr>Comments and Indenting</vt:lpstr>
      <vt:lpstr>Bugs</vt:lpstr>
      <vt:lpstr>Bugs</vt:lpstr>
      <vt:lpstr>Types of bugs</vt:lpstr>
      <vt:lpstr>Some debugging assistance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53</cp:revision>
  <dcterms:created xsi:type="dcterms:W3CDTF">2011-03-16T14:24:04Z</dcterms:created>
  <dcterms:modified xsi:type="dcterms:W3CDTF">2013-10-07T15:34:16Z</dcterms:modified>
</cp:coreProperties>
</file>