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4" r:id="rId4"/>
    <p:sldId id="291" r:id="rId5"/>
    <p:sldId id="265" r:id="rId6"/>
    <p:sldId id="292" r:id="rId7"/>
    <p:sldId id="293" r:id="rId8"/>
    <p:sldId id="267" r:id="rId9"/>
    <p:sldId id="268" r:id="rId10"/>
    <p:sldId id="275" r:id="rId11"/>
    <p:sldId id="271" r:id="rId12"/>
    <p:sldId id="272" r:id="rId13"/>
    <p:sldId id="276" r:id="rId14"/>
    <p:sldId id="284" r:id="rId15"/>
    <p:sldId id="285" r:id="rId16"/>
    <p:sldId id="286" r:id="rId17"/>
    <p:sldId id="289" r:id="rId18"/>
    <p:sldId id="288" r:id="rId19"/>
    <p:sldId id="287" r:id="rId20"/>
    <p:sldId id="270" r:id="rId21"/>
    <p:sldId id="269" r:id="rId22"/>
    <p:sldId id="279" r:id="rId23"/>
    <p:sldId id="281" r:id="rId2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6F70"/>
    <a:srgbClr val="CECFCB"/>
    <a:srgbClr val="EDEBE7"/>
    <a:srgbClr val="E17000"/>
    <a:srgbClr val="E20081"/>
    <a:srgbClr val="11A2C4"/>
    <a:srgbClr val="7AB800"/>
    <a:srgbClr val="B5B6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509" autoAdjust="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3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/>
          <p:nvPr userDrawn="1"/>
        </p:nvSpPr>
        <p:spPr>
          <a:xfrm>
            <a:off x="5395913" y="4702175"/>
            <a:ext cx="88900" cy="88900"/>
          </a:xfrm>
          <a:prstGeom prst="rect">
            <a:avLst/>
          </a:prstGeom>
          <a:solidFill>
            <a:srgbClr val="11A2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4" name="Straight Connector 10"/>
          <p:cNvCxnSpPr/>
          <p:nvPr userDrawn="1"/>
        </p:nvCxnSpPr>
        <p:spPr>
          <a:xfrm rot="16200000" flipH="1" flipV="1">
            <a:off x="3532982" y="4102894"/>
            <a:ext cx="1262062" cy="2552700"/>
          </a:xfrm>
          <a:prstGeom prst="line">
            <a:avLst/>
          </a:prstGeom>
          <a:ln w="9525" cap="flat" cmpd="sng" algn="ctr">
            <a:solidFill>
              <a:srgbClr val="11A2C4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13"/>
          <p:cNvSpPr/>
          <p:nvPr userDrawn="1"/>
        </p:nvSpPr>
        <p:spPr>
          <a:xfrm>
            <a:off x="2841625" y="5965825"/>
            <a:ext cx="90488" cy="90488"/>
          </a:xfrm>
          <a:prstGeom prst="rect">
            <a:avLst/>
          </a:prstGeom>
          <a:solidFill>
            <a:srgbClr val="11A2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14"/>
          <p:cNvCxnSpPr>
            <a:endCxn id="9" idx="1"/>
          </p:cNvCxnSpPr>
          <p:nvPr userDrawn="1"/>
        </p:nvCxnSpPr>
        <p:spPr>
          <a:xfrm rot="10800000">
            <a:off x="5395913" y="4746625"/>
            <a:ext cx="3748087" cy="360363"/>
          </a:xfrm>
          <a:prstGeom prst="line">
            <a:avLst/>
          </a:prstGeom>
          <a:ln w="9525" cap="flat" cmpd="sng" algn="ctr">
            <a:solidFill>
              <a:srgbClr val="11A2C4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7"/>
          <p:cNvCxnSpPr/>
          <p:nvPr userDrawn="1"/>
        </p:nvCxnSpPr>
        <p:spPr>
          <a:xfrm rot="10800000">
            <a:off x="0" y="5106988"/>
            <a:ext cx="2879725" cy="903287"/>
          </a:xfrm>
          <a:prstGeom prst="line">
            <a:avLst/>
          </a:prstGeom>
          <a:ln w="9525" cap="flat" cmpd="sng" algn="ctr">
            <a:solidFill>
              <a:srgbClr val="11A2C4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0"/>
          <p:cNvCxnSpPr/>
          <p:nvPr userDrawn="1"/>
        </p:nvCxnSpPr>
        <p:spPr>
          <a:xfrm rot="10800000">
            <a:off x="2879725" y="6010275"/>
            <a:ext cx="1023938" cy="847725"/>
          </a:xfrm>
          <a:prstGeom prst="line">
            <a:avLst/>
          </a:prstGeom>
          <a:ln w="9525" cap="flat" cmpd="sng" algn="ctr">
            <a:solidFill>
              <a:srgbClr val="11A2C4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11" descr="blue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39978"/>
            <a:ext cx="8229600" cy="1143000"/>
          </a:xfrm>
        </p:spPr>
        <p:txBody>
          <a:bodyPr/>
          <a:lstStyle>
            <a:lvl1pPr>
              <a:defRPr b="0" i="0">
                <a:solidFill>
                  <a:srgbClr val="11A2C4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8"/>
          <p:cNvCxnSpPr/>
          <p:nvPr userDrawn="1"/>
        </p:nvCxnSpPr>
        <p:spPr>
          <a:xfrm rot="10800000">
            <a:off x="0" y="5537200"/>
            <a:ext cx="3810000" cy="132080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24"/>
          <p:cNvSpPr/>
          <p:nvPr userDrawn="1"/>
        </p:nvSpPr>
        <p:spPr>
          <a:xfrm>
            <a:off x="457200" y="422275"/>
            <a:ext cx="5800725" cy="5675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9"/>
          <p:cNvSpPr/>
          <p:nvPr userDrawn="1"/>
        </p:nvSpPr>
        <p:spPr>
          <a:xfrm>
            <a:off x="8335963" y="4513263"/>
            <a:ext cx="90487" cy="90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10"/>
          <p:cNvCxnSpPr/>
          <p:nvPr userDrawn="1"/>
        </p:nvCxnSpPr>
        <p:spPr>
          <a:xfrm rot="10800000" flipV="1">
            <a:off x="6211888" y="4557713"/>
            <a:ext cx="2168525" cy="183515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11"/>
          <p:cNvSpPr/>
          <p:nvPr userDrawn="1"/>
        </p:nvSpPr>
        <p:spPr>
          <a:xfrm>
            <a:off x="6167438" y="6348413"/>
            <a:ext cx="90487" cy="90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0" name="Straight Connector 12"/>
          <p:cNvCxnSpPr/>
          <p:nvPr userDrawn="1"/>
        </p:nvCxnSpPr>
        <p:spPr>
          <a:xfrm rot="16200000" flipV="1">
            <a:off x="8359776" y="4578350"/>
            <a:ext cx="804862" cy="763587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5"/>
          <p:cNvCxnSpPr/>
          <p:nvPr userDrawn="1"/>
        </p:nvCxnSpPr>
        <p:spPr>
          <a:xfrm rot="10800000">
            <a:off x="0" y="6126163"/>
            <a:ext cx="6211888" cy="26670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7"/>
          <p:cNvSpPr/>
          <p:nvPr userDrawn="1"/>
        </p:nvSpPr>
        <p:spPr>
          <a:xfrm>
            <a:off x="1917700" y="6170613"/>
            <a:ext cx="90488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3" name="Picture 14" descr="blue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345" y="274638"/>
            <a:ext cx="5559806" cy="1143000"/>
          </a:xfrm>
        </p:spPr>
        <p:txBody>
          <a:bodyPr>
            <a:normAutofit/>
          </a:bodyPr>
          <a:lstStyle>
            <a:lvl1pPr algn="l">
              <a:defRPr sz="2800" b="1" i="0">
                <a:solidFill>
                  <a:srgbClr val="11A2C4"/>
                </a:solidFill>
                <a:latin typeface="Arial Bold"/>
                <a:cs typeface="Arial Bold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9951" cy="4525963"/>
          </a:xfrm>
        </p:spPr>
        <p:txBody>
          <a:bodyPr/>
          <a:lstStyle>
            <a:lvl1pPr>
              <a:buClr>
                <a:srgbClr val="11A2C4"/>
              </a:buClr>
              <a:defRPr sz="2400" b="0" i="0">
                <a:solidFill>
                  <a:srgbClr val="6C6F70"/>
                </a:solidFill>
                <a:latin typeface="Arial"/>
                <a:cs typeface="Arial"/>
              </a:defRPr>
            </a:lvl1pPr>
            <a:lvl2pPr>
              <a:buClr>
                <a:srgbClr val="11A2C4"/>
              </a:buClr>
              <a:defRPr sz="2000" b="0" i="0">
                <a:solidFill>
                  <a:srgbClr val="6C6F70"/>
                </a:solidFill>
                <a:latin typeface="Arial"/>
                <a:cs typeface="Arial"/>
              </a:defRPr>
            </a:lvl2pPr>
            <a:lvl3pPr>
              <a:buClr>
                <a:srgbClr val="11A2C4"/>
              </a:buClr>
              <a:defRPr sz="1800" b="0" i="0">
                <a:solidFill>
                  <a:srgbClr val="6C6F70"/>
                </a:solidFill>
                <a:latin typeface="Arial"/>
                <a:cs typeface="Arial"/>
              </a:defRPr>
            </a:lvl3pPr>
            <a:lvl4pPr>
              <a:buClr>
                <a:srgbClr val="11A2C4"/>
              </a:buClr>
              <a:defRPr sz="1600" b="0" i="0">
                <a:solidFill>
                  <a:srgbClr val="6C6F70"/>
                </a:solidFill>
                <a:latin typeface="Arial"/>
                <a:cs typeface="Arial"/>
              </a:defRPr>
            </a:lvl4pPr>
            <a:lvl5pPr>
              <a:buClr>
                <a:srgbClr val="11A2C4"/>
              </a:buClr>
              <a:defRPr sz="1600" b="0" i="0">
                <a:solidFill>
                  <a:srgbClr val="6C6F7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0"/>
          </p:nvPr>
        </p:nvSpPr>
        <p:spPr>
          <a:xfrm>
            <a:off x="6515949" y="1939320"/>
            <a:ext cx="2170849" cy="4186843"/>
          </a:xfrm>
        </p:spPr>
        <p:txBody>
          <a:bodyPr/>
          <a:lstStyle>
            <a:lvl1pPr>
              <a:buClr>
                <a:srgbClr val="11A2C4"/>
              </a:buClr>
              <a:buNone/>
              <a:defRPr sz="2400" b="0" i="0">
                <a:solidFill>
                  <a:srgbClr val="11A2C4"/>
                </a:solidFill>
                <a:latin typeface="Arial"/>
                <a:cs typeface="Arial"/>
              </a:defRPr>
            </a:lvl1pPr>
            <a:lvl2pPr>
              <a:buClr>
                <a:srgbClr val="11A2C4"/>
              </a:buClr>
              <a:defRPr sz="2000" b="0" i="0">
                <a:solidFill>
                  <a:srgbClr val="B5B6B3"/>
                </a:solidFill>
                <a:latin typeface="Arial"/>
                <a:cs typeface="Arial"/>
              </a:defRPr>
            </a:lvl2pPr>
            <a:lvl3pPr>
              <a:buClr>
                <a:srgbClr val="11A2C4"/>
              </a:buClr>
              <a:defRPr sz="1800" b="0" i="0">
                <a:solidFill>
                  <a:srgbClr val="B5B6B3"/>
                </a:solidFill>
                <a:latin typeface="Arial"/>
                <a:cs typeface="Arial"/>
              </a:defRPr>
            </a:lvl3pPr>
            <a:lvl4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4pPr>
            <a:lvl5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/>
          <p:nvPr userDrawn="1"/>
        </p:nvSpPr>
        <p:spPr>
          <a:xfrm>
            <a:off x="6737350" y="0"/>
            <a:ext cx="2406650" cy="6858000"/>
          </a:xfrm>
          <a:prstGeom prst="rect">
            <a:avLst/>
          </a:prstGeom>
          <a:solidFill>
            <a:srgbClr val="CECFC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12"/>
          <p:cNvCxnSpPr/>
          <p:nvPr userDrawn="1"/>
        </p:nvCxnSpPr>
        <p:spPr>
          <a:xfrm rot="5400000">
            <a:off x="6904038" y="4618037"/>
            <a:ext cx="3016250" cy="146367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5"/>
          <p:cNvCxnSpPr/>
          <p:nvPr userDrawn="1"/>
        </p:nvCxnSpPr>
        <p:spPr>
          <a:xfrm rot="10800000" flipV="1">
            <a:off x="6650038" y="6181725"/>
            <a:ext cx="2493962" cy="58737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0"/>
          <p:cNvCxnSpPr/>
          <p:nvPr userDrawn="1"/>
        </p:nvCxnSpPr>
        <p:spPr>
          <a:xfrm rot="16200000" flipV="1">
            <a:off x="6221412" y="2849563"/>
            <a:ext cx="3438525" cy="240665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9"/>
          <p:cNvSpPr/>
          <p:nvPr userDrawn="1"/>
        </p:nvSpPr>
        <p:spPr>
          <a:xfrm>
            <a:off x="8556625" y="4921250"/>
            <a:ext cx="90488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11"/>
          <p:cNvSpPr/>
          <p:nvPr userDrawn="1"/>
        </p:nvSpPr>
        <p:spPr>
          <a:xfrm>
            <a:off x="7820025" y="6437313"/>
            <a:ext cx="90488" cy="90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7" descr="blue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Content Placeholder 2"/>
          <p:cNvSpPr>
            <a:spLocks noGrp="1"/>
          </p:cNvSpPr>
          <p:nvPr>
            <p:ph idx="10"/>
          </p:nvPr>
        </p:nvSpPr>
        <p:spPr>
          <a:xfrm>
            <a:off x="6862887" y="1939320"/>
            <a:ext cx="2170849" cy="4186843"/>
          </a:xfrm>
        </p:spPr>
        <p:txBody>
          <a:bodyPr/>
          <a:lstStyle>
            <a:lvl1pPr>
              <a:buClr>
                <a:srgbClr val="11A2C4"/>
              </a:buClr>
              <a:buNone/>
              <a:defRPr sz="2400" b="0" i="0">
                <a:solidFill>
                  <a:srgbClr val="11A2C4"/>
                </a:solidFill>
                <a:latin typeface="Arial"/>
                <a:cs typeface="Arial"/>
              </a:defRPr>
            </a:lvl1pPr>
            <a:lvl2pPr>
              <a:buClr>
                <a:srgbClr val="11A2C4"/>
              </a:buClr>
              <a:defRPr sz="2000" b="0" i="0">
                <a:solidFill>
                  <a:srgbClr val="B5B6B3"/>
                </a:solidFill>
                <a:latin typeface="Arial"/>
                <a:cs typeface="Arial"/>
              </a:defRPr>
            </a:lvl2pPr>
            <a:lvl3pPr>
              <a:buClr>
                <a:srgbClr val="11A2C4"/>
              </a:buClr>
              <a:defRPr sz="1800" b="0" i="0">
                <a:solidFill>
                  <a:srgbClr val="B5B6B3"/>
                </a:solidFill>
                <a:latin typeface="Arial"/>
                <a:cs typeface="Arial"/>
              </a:defRPr>
            </a:lvl3pPr>
            <a:lvl4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4pPr>
            <a:lvl5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800" b="1" i="0">
                <a:solidFill>
                  <a:srgbClr val="11A2C4"/>
                </a:solidFill>
                <a:latin typeface="Arial Bold"/>
                <a:cs typeface="Arial Bold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61605" cy="4525963"/>
          </a:xfrm>
        </p:spPr>
        <p:txBody>
          <a:bodyPr/>
          <a:lstStyle>
            <a:lvl1pPr>
              <a:buClr>
                <a:srgbClr val="11A2C4"/>
              </a:buClr>
              <a:defRPr sz="2400" b="0" i="0">
                <a:solidFill>
                  <a:srgbClr val="11A2C4"/>
                </a:solidFill>
                <a:latin typeface="Arial"/>
                <a:cs typeface="Arial"/>
              </a:defRPr>
            </a:lvl1pPr>
            <a:lvl2pPr>
              <a:buClr>
                <a:srgbClr val="11A2C4"/>
              </a:buClr>
              <a:defRPr sz="2000" b="0" i="0">
                <a:solidFill>
                  <a:srgbClr val="B5B6B3"/>
                </a:solidFill>
                <a:latin typeface="Arial"/>
                <a:cs typeface="Arial"/>
              </a:defRPr>
            </a:lvl2pPr>
            <a:lvl3pPr>
              <a:buClr>
                <a:srgbClr val="11A2C4"/>
              </a:buClr>
              <a:defRPr sz="1800" b="0" i="0">
                <a:solidFill>
                  <a:srgbClr val="B5B6B3"/>
                </a:solidFill>
                <a:latin typeface="Arial"/>
                <a:cs typeface="Arial"/>
              </a:defRPr>
            </a:lvl3pPr>
            <a:lvl4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4pPr>
            <a:lvl5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/>
          <p:nvPr userDrawn="1"/>
        </p:nvSpPr>
        <p:spPr>
          <a:xfrm>
            <a:off x="5395913" y="4702175"/>
            <a:ext cx="88900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4" name="Straight Connector 10"/>
          <p:cNvCxnSpPr/>
          <p:nvPr userDrawn="1"/>
        </p:nvCxnSpPr>
        <p:spPr>
          <a:xfrm rot="16200000" flipH="1" flipV="1">
            <a:off x="3532982" y="4102894"/>
            <a:ext cx="1262062" cy="255270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13"/>
          <p:cNvSpPr/>
          <p:nvPr userDrawn="1"/>
        </p:nvSpPr>
        <p:spPr>
          <a:xfrm>
            <a:off x="2841625" y="5965825"/>
            <a:ext cx="90488" cy="904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14"/>
          <p:cNvCxnSpPr>
            <a:endCxn id="9" idx="1"/>
          </p:cNvCxnSpPr>
          <p:nvPr userDrawn="1"/>
        </p:nvCxnSpPr>
        <p:spPr>
          <a:xfrm rot="10800000">
            <a:off x="5395913" y="4746625"/>
            <a:ext cx="3748087" cy="360363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7"/>
          <p:cNvCxnSpPr/>
          <p:nvPr userDrawn="1"/>
        </p:nvCxnSpPr>
        <p:spPr>
          <a:xfrm rot="10800000">
            <a:off x="0" y="5106988"/>
            <a:ext cx="2879725" cy="903287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0"/>
          <p:cNvCxnSpPr/>
          <p:nvPr userDrawn="1"/>
        </p:nvCxnSpPr>
        <p:spPr>
          <a:xfrm rot="10800000">
            <a:off x="2879725" y="6010275"/>
            <a:ext cx="1023938" cy="84772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9" descr="purple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39978"/>
            <a:ext cx="82296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8"/>
          <p:cNvCxnSpPr/>
          <p:nvPr userDrawn="1"/>
        </p:nvCxnSpPr>
        <p:spPr>
          <a:xfrm rot="10800000">
            <a:off x="0" y="5537200"/>
            <a:ext cx="3810000" cy="132080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24"/>
          <p:cNvSpPr/>
          <p:nvPr userDrawn="1"/>
        </p:nvSpPr>
        <p:spPr>
          <a:xfrm>
            <a:off x="457200" y="422275"/>
            <a:ext cx="5800725" cy="5675313"/>
          </a:xfrm>
          <a:prstGeom prst="rect">
            <a:avLst/>
          </a:prstGeom>
          <a:solidFill>
            <a:srgbClr val="EDEB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8" descr="purple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9"/>
          <p:cNvSpPr/>
          <p:nvPr userDrawn="1"/>
        </p:nvSpPr>
        <p:spPr>
          <a:xfrm>
            <a:off x="8335963" y="4513263"/>
            <a:ext cx="90487" cy="90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9" name="Straight Connector 10"/>
          <p:cNvCxnSpPr/>
          <p:nvPr userDrawn="1"/>
        </p:nvCxnSpPr>
        <p:spPr>
          <a:xfrm rot="10800000" flipV="1">
            <a:off x="6211888" y="4557713"/>
            <a:ext cx="2168525" cy="183515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11"/>
          <p:cNvSpPr/>
          <p:nvPr userDrawn="1"/>
        </p:nvSpPr>
        <p:spPr>
          <a:xfrm>
            <a:off x="6167438" y="6348413"/>
            <a:ext cx="90487" cy="90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1" name="Straight Connector 12"/>
          <p:cNvCxnSpPr/>
          <p:nvPr userDrawn="1"/>
        </p:nvCxnSpPr>
        <p:spPr>
          <a:xfrm rot="16200000" flipV="1">
            <a:off x="8359776" y="4578350"/>
            <a:ext cx="804862" cy="763587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5"/>
          <p:cNvCxnSpPr/>
          <p:nvPr userDrawn="1"/>
        </p:nvCxnSpPr>
        <p:spPr>
          <a:xfrm rot="10800000">
            <a:off x="0" y="6126163"/>
            <a:ext cx="6211888" cy="26670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7"/>
          <p:cNvSpPr/>
          <p:nvPr userDrawn="1"/>
        </p:nvSpPr>
        <p:spPr>
          <a:xfrm>
            <a:off x="1917700" y="6170613"/>
            <a:ext cx="90488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345" y="274638"/>
            <a:ext cx="5559806" cy="1143000"/>
          </a:xfrm>
        </p:spPr>
        <p:txBody>
          <a:bodyPr>
            <a:normAutofit/>
          </a:bodyPr>
          <a:lstStyle>
            <a:lvl1pPr algn="l">
              <a:defRPr sz="2800" b="1" i="0">
                <a:solidFill>
                  <a:srgbClr val="7D5CC6"/>
                </a:solidFill>
                <a:latin typeface="Arial Bold"/>
                <a:cs typeface="Arial Bold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9951" cy="4525963"/>
          </a:xfrm>
        </p:spPr>
        <p:txBody>
          <a:bodyPr/>
          <a:lstStyle>
            <a:lvl1pPr>
              <a:buClr>
                <a:srgbClr val="6C6F70"/>
              </a:buClr>
              <a:defRPr sz="2400" b="0" i="0">
                <a:solidFill>
                  <a:srgbClr val="6C6F70"/>
                </a:solidFill>
                <a:latin typeface="Arial"/>
                <a:cs typeface="Arial"/>
              </a:defRPr>
            </a:lvl1pPr>
            <a:lvl2pPr>
              <a:buClr>
                <a:srgbClr val="6C6F70"/>
              </a:buClr>
              <a:defRPr sz="2000" b="0" i="0">
                <a:solidFill>
                  <a:srgbClr val="6C6F70"/>
                </a:solidFill>
                <a:latin typeface="Arial"/>
                <a:cs typeface="Arial"/>
              </a:defRPr>
            </a:lvl2pPr>
            <a:lvl3pPr>
              <a:buClr>
                <a:srgbClr val="6C6F70"/>
              </a:buClr>
              <a:defRPr sz="1800" b="0" i="0">
                <a:solidFill>
                  <a:srgbClr val="6C6F70"/>
                </a:solidFill>
                <a:latin typeface="Arial"/>
                <a:cs typeface="Arial"/>
              </a:defRPr>
            </a:lvl3pPr>
            <a:lvl4pPr>
              <a:buClr>
                <a:srgbClr val="6C6F70"/>
              </a:buClr>
              <a:defRPr sz="1600" b="0" i="0">
                <a:solidFill>
                  <a:srgbClr val="6C6F70"/>
                </a:solidFill>
                <a:latin typeface="Arial"/>
                <a:cs typeface="Arial"/>
              </a:defRPr>
            </a:lvl4pPr>
            <a:lvl5pPr>
              <a:buClr>
                <a:srgbClr val="6C6F70"/>
              </a:buClr>
              <a:defRPr sz="1600" b="0" i="0">
                <a:solidFill>
                  <a:srgbClr val="6C6F7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0"/>
          </p:nvPr>
        </p:nvSpPr>
        <p:spPr>
          <a:xfrm>
            <a:off x="6515949" y="1939320"/>
            <a:ext cx="2170849" cy="4186843"/>
          </a:xfrm>
        </p:spPr>
        <p:txBody>
          <a:bodyPr/>
          <a:lstStyle>
            <a:lvl1pPr>
              <a:buClr>
                <a:srgbClr val="11A2C4"/>
              </a:buClr>
              <a:buNone/>
              <a:defRPr sz="2400" b="0" i="0">
                <a:solidFill>
                  <a:srgbClr val="11A2C4"/>
                </a:solidFill>
                <a:latin typeface="Arial"/>
                <a:cs typeface="Arial"/>
              </a:defRPr>
            </a:lvl1pPr>
            <a:lvl2pPr>
              <a:buClr>
                <a:srgbClr val="11A2C4"/>
              </a:buClr>
              <a:defRPr sz="2000" b="0" i="0">
                <a:solidFill>
                  <a:srgbClr val="B5B6B3"/>
                </a:solidFill>
                <a:latin typeface="Arial"/>
                <a:cs typeface="Arial"/>
              </a:defRPr>
            </a:lvl2pPr>
            <a:lvl3pPr>
              <a:buClr>
                <a:srgbClr val="11A2C4"/>
              </a:buClr>
              <a:defRPr sz="1800" b="0" i="0">
                <a:solidFill>
                  <a:srgbClr val="B5B6B3"/>
                </a:solidFill>
                <a:latin typeface="Arial"/>
                <a:cs typeface="Arial"/>
              </a:defRPr>
            </a:lvl3pPr>
            <a:lvl4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4pPr>
            <a:lvl5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/>
          <p:nvPr userDrawn="1"/>
        </p:nvSpPr>
        <p:spPr>
          <a:xfrm>
            <a:off x="6737350" y="0"/>
            <a:ext cx="2406650" cy="6858000"/>
          </a:xfrm>
          <a:prstGeom prst="rect">
            <a:avLst/>
          </a:prstGeom>
          <a:solidFill>
            <a:srgbClr val="B5B6B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9"/>
          <p:cNvSpPr/>
          <p:nvPr userDrawn="1"/>
        </p:nvSpPr>
        <p:spPr>
          <a:xfrm>
            <a:off x="8380413" y="5316538"/>
            <a:ext cx="90487" cy="90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10"/>
          <p:cNvCxnSpPr/>
          <p:nvPr userDrawn="1"/>
        </p:nvCxnSpPr>
        <p:spPr>
          <a:xfrm rot="5400000">
            <a:off x="6955632" y="5342731"/>
            <a:ext cx="1541462" cy="148907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11"/>
          <p:cNvSpPr/>
          <p:nvPr userDrawn="1"/>
        </p:nvSpPr>
        <p:spPr>
          <a:xfrm>
            <a:off x="7480300" y="4572000"/>
            <a:ext cx="90488" cy="904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9" name="Straight Connector 12"/>
          <p:cNvCxnSpPr/>
          <p:nvPr userDrawn="1"/>
        </p:nvCxnSpPr>
        <p:spPr>
          <a:xfrm rot="5400000">
            <a:off x="8024812" y="4243388"/>
            <a:ext cx="1520825" cy="71755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5"/>
          <p:cNvCxnSpPr/>
          <p:nvPr userDrawn="1"/>
        </p:nvCxnSpPr>
        <p:spPr>
          <a:xfrm rot="10800000">
            <a:off x="6664325" y="4340225"/>
            <a:ext cx="2479675" cy="83502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0"/>
          <p:cNvCxnSpPr/>
          <p:nvPr userDrawn="1"/>
        </p:nvCxnSpPr>
        <p:spPr>
          <a:xfrm rot="10800000">
            <a:off x="6737350" y="3949700"/>
            <a:ext cx="2406650" cy="203835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7" descr="purple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800" b="1" i="0">
                <a:solidFill>
                  <a:srgbClr val="7D5CC6"/>
                </a:solidFill>
                <a:latin typeface="Arial Bold"/>
                <a:cs typeface="Arial Bold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87533" cy="4525963"/>
          </a:xfrm>
        </p:spPr>
        <p:txBody>
          <a:bodyPr>
            <a:normAutofit/>
          </a:bodyPr>
          <a:lstStyle>
            <a:lvl1pPr>
              <a:buClr>
                <a:srgbClr val="F0AB00"/>
              </a:buClr>
              <a:buNone/>
              <a:defRPr sz="2400" b="0" i="0">
                <a:solidFill>
                  <a:srgbClr val="6C6F70"/>
                </a:solidFill>
                <a:latin typeface="Arial"/>
                <a:cs typeface="Arial"/>
              </a:defRPr>
            </a:lvl1pPr>
            <a:lvl2pPr>
              <a:buClr>
                <a:srgbClr val="F0AB00"/>
              </a:buClr>
              <a:buNone/>
              <a:defRPr sz="2400">
                <a:solidFill>
                  <a:srgbClr val="B5B6B3"/>
                </a:solidFill>
              </a:defRPr>
            </a:lvl2pPr>
            <a:lvl3pPr>
              <a:buClr>
                <a:srgbClr val="F0AB00"/>
              </a:buClr>
              <a:buNone/>
              <a:defRPr sz="2000">
                <a:solidFill>
                  <a:srgbClr val="B5B6B3"/>
                </a:solidFill>
              </a:defRPr>
            </a:lvl3pPr>
            <a:lvl4pPr>
              <a:buClr>
                <a:srgbClr val="F0AB00"/>
              </a:buClr>
              <a:buNone/>
              <a:defRPr sz="1800">
                <a:solidFill>
                  <a:srgbClr val="B5B6B3"/>
                </a:solidFill>
              </a:defRPr>
            </a:lvl4pPr>
            <a:lvl5pPr>
              <a:buClr>
                <a:srgbClr val="F0AB00"/>
              </a:buClr>
              <a:buNone/>
              <a:defRPr sz="1800">
                <a:solidFill>
                  <a:srgbClr val="B5B6B3"/>
                </a:solidFill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0"/>
          </p:nvPr>
        </p:nvSpPr>
        <p:spPr>
          <a:xfrm>
            <a:off x="6862887" y="1939320"/>
            <a:ext cx="2170849" cy="4186843"/>
          </a:xfrm>
        </p:spPr>
        <p:txBody>
          <a:bodyPr/>
          <a:lstStyle>
            <a:lvl1pPr>
              <a:buClr>
                <a:srgbClr val="11A2C4"/>
              </a:buClr>
              <a:buNone/>
              <a:defRPr sz="2400" b="0" i="0">
                <a:solidFill>
                  <a:srgbClr val="11A2C4"/>
                </a:solidFill>
                <a:latin typeface="Arial"/>
                <a:cs typeface="Arial"/>
              </a:defRPr>
            </a:lvl1pPr>
            <a:lvl2pPr>
              <a:buClr>
                <a:srgbClr val="11A2C4"/>
              </a:buClr>
              <a:defRPr sz="2000" b="0" i="0">
                <a:solidFill>
                  <a:srgbClr val="B5B6B3"/>
                </a:solidFill>
                <a:latin typeface="Arial"/>
                <a:cs typeface="Arial"/>
              </a:defRPr>
            </a:lvl2pPr>
            <a:lvl3pPr>
              <a:buClr>
                <a:srgbClr val="11A2C4"/>
              </a:buClr>
              <a:defRPr sz="1800" b="0" i="0">
                <a:solidFill>
                  <a:srgbClr val="B5B6B3"/>
                </a:solidFill>
                <a:latin typeface="Arial"/>
                <a:cs typeface="Arial"/>
              </a:defRPr>
            </a:lvl3pPr>
            <a:lvl4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4pPr>
            <a:lvl5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5pPr>
          </a:lstStyle>
          <a:p>
            <a:pPr lvl="0"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DDDF1D4-88D1-492E-A93F-53CFB47AA5CE}" type="datetimeFigureOut">
              <a:rPr lang="en-US"/>
              <a:pPr>
                <a:defRPr/>
              </a:pPr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38DD0A2-AF0B-4AAC-8DA1-BC845181D9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2"/>
          <p:cNvSpPr>
            <a:spLocks noGrp="1"/>
          </p:cNvSpPr>
          <p:nvPr>
            <p:ph type="title"/>
          </p:nvPr>
        </p:nvSpPr>
        <p:spPr>
          <a:xfrm>
            <a:off x="457200" y="2640013"/>
            <a:ext cx="8229600" cy="1143000"/>
          </a:xfrm>
        </p:spPr>
        <p:txBody>
          <a:bodyPr/>
          <a:lstStyle/>
          <a:p>
            <a:r>
              <a:rPr lang="en-GB" dirty="0">
                <a:latin typeface="Arial" charset="0"/>
                <a:cs typeface="Arial" charset="0"/>
              </a:rPr>
              <a:t>Introduction to Java Programming</a:t>
            </a:r>
            <a:br>
              <a:rPr lang="en-GB" dirty="0">
                <a:latin typeface="Arial" charset="0"/>
                <a:cs typeface="Arial" charset="0"/>
              </a:rPr>
            </a:br>
            <a:r>
              <a:rPr lang="en-GB" dirty="0">
                <a:latin typeface="Arial" charset="0"/>
                <a:cs typeface="Arial" charset="0"/>
              </a:rPr>
              <a:t>Lecture </a:t>
            </a:r>
            <a:r>
              <a:rPr lang="en-GB" dirty="0" smtClean="0">
                <a:latin typeface="Arial" charset="0"/>
                <a:cs typeface="Arial" charset="0"/>
              </a:rPr>
              <a:t>7: Objects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6524307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Equality and Objects / References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4221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For primitive data types, 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and 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!=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operators test for equality and inequality of value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For objects, 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and 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!=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operators test for equality and inequality of the reference, i.e. is it the same object being compared.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Two distinct objects with identical contents will return false on 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test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Require special methods to test value equality of objects, e.g. 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equals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method for Strings</a:t>
            </a:r>
          </a:p>
        </p:txBody>
      </p:sp>
    </p:spTree>
    <p:extLst>
      <p:ext uri="{BB962C8B-B14F-4D97-AF65-F5344CB8AC3E}">
        <p14:creationId xmlns:p14="http://schemas.microsoft.com/office/powerpoint/2010/main" val="341900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Primitives and Wrapper Objects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88767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Primitive data types have object wrapper equivalents, e.g. </a:t>
            </a:r>
            <a:r>
              <a:rPr lang="en-GB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and 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Use these wrapper objects as argument of method expecting an object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To use constants defined by a Number class such as 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MIN_VALUE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and 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MAX_VALUE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To use class methods for conversion between primitive data types, to and from strings, and between number systems (decimal, binary, octal, hexadecimal)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To access </a:t>
            </a:r>
            <a:r>
              <a:rPr lang="en-GB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BigInteger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and </a:t>
            </a:r>
            <a:r>
              <a:rPr lang="en-GB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BigDecimal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(for high precision) and </a:t>
            </a:r>
            <a:r>
              <a:rPr lang="en-GB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AtomicIntege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r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and </a:t>
            </a:r>
            <a:r>
              <a:rPr lang="en-GB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AtomicLong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(for multi-threaded applications)</a:t>
            </a:r>
            <a:endParaRPr lang="en-GB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73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Boxing and Unboxing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34979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Can convert 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int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 to Integer using </a:t>
            </a:r>
            <a:r>
              <a:rPr lang="en-GB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Integer.valueof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Can convert Integer 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i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to 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int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using </a:t>
            </a:r>
            <a:r>
              <a:rPr lang="en-GB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i.intValue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Likewise for other primitive types</a:t>
            </a:r>
          </a:p>
          <a:p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Autoboxing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converts primitives to objects automatically: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Passed </a:t>
            </a:r>
            <a:r>
              <a:rPr lang="en-GB" dirty="0">
                <a:solidFill>
                  <a:schemeClr val="tx1"/>
                </a:solidFill>
              </a:rPr>
              <a:t>as a parameter to a method that expects an object of the corresponding wrapper class.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Assigned to a variable of the corresponding wrapper class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Unboxing converts objects to primitives automatically: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Passed as a parameter to a method that expects a value of the corresponding primitive type.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Assigned to a variable of the corresponding primitive type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Earliest versions of Java did not have this</a:t>
            </a:r>
            <a:endParaRPr lang="en-GB" dirty="0">
              <a:solidFill>
                <a:schemeClr val="tx1"/>
              </a:solidFill>
            </a:endParaRPr>
          </a:p>
          <a:p>
            <a:pPr lvl="1"/>
            <a:endParaRPr lang="en-GB" dirty="0"/>
          </a:p>
          <a:p>
            <a:endParaRPr lang="en-GB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01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Classes &amp; Information Hiding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56588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Classes 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should be specified and designed such that information (algorithms and data) contained within a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class 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is inaccessible to other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classes 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who have no need for the information</a:t>
            </a:r>
          </a:p>
          <a:p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Hiding achieves effective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modularisation of code 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by defining independent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classes 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that communicate with one another only the information necessary to function</a:t>
            </a:r>
          </a:p>
          <a:p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H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iding 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defines and enforces access constraints to procedures and data, and through hiding, limits ability of errors to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propagate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Have getter methods (to access data) and setter methods (to set data)</a:t>
            </a:r>
            <a:endParaRPr lang="en-GB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229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Modifiers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4221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Modifiers are optional keywords added to class, method and variable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Access modifiers to class, method or variable: 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public, protected </a:t>
            </a:r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private</a:t>
            </a:r>
          </a:p>
          <a:p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modifier for creating class methods and variables</a:t>
            </a:r>
          </a:p>
          <a:p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final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for finalising classes, methods and variables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plus 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abstract, synchronized </a:t>
            </a:r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volatile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Modifiers can be placed in any order but must precede any return type</a:t>
            </a:r>
          </a:p>
        </p:txBody>
      </p:sp>
    </p:spTree>
    <p:extLst>
      <p:ext uri="{BB962C8B-B14F-4D97-AF65-F5344CB8AC3E}">
        <p14:creationId xmlns:p14="http://schemas.microsoft.com/office/powerpoint/2010/main" val="269951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Final Classes, Methods and Variables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02706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 final class cannot be 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subclassed</a:t>
            </a:r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 final method cannot be overridden by any subclasses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 final variable cannot change its value</a:t>
            </a:r>
          </a:p>
          <a:p>
            <a:endParaRPr lang="en-GB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C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an 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make performance better because can slot </a:t>
            </a:r>
            <a:r>
              <a:rPr lang="en-GB" dirty="0" err="1">
                <a:solidFill>
                  <a:schemeClr val="tx1"/>
                </a:solidFill>
                <a:latin typeface="Arial" charset="0"/>
                <a:cs typeface="Arial" charset="0"/>
              </a:rPr>
              <a:t>bytecode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 in where needed without process of checking class hierarchy to find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method or class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But sacrifice flexibility – many Java language classes and methods are final – you want your own flavour of Strings, you start from scratch</a:t>
            </a:r>
            <a:endParaRPr lang="en-GB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endParaRPr lang="en-GB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30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Packages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91948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Use packages to bundle classes into a group: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To </a:t>
            </a:r>
            <a:r>
              <a:rPr lang="en-GB" dirty="0">
                <a:solidFill>
                  <a:schemeClr val="tx1"/>
                </a:solidFill>
              </a:rPr>
              <a:t>easily determine that these types are related.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Prevent names </a:t>
            </a:r>
            <a:r>
              <a:rPr lang="en-GB" dirty="0">
                <a:solidFill>
                  <a:schemeClr val="tx1"/>
                </a:solidFill>
              </a:rPr>
              <a:t>of </a:t>
            </a:r>
            <a:r>
              <a:rPr lang="en-GB" dirty="0" smtClean="0">
                <a:solidFill>
                  <a:schemeClr val="tx1"/>
                </a:solidFill>
              </a:rPr>
              <a:t>own </a:t>
            </a:r>
            <a:r>
              <a:rPr lang="en-GB" dirty="0">
                <a:solidFill>
                  <a:schemeClr val="tx1"/>
                </a:solidFill>
              </a:rPr>
              <a:t>types </a:t>
            </a:r>
            <a:r>
              <a:rPr lang="en-GB" smtClean="0">
                <a:solidFill>
                  <a:schemeClr val="tx1"/>
                </a:solidFill>
              </a:rPr>
              <a:t>from conflicting </a:t>
            </a:r>
            <a:r>
              <a:rPr lang="en-GB" dirty="0">
                <a:solidFill>
                  <a:schemeClr val="tx1"/>
                </a:solidFill>
              </a:rPr>
              <a:t>with the type names in other packages because the package creates a new namespace.</a:t>
            </a:r>
          </a:p>
          <a:p>
            <a:r>
              <a:rPr lang="en-GB" dirty="0">
                <a:solidFill>
                  <a:schemeClr val="tx1"/>
                </a:solidFill>
              </a:rPr>
              <a:t>A</a:t>
            </a:r>
            <a:r>
              <a:rPr lang="en-GB" dirty="0" smtClean="0">
                <a:solidFill>
                  <a:schemeClr val="tx1"/>
                </a:solidFill>
              </a:rPr>
              <a:t>llow </a:t>
            </a:r>
            <a:r>
              <a:rPr lang="en-GB" dirty="0">
                <a:solidFill>
                  <a:schemeClr val="tx1"/>
                </a:solidFill>
              </a:rPr>
              <a:t>types within the package to have unrestricted access to one another yet still restrict access for types outside the package.</a:t>
            </a:r>
          </a:p>
          <a:p>
            <a:endParaRPr lang="en-GB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39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Creating a package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15313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To create a package, choose a name for the package and put a package statement with that name at the top of every source file that includes the types that are to be included in the package.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package </a:t>
            </a:r>
            <a:r>
              <a:rPr lang="en-GB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packagename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Any class not explicitly in a package is assumed to be in the default package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Leads to need to include current directory in the class path in compilation</a:t>
            </a:r>
          </a:p>
        </p:txBody>
      </p:sp>
    </p:spTree>
    <p:extLst>
      <p:ext uri="{BB962C8B-B14F-4D97-AF65-F5344CB8AC3E}">
        <p14:creationId xmlns:p14="http://schemas.microsoft.com/office/powerpoint/2010/main" val="23542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Packages and name conflicts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Package names are written in all lower case to avoid conflict with the names of classes or interfaces.</a:t>
            </a:r>
          </a:p>
          <a:p>
            <a:r>
              <a:rPr lang="en-GB" dirty="0">
                <a:solidFill>
                  <a:schemeClr val="tx1"/>
                </a:solidFill>
              </a:rPr>
              <a:t>Companies use their reversed Internet domain name to begin their package names—for example, </a:t>
            </a:r>
            <a:r>
              <a:rPr lang="en-GB" dirty="0" err="1" smtClean="0">
                <a:solidFill>
                  <a:schemeClr val="tx1"/>
                </a:solidFill>
              </a:rPr>
              <a:t>uk.ac.ucs.mypackage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for a package named </a:t>
            </a:r>
            <a:r>
              <a:rPr lang="en-GB" dirty="0" err="1">
                <a:solidFill>
                  <a:schemeClr val="tx1"/>
                </a:solidFill>
              </a:rPr>
              <a:t>mypackage</a:t>
            </a:r>
            <a:r>
              <a:rPr lang="en-GB" dirty="0">
                <a:solidFill>
                  <a:schemeClr val="tx1"/>
                </a:solidFill>
              </a:rPr>
              <a:t> created by a programmer at </a:t>
            </a:r>
            <a:r>
              <a:rPr lang="en-GB" dirty="0" smtClean="0">
                <a:solidFill>
                  <a:schemeClr val="tx1"/>
                </a:solidFill>
              </a:rPr>
              <a:t>ucs.ac.uk.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Underscores are added if the domain name would conflict with Java keywords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Packages </a:t>
            </a:r>
            <a:r>
              <a:rPr lang="en-GB" dirty="0">
                <a:solidFill>
                  <a:schemeClr val="tx1"/>
                </a:solidFill>
              </a:rPr>
              <a:t>in the Java language itself begin with java. or </a:t>
            </a:r>
            <a:r>
              <a:rPr lang="en-GB" dirty="0" err="1">
                <a:solidFill>
                  <a:schemeClr val="tx1"/>
                </a:solidFill>
              </a:rPr>
              <a:t>javax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61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Packages and import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86750" cy="4525963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Refer to the member by its fully qualified </a:t>
            </a:r>
            <a:r>
              <a:rPr lang="en-GB" dirty="0" smtClean="0">
                <a:solidFill>
                  <a:schemeClr val="tx1"/>
                </a:solidFill>
              </a:rPr>
              <a:t>name, e.g. </a:t>
            </a:r>
            <a:r>
              <a:rPr lang="en-GB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packagename.MemberClass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solidFill>
                  <a:schemeClr val="tx1"/>
                </a:solidFill>
              </a:rPr>
              <a:t>Import the package </a:t>
            </a:r>
            <a:r>
              <a:rPr lang="en-GB" dirty="0" smtClean="0">
                <a:solidFill>
                  <a:schemeClr val="tx1"/>
                </a:solidFill>
              </a:rPr>
              <a:t>member, e.g. 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GB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packagename.MemberClass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solidFill>
                  <a:schemeClr val="tx1"/>
                </a:solidFill>
              </a:rPr>
              <a:t>Import the member's entire </a:t>
            </a:r>
            <a:r>
              <a:rPr lang="en-GB" dirty="0" smtClean="0">
                <a:solidFill>
                  <a:schemeClr val="tx1"/>
                </a:solidFill>
              </a:rPr>
              <a:t>package, e.g.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import packagename.*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Packages seem hierarchical but import is not recursive: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java.awt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.*;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GB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.*;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Static import only brings in static methods and constants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import static </a:t>
            </a:r>
            <a:r>
              <a:rPr lang="en-GB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java.lang.Math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.*; // avoid</a:t>
            </a:r>
          </a:p>
        </p:txBody>
      </p:sp>
    </p:spTree>
    <p:extLst>
      <p:ext uri="{BB962C8B-B14F-4D97-AF65-F5344CB8AC3E}">
        <p14:creationId xmlns:p14="http://schemas.microsoft.com/office/powerpoint/2010/main" val="322376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Class and Instance Variables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50865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An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instance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variable is declared within a class definition but outside the method definitions. There is an instance of the variable for each object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class variable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is also declared 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within a class definition but outside the method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definitions </a:t>
            </a:r>
            <a:r>
              <a:rPr lang="en-GB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and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the variable is modified by the keyword 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. 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There is </a:t>
            </a:r>
            <a:r>
              <a:rPr lang="en-GB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one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instance of the variable for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the class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GB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objectcount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indent="0">
              <a:buNone/>
            </a:pPr>
            <a:r>
              <a:rPr lang="en-GB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objectid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Class variables are referenced by the class name</a:t>
            </a:r>
          </a:p>
          <a:p>
            <a:pPr marL="0" indent="0">
              <a:buNone/>
            </a:pPr>
            <a:r>
              <a:rPr lang="en-GB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Bicycle.objectcount</a:t>
            </a:r>
            <a:endParaRPr lang="en-GB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Math Class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56494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Math class in 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java.lang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package provides methods (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eg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 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Math.sin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(angle) and constants (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eg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Math.E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and 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Math.PI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). 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Can 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import static java.lang.Math.* </a:t>
            </a:r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 avoid writing Math. in front of the methods and constants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Methods include abs, various rounding / flooring / ceiling functions, logarithmic / exponential, trigonometric methods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Works on primitive data types</a:t>
            </a:r>
            <a:endParaRPr lang="en-GB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GB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19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Enumerations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4221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Enumerations are a data type that enables a variable to take on a value from a set of predefined constants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GB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Compass {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NORTH, EAST, SOUTH, WEST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Create an object of the 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enum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type</a:t>
            </a:r>
            <a:b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</a:b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Compass </a:t>
            </a:r>
            <a:r>
              <a:rPr lang="en-GB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cardinalcompass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Can use in case constructs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Use whenever there is a fixed and limited set of values at compile time</a:t>
            </a:r>
          </a:p>
        </p:txBody>
      </p:sp>
    </p:spTree>
    <p:extLst>
      <p:ext uri="{BB962C8B-B14F-4D97-AF65-F5344CB8AC3E}">
        <p14:creationId xmlns:p14="http://schemas.microsoft.com/office/powerpoint/2010/main" val="227584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Creating Java Applications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03921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Java applications contain 1+ classes and must have 1 class with a 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main()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method (other helper classes can have main but only 1 counts for the compiler)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arguments) {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// method body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Must be declared 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to be accessible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Class method by 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, so to treat as object must create an instance of it in 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main()</a:t>
            </a:r>
          </a:p>
          <a:p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because returns no value (nowhere to go!)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parameter is array of strings for command line arguments</a:t>
            </a:r>
            <a:endParaRPr lang="en-GB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GB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88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Command Line Arguments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02706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To pass arguments to a Java program using the JDK java interpreter, append to command line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 </a:t>
            </a:r>
            <a:r>
              <a:rPr lang="en-GB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JavaApplicationName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arg1 arg2 …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Separate each argument with a space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To group arguments that include spaces surround with quotation marks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All arguments treated as Strings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Handle the arguments in main by looping through arguments array – make sure that you protect the loop by ensuring the length of the array is observed</a:t>
            </a:r>
          </a:p>
          <a:p>
            <a:endParaRPr lang="en-GB" dirty="0" smtClean="0">
              <a:latin typeface="Arial" charset="0"/>
              <a:cs typeface="Arial" charset="0"/>
            </a:endParaRPr>
          </a:p>
          <a:p>
            <a:endParaRPr lang="en-GB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40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Class Methods versus Instance Methods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08335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Class methods also exist and are denoted by the static keyword modifier. Useful for accessing static variables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public static 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getNumberofObjects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() {</a:t>
            </a:r>
            <a:endParaRPr lang="en-GB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		return 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objectcount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;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}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Invoked by using </a:t>
            </a:r>
            <a:r>
              <a:rPr lang="en-GB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ClassName.doStaticMethod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endParaRPr lang="en-GB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55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Class Methods versus Instance Methods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08335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Language constraints: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Instance </a:t>
            </a:r>
            <a:r>
              <a:rPr lang="en-GB" dirty="0">
                <a:solidFill>
                  <a:schemeClr val="tx1"/>
                </a:solidFill>
              </a:rPr>
              <a:t>methods can access instance variables and instance methods directly.</a:t>
            </a:r>
          </a:p>
          <a:p>
            <a:r>
              <a:rPr lang="en-GB" dirty="0">
                <a:solidFill>
                  <a:schemeClr val="tx1"/>
                </a:solidFill>
              </a:rPr>
              <a:t>Instance methods can access class variables and class methods directly.</a:t>
            </a:r>
          </a:p>
          <a:p>
            <a:r>
              <a:rPr lang="en-GB" dirty="0">
                <a:solidFill>
                  <a:schemeClr val="tx1"/>
                </a:solidFill>
              </a:rPr>
              <a:t>Class methods can access class variables and class methods directly.</a:t>
            </a:r>
          </a:p>
          <a:p>
            <a:r>
              <a:rPr lang="en-GB" dirty="0">
                <a:solidFill>
                  <a:schemeClr val="tx1"/>
                </a:solidFill>
              </a:rPr>
              <a:t>Class methods </a:t>
            </a:r>
            <a:r>
              <a:rPr lang="en-GB" b="1" dirty="0">
                <a:solidFill>
                  <a:schemeClr val="tx1"/>
                </a:solidFill>
              </a:rPr>
              <a:t>cannot</a:t>
            </a:r>
            <a:r>
              <a:rPr lang="en-GB" dirty="0">
                <a:solidFill>
                  <a:schemeClr val="tx1"/>
                </a:solidFill>
              </a:rPr>
              <a:t> access instance variables or instance methods directly—they must use an object reference. Also, class methods cannot use the 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GB" dirty="0">
                <a:solidFill>
                  <a:schemeClr val="tx1"/>
                </a:solidFill>
              </a:rPr>
              <a:t> keyword as there is no instance for 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GB" dirty="0">
                <a:solidFill>
                  <a:schemeClr val="tx1"/>
                </a:solidFill>
              </a:rPr>
              <a:t> to refer to.</a:t>
            </a:r>
          </a:p>
          <a:p>
            <a:pPr marL="0" indent="0">
              <a:buNone/>
            </a:pP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endParaRPr lang="en-GB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56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Static Final Variables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34979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static final </a:t>
            </a:r>
            <a:r>
              <a:rPr lang="en-GB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sometype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CONSTANTNAME = </a:t>
            </a:r>
            <a:r>
              <a:rPr lang="en-GB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somevalue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and 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final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together convert a variable into an immutable constant.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compile-time error to reassign the value of a constant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recompilation required if need to change it </a:t>
            </a:r>
          </a:p>
        </p:txBody>
      </p:sp>
    </p:spTree>
    <p:extLst>
      <p:ext uri="{BB962C8B-B14F-4D97-AF65-F5344CB8AC3E}">
        <p14:creationId xmlns:p14="http://schemas.microsoft.com/office/powerpoint/2010/main" val="152282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Static Initialisation Blocks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34979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Single line assignments fine for simple static variables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Complex instance variables (e.g. initialising arrays) can be handled in constructors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Complex static variables can use static initialisation blocks, can be more than 1, called in appearance order 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static {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code to perform initialisation goes here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Instance initialisation blocks are same but without 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keyword and get copied into each constructor</a:t>
            </a:r>
          </a:p>
        </p:txBody>
      </p:sp>
    </p:spTree>
    <p:extLst>
      <p:ext uri="{BB962C8B-B14F-4D97-AF65-F5344CB8AC3E}">
        <p14:creationId xmlns:p14="http://schemas.microsoft.com/office/powerpoint/2010/main" val="382337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Static Initialisation Blocks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07102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Alternative is private static methods which can be re-executed if static variables need reinitialising</a:t>
            </a:r>
          </a:p>
          <a:p>
            <a:endParaRPr lang="en-GB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GB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SomeClass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 </a:t>
            </a:r>
            <a:endParaRPr lang="en-GB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Type </a:t>
            </a:r>
            <a:r>
              <a:rPr lang="en-GB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GB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initClassVble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 </a:t>
            </a:r>
            <a:endParaRPr lang="en-GB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private 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varType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initClassVble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// 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initialization code goes here 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 	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Instance equivalent would be a 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final </a:t>
            </a:r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19112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References to Objects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68467" cy="4660751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reference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is an address where an object's variables and methods are stored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When objects assigned to a variable or passed to a method, it is the reference that is being manipulated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Point pt1, pt2; // create 2 Point objects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pt1 = new Point(10, 10); //assign object pt1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pt2 = pt1; //</a:t>
            </a:r>
            <a:r>
              <a:rPr lang="en-GB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reference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to pt1 assigned to pt2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pt1.x = 0; pt1.y = 0; // change values</a:t>
            </a:r>
          </a:p>
          <a:p>
            <a:pPr marL="0" indent="0">
              <a:buNone/>
            </a:pPr>
            <a:r>
              <a:rPr lang="en-GB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("Pt1:"+pt1.x+" "+pt1.y);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Pt2:"+pt2.x+" "+pt2.y);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both points set to origin!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23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Casting Objects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02706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Objects can be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cast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into objects of other classes when source and destination are related by inheritance and one class is a subclass of another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Explicit casting not always necessary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Use an object of a subclass anywhere a superclass is expected (because subclass has all the information of its superclass)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Can use 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superclasses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when a subclass is expected but must cast as there is a potential loss of information between superclass and subclass.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Casting objects creates references but the old object remains</a:t>
            </a:r>
          </a:p>
        </p:txBody>
      </p:sp>
    </p:spTree>
    <p:extLst>
      <p:ext uri="{BB962C8B-B14F-4D97-AF65-F5344CB8AC3E}">
        <p14:creationId xmlns:p14="http://schemas.microsoft.com/office/powerpoint/2010/main" val="13591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1458</Words>
  <Application>Microsoft Office PowerPoint</Application>
  <PresentationFormat>On-screen Show (4:3)</PresentationFormat>
  <Paragraphs>155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Introduction to Java Programming Lecture 7: Objects 2</vt:lpstr>
      <vt:lpstr>Class and Instance Variables</vt:lpstr>
      <vt:lpstr>Class Methods versus Instance Methods</vt:lpstr>
      <vt:lpstr>Class Methods versus Instance Methods</vt:lpstr>
      <vt:lpstr>Static Final Variables</vt:lpstr>
      <vt:lpstr>Static Initialisation Blocks</vt:lpstr>
      <vt:lpstr>Static Initialisation Blocks</vt:lpstr>
      <vt:lpstr>References to Objects</vt:lpstr>
      <vt:lpstr>Casting Objects</vt:lpstr>
      <vt:lpstr>Equality and Objects / References</vt:lpstr>
      <vt:lpstr>Primitives and Wrapper Objects</vt:lpstr>
      <vt:lpstr>Boxing and Unboxing</vt:lpstr>
      <vt:lpstr>Classes &amp; Information Hiding</vt:lpstr>
      <vt:lpstr>Modifiers</vt:lpstr>
      <vt:lpstr>Final Classes, Methods and Variables</vt:lpstr>
      <vt:lpstr>Packages</vt:lpstr>
      <vt:lpstr>Creating a package</vt:lpstr>
      <vt:lpstr>Packages and name conflicts</vt:lpstr>
      <vt:lpstr>Packages and import</vt:lpstr>
      <vt:lpstr>Math Class</vt:lpstr>
      <vt:lpstr>Enumerations</vt:lpstr>
      <vt:lpstr>Creating Java Applications</vt:lpstr>
      <vt:lpstr>Command Line Arguments</vt:lpstr>
    </vt:vector>
  </TitlesOfParts>
  <Company>designflavour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 ramsey</dc:creator>
  <cp:lastModifiedBy>Nicholas Caldwell</cp:lastModifiedBy>
  <cp:revision>45</cp:revision>
  <dcterms:created xsi:type="dcterms:W3CDTF">2011-03-16T14:24:04Z</dcterms:created>
  <dcterms:modified xsi:type="dcterms:W3CDTF">2014-03-21T10:30:28Z</dcterms:modified>
</cp:coreProperties>
</file>