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97" r:id="rId10"/>
    <p:sldId id="270" r:id="rId11"/>
    <p:sldId id="271" r:id="rId12"/>
    <p:sldId id="272" r:id="rId13"/>
    <p:sldId id="298" r:id="rId14"/>
    <p:sldId id="273" r:id="rId15"/>
    <p:sldId id="296" r:id="rId16"/>
    <p:sldId id="299" r:id="rId17"/>
    <p:sldId id="277" r:id="rId18"/>
    <p:sldId id="278" r:id="rId19"/>
    <p:sldId id="279" r:id="rId20"/>
    <p:sldId id="300" r:id="rId21"/>
    <p:sldId id="280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F70"/>
    <a:srgbClr val="CECFCB"/>
    <a:srgbClr val="EDEBE7"/>
    <a:srgbClr val="E17000"/>
    <a:srgbClr val="E20081"/>
    <a:srgbClr val="11A2C4"/>
    <a:srgbClr val="7AB800"/>
    <a:srgbClr val="B5B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rgbClr val="11A2C4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14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CECFC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2"/>
          <p:cNvCxnSpPr/>
          <p:nvPr userDrawn="1"/>
        </p:nvCxnSpPr>
        <p:spPr>
          <a:xfrm rot="5400000">
            <a:off x="6904038" y="4618037"/>
            <a:ext cx="3016250" cy="14636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5"/>
          <p:cNvCxnSpPr/>
          <p:nvPr userDrawn="1"/>
        </p:nvCxnSpPr>
        <p:spPr>
          <a:xfrm rot="10800000" flipV="1">
            <a:off x="6650038" y="6181725"/>
            <a:ext cx="2493962" cy="5873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6200000" flipV="1">
            <a:off x="6221412" y="2849563"/>
            <a:ext cx="3438525" cy="24066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8556625" y="4921250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7820025" y="6437313"/>
            <a:ext cx="90488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7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61605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rgbClr val="EDEB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6C6F70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6C6F70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6C6F70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B5B6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8380413" y="5316538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>
          <a:xfrm rot="5400000">
            <a:off x="6955632" y="5342731"/>
            <a:ext cx="1541462" cy="1489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 userDrawn="1"/>
        </p:nvSpPr>
        <p:spPr>
          <a:xfrm>
            <a:off x="7480300" y="4572000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2"/>
          <p:cNvCxnSpPr/>
          <p:nvPr userDrawn="1"/>
        </p:nvCxnSpPr>
        <p:spPr>
          <a:xfrm rot="5400000">
            <a:off x="8024812" y="4243388"/>
            <a:ext cx="1520825" cy="7175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 rot="10800000">
            <a:off x="6664325" y="4340225"/>
            <a:ext cx="2479675" cy="835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 userDrawn="1"/>
        </p:nvCxnSpPr>
        <p:spPr>
          <a:xfrm rot="10800000">
            <a:off x="6737350" y="3949700"/>
            <a:ext cx="2406650" cy="20383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87533" cy="4525963"/>
          </a:xfrm>
        </p:spPr>
        <p:txBody>
          <a:bodyPr>
            <a:normAutofit/>
          </a:bodyPr>
          <a:lstStyle>
            <a:lvl1pPr>
              <a:buClr>
                <a:srgbClr val="F0AB00"/>
              </a:buClr>
              <a:buNone/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F0AB00"/>
              </a:buClr>
              <a:buNone/>
              <a:defRPr sz="2400">
                <a:solidFill>
                  <a:srgbClr val="B5B6B3"/>
                </a:solidFill>
              </a:defRPr>
            </a:lvl2pPr>
            <a:lvl3pPr>
              <a:buClr>
                <a:srgbClr val="F0AB00"/>
              </a:buClr>
              <a:buNone/>
              <a:defRPr sz="2000">
                <a:solidFill>
                  <a:srgbClr val="B5B6B3"/>
                </a:solidFill>
              </a:defRPr>
            </a:lvl3pPr>
            <a:lvl4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4pPr>
            <a:lvl5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/>
              <a:pPr>
                <a:defRPr/>
              </a:pPr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8DD0A2-AF0B-4AAC-8DA1-BC845181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2"/>
          <p:cNvSpPr>
            <a:spLocks noGrp="1"/>
          </p:cNvSpPr>
          <p:nvPr>
            <p:ph type="title"/>
          </p:nvPr>
        </p:nvSpPr>
        <p:spPr>
          <a:xfrm>
            <a:off x="457200" y="2640013"/>
            <a:ext cx="8229600" cy="1143000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Introduction to Java Programming</a:t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dirty="0">
                <a:latin typeface="Arial" charset="0"/>
                <a:cs typeface="Arial" charset="0"/>
              </a:rPr>
              <a:t>Lecture </a:t>
            </a:r>
            <a:r>
              <a:rPr lang="en-GB" dirty="0" smtClean="0">
                <a:latin typeface="Arial" charset="0"/>
                <a:cs typeface="Arial" charset="0"/>
              </a:rPr>
              <a:t>8: </a:t>
            </a:r>
            <a:br>
              <a:rPr lang="en-GB" dirty="0" smtClean="0">
                <a:latin typeface="Arial" charset="0"/>
                <a:cs typeface="Arial" charset="0"/>
              </a:rPr>
            </a:br>
            <a:r>
              <a:rPr lang="en-GB" dirty="0" smtClean="0">
                <a:latin typeface="Arial" charset="0"/>
                <a:cs typeface="Arial" charset="0"/>
              </a:rPr>
              <a:t>Nested Classes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smtClean="0">
                <a:latin typeface="Arial" charset="0"/>
                <a:cs typeface="Arial" charset="0"/>
              </a:rPr>
              <a:t>and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When to use them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a local class if need to create 1+ instances, access constructor or introduce a new named type (for later method invocations)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an anonymous class if need one </a:t>
            </a:r>
            <a:r>
              <a:rPr lang="en-GB" dirty="0" smtClean="0">
                <a:solidFill>
                  <a:schemeClr val="tx1"/>
                </a:solidFill>
              </a:rPr>
              <a:t>instance </a:t>
            </a:r>
            <a:r>
              <a:rPr lang="en-GB" dirty="0">
                <a:solidFill>
                  <a:schemeClr val="tx1"/>
                </a:solidFill>
              </a:rPr>
              <a:t>of a class or a </a:t>
            </a:r>
            <a:r>
              <a:rPr lang="en-GB" dirty="0" err="1">
                <a:solidFill>
                  <a:schemeClr val="tx1"/>
                </a:solidFill>
              </a:rPr>
              <a:t>nonfunctional</a:t>
            </a:r>
            <a:r>
              <a:rPr lang="en-GB" dirty="0">
                <a:solidFill>
                  <a:schemeClr val="tx1"/>
                </a:solidFill>
              </a:rPr>
              <a:t> interface, fields, or additional </a:t>
            </a:r>
            <a:r>
              <a:rPr lang="en-GB" dirty="0" smtClean="0">
                <a:solidFill>
                  <a:schemeClr val="tx1"/>
                </a:solidFill>
              </a:rPr>
              <a:t>methods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a nested class if in addition to local class requirements, the type must be more widely available but access to local variables and method parameters are not required.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Use </a:t>
            </a:r>
            <a:r>
              <a:rPr lang="en-GB" dirty="0">
                <a:solidFill>
                  <a:schemeClr val="tx1"/>
                </a:solidFill>
              </a:rPr>
              <a:t>a non-static nested class (or inner class) if you require access to an enclosing instance's non-public fields and methods. Use a static nested class if you don't require this access.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Inheritance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46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Classes can be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derived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(descended) from other classes,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inheriting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fields and methods from those classes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class derived from another class is called 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subclass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derived class, extended class, child class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class from which the subclass is derived is its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superclass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base class, parent class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Java has single inheritance so every class (except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has one and only direct superclass.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there is no explicit superclass,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the implicit superclass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derived class has its own type plus the type of all its ancestors</a:t>
            </a:r>
          </a:p>
        </p:txBody>
      </p:sp>
    </p:spTree>
    <p:extLst>
      <p:ext uri="{BB962C8B-B14F-4D97-AF65-F5344CB8AC3E}">
        <p14:creationId xmlns:p14="http://schemas.microsoft.com/office/powerpoint/2010/main" val="11934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Subclass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46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Subclasses inherits the members (fields, methods, nested classes) from its superclass.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Constructors are not members, so not inherited; can invoke constructor of superclass (implicitly or using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keyword)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Inherits all public and protected members of parent; if in same package, inherits package-private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use inherited members as-is, replace them, hide them, or add extra members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Syntax, e.g.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Subclass extends Superclass</a:t>
            </a:r>
          </a:p>
        </p:txBody>
      </p:sp>
    </p:spTree>
    <p:extLst>
      <p:ext uri="{BB962C8B-B14F-4D97-AF65-F5344CB8AC3E}">
        <p14:creationId xmlns:p14="http://schemas.microsoft.com/office/powerpoint/2010/main" val="36845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Subclass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4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  a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subclass: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use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inherited fields directly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Declare fields in subclass with same name as in superclass, thus hiding the superclass field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Declare new fields as necessary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inherited methods as is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New instance methods with the same signature as a  superclass method can override the superclass method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New static methods in the subclass will hide a superclass method with the same signature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Declare new methods as necessary</a:t>
            </a:r>
          </a:p>
        </p:txBody>
      </p:sp>
    </p:spTree>
    <p:extLst>
      <p:ext uri="{BB962C8B-B14F-4D97-AF65-F5344CB8AC3E}">
        <p14:creationId xmlns:p14="http://schemas.microsoft.com/office/powerpoint/2010/main" val="12887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Subclasses versus Superclass Private Members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097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Subclasses do not inherit private members of superclass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private fields can be accessed through superclass public or protected methods, then subclass can access them by this route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Nested classes have access to all private fields and methods of its enclosing class, so a subclass which inherits a public or protected nested class also has this access route.</a:t>
            </a:r>
          </a:p>
        </p:txBody>
      </p:sp>
    </p:spTree>
    <p:extLst>
      <p:ext uri="{BB962C8B-B14F-4D97-AF65-F5344CB8AC3E}">
        <p14:creationId xmlns:p14="http://schemas.microsoft.com/office/powerpoint/2010/main" val="14065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Overriding and Hiding Methods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46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subclass 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instance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 with the same signature (name plus number and type of parameters) and return types as a superclass 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instance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 will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override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the superclass method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Overriding method can return a subtype of the return type of the overridden method – this type is known as 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covariant return type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mark an overriding method with the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annotation before the class declaration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Access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specifier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for an overriding method can allow more or same access than the overridden method, but not less, so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can be opened to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but not made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Overriding and Hiding Methods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46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subclass 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 with the same signature (name plus number and type of parameters) as a superclass 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 will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hide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the superclass method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Defining a subclass instance method with the same signature as a superclass static method OR a subclass static method with same signature as a superclass instance method triggers a compile-time error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Subclass methods can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overload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(i.e. same name but different parameters) superclass methods – the superclass methods are neither hidden nor overridden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Hiding Fields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097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subclass field with same name as superclass field hides the superclass field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Superclass field cannot be referenced by its name within subclass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Avoid hiding fields if possible</a:t>
            </a:r>
          </a:p>
        </p:txBody>
      </p:sp>
    </p:spTree>
    <p:extLst>
      <p:ext uri="{BB962C8B-B14F-4D97-AF65-F5344CB8AC3E}">
        <p14:creationId xmlns:p14="http://schemas.microsoft.com/office/powerpoint/2010/main" val="34726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Super keyword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372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access overridden superclass methods and hidden superclass fields, use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keyword, e.g.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super.overriddenMethod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keyword to invoke a superclass constructor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a superclass constructor must be first statement in a subclass constructor, with syntax: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super();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argument superclass constructor which must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 */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super(parameter list);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argument superclass constructor which must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 */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have a chain of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Object as a superclass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 class is at top of class hierarchy and every class inherits methods from it which may need to be overridden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Object clone() throws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CloneNotSupportedException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creates and returns a copy of the object; shallow versus deep copy</a:t>
            </a:r>
          </a:p>
          <a:p>
            <a:pPr marL="0" indent="0">
              <a:buNone/>
            </a:pPr>
            <a:r>
              <a:rPr lang="en-GB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equals(Object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identity test (the same object reference), so if want to have a content equivalency test, need to override</a:t>
            </a:r>
          </a:p>
        </p:txBody>
      </p:sp>
    </p:spTree>
    <p:extLst>
      <p:ext uri="{BB962C8B-B14F-4D97-AF65-F5344CB8AC3E}">
        <p14:creationId xmlns:p14="http://schemas.microsoft.com/office/powerpoint/2010/main" val="31622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Nested Classes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5327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Is a class defined within another class.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OuterClass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NestedClass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Nested class is a member of the enclosing class.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Non-static nested classes (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inner classes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have access to other members of enclosing classes.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Static nested classes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don't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Object as a superclass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finalize() throws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during object garbage collection; does nothing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runtime class of an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as a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object, which has methods to allow its name 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getSimpleName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its superclass 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getSuperclass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and more to be retrieved (recall 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operator)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object’s memory address in hexadecimal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 string representation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6440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Final Classes and Methods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097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By using the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keyword, can prevent a method from bring overridden by subclasses – use if implementation should not be changed and is critical to consistent state of the object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Methods called by constructors should be declared final to avoid undesirable results from subclass redefinitions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entire class can be declared final and so cannot be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subclassed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– many language classes (e.g. String) are declared final, becoming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immutable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classes. (Disadvantage is that if someone wants a variation on String, they have to build their variation from scratch)</a:t>
            </a:r>
          </a:p>
        </p:txBody>
      </p:sp>
    </p:spTree>
    <p:extLst>
      <p:ext uri="{BB962C8B-B14F-4D97-AF65-F5344CB8AC3E}">
        <p14:creationId xmlns:p14="http://schemas.microsoft.com/office/powerpoint/2010/main" val="16862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Nested Classes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2450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them to logically group classes only used in one place – nesting keeps them together and streamlines the package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Increases encapsulation – allows the nested class to access members of the enclosing class which you want to keep private  and can make nested class private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lead to more readable and 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23578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Nested Classes 3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50827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class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StaticNestedClass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Static nested classes cannot refer directly to instance variables or methods in its enclosing class – must use object reference. Essentially packaging convenience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Access a static class using enclosing class name: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EnclosingClass.StaticNestedClass</a:t>
            </a:r>
            <a:endParaRPr lang="en-GB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Create an object of static nested class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EnclosingClass.StaticNestedClass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nestedObject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EnclosingClass.StaticNestedClass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9620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Nested Classes 4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0103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n </a:t>
            </a:r>
            <a:r>
              <a:rPr lang="en-GB" dirty="0">
                <a:solidFill>
                  <a:schemeClr val="tx1"/>
                </a:solidFill>
              </a:rPr>
              <a:t>inner class is associated with an instance of its enclosing class and has direct access to that object's methods and fields. </a:t>
            </a:r>
            <a:r>
              <a:rPr lang="en-GB" dirty="0" smtClean="0">
                <a:solidFill>
                  <a:schemeClr val="tx1"/>
                </a:solidFill>
              </a:rPr>
              <a:t>As an inner </a:t>
            </a:r>
            <a:r>
              <a:rPr lang="en-GB" dirty="0">
                <a:solidFill>
                  <a:schemeClr val="tx1"/>
                </a:solidFill>
              </a:rPr>
              <a:t>class is associated with an instance, it cannot define any static members itself.</a:t>
            </a:r>
          </a:p>
          <a:p>
            <a:r>
              <a:rPr lang="en-GB" dirty="0">
                <a:solidFill>
                  <a:schemeClr val="tx1"/>
                </a:solidFill>
              </a:rPr>
              <a:t>Objects that are instances of an inner class exist </a:t>
            </a:r>
            <a:r>
              <a:rPr lang="en-GB" i="1" dirty="0">
                <a:solidFill>
                  <a:schemeClr val="tx1"/>
                </a:solidFill>
              </a:rPr>
              <a:t>within</a:t>
            </a:r>
            <a:r>
              <a:rPr lang="en-GB" dirty="0">
                <a:solidFill>
                  <a:schemeClr val="tx1"/>
                </a:solidFill>
              </a:rPr>
              <a:t> an instance of the outer class. </a:t>
            </a:r>
            <a:r>
              <a:rPr lang="en-GB" dirty="0" smtClean="0">
                <a:solidFill>
                  <a:schemeClr val="tx1"/>
                </a:solidFill>
              </a:rPr>
              <a:t>It has direct access to methods and fields of its enclosing instance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To instantiate </a:t>
            </a:r>
            <a:r>
              <a:rPr lang="en-GB" dirty="0">
                <a:solidFill>
                  <a:schemeClr val="tx1"/>
                </a:solidFill>
              </a:rPr>
              <a:t>an inner class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first instantiate the outer class. C</a:t>
            </a:r>
            <a:r>
              <a:rPr lang="en-GB" dirty="0" smtClean="0">
                <a:solidFill>
                  <a:schemeClr val="tx1"/>
                </a:solidFill>
              </a:rPr>
              <a:t>reate </a:t>
            </a:r>
            <a:r>
              <a:rPr lang="en-GB" dirty="0">
                <a:solidFill>
                  <a:schemeClr val="tx1"/>
                </a:solidFill>
              </a:rPr>
              <a:t>the inner object within the outer </a:t>
            </a:r>
            <a:r>
              <a:rPr lang="en-GB" dirty="0" smtClean="0">
                <a:solidFill>
                  <a:schemeClr val="tx1"/>
                </a:solidFill>
              </a:rPr>
              <a:t>object: 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OuterClass.InnerClass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innerObject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outerObject.new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InnerClass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0989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Nested Classes 5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0103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get shadowing entanglements if reuse names of types in nested classes that exist in enclosing scope.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Need careful use of larger scope class names and the this keyword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Or avoid the problem by using different names! </a:t>
            </a:r>
          </a:p>
        </p:txBody>
      </p:sp>
    </p:spTree>
    <p:extLst>
      <p:ext uri="{BB962C8B-B14F-4D97-AF65-F5344CB8AC3E}">
        <p14:creationId xmlns:p14="http://schemas.microsoft.com/office/powerpoint/2010/main" val="40053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Local Classes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4434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Is defined within braces just as define a block of statements and can be within method body, loop, if construct</a:t>
            </a:r>
          </a:p>
          <a:p>
            <a:r>
              <a:rPr lang="en-GB" dirty="0">
                <a:solidFill>
                  <a:schemeClr val="tx1"/>
                </a:solidFill>
              </a:rPr>
              <a:t>A local class has access to the members of its enclosing class</a:t>
            </a:r>
            <a:r>
              <a:rPr lang="en-GB" dirty="0" smtClean="0">
                <a:solidFill>
                  <a:schemeClr val="tx1"/>
                </a:solidFill>
              </a:rPr>
              <a:t>. It has access to local variables (in Java 7 and below, must be final, Java 8 can be </a:t>
            </a:r>
            <a:r>
              <a:rPr lang="en-GB" i="1" dirty="0" smtClean="0">
                <a:solidFill>
                  <a:schemeClr val="tx1"/>
                </a:solidFill>
              </a:rPr>
              <a:t>effectively</a:t>
            </a:r>
            <a:r>
              <a:rPr lang="en-GB" dirty="0" smtClean="0">
                <a:solidFill>
                  <a:schemeClr val="tx1"/>
                </a:solidFill>
              </a:rPr>
              <a:t> final)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Type declarations in </a:t>
            </a:r>
            <a:r>
              <a:rPr lang="en-GB" dirty="0">
                <a:solidFill>
                  <a:schemeClr val="tx1"/>
                </a:solidFill>
              </a:rPr>
              <a:t>a local class shadow declarations in the enclosing scope that have the same name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Cannot define or declare any static members or interfaces</a:t>
            </a:r>
          </a:p>
        </p:txBody>
      </p:sp>
    </p:spTree>
    <p:extLst>
      <p:ext uri="{BB962C8B-B14F-4D97-AF65-F5344CB8AC3E}">
        <p14:creationId xmlns:p14="http://schemas.microsoft.com/office/powerpoint/2010/main" val="37288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Anonymous Classes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290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Declare and instantiate a class at the same time. Do not have a name and so can only be used once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InterfaceOrType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= new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InterfaceorType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any class variables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methods only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implement an interface or extend a class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have arguments to a constructor if class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Method declarations allowed, statements not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Must be part of an expression</a:t>
            </a:r>
          </a:p>
        </p:txBody>
      </p:sp>
    </p:spTree>
    <p:extLst>
      <p:ext uri="{BB962C8B-B14F-4D97-AF65-F5344CB8AC3E}">
        <p14:creationId xmlns:p14="http://schemas.microsoft.com/office/powerpoint/2010/main" val="32850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Anonymous Classes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290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Have access to members of its enclosing class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Cannot access local variables in enclosing scope unless (effectively) final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Types declared in anonymous class will shadow any declarations in enclosing scope with same name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Cannot declare static initialisers or member interfaces but can have constant variables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declare fields, extra methods, instance initializers and local classes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Often used in GUI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812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1396</Words>
  <Application>Microsoft Office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Introduction to Java Programming Lecture 8:  Nested Classes and Inheritance</vt:lpstr>
      <vt:lpstr>Nested Classes</vt:lpstr>
      <vt:lpstr>Nested Classes 2</vt:lpstr>
      <vt:lpstr>Nested Classes 3</vt:lpstr>
      <vt:lpstr>Nested Classes 4</vt:lpstr>
      <vt:lpstr>Nested Classes 5</vt:lpstr>
      <vt:lpstr>Local Classes</vt:lpstr>
      <vt:lpstr>Anonymous Classes</vt:lpstr>
      <vt:lpstr>Anonymous Classes 2</vt:lpstr>
      <vt:lpstr>When to use them</vt:lpstr>
      <vt:lpstr>Inheritance</vt:lpstr>
      <vt:lpstr>Subclass 1</vt:lpstr>
      <vt:lpstr>Subclass 2</vt:lpstr>
      <vt:lpstr>Subclasses versus Superclass Private Members</vt:lpstr>
      <vt:lpstr>Overriding and Hiding Methods</vt:lpstr>
      <vt:lpstr>Overriding and Hiding Methods</vt:lpstr>
      <vt:lpstr>Hiding Fields</vt:lpstr>
      <vt:lpstr>Super keyword</vt:lpstr>
      <vt:lpstr>Object as a superclass</vt:lpstr>
      <vt:lpstr>Object as a superclass</vt:lpstr>
      <vt:lpstr>Final Classes and Methods</vt:lpstr>
    </vt:vector>
  </TitlesOfParts>
  <Company>designflavour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ramsey</dc:creator>
  <cp:lastModifiedBy>Nicholas Caldwell</cp:lastModifiedBy>
  <cp:revision>50</cp:revision>
  <dcterms:created xsi:type="dcterms:W3CDTF">2011-03-16T14:24:04Z</dcterms:created>
  <dcterms:modified xsi:type="dcterms:W3CDTF">2014-03-28T12:44:21Z</dcterms:modified>
</cp:coreProperties>
</file>