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82" r:id="rId3"/>
    <p:sldId id="285" r:id="rId4"/>
    <p:sldId id="283" r:id="rId5"/>
    <p:sldId id="286" r:id="rId6"/>
    <p:sldId id="296" r:id="rId7"/>
    <p:sldId id="287" r:id="rId8"/>
    <p:sldId id="288" r:id="rId9"/>
    <p:sldId id="289" r:id="rId10"/>
    <p:sldId id="290" r:id="rId11"/>
    <p:sldId id="297" r:id="rId12"/>
    <p:sldId id="291" r:id="rId13"/>
    <p:sldId id="294" r:id="rId1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6F70"/>
    <a:srgbClr val="CECFCB"/>
    <a:srgbClr val="EDEBE7"/>
    <a:srgbClr val="E17000"/>
    <a:srgbClr val="E20081"/>
    <a:srgbClr val="11A2C4"/>
    <a:srgbClr val="7AB800"/>
    <a:srgbClr val="B5B6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9" autoAdjust="0"/>
    <p:restoredTop sz="94660"/>
  </p:normalViewPr>
  <p:slideViewPr>
    <p:cSldViewPr snapToGrid="0" snapToObjects="1">
      <p:cViewPr varScale="1">
        <p:scale>
          <a:sx n="99" d="100"/>
          <a:sy n="99" d="100"/>
        </p:scale>
        <p:origin x="-102" y="-3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11"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rgbClr val="11A2C4"/>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14"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11A2C4"/>
              </a:buClr>
              <a:defRPr sz="2400" b="0" i="0">
                <a:solidFill>
                  <a:srgbClr val="6C6F70"/>
                </a:solidFill>
                <a:latin typeface="Arial"/>
                <a:cs typeface="Arial"/>
              </a:defRPr>
            </a:lvl1pPr>
            <a:lvl2pPr>
              <a:buClr>
                <a:srgbClr val="11A2C4"/>
              </a:buClr>
              <a:defRPr sz="2000" b="0" i="0">
                <a:solidFill>
                  <a:srgbClr val="6C6F70"/>
                </a:solidFill>
                <a:latin typeface="Arial"/>
                <a:cs typeface="Arial"/>
              </a:defRPr>
            </a:lvl2pPr>
            <a:lvl3pPr>
              <a:buClr>
                <a:srgbClr val="11A2C4"/>
              </a:buClr>
              <a:defRPr sz="1800" b="0" i="0">
                <a:solidFill>
                  <a:srgbClr val="6C6F70"/>
                </a:solidFill>
                <a:latin typeface="Arial"/>
                <a:cs typeface="Arial"/>
              </a:defRPr>
            </a:lvl3pPr>
            <a:lvl4pPr>
              <a:buClr>
                <a:srgbClr val="11A2C4"/>
              </a:buClr>
              <a:defRPr sz="1600" b="0" i="0">
                <a:solidFill>
                  <a:srgbClr val="6C6F70"/>
                </a:solidFill>
                <a:latin typeface="Arial"/>
                <a:cs typeface="Arial"/>
              </a:defRPr>
            </a:lvl4pPr>
            <a:lvl5pPr>
              <a:buClr>
                <a:srgbClr val="11A2C4"/>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CECFC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2"/>
          <p:cNvCxnSpPr/>
          <p:nvPr userDrawn="1"/>
        </p:nvCxnSpPr>
        <p:spPr>
          <a:xfrm rot="5400000">
            <a:off x="6904038" y="4618037"/>
            <a:ext cx="3016250" cy="14636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5"/>
          <p:cNvCxnSpPr/>
          <p:nvPr userDrawn="1"/>
        </p:nvCxnSpPr>
        <p:spPr>
          <a:xfrm rot="10800000" flipV="1">
            <a:off x="6650038" y="6181725"/>
            <a:ext cx="2493962" cy="5873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6200000" flipV="1">
            <a:off x="6221412" y="2849563"/>
            <a:ext cx="3438525" cy="24066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9"/>
          <p:cNvSpPr/>
          <p:nvPr userDrawn="1"/>
        </p:nvSpPr>
        <p:spPr>
          <a:xfrm>
            <a:off x="8556625" y="4921250"/>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1"/>
          <p:cNvSpPr/>
          <p:nvPr userDrawn="1"/>
        </p:nvSpPr>
        <p:spPr>
          <a:xfrm>
            <a:off x="7820025" y="6437313"/>
            <a:ext cx="90488"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7"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19"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
        <p:nvSpPr>
          <p:cNvPr id="2" name="Title 1"/>
          <p:cNvSpPr>
            <a:spLocks noGrp="1"/>
          </p:cNvSpPr>
          <p:nvPr>
            <p:ph type="title"/>
          </p:nvPr>
        </p:nvSpPr>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61605" cy="4525963"/>
          </a:xfrm>
        </p:spPr>
        <p:txBody>
          <a:bodyPr/>
          <a:lstStyle>
            <a:lvl1pPr>
              <a:buClr>
                <a:srgbClr val="11A2C4"/>
              </a:buClr>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9"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chemeClr val="bg1"/>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rgbClr val="EDEBE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8"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8"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6C6F70"/>
              </a:buClr>
              <a:defRPr sz="2400" b="0" i="0">
                <a:solidFill>
                  <a:srgbClr val="6C6F70"/>
                </a:solidFill>
                <a:latin typeface="Arial"/>
                <a:cs typeface="Arial"/>
              </a:defRPr>
            </a:lvl1pPr>
            <a:lvl2pPr>
              <a:buClr>
                <a:srgbClr val="6C6F70"/>
              </a:buClr>
              <a:defRPr sz="2000" b="0" i="0">
                <a:solidFill>
                  <a:srgbClr val="6C6F70"/>
                </a:solidFill>
                <a:latin typeface="Arial"/>
                <a:cs typeface="Arial"/>
              </a:defRPr>
            </a:lvl2pPr>
            <a:lvl3pPr>
              <a:buClr>
                <a:srgbClr val="6C6F70"/>
              </a:buClr>
              <a:defRPr sz="1800" b="0" i="0">
                <a:solidFill>
                  <a:srgbClr val="6C6F70"/>
                </a:solidFill>
                <a:latin typeface="Arial"/>
                <a:cs typeface="Arial"/>
              </a:defRPr>
            </a:lvl3pPr>
            <a:lvl4pPr>
              <a:buClr>
                <a:srgbClr val="6C6F70"/>
              </a:buClr>
              <a:defRPr sz="1600" b="0" i="0">
                <a:solidFill>
                  <a:srgbClr val="6C6F70"/>
                </a:solidFill>
                <a:latin typeface="Arial"/>
                <a:cs typeface="Arial"/>
              </a:defRPr>
            </a:lvl4pPr>
            <a:lvl5pPr>
              <a:buClr>
                <a:srgbClr val="6C6F70"/>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4"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B5B6B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9"/>
          <p:cNvSpPr/>
          <p:nvPr userDrawn="1"/>
        </p:nvSpPr>
        <p:spPr>
          <a:xfrm>
            <a:off x="8380413" y="5316538"/>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 name="Straight Connector 10"/>
          <p:cNvCxnSpPr/>
          <p:nvPr userDrawn="1"/>
        </p:nvCxnSpPr>
        <p:spPr>
          <a:xfrm rot="5400000">
            <a:off x="6955632" y="5342731"/>
            <a:ext cx="1541462" cy="14890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Rectangle 11"/>
          <p:cNvSpPr/>
          <p:nvPr userDrawn="1"/>
        </p:nvSpPr>
        <p:spPr>
          <a:xfrm>
            <a:off x="7480300" y="4572000"/>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2"/>
          <p:cNvCxnSpPr/>
          <p:nvPr userDrawn="1"/>
        </p:nvCxnSpPr>
        <p:spPr>
          <a:xfrm rot="5400000">
            <a:off x="8024812" y="4243388"/>
            <a:ext cx="1520825" cy="7175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Straight Connector 15"/>
          <p:cNvCxnSpPr/>
          <p:nvPr userDrawn="1"/>
        </p:nvCxnSpPr>
        <p:spPr>
          <a:xfrm rot="10800000">
            <a:off x="6664325" y="4340225"/>
            <a:ext cx="2479675" cy="8350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20"/>
          <p:cNvCxnSpPr/>
          <p:nvPr userDrawn="1"/>
        </p:nvCxnSpPr>
        <p:spPr>
          <a:xfrm rot="10800000">
            <a:off x="6737350" y="3949700"/>
            <a:ext cx="2406650" cy="20383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Picture 17"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87533" cy="4525963"/>
          </a:xfrm>
        </p:spPr>
        <p:txBody>
          <a:bodyPr>
            <a:normAutofit/>
          </a:bodyPr>
          <a:lstStyle>
            <a:lvl1pPr>
              <a:buClr>
                <a:srgbClr val="F0AB00"/>
              </a:buClr>
              <a:buNone/>
              <a:defRPr sz="2400" b="0" i="0">
                <a:solidFill>
                  <a:srgbClr val="6C6F70"/>
                </a:solidFill>
                <a:latin typeface="Arial"/>
                <a:cs typeface="Arial"/>
              </a:defRPr>
            </a:lvl1pPr>
            <a:lvl2pPr>
              <a:buClr>
                <a:srgbClr val="F0AB00"/>
              </a:buClr>
              <a:buNone/>
              <a:defRPr sz="2400">
                <a:solidFill>
                  <a:srgbClr val="B5B6B3"/>
                </a:solidFill>
              </a:defRPr>
            </a:lvl2pPr>
            <a:lvl3pPr>
              <a:buClr>
                <a:srgbClr val="F0AB00"/>
              </a:buClr>
              <a:buNone/>
              <a:defRPr sz="2000">
                <a:solidFill>
                  <a:srgbClr val="B5B6B3"/>
                </a:solidFill>
              </a:defRPr>
            </a:lvl3pPr>
            <a:lvl4pPr>
              <a:buClr>
                <a:srgbClr val="F0AB00"/>
              </a:buClr>
              <a:buNone/>
              <a:defRPr sz="1800">
                <a:solidFill>
                  <a:srgbClr val="B5B6B3"/>
                </a:solidFill>
              </a:defRPr>
            </a:lvl4pPr>
            <a:lvl5pPr>
              <a:buClr>
                <a:srgbClr val="F0AB00"/>
              </a:buClr>
              <a:buNone/>
              <a:defRPr sz="1800">
                <a:solidFill>
                  <a:srgbClr val="B5B6B3"/>
                </a:solidFill>
              </a:defRPr>
            </a:lvl5pPr>
          </a:lstStyle>
          <a:p>
            <a:pPr lvl="0"/>
            <a:r>
              <a:rPr lang="en-GB" dirty="0" smtClean="0"/>
              <a:t>Click to edit Master text styles</a:t>
            </a:r>
          </a:p>
        </p:txBody>
      </p:sp>
      <p:sp>
        <p:nvSpPr>
          <p:cNvPr id="17"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ADDDF1D4-88D1-492E-A93F-53CFB47AA5CE}" type="datetimeFigureOut">
              <a:rPr lang="en-US"/>
              <a:pPr>
                <a:defRPr/>
              </a:pPr>
              <a:t>3/28/2014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838DD0A2-AF0B-4AAC-8DA1-BC845181D9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2"/>
          <p:cNvSpPr>
            <a:spLocks noGrp="1"/>
          </p:cNvSpPr>
          <p:nvPr>
            <p:ph type="title"/>
          </p:nvPr>
        </p:nvSpPr>
        <p:spPr>
          <a:xfrm>
            <a:off x="457200" y="2640013"/>
            <a:ext cx="8229600" cy="1143000"/>
          </a:xfrm>
        </p:spPr>
        <p:txBody>
          <a:bodyPr/>
          <a:lstStyle/>
          <a:p>
            <a:r>
              <a:rPr lang="en-GB" dirty="0">
                <a:latin typeface="Arial" charset="0"/>
                <a:cs typeface="Arial" charset="0"/>
              </a:rPr>
              <a:t>Introduction to Java Programming</a:t>
            </a:r>
            <a:br>
              <a:rPr lang="en-GB" dirty="0">
                <a:latin typeface="Arial" charset="0"/>
                <a:cs typeface="Arial" charset="0"/>
              </a:rPr>
            </a:br>
            <a:r>
              <a:rPr lang="en-GB" dirty="0">
                <a:latin typeface="Arial" charset="0"/>
                <a:cs typeface="Arial" charset="0"/>
              </a:rPr>
              <a:t>Lecture </a:t>
            </a:r>
            <a:r>
              <a:rPr lang="en-GB" dirty="0" smtClean="0">
                <a:latin typeface="Arial" charset="0"/>
                <a:cs typeface="Arial" charset="0"/>
              </a:rPr>
              <a:t>9: </a:t>
            </a:r>
            <a:br>
              <a:rPr lang="en-GB" dirty="0" smtClean="0">
                <a:latin typeface="Arial" charset="0"/>
                <a:cs typeface="Arial" charset="0"/>
              </a:rPr>
            </a:br>
            <a:r>
              <a:rPr lang="en-GB" dirty="0" smtClean="0">
                <a:latin typeface="Arial" charset="0"/>
                <a:cs typeface="Arial" charset="0"/>
              </a:rPr>
              <a:t>Interfaces and Abstract Classes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Abstract Methods and Classes</a:t>
            </a:r>
          </a:p>
        </p:txBody>
      </p:sp>
      <p:sp>
        <p:nvSpPr>
          <p:cNvPr id="12290" name="Content Placeholder 2"/>
          <p:cNvSpPr>
            <a:spLocks noGrp="1"/>
          </p:cNvSpPr>
          <p:nvPr>
            <p:ph idx="1"/>
          </p:nvPr>
        </p:nvSpPr>
        <p:spPr>
          <a:xfrm>
            <a:off x="457199" y="1600200"/>
            <a:ext cx="8169215" cy="4525963"/>
          </a:xfrm>
        </p:spPr>
        <p:txBody>
          <a:bodyPr/>
          <a:lstStyle/>
          <a:p>
            <a:r>
              <a:rPr lang="en-GB" dirty="0" smtClean="0">
                <a:solidFill>
                  <a:schemeClr val="tx1"/>
                </a:solidFill>
                <a:latin typeface="Arial" charset="0"/>
                <a:cs typeface="Arial" charset="0"/>
              </a:rPr>
              <a:t>An </a:t>
            </a:r>
            <a:r>
              <a:rPr lang="en-GB" i="1" dirty="0" smtClean="0">
                <a:solidFill>
                  <a:schemeClr val="tx1"/>
                </a:solidFill>
                <a:latin typeface="Arial" charset="0"/>
                <a:cs typeface="Arial" charset="0"/>
              </a:rPr>
              <a:t>abstract</a:t>
            </a:r>
            <a:r>
              <a:rPr lang="en-GB" dirty="0" smtClean="0">
                <a:solidFill>
                  <a:schemeClr val="tx1"/>
                </a:solidFill>
                <a:latin typeface="Arial" charset="0"/>
                <a:cs typeface="Arial" charset="0"/>
              </a:rPr>
              <a:t> class is a class that is declared </a:t>
            </a:r>
            <a:r>
              <a:rPr lang="en-GB" dirty="0" smtClean="0">
                <a:solidFill>
                  <a:schemeClr val="tx1"/>
                </a:solidFill>
                <a:latin typeface="Courier New" panose="02070309020205020404" pitchFamily="49" charset="0"/>
                <a:cs typeface="Courier New" panose="02070309020205020404" pitchFamily="49" charset="0"/>
              </a:rPr>
              <a:t>abstract</a:t>
            </a:r>
          </a:p>
          <a:p>
            <a:r>
              <a:rPr lang="en-GB" dirty="0" smtClean="0">
                <a:solidFill>
                  <a:schemeClr val="tx1"/>
                </a:solidFill>
                <a:latin typeface="Arial" charset="0"/>
                <a:cs typeface="Arial" charset="0"/>
              </a:rPr>
              <a:t>Abstract classes cannot be instantiated but they can be </a:t>
            </a:r>
            <a:r>
              <a:rPr lang="en-GB" dirty="0" err="1" smtClean="0">
                <a:solidFill>
                  <a:schemeClr val="tx1"/>
                </a:solidFill>
                <a:latin typeface="Arial" charset="0"/>
                <a:cs typeface="Arial" charset="0"/>
              </a:rPr>
              <a:t>subclassed</a:t>
            </a:r>
            <a:r>
              <a:rPr lang="en-GB" dirty="0" smtClean="0">
                <a:solidFill>
                  <a:schemeClr val="tx1"/>
                </a:solidFill>
                <a:latin typeface="Arial" charset="0"/>
                <a:cs typeface="Arial" charset="0"/>
              </a:rPr>
              <a:t>.</a:t>
            </a:r>
          </a:p>
          <a:p>
            <a:r>
              <a:rPr lang="en-GB" dirty="0" smtClean="0">
                <a:solidFill>
                  <a:schemeClr val="tx1"/>
                </a:solidFill>
                <a:latin typeface="Arial" charset="0"/>
                <a:cs typeface="Arial" charset="0"/>
              </a:rPr>
              <a:t>Abstract classes may or may not contain abstract methods</a:t>
            </a:r>
          </a:p>
          <a:p>
            <a:r>
              <a:rPr lang="en-GB" dirty="0" smtClean="0">
                <a:solidFill>
                  <a:schemeClr val="tx1"/>
                </a:solidFill>
                <a:latin typeface="Arial" charset="0"/>
                <a:cs typeface="Arial" charset="0"/>
              </a:rPr>
              <a:t>Abstract method is declared abstract  and has no implementation (no braces, end with ;)</a:t>
            </a:r>
          </a:p>
          <a:p>
            <a:pPr marL="0" indent="0">
              <a:buNone/>
            </a:pPr>
            <a:r>
              <a:rPr lang="en-GB" dirty="0">
                <a:solidFill>
                  <a:schemeClr val="tx1"/>
                </a:solidFill>
                <a:latin typeface="Courier New" panose="02070309020205020404" pitchFamily="49" charset="0"/>
                <a:cs typeface="Courier New" panose="02070309020205020404" pitchFamily="49" charset="0"/>
              </a:rPr>
              <a:t>p</a:t>
            </a:r>
            <a:r>
              <a:rPr lang="en-GB" dirty="0" smtClean="0">
                <a:solidFill>
                  <a:schemeClr val="tx1"/>
                </a:solidFill>
                <a:latin typeface="Courier New" panose="02070309020205020404" pitchFamily="49" charset="0"/>
                <a:cs typeface="Courier New" panose="02070309020205020404" pitchFamily="49" charset="0"/>
              </a:rPr>
              <a:t>ublic abstract class </a:t>
            </a:r>
            <a:r>
              <a:rPr lang="en-GB" dirty="0" err="1" smtClean="0">
                <a:solidFill>
                  <a:schemeClr val="tx1"/>
                </a:solidFill>
                <a:latin typeface="Courier New" panose="02070309020205020404" pitchFamily="49" charset="0"/>
                <a:cs typeface="Courier New" panose="02070309020205020404" pitchFamily="49" charset="0"/>
              </a:rPr>
              <a:t>AbstractClass</a:t>
            </a:r>
            <a:r>
              <a:rPr lang="en-GB" dirty="0" smtClean="0">
                <a:solidFill>
                  <a:schemeClr val="tx1"/>
                </a:solidFill>
                <a:latin typeface="Courier New" panose="02070309020205020404" pitchFamily="49" charset="0"/>
                <a:cs typeface="Courier New" panose="02070309020205020404" pitchFamily="49" charset="0"/>
              </a:rPr>
              <a:t> {</a:t>
            </a:r>
          </a:p>
          <a:p>
            <a:pPr marL="0" indent="0">
              <a:buNone/>
            </a:pPr>
            <a:r>
              <a:rPr lang="en-GB" dirty="0" smtClean="0">
                <a:solidFill>
                  <a:schemeClr val="tx1"/>
                </a:solidFill>
                <a:latin typeface="Courier New" panose="02070309020205020404" pitchFamily="49" charset="0"/>
                <a:cs typeface="Courier New" panose="02070309020205020404" pitchFamily="49" charset="0"/>
              </a:rPr>
              <a:t>	// declare fields</a:t>
            </a:r>
          </a:p>
          <a:p>
            <a:pPr marL="0" indent="0">
              <a:buNone/>
            </a:pPr>
            <a:r>
              <a:rPr lang="en-GB" dirty="0">
                <a:solidFill>
                  <a:schemeClr val="tx1"/>
                </a:solidFill>
                <a:latin typeface="Courier New" panose="02070309020205020404" pitchFamily="49" charset="0"/>
                <a:cs typeface="Courier New" panose="02070309020205020404" pitchFamily="49" charset="0"/>
              </a:rPr>
              <a:t>	</a:t>
            </a:r>
            <a:r>
              <a:rPr lang="en-GB" dirty="0" smtClean="0">
                <a:solidFill>
                  <a:schemeClr val="tx1"/>
                </a:solidFill>
                <a:latin typeface="Courier New" panose="02070309020205020404" pitchFamily="49" charset="0"/>
                <a:cs typeface="Courier New" panose="02070309020205020404" pitchFamily="49" charset="0"/>
              </a:rPr>
              <a:t>// declare non-abstract methods</a:t>
            </a:r>
          </a:p>
          <a:p>
            <a:pPr marL="0" indent="0">
              <a:buNone/>
            </a:pPr>
            <a:r>
              <a:rPr lang="en-GB" dirty="0">
                <a:solidFill>
                  <a:schemeClr val="tx1"/>
                </a:solidFill>
                <a:latin typeface="Courier New" panose="02070309020205020404" pitchFamily="49" charset="0"/>
                <a:cs typeface="Courier New" panose="02070309020205020404" pitchFamily="49" charset="0"/>
              </a:rPr>
              <a:t> </a:t>
            </a:r>
            <a:r>
              <a:rPr lang="en-GB" dirty="0" smtClean="0">
                <a:solidFill>
                  <a:schemeClr val="tx1"/>
                </a:solidFill>
                <a:latin typeface="Courier New" panose="02070309020205020404" pitchFamily="49" charset="0"/>
                <a:cs typeface="Courier New" panose="02070309020205020404" pitchFamily="49" charset="0"/>
              </a:rPr>
              <a:t>    abstract </a:t>
            </a:r>
            <a:r>
              <a:rPr lang="en-GB" dirty="0" err="1" smtClean="0">
                <a:solidFill>
                  <a:schemeClr val="tx1"/>
                </a:solidFill>
                <a:latin typeface="Courier New" panose="02070309020205020404" pitchFamily="49" charset="0"/>
                <a:cs typeface="Courier New" panose="02070309020205020404" pitchFamily="49" charset="0"/>
              </a:rPr>
              <a:t>doAbstractMethod</a:t>
            </a:r>
            <a:r>
              <a:rPr lang="en-GB" dirty="0" smtClean="0">
                <a:solidFill>
                  <a:schemeClr val="tx1"/>
                </a:solidFill>
                <a:latin typeface="Courier New" panose="02070309020205020404" pitchFamily="49" charset="0"/>
                <a:cs typeface="Courier New" panose="02070309020205020404" pitchFamily="49" charset="0"/>
              </a:rPr>
              <a:t>(parameters); </a:t>
            </a:r>
          </a:p>
          <a:p>
            <a:pPr marL="0" indent="0">
              <a:buNone/>
            </a:pPr>
            <a:r>
              <a:rPr lang="en-GB" dirty="0">
                <a:solidFill>
                  <a:schemeClr val="tx1"/>
                </a:solidFill>
                <a:latin typeface="Courier New" panose="02070309020205020404" pitchFamily="49" charset="0"/>
                <a:cs typeface="Courier New" panose="02070309020205020404" pitchFamily="49" charset="0"/>
              </a:rPr>
              <a:t>}</a:t>
            </a:r>
            <a:endParaRPr lang="en-GB"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1432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Abstract Methods and Classes</a:t>
            </a:r>
          </a:p>
        </p:txBody>
      </p:sp>
      <p:sp>
        <p:nvSpPr>
          <p:cNvPr id="12290" name="Content Placeholder 2"/>
          <p:cNvSpPr>
            <a:spLocks noGrp="1"/>
          </p:cNvSpPr>
          <p:nvPr>
            <p:ph idx="1"/>
          </p:nvPr>
        </p:nvSpPr>
        <p:spPr>
          <a:xfrm>
            <a:off x="457199" y="1600200"/>
            <a:ext cx="8169215" cy="4525963"/>
          </a:xfrm>
        </p:spPr>
        <p:txBody>
          <a:bodyPr/>
          <a:lstStyle/>
          <a:p>
            <a:r>
              <a:rPr lang="en-GB" dirty="0" smtClean="0">
                <a:solidFill>
                  <a:schemeClr val="tx1"/>
                </a:solidFill>
                <a:latin typeface="Arial" charset="0"/>
                <a:cs typeface="Arial" charset="0"/>
              </a:rPr>
              <a:t>If a class includes abstract methods, it must be declared as </a:t>
            </a:r>
            <a:r>
              <a:rPr lang="en-GB" dirty="0" smtClean="0">
                <a:solidFill>
                  <a:schemeClr val="tx1"/>
                </a:solidFill>
                <a:latin typeface="Courier New" panose="02070309020205020404" pitchFamily="49" charset="0"/>
                <a:cs typeface="Courier New" panose="02070309020205020404" pitchFamily="49" charset="0"/>
              </a:rPr>
              <a:t>abstract</a:t>
            </a:r>
          </a:p>
          <a:p>
            <a:r>
              <a:rPr lang="en-GB" dirty="0" smtClean="0">
                <a:solidFill>
                  <a:schemeClr val="tx1"/>
                </a:solidFill>
                <a:latin typeface="Arial" panose="020B0604020202020204" pitchFamily="34" charset="0"/>
                <a:cs typeface="Arial" panose="020B0604020202020204" pitchFamily="34" charset="0"/>
              </a:rPr>
              <a:t>When an abstract class is </a:t>
            </a:r>
            <a:r>
              <a:rPr lang="en-GB" dirty="0" err="1" smtClean="0">
                <a:solidFill>
                  <a:schemeClr val="tx1"/>
                </a:solidFill>
                <a:latin typeface="Arial" panose="020B0604020202020204" pitchFamily="34" charset="0"/>
                <a:cs typeface="Arial" panose="020B0604020202020204" pitchFamily="34" charset="0"/>
              </a:rPr>
              <a:t>subclassed</a:t>
            </a:r>
            <a:r>
              <a:rPr lang="en-GB" dirty="0" smtClean="0">
                <a:solidFill>
                  <a:schemeClr val="tx1"/>
                </a:solidFill>
                <a:latin typeface="Arial" panose="020B0604020202020204" pitchFamily="34" charset="0"/>
                <a:cs typeface="Arial" panose="020B0604020202020204" pitchFamily="34" charset="0"/>
              </a:rPr>
              <a:t>, the subclass usually implements all of the abstract methods of the superclass. If not, the subclass must also be an abstract class</a:t>
            </a:r>
          </a:p>
          <a:p>
            <a:r>
              <a:rPr lang="en-GB" dirty="0" smtClean="0">
                <a:solidFill>
                  <a:schemeClr val="tx1"/>
                </a:solidFill>
                <a:latin typeface="Arial" panose="020B0604020202020204" pitchFamily="34" charset="0"/>
                <a:cs typeface="Arial" panose="020B0604020202020204" pitchFamily="34" charset="0"/>
              </a:rPr>
              <a:t>Abstract classes cannot be private</a:t>
            </a:r>
          </a:p>
          <a:p>
            <a:r>
              <a:rPr lang="en-GB" dirty="0">
                <a:solidFill>
                  <a:schemeClr val="tx1"/>
                </a:solidFill>
                <a:latin typeface="Arial" panose="020B0604020202020204" pitchFamily="34" charset="0"/>
                <a:cs typeface="Arial" panose="020B0604020202020204" pitchFamily="34" charset="0"/>
              </a:rPr>
              <a:t>An abstract class may have static fields and static methods. </a:t>
            </a:r>
            <a:r>
              <a:rPr lang="en-GB" dirty="0" smtClean="0">
                <a:solidFill>
                  <a:schemeClr val="tx1"/>
                </a:solidFill>
                <a:latin typeface="Arial" panose="020B0604020202020204" pitchFamily="34" charset="0"/>
                <a:cs typeface="Arial" panose="020B0604020202020204" pitchFamily="34" charset="0"/>
              </a:rPr>
              <a:t>Call these static </a:t>
            </a:r>
            <a:r>
              <a:rPr lang="en-GB" dirty="0">
                <a:solidFill>
                  <a:schemeClr val="tx1"/>
                </a:solidFill>
                <a:latin typeface="Arial" panose="020B0604020202020204" pitchFamily="34" charset="0"/>
                <a:cs typeface="Arial" panose="020B0604020202020204" pitchFamily="34" charset="0"/>
              </a:rPr>
              <a:t>members with a class </a:t>
            </a:r>
            <a:r>
              <a:rPr lang="en-GB" dirty="0" smtClean="0">
                <a:solidFill>
                  <a:schemeClr val="tx1"/>
                </a:solidFill>
                <a:latin typeface="Arial" panose="020B0604020202020204" pitchFamily="34" charset="0"/>
                <a:cs typeface="Arial" panose="020B0604020202020204" pitchFamily="34" charset="0"/>
              </a:rPr>
              <a:t>reference as normal </a:t>
            </a:r>
          </a:p>
          <a:p>
            <a:pPr marL="0" indent="0">
              <a:buNone/>
            </a:pPr>
            <a:r>
              <a:rPr lang="en-GB" dirty="0" err="1" smtClean="0">
                <a:solidFill>
                  <a:schemeClr val="tx1"/>
                </a:solidFill>
                <a:latin typeface="Courier New" panose="02070309020205020404" pitchFamily="49" charset="0"/>
                <a:cs typeface="Courier New" panose="02070309020205020404" pitchFamily="49" charset="0"/>
              </a:rPr>
              <a:t>AbstractClass.staticMethod</a:t>
            </a:r>
            <a:r>
              <a:rPr lang="en-GB" dirty="0" smtClean="0">
                <a:solidFill>
                  <a:schemeClr val="tx1"/>
                </a:solidFill>
                <a:latin typeface="Courier New" panose="02070309020205020404" pitchFamily="49" charset="0"/>
                <a:cs typeface="Courier New" panose="02070309020205020404" pitchFamily="49" charset="0"/>
              </a:rPr>
              <a:t>();</a:t>
            </a:r>
          </a:p>
          <a:p>
            <a:endParaRPr lang="en-GB"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863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908675" cy="1143000"/>
          </a:xfrm>
        </p:spPr>
        <p:txBody>
          <a:bodyPr/>
          <a:lstStyle/>
          <a:p>
            <a:r>
              <a:rPr lang="en-GB" dirty="0" smtClean="0">
                <a:ea typeface="Arial Bold"/>
              </a:rPr>
              <a:t>Abstract Classes and Interfaces</a:t>
            </a:r>
          </a:p>
        </p:txBody>
      </p:sp>
      <p:sp>
        <p:nvSpPr>
          <p:cNvPr id="12290" name="Content Placeholder 2"/>
          <p:cNvSpPr>
            <a:spLocks noGrp="1"/>
          </p:cNvSpPr>
          <p:nvPr>
            <p:ph idx="1"/>
          </p:nvPr>
        </p:nvSpPr>
        <p:spPr>
          <a:xfrm>
            <a:off x="457200" y="1600200"/>
            <a:ext cx="8238226" cy="4525963"/>
          </a:xfrm>
        </p:spPr>
        <p:txBody>
          <a:bodyPr/>
          <a:lstStyle/>
          <a:p>
            <a:r>
              <a:rPr lang="en-GB" dirty="0" smtClean="0">
                <a:solidFill>
                  <a:schemeClr val="tx1"/>
                </a:solidFill>
                <a:latin typeface="Arial" charset="0"/>
                <a:cs typeface="Arial" charset="0"/>
              </a:rPr>
              <a:t>In an interface, all methods are implicitly abstract methods</a:t>
            </a:r>
          </a:p>
          <a:p>
            <a:r>
              <a:rPr lang="en-GB" dirty="0" smtClean="0">
                <a:solidFill>
                  <a:schemeClr val="tx1"/>
                </a:solidFill>
                <a:latin typeface="Arial" charset="0"/>
                <a:cs typeface="Arial" charset="0"/>
              </a:rPr>
              <a:t>Unlike interfaces, abstract classes can contain fields that are not </a:t>
            </a:r>
            <a:r>
              <a:rPr lang="en-GB" dirty="0" smtClean="0">
                <a:solidFill>
                  <a:schemeClr val="tx1"/>
                </a:solidFill>
                <a:latin typeface="Courier New" panose="02070309020205020404" pitchFamily="49" charset="0"/>
                <a:cs typeface="Courier New" panose="02070309020205020404" pitchFamily="49" charset="0"/>
              </a:rPr>
              <a:t>static</a:t>
            </a:r>
            <a:r>
              <a:rPr lang="en-GB" dirty="0" smtClean="0">
                <a:solidFill>
                  <a:schemeClr val="tx1"/>
                </a:solidFill>
                <a:latin typeface="Arial" charset="0"/>
                <a:cs typeface="Arial" charset="0"/>
              </a:rPr>
              <a:t> and </a:t>
            </a:r>
            <a:r>
              <a:rPr lang="en-GB" dirty="0" smtClean="0">
                <a:solidFill>
                  <a:schemeClr val="tx1"/>
                </a:solidFill>
                <a:latin typeface="Courier New" panose="02070309020205020404" pitchFamily="49" charset="0"/>
                <a:cs typeface="Courier New" panose="02070309020205020404" pitchFamily="49" charset="0"/>
              </a:rPr>
              <a:t>final</a:t>
            </a:r>
            <a:r>
              <a:rPr lang="en-GB" dirty="0" smtClean="0">
                <a:solidFill>
                  <a:schemeClr val="tx1"/>
                </a:solidFill>
                <a:latin typeface="Arial" charset="0"/>
                <a:cs typeface="Arial" charset="0"/>
              </a:rPr>
              <a:t> and can contain implemented methods</a:t>
            </a:r>
          </a:p>
          <a:p>
            <a:r>
              <a:rPr lang="en-GB" dirty="0" smtClean="0">
                <a:solidFill>
                  <a:schemeClr val="tx1"/>
                </a:solidFill>
                <a:latin typeface="Arial" charset="0"/>
                <a:cs typeface="Arial" charset="0"/>
              </a:rPr>
              <a:t>Whereas interfaces can be implemented by any classes, abstract classes are used to share implementation – subclasses can share the implemented methods of their abstract superclass and implement their own versions of the abstract methods</a:t>
            </a:r>
          </a:p>
          <a:p>
            <a:r>
              <a:rPr lang="en-GB" dirty="0" smtClean="0">
                <a:solidFill>
                  <a:schemeClr val="tx1"/>
                </a:solidFill>
                <a:latin typeface="Arial" charset="0"/>
                <a:cs typeface="Arial" charset="0"/>
              </a:rPr>
              <a:t>An abstract class which implements an interface need not implement all interface methods can leave them abstract for a descendant subclass</a:t>
            </a:r>
          </a:p>
          <a:p>
            <a:endParaRPr lang="en-GB" dirty="0" smtClean="0">
              <a:latin typeface="Arial" charset="0"/>
              <a:cs typeface="Arial" charset="0"/>
            </a:endParaRPr>
          </a:p>
        </p:txBody>
      </p:sp>
    </p:spTree>
    <p:extLst>
      <p:ext uri="{BB962C8B-B14F-4D97-AF65-F5344CB8AC3E}">
        <p14:creationId xmlns:p14="http://schemas.microsoft.com/office/powerpoint/2010/main" val="904999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Types and Binding</a:t>
            </a:r>
          </a:p>
        </p:txBody>
      </p:sp>
      <p:sp>
        <p:nvSpPr>
          <p:cNvPr id="12290" name="Content Placeholder 2"/>
          <p:cNvSpPr>
            <a:spLocks noGrp="1"/>
          </p:cNvSpPr>
          <p:nvPr>
            <p:ph idx="1"/>
          </p:nvPr>
        </p:nvSpPr>
        <p:spPr>
          <a:xfrm>
            <a:off x="457200" y="1600200"/>
            <a:ext cx="8220974" cy="4525963"/>
          </a:xfrm>
        </p:spPr>
        <p:txBody>
          <a:bodyPr/>
          <a:lstStyle/>
          <a:p>
            <a:r>
              <a:rPr lang="en-GB" b="1" dirty="0" smtClean="0">
                <a:solidFill>
                  <a:schemeClr val="tx1"/>
                </a:solidFill>
                <a:latin typeface="Arial" charset="0"/>
                <a:cs typeface="Arial" charset="0"/>
              </a:rPr>
              <a:t>Late Binding (Dynamic)</a:t>
            </a:r>
            <a:r>
              <a:rPr lang="en-GB" dirty="0" smtClean="0">
                <a:solidFill>
                  <a:schemeClr val="tx1"/>
                </a:solidFill>
                <a:latin typeface="Arial" charset="0"/>
                <a:cs typeface="Arial" charset="0"/>
              </a:rPr>
              <a:t>: type is unknown until variable is exercised during run-time (usually assignment). Frequently involves type introspection and reflection</a:t>
            </a:r>
          </a:p>
          <a:p>
            <a:r>
              <a:rPr lang="en-GB" b="1" dirty="0" smtClean="0">
                <a:solidFill>
                  <a:schemeClr val="tx1"/>
                </a:solidFill>
                <a:latin typeface="Arial" charset="0"/>
                <a:cs typeface="Arial" charset="0"/>
              </a:rPr>
              <a:t>Early Binding (Static): </a:t>
            </a:r>
            <a:r>
              <a:rPr lang="en-GB" dirty="0" smtClean="0">
                <a:solidFill>
                  <a:schemeClr val="tx1"/>
                </a:solidFill>
                <a:latin typeface="Arial" charset="0"/>
                <a:cs typeface="Arial" charset="0"/>
              </a:rPr>
              <a:t>type is known before variable is exercised at run-time. Determined by declarative means at compile-time  - static, final, private all play their part</a:t>
            </a:r>
          </a:p>
          <a:p>
            <a:r>
              <a:rPr lang="en-GB" b="1" dirty="0">
                <a:solidFill>
                  <a:schemeClr val="tx1"/>
                </a:solidFill>
                <a:latin typeface="Arial" charset="0"/>
                <a:cs typeface="Arial" charset="0"/>
              </a:rPr>
              <a:t>Static Dispatch</a:t>
            </a:r>
            <a:r>
              <a:rPr lang="en-GB" dirty="0">
                <a:solidFill>
                  <a:schemeClr val="tx1"/>
                </a:solidFill>
                <a:latin typeface="Arial" charset="0"/>
                <a:cs typeface="Arial" charset="0"/>
              </a:rPr>
              <a:t>: known, specific function or subroutine at compile time; it is unambiguous and matched by the </a:t>
            </a:r>
            <a:r>
              <a:rPr lang="en-GB" dirty="0" smtClean="0">
                <a:solidFill>
                  <a:schemeClr val="tx1"/>
                </a:solidFill>
                <a:latin typeface="Arial" charset="0"/>
                <a:cs typeface="Arial" charset="0"/>
              </a:rPr>
              <a:t>signature</a:t>
            </a:r>
          </a:p>
          <a:p>
            <a:r>
              <a:rPr lang="en-GB" b="1" dirty="0">
                <a:solidFill>
                  <a:schemeClr val="tx1"/>
                </a:solidFill>
              </a:rPr>
              <a:t>Dynamic Dispatch</a:t>
            </a:r>
            <a:r>
              <a:rPr lang="en-GB" dirty="0">
                <a:solidFill>
                  <a:schemeClr val="tx1"/>
                </a:solidFill>
              </a:rPr>
              <a:t>: not a specific function or subroutine at compile time</a:t>
            </a:r>
            <a:r>
              <a:rPr lang="en-GB" dirty="0" smtClean="0">
                <a:solidFill>
                  <a:schemeClr val="tx1"/>
                </a:solidFill>
              </a:rPr>
              <a:t>; determined at run-time, implementation by overloading, overriding, shadowing</a:t>
            </a: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246167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Interfaces</a:t>
            </a:r>
          </a:p>
        </p:txBody>
      </p:sp>
      <p:sp>
        <p:nvSpPr>
          <p:cNvPr id="12290" name="Content Placeholder 2"/>
          <p:cNvSpPr>
            <a:spLocks noGrp="1"/>
          </p:cNvSpPr>
          <p:nvPr>
            <p:ph idx="1"/>
          </p:nvPr>
        </p:nvSpPr>
        <p:spPr>
          <a:xfrm>
            <a:off x="457199" y="1600200"/>
            <a:ext cx="8255479" cy="4525963"/>
          </a:xfrm>
        </p:spPr>
        <p:txBody>
          <a:bodyPr/>
          <a:lstStyle/>
          <a:p>
            <a:r>
              <a:rPr lang="en-GB" dirty="0" smtClean="0">
                <a:solidFill>
                  <a:schemeClr val="tx1"/>
                </a:solidFill>
                <a:latin typeface="Arial" charset="0"/>
                <a:cs typeface="Arial" charset="0"/>
              </a:rPr>
              <a:t>Interfaces can be seen as contracts between programmers – a specification of what a program can do</a:t>
            </a:r>
          </a:p>
          <a:p>
            <a:r>
              <a:rPr lang="en-GB" dirty="0" smtClean="0">
                <a:solidFill>
                  <a:schemeClr val="tx1"/>
                </a:solidFill>
                <a:latin typeface="Arial" charset="0"/>
                <a:cs typeface="Arial" charset="0"/>
              </a:rPr>
              <a:t>For example, a company can write its programs to adhere to an interface; third parties can call upon the classes and methods using this Application Programmer’s Interface without needing to know how anything is implemented. </a:t>
            </a:r>
          </a:p>
          <a:p>
            <a:r>
              <a:rPr lang="en-GB" dirty="0" smtClean="0">
                <a:solidFill>
                  <a:schemeClr val="tx1"/>
                </a:solidFill>
                <a:latin typeface="Arial" charset="0"/>
                <a:cs typeface="Arial" charset="0"/>
              </a:rPr>
              <a:t>Vendors can write specific implementations that adhere to an official “standard” interface and can improve their implementations at their convenience (or at market pressure) as long as they continue to adhere to the interface</a:t>
            </a:r>
          </a:p>
        </p:txBody>
      </p:sp>
    </p:spTree>
    <p:extLst>
      <p:ext uri="{BB962C8B-B14F-4D97-AF65-F5344CB8AC3E}">
        <p14:creationId xmlns:p14="http://schemas.microsoft.com/office/powerpoint/2010/main" val="743238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327625" cy="1143000"/>
          </a:xfrm>
        </p:spPr>
        <p:txBody>
          <a:bodyPr/>
          <a:lstStyle/>
          <a:p>
            <a:r>
              <a:rPr lang="en-GB" dirty="0" smtClean="0">
                <a:ea typeface="Arial Bold"/>
              </a:rPr>
              <a:t>Interfaces and Multiple Inheritance</a:t>
            </a:r>
          </a:p>
        </p:txBody>
      </p:sp>
      <p:sp>
        <p:nvSpPr>
          <p:cNvPr id="12290" name="Content Placeholder 2"/>
          <p:cNvSpPr>
            <a:spLocks noGrp="1"/>
          </p:cNvSpPr>
          <p:nvPr>
            <p:ph idx="1"/>
          </p:nvPr>
        </p:nvSpPr>
        <p:spPr>
          <a:xfrm>
            <a:off x="457200" y="1600200"/>
            <a:ext cx="8220974" cy="4525963"/>
          </a:xfrm>
        </p:spPr>
        <p:txBody>
          <a:bodyPr/>
          <a:lstStyle/>
          <a:p>
            <a:r>
              <a:rPr lang="en-GB" dirty="0" smtClean="0">
                <a:solidFill>
                  <a:schemeClr val="tx1"/>
                </a:solidFill>
                <a:latin typeface="Arial" charset="0"/>
                <a:cs typeface="Arial" charset="0"/>
              </a:rPr>
              <a:t>Java has single inheritance only through classes</a:t>
            </a:r>
          </a:p>
          <a:p>
            <a:r>
              <a:rPr lang="en-GB" dirty="0" smtClean="0">
                <a:solidFill>
                  <a:schemeClr val="tx1"/>
                </a:solidFill>
                <a:latin typeface="Arial" charset="0"/>
                <a:cs typeface="Arial" charset="0"/>
              </a:rPr>
              <a:t>In Java, interfaces are distinct from class hierarchy</a:t>
            </a:r>
          </a:p>
          <a:p>
            <a:r>
              <a:rPr lang="en-GB" dirty="0" smtClean="0">
                <a:solidFill>
                  <a:schemeClr val="tx1"/>
                </a:solidFill>
                <a:latin typeface="Arial" charset="0"/>
                <a:cs typeface="Arial" charset="0"/>
              </a:rPr>
              <a:t>Java class can inherit from only one parent class, but a Java class can implement more than one interface</a:t>
            </a:r>
          </a:p>
          <a:p>
            <a:r>
              <a:rPr lang="en-GB" dirty="0" smtClean="0">
                <a:solidFill>
                  <a:schemeClr val="tx1"/>
                </a:solidFill>
                <a:latin typeface="Arial" charset="0"/>
                <a:cs typeface="Arial" charset="0"/>
              </a:rPr>
              <a:t>Java objects can therefore have multiple types – their own class (and ancestor </a:t>
            </a:r>
            <a:r>
              <a:rPr lang="en-GB" dirty="0" err="1" smtClean="0">
                <a:solidFill>
                  <a:schemeClr val="tx1"/>
                </a:solidFill>
                <a:latin typeface="Arial" charset="0"/>
                <a:cs typeface="Arial" charset="0"/>
              </a:rPr>
              <a:t>superclasses</a:t>
            </a:r>
            <a:r>
              <a:rPr lang="en-GB" dirty="0" smtClean="0">
                <a:solidFill>
                  <a:schemeClr val="tx1"/>
                </a:solidFill>
                <a:latin typeface="Arial" charset="0"/>
                <a:cs typeface="Arial" charset="0"/>
              </a:rPr>
              <a:t>) and the types of all the interfaces that they implement</a:t>
            </a:r>
          </a:p>
          <a:p>
            <a:r>
              <a:rPr lang="en-GB" dirty="0" smtClean="0">
                <a:solidFill>
                  <a:schemeClr val="tx1"/>
                </a:solidFill>
                <a:latin typeface="Arial" charset="0"/>
                <a:cs typeface="Arial" charset="0"/>
              </a:rPr>
              <a:t>For a variable declared as being the type of an interface, its value can reference any object that is instantiated from any class that implements the interface</a:t>
            </a:r>
          </a:p>
        </p:txBody>
      </p:sp>
    </p:spTree>
    <p:extLst>
      <p:ext uri="{BB962C8B-B14F-4D97-AF65-F5344CB8AC3E}">
        <p14:creationId xmlns:p14="http://schemas.microsoft.com/office/powerpoint/2010/main" val="4243140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Interfaces in Java</a:t>
            </a:r>
          </a:p>
        </p:txBody>
      </p:sp>
      <p:sp>
        <p:nvSpPr>
          <p:cNvPr id="5" name="Content Placeholder 3"/>
          <p:cNvSpPr>
            <a:spLocks noGrp="1"/>
          </p:cNvSpPr>
          <p:nvPr>
            <p:ph idx="1"/>
          </p:nvPr>
        </p:nvSpPr>
        <p:spPr>
          <a:xfrm>
            <a:off x="457200" y="1600200"/>
            <a:ext cx="8221663" cy="4525963"/>
          </a:xfrm>
        </p:spPr>
        <p:txBody>
          <a:bodyPr/>
          <a:lstStyle/>
          <a:p>
            <a:r>
              <a:rPr lang="en-GB" dirty="0" smtClean="0">
                <a:solidFill>
                  <a:schemeClr val="tx1"/>
                </a:solidFill>
              </a:rPr>
              <a:t>An </a:t>
            </a:r>
            <a:r>
              <a:rPr lang="en-GB" i="1" dirty="0">
                <a:solidFill>
                  <a:schemeClr val="tx1"/>
                </a:solidFill>
              </a:rPr>
              <a:t>interface</a:t>
            </a:r>
            <a:r>
              <a:rPr lang="en-GB" dirty="0">
                <a:solidFill>
                  <a:schemeClr val="tx1"/>
                </a:solidFill>
              </a:rPr>
              <a:t> is a reference type, similar to a class, that can contain </a:t>
            </a:r>
            <a:r>
              <a:rPr lang="en-GB" i="1" dirty="0">
                <a:solidFill>
                  <a:schemeClr val="tx1"/>
                </a:solidFill>
              </a:rPr>
              <a:t>only</a:t>
            </a:r>
            <a:r>
              <a:rPr lang="en-GB" dirty="0">
                <a:solidFill>
                  <a:schemeClr val="tx1"/>
                </a:solidFill>
              </a:rPr>
              <a:t> constants, method signatures, and nested types. </a:t>
            </a:r>
            <a:endParaRPr lang="en-GB" dirty="0" smtClean="0">
              <a:solidFill>
                <a:schemeClr val="tx1"/>
              </a:solidFill>
            </a:endParaRPr>
          </a:p>
          <a:p>
            <a:r>
              <a:rPr lang="en-GB" dirty="0" smtClean="0">
                <a:solidFill>
                  <a:schemeClr val="tx1"/>
                </a:solidFill>
              </a:rPr>
              <a:t>An interface has no </a:t>
            </a:r>
            <a:r>
              <a:rPr lang="en-GB" dirty="0">
                <a:solidFill>
                  <a:schemeClr val="tx1"/>
                </a:solidFill>
              </a:rPr>
              <a:t>method bodies. </a:t>
            </a:r>
            <a:endParaRPr lang="en-GB" dirty="0" smtClean="0">
              <a:solidFill>
                <a:schemeClr val="tx1"/>
              </a:solidFill>
            </a:endParaRPr>
          </a:p>
          <a:p>
            <a:r>
              <a:rPr lang="en-GB" dirty="0" smtClean="0">
                <a:solidFill>
                  <a:schemeClr val="tx1"/>
                </a:solidFill>
              </a:rPr>
              <a:t>Interfaces </a:t>
            </a:r>
            <a:r>
              <a:rPr lang="en-GB" dirty="0">
                <a:solidFill>
                  <a:schemeClr val="tx1"/>
                </a:solidFill>
              </a:rPr>
              <a:t>cannot be </a:t>
            </a:r>
            <a:r>
              <a:rPr lang="en-GB" dirty="0" smtClean="0">
                <a:solidFill>
                  <a:schemeClr val="tx1"/>
                </a:solidFill>
              </a:rPr>
              <a:t>instantiated — they </a:t>
            </a:r>
            <a:r>
              <a:rPr lang="en-GB" dirty="0">
                <a:solidFill>
                  <a:schemeClr val="tx1"/>
                </a:solidFill>
              </a:rPr>
              <a:t>can only be </a:t>
            </a:r>
            <a:r>
              <a:rPr lang="en-GB" i="1" dirty="0">
                <a:solidFill>
                  <a:schemeClr val="tx1"/>
                </a:solidFill>
              </a:rPr>
              <a:t>implemented</a:t>
            </a:r>
            <a:r>
              <a:rPr lang="en-GB" dirty="0">
                <a:solidFill>
                  <a:schemeClr val="tx1"/>
                </a:solidFill>
              </a:rPr>
              <a:t> by classes or </a:t>
            </a:r>
            <a:r>
              <a:rPr lang="en-GB" i="1" dirty="0">
                <a:solidFill>
                  <a:schemeClr val="tx1"/>
                </a:solidFill>
              </a:rPr>
              <a:t>extended</a:t>
            </a:r>
            <a:r>
              <a:rPr lang="en-GB" dirty="0">
                <a:solidFill>
                  <a:schemeClr val="tx1"/>
                </a:solidFill>
              </a:rPr>
              <a:t> by other interfaces</a:t>
            </a:r>
            <a:r>
              <a:rPr lang="en-GB" dirty="0" smtClean="0">
                <a:solidFill>
                  <a:schemeClr val="tx1"/>
                </a:solidFill>
              </a:rPr>
              <a:t>.</a:t>
            </a:r>
          </a:p>
          <a:p>
            <a:r>
              <a:rPr lang="en-GB" dirty="0" smtClean="0">
                <a:solidFill>
                  <a:schemeClr val="tx1"/>
                </a:solidFill>
              </a:rPr>
              <a:t>Using </a:t>
            </a:r>
            <a:r>
              <a:rPr lang="en-GB" dirty="0">
                <a:solidFill>
                  <a:schemeClr val="tx1"/>
                </a:solidFill>
              </a:rPr>
              <a:t>an </a:t>
            </a:r>
            <a:r>
              <a:rPr lang="en-GB" dirty="0" smtClean="0">
                <a:solidFill>
                  <a:schemeClr val="tx1"/>
                </a:solidFill>
              </a:rPr>
              <a:t>interface requires an instantiable </a:t>
            </a:r>
            <a:r>
              <a:rPr lang="en-GB" dirty="0">
                <a:solidFill>
                  <a:schemeClr val="tx1"/>
                </a:solidFill>
              </a:rPr>
              <a:t>class that </a:t>
            </a:r>
            <a:r>
              <a:rPr lang="en-GB" i="1" dirty="0">
                <a:solidFill>
                  <a:schemeClr val="tx1"/>
                </a:solidFill>
              </a:rPr>
              <a:t>implements</a:t>
            </a:r>
            <a:r>
              <a:rPr lang="en-GB" dirty="0">
                <a:solidFill>
                  <a:schemeClr val="tx1"/>
                </a:solidFill>
              </a:rPr>
              <a:t> the interface. </a:t>
            </a:r>
          </a:p>
          <a:p>
            <a:r>
              <a:rPr lang="en-GB" dirty="0" smtClean="0">
                <a:solidFill>
                  <a:schemeClr val="tx1"/>
                </a:solidFill>
              </a:rPr>
              <a:t>The implementing class must provide a method body for each of the methods declared in the interface</a:t>
            </a:r>
          </a:p>
        </p:txBody>
      </p:sp>
    </p:spTree>
    <p:extLst>
      <p:ext uri="{BB962C8B-B14F-4D97-AF65-F5344CB8AC3E}">
        <p14:creationId xmlns:p14="http://schemas.microsoft.com/office/powerpoint/2010/main" val="1566139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Defining an Interface</a:t>
            </a:r>
          </a:p>
        </p:txBody>
      </p:sp>
      <p:sp>
        <p:nvSpPr>
          <p:cNvPr id="12290" name="Content Placeholder 2"/>
          <p:cNvSpPr>
            <a:spLocks noGrp="1"/>
          </p:cNvSpPr>
          <p:nvPr>
            <p:ph idx="1"/>
          </p:nvPr>
        </p:nvSpPr>
        <p:spPr>
          <a:xfrm>
            <a:off x="457200" y="1600200"/>
            <a:ext cx="8220974" cy="4525963"/>
          </a:xfrm>
        </p:spPr>
        <p:txBody>
          <a:bodyPr/>
          <a:lstStyle/>
          <a:p>
            <a:r>
              <a:rPr lang="en-GB" dirty="0">
                <a:solidFill>
                  <a:schemeClr val="tx1"/>
                </a:solidFill>
                <a:latin typeface="Arial" charset="0"/>
                <a:cs typeface="Arial" charset="0"/>
              </a:rPr>
              <a:t>An interface declaration consists of modifiers, the keyword </a:t>
            </a:r>
            <a:r>
              <a:rPr lang="en-GB" dirty="0">
                <a:solidFill>
                  <a:schemeClr val="tx1"/>
                </a:solidFill>
                <a:latin typeface="Courier New" panose="02070309020205020404" pitchFamily="49" charset="0"/>
                <a:cs typeface="Courier New" panose="02070309020205020404" pitchFamily="49" charset="0"/>
              </a:rPr>
              <a:t>interface</a:t>
            </a:r>
            <a:r>
              <a:rPr lang="en-GB" dirty="0">
                <a:solidFill>
                  <a:schemeClr val="tx1"/>
                </a:solidFill>
                <a:latin typeface="Arial" charset="0"/>
                <a:cs typeface="Arial" charset="0"/>
              </a:rPr>
              <a:t>, the interface name, a comma-separated list of parent interfaces (if any), and the interface </a:t>
            </a:r>
            <a:r>
              <a:rPr lang="en-GB" dirty="0" smtClean="0">
                <a:solidFill>
                  <a:schemeClr val="tx1"/>
                </a:solidFill>
                <a:latin typeface="Arial" charset="0"/>
                <a:cs typeface="Arial" charset="0"/>
              </a:rPr>
              <a:t>body, e.g.</a:t>
            </a:r>
            <a:endParaRPr lang="en-GB" dirty="0">
              <a:solidFill>
                <a:schemeClr val="tx1"/>
              </a:solidFill>
              <a:latin typeface="Arial" charset="0"/>
              <a:cs typeface="Arial" charset="0"/>
            </a:endParaRPr>
          </a:p>
          <a:p>
            <a:pPr marL="0" indent="0">
              <a:buNone/>
            </a:pPr>
            <a:r>
              <a:rPr lang="en-GB" dirty="0" smtClean="0">
                <a:solidFill>
                  <a:schemeClr val="tx1"/>
                </a:solidFill>
                <a:latin typeface="Courier New" panose="02070309020205020404" pitchFamily="49" charset="0"/>
                <a:cs typeface="Courier New" panose="02070309020205020404" pitchFamily="49" charset="0"/>
              </a:rPr>
              <a:t>public interface </a:t>
            </a:r>
            <a:r>
              <a:rPr lang="en-GB" dirty="0" err="1" smtClean="0">
                <a:solidFill>
                  <a:schemeClr val="tx1"/>
                </a:solidFill>
                <a:latin typeface="Courier New" panose="02070309020205020404" pitchFamily="49" charset="0"/>
                <a:cs typeface="Courier New" panose="02070309020205020404" pitchFamily="49" charset="0"/>
              </a:rPr>
              <a:t>InterfaceName</a:t>
            </a:r>
            <a:r>
              <a:rPr lang="en-GB" dirty="0" smtClean="0">
                <a:solidFill>
                  <a:schemeClr val="tx1"/>
                </a:solidFill>
                <a:latin typeface="Courier New" panose="02070309020205020404" pitchFamily="49" charset="0"/>
                <a:cs typeface="Courier New" panose="02070309020205020404" pitchFamily="49" charset="0"/>
              </a:rPr>
              <a:t> extends </a:t>
            </a:r>
            <a:r>
              <a:rPr lang="en-GB" dirty="0" err="1" smtClean="0">
                <a:solidFill>
                  <a:schemeClr val="tx1"/>
                </a:solidFill>
                <a:latin typeface="Courier New" panose="02070309020205020404" pitchFamily="49" charset="0"/>
                <a:cs typeface="Courier New" panose="02070309020205020404" pitchFamily="49" charset="0"/>
              </a:rPr>
              <a:t>InterfaceA</a:t>
            </a:r>
            <a:r>
              <a:rPr lang="en-GB" dirty="0" smtClean="0">
                <a:solidFill>
                  <a:schemeClr val="tx1"/>
                </a:solidFill>
                <a:latin typeface="Courier New" panose="02070309020205020404" pitchFamily="49" charset="0"/>
                <a:cs typeface="Courier New" panose="02070309020205020404" pitchFamily="49" charset="0"/>
              </a:rPr>
              <a:t>, </a:t>
            </a:r>
            <a:r>
              <a:rPr lang="en-GB" dirty="0" err="1" smtClean="0">
                <a:solidFill>
                  <a:schemeClr val="tx1"/>
                </a:solidFill>
                <a:latin typeface="Courier New" panose="02070309020205020404" pitchFamily="49" charset="0"/>
                <a:cs typeface="Courier New" panose="02070309020205020404" pitchFamily="49" charset="0"/>
              </a:rPr>
              <a:t>InterfaceB</a:t>
            </a:r>
            <a:r>
              <a:rPr lang="en-GB" dirty="0" smtClean="0">
                <a:solidFill>
                  <a:schemeClr val="tx1"/>
                </a:solidFill>
                <a:latin typeface="Courier New" panose="02070309020205020404" pitchFamily="49" charset="0"/>
                <a:cs typeface="Courier New" panose="02070309020205020404" pitchFamily="49" charset="0"/>
              </a:rPr>
              <a:t> {</a:t>
            </a:r>
          </a:p>
          <a:p>
            <a:pPr marL="0" indent="0">
              <a:buNone/>
            </a:pPr>
            <a:r>
              <a:rPr lang="en-GB" dirty="0">
                <a:solidFill>
                  <a:schemeClr val="tx1"/>
                </a:solidFill>
                <a:latin typeface="Courier New" panose="02070309020205020404" pitchFamily="49" charset="0"/>
                <a:cs typeface="Courier New" panose="02070309020205020404" pitchFamily="49" charset="0"/>
              </a:rPr>
              <a:t>	</a:t>
            </a:r>
            <a:r>
              <a:rPr lang="en-GB" dirty="0" smtClean="0">
                <a:solidFill>
                  <a:schemeClr val="tx1"/>
                </a:solidFill>
                <a:latin typeface="Courier New" panose="02070309020205020404" pitchFamily="49" charset="0"/>
                <a:cs typeface="Courier New" panose="02070309020205020404" pitchFamily="49" charset="0"/>
              </a:rPr>
              <a:t>// constants, </a:t>
            </a:r>
            <a:r>
              <a:rPr lang="en-GB" dirty="0" err="1" smtClean="0">
                <a:solidFill>
                  <a:schemeClr val="tx1"/>
                </a:solidFill>
                <a:latin typeface="Courier New" panose="02070309020205020404" pitchFamily="49" charset="0"/>
                <a:cs typeface="Courier New" panose="02070309020205020404" pitchFamily="49" charset="0"/>
              </a:rPr>
              <a:t>enums</a:t>
            </a:r>
            <a:r>
              <a:rPr lang="en-GB" dirty="0" smtClean="0">
                <a:solidFill>
                  <a:schemeClr val="tx1"/>
                </a:solidFill>
                <a:latin typeface="Courier New" panose="02070309020205020404" pitchFamily="49" charset="0"/>
                <a:cs typeface="Courier New" panose="02070309020205020404" pitchFamily="49" charset="0"/>
              </a:rPr>
              <a:t>, method declarations</a:t>
            </a:r>
          </a:p>
          <a:p>
            <a:pPr marL="0" indent="0">
              <a:buNone/>
            </a:pPr>
            <a:r>
              <a:rPr lang="en-GB" dirty="0" smtClean="0">
                <a:solidFill>
                  <a:schemeClr val="tx1"/>
                </a:solidFill>
                <a:latin typeface="Courier New" panose="02070309020205020404" pitchFamily="49" charset="0"/>
                <a:cs typeface="Courier New" panose="02070309020205020404" pitchFamily="49" charset="0"/>
              </a:rPr>
              <a:t>}</a:t>
            </a:r>
          </a:p>
          <a:p>
            <a:r>
              <a:rPr lang="en-GB" dirty="0" smtClean="0">
                <a:solidFill>
                  <a:schemeClr val="tx1"/>
                </a:solidFill>
                <a:latin typeface="Arial" panose="020B0604020202020204" pitchFamily="34" charset="0"/>
                <a:cs typeface="Arial" panose="020B0604020202020204" pitchFamily="34" charset="0"/>
              </a:rPr>
              <a:t>Non-public interfaces are only available within their package</a:t>
            </a:r>
          </a:p>
          <a:p>
            <a:r>
              <a:rPr lang="en-GB" dirty="0" smtClean="0">
                <a:solidFill>
                  <a:schemeClr val="tx1"/>
                </a:solidFill>
                <a:latin typeface="Arial" panose="020B0604020202020204" pitchFamily="34" charset="0"/>
                <a:cs typeface="Arial" panose="020B0604020202020204" pitchFamily="34" charset="0"/>
              </a:rPr>
              <a:t>Interfaces can </a:t>
            </a:r>
            <a:r>
              <a:rPr lang="en-GB" dirty="0" smtClean="0">
                <a:solidFill>
                  <a:schemeClr val="tx1"/>
                </a:solidFill>
                <a:latin typeface="Courier New" panose="02070309020205020404" pitchFamily="49" charset="0"/>
                <a:cs typeface="Courier New" panose="02070309020205020404" pitchFamily="49" charset="0"/>
              </a:rPr>
              <a:t>extend</a:t>
            </a:r>
            <a:r>
              <a:rPr lang="en-GB" dirty="0" smtClean="0">
                <a:solidFill>
                  <a:schemeClr val="tx1"/>
                </a:solidFill>
                <a:latin typeface="Arial" panose="020B0604020202020204" pitchFamily="34" charset="0"/>
                <a:cs typeface="Arial" panose="020B0604020202020204" pitchFamily="34" charset="0"/>
              </a:rPr>
              <a:t> zero or more interfaces, indicated as comma separate list</a:t>
            </a:r>
          </a:p>
          <a:p>
            <a:pPr marL="0" indent="0">
              <a:buNone/>
            </a:pPr>
            <a:endParaRPr lang="en-GB" dirty="0" smtClean="0">
              <a:latin typeface="Arial" charset="0"/>
              <a:cs typeface="Arial" charset="0"/>
            </a:endParaRPr>
          </a:p>
        </p:txBody>
      </p:sp>
    </p:spTree>
    <p:extLst>
      <p:ext uri="{BB962C8B-B14F-4D97-AF65-F5344CB8AC3E}">
        <p14:creationId xmlns:p14="http://schemas.microsoft.com/office/powerpoint/2010/main" val="1672513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Defining an Interface 2</a:t>
            </a:r>
          </a:p>
        </p:txBody>
      </p:sp>
      <p:sp>
        <p:nvSpPr>
          <p:cNvPr id="12290" name="Content Placeholder 2"/>
          <p:cNvSpPr>
            <a:spLocks noGrp="1"/>
          </p:cNvSpPr>
          <p:nvPr>
            <p:ph idx="1"/>
          </p:nvPr>
        </p:nvSpPr>
        <p:spPr>
          <a:xfrm>
            <a:off x="457200" y="1600200"/>
            <a:ext cx="8220974" cy="4525963"/>
          </a:xfrm>
        </p:spPr>
        <p:txBody>
          <a:bodyPr/>
          <a:lstStyle/>
          <a:p>
            <a:pPr marL="0" indent="0">
              <a:buNone/>
            </a:pPr>
            <a:r>
              <a:rPr lang="en-GB" dirty="0" smtClean="0">
                <a:solidFill>
                  <a:schemeClr val="tx1"/>
                </a:solidFill>
                <a:latin typeface="Courier New" panose="02070309020205020404" pitchFamily="49" charset="0"/>
                <a:cs typeface="Courier New" panose="02070309020205020404" pitchFamily="49" charset="0"/>
              </a:rPr>
              <a:t>public interface </a:t>
            </a:r>
            <a:r>
              <a:rPr lang="en-GB" dirty="0" err="1" smtClean="0">
                <a:solidFill>
                  <a:schemeClr val="tx1"/>
                </a:solidFill>
                <a:latin typeface="Courier New" panose="02070309020205020404" pitchFamily="49" charset="0"/>
                <a:cs typeface="Courier New" panose="02070309020205020404" pitchFamily="49" charset="0"/>
              </a:rPr>
              <a:t>InterfaceName</a:t>
            </a:r>
            <a:r>
              <a:rPr lang="en-GB" dirty="0" smtClean="0">
                <a:solidFill>
                  <a:schemeClr val="tx1"/>
                </a:solidFill>
                <a:latin typeface="Courier New" panose="02070309020205020404" pitchFamily="49" charset="0"/>
                <a:cs typeface="Courier New" panose="02070309020205020404" pitchFamily="49" charset="0"/>
              </a:rPr>
              <a:t> extends </a:t>
            </a:r>
            <a:r>
              <a:rPr lang="en-GB" dirty="0" err="1" smtClean="0">
                <a:solidFill>
                  <a:schemeClr val="tx1"/>
                </a:solidFill>
                <a:latin typeface="Courier New" panose="02070309020205020404" pitchFamily="49" charset="0"/>
                <a:cs typeface="Courier New" panose="02070309020205020404" pitchFamily="49" charset="0"/>
              </a:rPr>
              <a:t>InterfaceA</a:t>
            </a:r>
            <a:r>
              <a:rPr lang="en-GB" dirty="0" smtClean="0">
                <a:solidFill>
                  <a:schemeClr val="tx1"/>
                </a:solidFill>
                <a:latin typeface="Courier New" panose="02070309020205020404" pitchFamily="49" charset="0"/>
                <a:cs typeface="Courier New" panose="02070309020205020404" pitchFamily="49" charset="0"/>
              </a:rPr>
              <a:t>, </a:t>
            </a:r>
            <a:r>
              <a:rPr lang="en-GB" dirty="0" err="1" smtClean="0">
                <a:solidFill>
                  <a:schemeClr val="tx1"/>
                </a:solidFill>
                <a:latin typeface="Courier New" panose="02070309020205020404" pitchFamily="49" charset="0"/>
                <a:cs typeface="Courier New" panose="02070309020205020404" pitchFamily="49" charset="0"/>
              </a:rPr>
              <a:t>InterfaceB</a:t>
            </a:r>
            <a:r>
              <a:rPr lang="en-GB" dirty="0" smtClean="0">
                <a:solidFill>
                  <a:schemeClr val="tx1"/>
                </a:solidFill>
                <a:latin typeface="Courier New" panose="02070309020205020404" pitchFamily="49" charset="0"/>
                <a:cs typeface="Courier New" panose="02070309020205020404" pitchFamily="49" charset="0"/>
              </a:rPr>
              <a:t> {</a:t>
            </a:r>
          </a:p>
          <a:p>
            <a:pPr marL="0" indent="0">
              <a:buNone/>
            </a:pPr>
            <a:r>
              <a:rPr lang="en-GB" dirty="0">
                <a:solidFill>
                  <a:schemeClr val="tx1"/>
                </a:solidFill>
                <a:latin typeface="Courier New" panose="02070309020205020404" pitchFamily="49" charset="0"/>
                <a:cs typeface="Courier New" panose="02070309020205020404" pitchFamily="49" charset="0"/>
              </a:rPr>
              <a:t>	</a:t>
            </a:r>
            <a:r>
              <a:rPr lang="en-GB" dirty="0" smtClean="0">
                <a:solidFill>
                  <a:schemeClr val="tx1"/>
                </a:solidFill>
                <a:latin typeface="Courier New" panose="02070309020205020404" pitchFamily="49" charset="0"/>
                <a:cs typeface="Courier New" panose="02070309020205020404" pitchFamily="49" charset="0"/>
              </a:rPr>
              <a:t>// interface body constants, </a:t>
            </a:r>
            <a:r>
              <a:rPr lang="en-GB" dirty="0" err="1" smtClean="0">
                <a:solidFill>
                  <a:schemeClr val="tx1"/>
                </a:solidFill>
                <a:latin typeface="Courier New" panose="02070309020205020404" pitchFamily="49" charset="0"/>
                <a:cs typeface="Courier New" panose="02070309020205020404" pitchFamily="49" charset="0"/>
              </a:rPr>
              <a:t>enums</a:t>
            </a:r>
            <a:r>
              <a:rPr lang="en-GB" dirty="0" smtClean="0">
                <a:solidFill>
                  <a:schemeClr val="tx1"/>
                </a:solidFill>
                <a:latin typeface="Courier New" panose="02070309020205020404" pitchFamily="49" charset="0"/>
                <a:cs typeface="Courier New" panose="02070309020205020404" pitchFamily="49" charset="0"/>
              </a:rPr>
              <a:t>,  		// method declarations</a:t>
            </a:r>
          </a:p>
          <a:p>
            <a:pPr marL="0" indent="0">
              <a:buNone/>
            </a:pPr>
            <a:r>
              <a:rPr lang="en-GB" dirty="0">
                <a:solidFill>
                  <a:schemeClr val="tx1"/>
                </a:solidFill>
                <a:latin typeface="Courier New" panose="02070309020205020404" pitchFamily="49" charset="0"/>
                <a:cs typeface="Courier New" panose="02070309020205020404" pitchFamily="49" charset="0"/>
              </a:rPr>
              <a:t> </a:t>
            </a:r>
            <a:r>
              <a:rPr lang="en-GB" dirty="0" smtClean="0">
                <a:solidFill>
                  <a:schemeClr val="tx1"/>
                </a:solidFill>
                <a:latin typeface="Courier New" panose="02070309020205020404" pitchFamily="49" charset="0"/>
                <a:cs typeface="Courier New" panose="02070309020205020404" pitchFamily="49" charset="0"/>
              </a:rPr>
              <a:t> void </a:t>
            </a:r>
            <a:r>
              <a:rPr lang="en-GB" dirty="0" err="1" smtClean="0">
                <a:solidFill>
                  <a:schemeClr val="tx1"/>
                </a:solidFill>
                <a:latin typeface="Courier New" panose="02070309020205020404" pitchFamily="49" charset="0"/>
                <a:cs typeface="Courier New" panose="02070309020205020404" pitchFamily="49" charset="0"/>
              </a:rPr>
              <a:t>doStuff</a:t>
            </a:r>
            <a:r>
              <a:rPr lang="en-GB" dirty="0" smtClean="0">
                <a:solidFill>
                  <a:schemeClr val="tx1"/>
                </a:solidFill>
                <a:latin typeface="Courier New" panose="02070309020205020404" pitchFamily="49" charset="0"/>
                <a:cs typeface="Courier New" panose="02070309020205020404" pitchFamily="49" charset="0"/>
              </a:rPr>
              <a:t>(</a:t>
            </a:r>
            <a:r>
              <a:rPr lang="en-GB" dirty="0" err="1" smtClean="0">
                <a:solidFill>
                  <a:schemeClr val="tx1"/>
                </a:solidFill>
                <a:latin typeface="Courier New" panose="02070309020205020404" pitchFamily="49" charset="0"/>
                <a:cs typeface="Courier New" panose="02070309020205020404" pitchFamily="49" charset="0"/>
              </a:rPr>
              <a:t>int</a:t>
            </a:r>
            <a:r>
              <a:rPr lang="en-GB" dirty="0" smtClean="0">
                <a:solidFill>
                  <a:schemeClr val="tx1"/>
                </a:solidFill>
                <a:latin typeface="Courier New" panose="02070309020205020404" pitchFamily="49" charset="0"/>
                <a:cs typeface="Courier New" panose="02070309020205020404" pitchFamily="49" charset="0"/>
              </a:rPr>
              <a:t> </a:t>
            </a:r>
            <a:r>
              <a:rPr lang="en-GB" dirty="0" err="1" smtClean="0">
                <a:solidFill>
                  <a:schemeClr val="tx1"/>
                </a:solidFill>
                <a:latin typeface="Courier New" panose="02070309020205020404" pitchFamily="49" charset="0"/>
                <a:cs typeface="Courier New" panose="02070309020205020404" pitchFamily="49" charset="0"/>
              </a:rPr>
              <a:t>i</a:t>
            </a:r>
            <a:r>
              <a:rPr lang="en-GB" dirty="0" smtClean="0">
                <a:solidFill>
                  <a:schemeClr val="tx1"/>
                </a:solidFill>
                <a:latin typeface="Courier New" panose="02070309020205020404" pitchFamily="49" charset="0"/>
                <a:cs typeface="Courier New" panose="02070309020205020404" pitchFamily="49" charset="0"/>
              </a:rPr>
              <a:t>, double j);</a:t>
            </a:r>
          </a:p>
          <a:p>
            <a:pPr marL="0" indent="0">
              <a:buNone/>
            </a:pPr>
            <a:r>
              <a:rPr lang="en-GB" dirty="0">
                <a:solidFill>
                  <a:schemeClr val="tx1"/>
                </a:solidFill>
                <a:latin typeface="Courier New" panose="02070309020205020404" pitchFamily="49" charset="0"/>
                <a:cs typeface="Courier New" panose="02070309020205020404" pitchFamily="49" charset="0"/>
              </a:rPr>
              <a:t> </a:t>
            </a:r>
            <a:r>
              <a:rPr lang="en-GB" dirty="0" smtClean="0">
                <a:solidFill>
                  <a:schemeClr val="tx1"/>
                </a:solidFill>
                <a:latin typeface="Courier New" panose="02070309020205020404" pitchFamily="49" charset="0"/>
                <a:cs typeface="Courier New" panose="02070309020205020404" pitchFamily="49" charset="0"/>
              </a:rPr>
              <a:t> </a:t>
            </a:r>
            <a:r>
              <a:rPr lang="en-GB" dirty="0" err="1" smtClean="0">
                <a:solidFill>
                  <a:schemeClr val="tx1"/>
                </a:solidFill>
                <a:latin typeface="Courier New" panose="02070309020205020404" pitchFamily="49" charset="0"/>
                <a:cs typeface="Courier New" panose="02070309020205020404" pitchFamily="49" charset="0"/>
              </a:rPr>
              <a:t>int</a:t>
            </a:r>
            <a:r>
              <a:rPr lang="en-GB" dirty="0" smtClean="0">
                <a:solidFill>
                  <a:schemeClr val="tx1"/>
                </a:solidFill>
                <a:latin typeface="Courier New" panose="02070309020205020404" pitchFamily="49" charset="0"/>
                <a:cs typeface="Courier New" panose="02070309020205020404" pitchFamily="49" charset="0"/>
              </a:rPr>
              <a:t> </a:t>
            </a:r>
            <a:r>
              <a:rPr lang="en-GB" dirty="0" err="1" smtClean="0">
                <a:solidFill>
                  <a:schemeClr val="tx1"/>
                </a:solidFill>
                <a:latin typeface="Courier New" panose="02070309020205020404" pitchFamily="49" charset="0"/>
                <a:cs typeface="Courier New" panose="02070309020205020404" pitchFamily="49" charset="0"/>
              </a:rPr>
              <a:t>doMoreStuff</a:t>
            </a:r>
            <a:r>
              <a:rPr lang="en-GB" dirty="0" smtClean="0">
                <a:solidFill>
                  <a:schemeClr val="tx1"/>
                </a:solidFill>
                <a:latin typeface="Courier New" panose="02070309020205020404" pitchFamily="49" charset="0"/>
                <a:cs typeface="Courier New" panose="02070309020205020404" pitchFamily="49" charset="0"/>
              </a:rPr>
              <a:t>();</a:t>
            </a:r>
          </a:p>
          <a:p>
            <a:pPr marL="0" indent="0">
              <a:buNone/>
            </a:pPr>
            <a:r>
              <a:rPr lang="en-GB" dirty="0" smtClean="0">
                <a:solidFill>
                  <a:schemeClr val="tx1"/>
                </a:solidFill>
                <a:latin typeface="Courier New" panose="02070309020205020404" pitchFamily="49" charset="0"/>
                <a:cs typeface="Courier New" panose="02070309020205020404" pitchFamily="49" charset="0"/>
              </a:rPr>
              <a:t>}</a:t>
            </a:r>
          </a:p>
          <a:p>
            <a:r>
              <a:rPr lang="en-GB" dirty="0" smtClean="0">
                <a:solidFill>
                  <a:schemeClr val="tx1"/>
                </a:solidFill>
                <a:latin typeface="Arial" charset="0"/>
                <a:cs typeface="Arial" charset="0"/>
              </a:rPr>
              <a:t>Can contain constant declarations and </a:t>
            </a:r>
            <a:r>
              <a:rPr lang="en-GB" dirty="0" err="1" smtClean="0">
                <a:solidFill>
                  <a:schemeClr val="tx1"/>
                </a:solidFill>
                <a:latin typeface="Arial" charset="0"/>
                <a:cs typeface="Arial" charset="0"/>
              </a:rPr>
              <a:t>enums</a:t>
            </a:r>
            <a:r>
              <a:rPr lang="en-GB" dirty="0" smtClean="0">
                <a:solidFill>
                  <a:schemeClr val="tx1"/>
                </a:solidFill>
                <a:latin typeface="Arial" charset="0"/>
                <a:cs typeface="Arial" charset="0"/>
              </a:rPr>
              <a:t>. Implicitly public, static and final</a:t>
            </a:r>
          </a:p>
          <a:p>
            <a:r>
              <a:rPr lang="en-GB" dirty="0" smtClean="0">
                <a:solidFill>
                  <a:schemeClr val="tx1"/>
                </a:solidFill>
                <a:latin typeface="Arial" charset="0"/>
                <a:cs typeface="Arial" charset="0"/>
              </a:rPr>
              <a:t>Method declarations followed by ; and no braces because no implementation here. All implicitly public</a:t>
            </a:r>
          </a:p>
        </p:txBody>
      </p:sp>
    </p:spTree>
    <p:extLst>
      <p:ext uri="{BB962C8B-B14F-4D97-AF65-F5344CB8AC3E}">
        <p14:creationId xmlns:p14="http://schemas.microsoft.com/office/powerpoint/2010/main" val="587007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Implementing an Interface</a:t>
            </a:r>
          </a:p>
        </p:txBody>
      </p:sp>
      <p:sp>
        <p:nvSpPr>
          <p:cNvPr id="12290" name="Content Placeholder 2"/>
          <p:cNvSpPr>
            <a:spLocks noGrp="1"/>
          </p:cNvSpPr>
          <p:nvPr>
            <p:ph idx="1"/>
          </p:nvPr>
        </p:nvSpPr>
        <p:spPr>
          <a:xfrm>
            <a:off x="457199" y="1600200"/>
            <a:ext cx="8255479" cy="4525963"/>
          </a:xfrm>
        </p:spPr>
        <p:txBody>
          <a:bodyPr/>
          <a:lstStyle/>
          <a:p>
            <a:r>
              <a:rPr lang="en-GB" dirty="0" smtClean="0">
                <a:solidFill>
                  <a:schemeClr val="tx1"/>
                </a:solidFill>
                <a:latin typeface="Arial" charset="0"/>
                <a:cs typeface="Arial" charset="0"/>
              </a:rPr>
              <a:t>Need an instantiable class to implement an interface.</a:t>
            </a:r>
          </a:p>
          <a:p>
            <a:r>
              <a:rPr lang="en-GB" dirty="0" smtClean="0">
                <a:solidFill>
                  <a:schemeClr val="tx1"/>
                </a:solidFill>
                <a:latin typeface="Arial" charset="0"/>
                <a:cs typeface="Arial" charset="0"/>
              </a:rPr>
              <a:t>Use </a:t>
            </a:r>
            <a:r>
              <a:rPr lang="en-GB" dirty="0" smtClean="0">
                <a:solidFill>
                  <a:schemeClr val="tx1"/>
                </a:solidFill>
                <a:latin typeface="Courier New" panose="02070309020205020404" pitchFamily="49" charset="0"/>
                <a:cs typeface="Courier New" panose="02070309020205020404" pitchFamily="49" charset="0"/>
              </a:rPr>
              <a:t>implements</a:t>
            </a:r>
            <a:r>
              <a:rPr lang="en-GB" dirty="0" smtClean="0">
                <a:solidFill>
                  <a:schemeClr val="tx1"/>
                </a:solidFill>
                <a:latin typeface="Arial" panose="020B0604020202020204" pitchFamily="34" charset="0"/>
                <a:cs typeface="Arial" panose="020B0604020202020204" pitchFamily="34" charset="0"/>
              </a:rPr>
              <a:t> keyword (followed by comma separated list of interface names)</a:t>
            </a:r>
          </a:p>
          <a:p>
            <a:r>
              <a:rPr lang="en-GB" dirty="0" smtClean="0">
                <a:solidFill>
                  <a:schemeClr val="tx1"/>
                </a:solidFill>
                <a:latin typeface="Arial" panose="020B0604020202020204" pitchFamily="34" charset="0"/>
                <a:cs typeface="Arial" panose="020B0604020202020204" pitchFamily="34" charset="0"/>
              </a:rPr>
              <a:t>If class also extends a superclass, then have </a:t>
            </a:r>
            <a:r>
              <a:rPr lang="en-GB" dirty="0" smtClean="0">
                <a:solidFill>
                  <a:schemeClr val="tx1"/>
                </a:solidFill>
                <a:latin typeface="Courier New" panose="02070309020205020404" pitchFamily="49" charset="0"/>
                <a:cs typeface="Courier New" panose="02070309020205020404" pitchFamily="49" charset="0"/>
              </a:rPr>
              <a:t>extends Superclass implements Interface</a:t>
            </a:r>
          </a:p>
          <a:p>
            <a:pPr marL="0" indent="0">
              <a:buNone/>
            </a:pPr>
            <a:r>
              <a:rPr lang="en-GB" dirty="0" smtClean="0">
                <a:solidFill>
                  <a:schemeClr val="tx1"/>
                </a:solidFill>
                <a:latin typeface="Courier New" panose="02070309020205020404" pitchFamily="49" charset="0"/>
                <a:cs typeface="Courier New" panose="02070309020205020404" pitchFamily="49" charset="0"/>
              </a:rPr>
              <a:t>public class </a:t>
            </a:r>
            <a:r>
              <a:rPr lang="en-GB" dirty="0" err="1" smtClean="0">
                <a:solidFill>
                  <a:schemeClr val="tx1"/>
                </a:solidFill>
                <a:latin typeface="Courier New" panose="02070309020205020404" pitchFamily="49" charset="0"/>
                <a:cs typeface="Courier New" panose="02070309020205020404" pitchFamily="49" charset="0"/>
              </a:rPr>
              <a:t>MyClass</a:t>
            </a:r>
            <a:r>
              <a:rPr lang="en-GB" dirty="0" smtClean="0">
                <a:solidFill>
                  <a:schemeClr val="tx1"/>
                </a:solidFill>
                <a:latin typeface="Courier New" panose="02070309020205020404" pitchFamily="49" charset="0"/>
                <a:cs typeface="Courier New" panose="02070309020205020404" pitchFamily="49" charset="0"/>
              </a:rPr>
              <a:t> implements </a:t>
            </a:r>
            <a:r>
              <a:rPr lang="en-GB" dirty="0" err="1" smtClean="0">
                <a:solidFill>
                  <a:schemeClr val="tx1"/>
                </a:solidFill>
                <a:latin typeface="Courier New" panose="02070309020205020404" pitchFamily="49" charset="0"/>
                <a:cs typeface="Courier New" panose="02070309020205020404" pitchFamily="49" charset="0"/>
              </a:rPr>
              <a:t>InterfaceName</a:t>
            </a:r>
            <a:r>
              <a:rPr lang="en-GB" dirty="0" smtClean="0">
                <a:solidFill>
                  <a:schemeClr val="tx1"/>
                </a:solidFill>
                <a:latin typeface="Courier New" panose="02070309020205020404" pitchFamily="49" charset="0"/>
                <a:cs typeface="Courier New" panose="02070309020205020404" pitchFamily="49" charset="0"/>
              </a:rPr>
              <a:t> {</a:t>
            </a:r>
          </a:p>
          <a:p>
            <a:pPr marL="0" indent="0">
              <a:buNone/>
            </a:pPr>
            <a:r>
              <a:rPr lang="en-GB" dirty="0">
                <a:solidFill>
                  <a:schemeClr val="tx1"/>
                </a:solidFill>
                <a:latin typeface="Courier New" panose="02070309020205020404" pitchFamily="49" charset="0"/>
                <a:cs typeface="Courier New" panose="02070309020205020404" pitchFamily="49" charset="0"/>
              </a:rPr>
              <a:t>	</a:t>
            </a:r>
            <a:r>
              <a:rPr lang="en-GB" dirty="0" smtClean="0">
                <a:solidFill>
                  <a:schemeClr val="tx1"/>
                </a:solidFill>
                <a:latin typeface="Courier New" panose="02070309020205020404" pitchFamily="49" charset="0"/>
                <a:cs typeface="Courier New" panose="02070309020205020404" pitchFamily="49" charset="0"/>
              </a:rPr>
              <a:t>// diverse and sundry other methods</a:t>
            </a:r>
          </a:p>
          <a:p>
            <a:pPr marL="0" indent="0">
              <a:buNone/>
            </a:pPr>
            <a:r>
              <a:rPr lang="en-GB" dirty="0">
                <a:solidFill>
                  <a:schemeClr val="tx1"/>
                </a:solidFill>
                <a:latin typeface="Courier New" panose="02070309020205020404" pitchFamily="49" charset="0"/>
                <a:cs typeface="Courier New" panose="02070309020205020404" pitchFamily="49" charset="0"/>
              </a:rPr>
              <a:t> </a:t>
            </a:r>
            <a:r>
              <a:rPr lang="en-GB" dirty="0" smtClean="0">
                <a:solidFill>
                  <a:schemeClr val="tx1"/>
                </a:solidFill>
                <a:latin typeface="Courier New" panose="02070309020205020404" pitchFamily="49" charset="0"/>
                <a:cs typeface="Courier New" panose="02070309020205020404" pitchFamily="49" charset="0"/>
              </a:rPr>
              <a:t> // implement methods in interface</a:t>
            </a:r>
            <a:endParaRPr lang="en-GB" dirty="0" smtClean="0">
              <a:solidFill>
                <a:schemeClr val="tx1"/>
              </a:solidFill>
              <a:latin typeface="Arial" panose="020B0604020202020204" pitchFamily="34" charset="0"/>
              <a:cs typeface="Arial" panose="020B0604020202020204" pitchFamily="34" charset="0"/>
            </a:endParaRPr>
          </a:p>
          <a:p>
            <a:pPr marL="0" indent="0">
              <a:buNone/>
            </a:pPr>
            <a:r>
              <a:rPr lang="en-GB" dirty="0">
                <a:solidFill>
                  <a:schemeClr val="tx1"/>
                </a:solidFill>
                <a:latin typeface="Arial" panose="020B0604020202020204" pitchFamily="34" charset="0"/>
                <a:cs typeface="Arial" panose="020B0604020202020204" pitchFamily="34" charset="0"/>
              </a:rPr>
              <a:t>	</a:t>
            </a:r>
            <a:r>
              <a:rPr lang="en-GB" dirty="0" smtClean="0">
                <a:solidFill>
                  <a:schemeClr val="tx1"/>
                </a:solidFill>
                <a:latin typeface="Arial" panose="020B0604020202020204" pitchFamily="34" charset="0"/>
                <a:cs typeface="Arial" panose="020B0604020202020204" pitchFamily="34" charset="0"/>
              </a:rPr>
              <a:t>public void </a:t>
            </a:r>
            <a:r>
              <a:rPr lang="en-GB" dirty="0" err="1" smtClean="0">
                <a:solidFill>
                  <a:schemeClr val="tx1"/>
                </a:solidFill>
                <a:latin typeface="Arial" panose="020B0604020202020204" pitchFamily="34" charset="0"/>
                <a:cs typeface="Arial" panose="020B0604020202020204" pitchFamily="34" charset="0"/>
              </a:rPr>
              <a:t>doStuff</a:t>
            </a:r>
            <a:r>
              <a:rPr lang="en-GB" dirty="0" smtClean="0">
                <a:solidFill>
                  <a:schemeClr val="tx1"/>
                </a:solidFill>
                <a:latin typeface="Arial" panose="020B0604020202020204" pitchFamily="34" charset="0"/>
                <a:cs typeface="Arial" panose="020B0604020202020204" pitchFamily="34" charset="0"/>
              </a:rPr>
              <a:t>(</a:t>
            </a:r>
            <a:r>
              <a:rPr lang="en-GB" dirty="0" err="1" smtClean="0">
                <a:solidFill>
                  <a:schemeClr val="tx1"/>
                </a:solidFill>
                <a:latin typeface="Arial" panose="020B0604020202020204" pitchFamily="34" charset="0"/>
                <a:cs typeface="Arial" panose="020B0604020202020204" pitchFamily="34" charset="0"/>
              </a:rPr>
              <a:t>int</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i</a:t>
            </a:r>
            <a:r>
              <a:rPr lang="en-GB" dirty="0" smtClean="0">
                <a:solidFill>
                  <a:schemeClr val="tx1"/>
                </a:solidFill>
                <a:latin typeface="Arial" panose="020B0604020202020204" pitchFamily="34" charset="0"/>
                <a:cs typeface="Arial" panose="020B0604020202020204" pitchFamily="34" charset="0"/>
              </a:rPr>
              <a:t>, double j) {</a:t>
            </a:r>
          </a:p>
          <a:p>
            <a:pPr marL="0" indent="0">
              <a:buNone/>
            </a:pPr>
            <a:r>
              <a:rPr lang="en-GB" dirty="0">
                <a:solidFill>
                  <a:schemeClr val="tx1"/>
                </a:solidFill>
                <a:latin typeface="Arial" panose="020B0604020202020204" pitchFamily="34" charset="0"/>
                <a:cs typeface="Arial" panose="020B0604020202020204" pitchFamily="34" charset="0"/>
              </a:rPr>
              <a:t>	</a:t>
            </a:r>
            <a:r>
              <a:rPr lang="en-GB" dirty="0" smtClean="0">
                <a:solidFill>
                  <a:schemeClr val="tx1"/>
                </a:solidFill>
                <a:latin typeface="Arial" panose="020B0604020202020204" pitchFamily="34" charset="0"/>
                <a:cs typeface="Arial" panose="020B0604020202020204" pitchFamily="34" charset="0"/>
              </a:rPr>
              <a:t>	// do stuff</a:t>
            </a:r>
          </a:p>
          <a:p>
            <a:pPr marL="0" indent="0">
              <a:buNone/>
            </a:pPr>
            <a:r>
              <a:rPr lang="en-GB" dirty="0">
                <a:solidFill>
                  <a:schemeClr val="tx1"/>
                </a:solidFill>
                <a:latin typeface="Arial" panose="020B0604020202020204" pitchFamily="34" charset="0"/>
                <a:cs typeface="Arial" panose="020B0604020202020204" pitchFamily="34" charset="0"/>
              </a:rPr>
              <a:t>	}</a:t>
            </a: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3220794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Using an Interface as a Type</a:t>
            </a:r>
          </a:p>
        </p:txBody>
      </p:sp>
      <p:sp>
        <p:nvSpPr>
          <p:cNvPr id="12290" name="Content Placeholder 2"/>
          <p:cNvSpPr>
            <a:spLocks noGrp="1"/>
          </p:cNvSpPr>
          <p:nvPr>
            <p:ph idx="1"/>
          </p:nvPr>
        </p:nvSpPr>
        <p:spPr>
          <a:xfrm>
            <a:off x="457199" y="1600200"/>
            <a:ext cx="8203721" cy="4525963"/>
          </a:xfrm>
        </p:spPr>
        <p:txBody>
          <a:bodyPr/>
          <a:lstStyle/>
          <a:p>
            <a:r>
              <a:rPr lang="en-GB" dirty="0" smtClean="0">
                <a:solidFill>
                  <a:schemeClr val="tx1"/>
                </a:solidFill>
                <a:latin typeface="Arial" charset="0"/>
                <a:cs typeface="Arial" charset="0"/>
              </a:rPr>
              <a:t>A new interface defines a new reference type</a:t>
            </a:r>
          </a:p>
          <a:p>
            <a:r>
              <a:rPr lang="en-GB" dirty="0" smtClean="0">
                <a:solidFill>
                  <a:schemeClr val="tx1"/>
                </a:solidFill>
                <a:latin typeface="Arial" charset="0"/>
                <a:cs typeface="Arial" charset="0"/>
              </a:rPr>
              <a:t>An interface reference type name can be used anywhere a class reference type name can be used</a:t>
            </a:r>
          </a:p>
          <a:p>
            <a:r>
              <a:rPr lang="en-GB" dirty="0" smtClean="0">
                <a:solidFill>
                  <a:schemeClr val="tx1"/>
                </a:solidFill>
                <a:latin typeface="Arial" charset="0"/>
                <a:cs typeface="Arial" charset="0"/>
              </a:rPr>
              <a:t>A reference variable whose type is an interface type must have an object assigned to it from a class that instantiates that interface</a:t>
            </a:r>
          </a:p>
          <a:p>
            <a:r>
              <a:rPr lang="en-GB" dirty="0" smtClean="0">
                <a:solidFill>
                  <a:schemeClr val="tx1"/>
                </a:solidFill>
                <a:latin typeface="Arial" charset="0"/>
                <a:cs typeface="Arial" charset="0"/>
              </a:rPr>
              <a:t>By careful casting of the reference variable to its class or superclass or appropriate interface type, gain the advantages of multiple inheritance and be able to utilise interface or class methods upon it as appropriate</a:t>
            </a:r>
          </a:p>
          <a:p>
            <a:endParaRPr lang="en-GB" dirty="0" smtClean="0">
              <a:latin typeface="Arial" charset="0"/>
              <a:cs typeface="Arial" charset="0"/>
            </a:endParaRPr>
          </a:p>
        </p:txBody>
      </p:sp>
    </p:spTree>
    <p:extLst>
      <p:ext uri="{BB962C8B-B14F-4D97-AF65-F5344CB8AC3E}">
        <p14:creationId xmlns:p14="http://schemas.microsoft.com/office/powerpoint/2010/main" val="1796161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Rewriting Interfaces</a:t>
            </a:r>
          </a:p>
        </p:txBody>
      </p:sp>
      <p:sp>
        <p:nvSpPr>
          <p:cNvPr id="12290" name="Content Placeholder 2"/>
          <p:cNvSpPr>
            <a:spLocks noGrp="1"/>
          </p:cNvSpPr>
          <p:nvPr>
            <p:ph idx="1"/>
          </p:nvPr>
        </p:nvSpPr>
        <p:spPr>
          <a:xfrm>
            <a:off x="457199" y="1600200"/>
            <a:ext cx="8255479" cy="4525963"/>
          </a:xfrm>
        </p:spPr>
        <p:txBody>
          <a:bodyPr/>
          <a:lstStyle/>
          <a:p>
            <a:r>
              <a:rPr lang="en-GB" dirty="0" smtClean="0">
                <a:solidFill>
                  <a:schemeClr val="tx1"/>
                </a:solidFill>
                <a:latin typeface="Arial" charset="0"/>
                <a:cs typeface="Arial" charset="0"/>
              </a:rPr>
              <a:t>As interfaces may become published, changing an interface has knock-on effects on every class that implements it (even if you are just adding a method because everyone has to implement all methods)</a:t>
            </a:r>
          </a:p>
          <a:p>
            <a:r>
              <a:rPr lang="en-GB" dirty="0" smtClean="0">
                <a:solidFill>
                  <a:schemeClr val="tx1"/>
                </a:solidFill>
                <a:latin typeface="Arial" charset="0"/>
                <a:cs typeface="Arial" charset="0"/>
              </a:rPr>
              <a:t>Seek to define an interface properly at its creation to specify all expected uses</a:t>
            </a:r>
          </a:p>
          <a:p>
            <a:r>
              <a:rPr lang="en-GB" dirty="0" smtClean="0">
                <a:solidFill>
                  <a:schemeClr val="tx1"/>
                </a:solidFill>
                <a:latin typeface="Arial" charset="0"/>
                <a:cs typeface="Arial" charset="0"/>
              </a:rPr>
              <a:t>If and when that fails and change is required, define a new interface that </a:t>
            </a:r>
            <a:r>
              <a:rPr lang="en-GB" dirty="0" smtClean="0">
                <a:solidFill>
                  <a:schemeClr val="tx1"/>
                </a:solidFill>
                <a:latin typeface="Courier New" panose="02070309020205020404" pitchFamily="49" charset="0"/>
                <a:cs typeface="Courier New" panose="02070309020205020404" pitchFamily="49" charset="0"/>
              </a:rPr>
              <a:t>extends</a:t>
            </a:r>
            <a:r>
              <a:rPr lang="en-GB" dirty="0" smtClean="0">
                <a:solidFill>
                  <a:schemeClr val="tx1"/>
                </a:solidFill>
                <a:latin typeface="Arial" charset="0"/>
                <a:cs typeface="Arial" charset="0"/>
              </a:rPr>
              <a:t> the interface</a:t>
            </a:r>
          </a:p>
          <a:p>
            <a:pPr marL="0" indent="0">
              <a:buNone/>
            </a:pPr>
            <a:r>
              <a:rPr lang="en-GB" dirty="0" smtClean="0">
                <a:solidFill>
                  <a:schemeClr val="tx1"/>
                </a:solidFill>
                <a:latin typeface="Courier New" panose="02070309020205020404" pitchFamily="49" charset="0"/>
                <a:cs typeface="Courier New" panose="02070309020205020404" pitchFamily="49" charset="0"/>
              </a:rPr>
              <a:t>public interface </a:t>
            </a:r>
            <a:r>
              <a:rPr lang="en-GB" dirty="0" err="1" smtClean="0">
                <a:solidFill>
                  <a:schemeClr val="tx1"/>
                </a:solidFill>
                <a:latin typeface="Courier New" panose="02070309020205020404" pitchFamily="49" charset="0"/>
                <a:cs typeface="Courier New" panose="02070309020205020404" pitchFamily="49" charset="0"/>
              </a:rPr>
              <a:t>ExpandedInterface</a:t>
            </a:r>
            <a:r>
              <a:rPr lang="en-GB" dirty="0" smtClean="0">
                <a:solidFill>
                  <a:schemeClr val="tx1"/>
                </a:solidFill>
                <a:latin typeface="Courier New" panose="02070309020205020404" pitchFamily="49" charset="0"/>
                <a:cs typeface="Courier New" panose="02070309020205020404" pitchFamily="49" charset="0"/>
              </a:rPr>
              <a:t> extends </a:t>
            </a:r>
            <a:r>
              <a:rPr lang="en-GB" dirty="0" err="1" smtClean="0">
                <a:solidFill>
                  <a:schemeClr val="tx1"/>
                </a:solidFill>
                <a:latin typeface="Courier New" panose="02070309020205020404" pitchFamily="49" charset="0"/>
                <a:cs typeface="Courier New" panose="02070309020205020404" pitchFamily="49" charset="0"/>
              </a:rPr>
              <a:t>InterfaceName</a:t>
            </a:r>
            <a:r>
              <a:rPr lang="en-GB" dirty="0" smtClean="0">
                <a:solidFill>
                  <a:schemeClr val="tx1"/>
                </a:solidFill>
                <a:latin typeface="Courier New" panose="02070309020205020404" pitchFamily="49" charset="0"/>
                <a:cs typeface="Courier New" panose="02070309020205020404" pitchFamily="49" charset="0"/>
              </a:rPr>
              <a:t> {</a:t>
            </a:r>
          </a:p>
          <a:p>
            <a:pPr marL="0" indent="0">
              <a:buNone/>
            </a:pPr>
            <a:r>
              <a:rPr lang="en-GB" dirty="0" smtClean="0">
                <a:solidFill>
                  <a:schemeClr val="tx1"/>
                </a:solidFill>
                <a:latin typeface="Courier New" panose="02070309020205020404" pitchFamily="49" charset="0"/>
                <a:cs typeface="Courier New" panose="02070309020205020404" pitchFamily="49" charset="0"/>
              </a:rPr>
              <a:t>	// new stuff</a:t>
            </a:r>
          </a:p>
          <a:p>
            <a:pPr marL="0" indent="0">
              <a:buNone/>
            </a:pPr>
            <a:r>
              <a:rPr lang="en-GB" dirty="0">
                <a:solidFill>
                  <a:schemeClr val="tx1"/>
                </a:solidFill>
                <a:latin typeface="Courier New" panose="02070309020205020404" pitchFamily="49" charset="0"/>
                <a:cs typeface="Courier New" panose="02070309020205020404" pitchFamily="49" charset="0"/>
              </a:rPr>
              <a:t>}</a:t>
            </a:r>
            <a:endParaRPr lang="en-GB"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0210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1362</TotalTime>
  <Words>862</Words>
  <Application>Microsoft Office PowerPoint</Application>
  <PresentationFormat>On-screen Show (4:3)</PresentationFormat>
  <Paragraphs>80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Introduction to Java Programming Lecture 9:  Interfaces and Abstract Classes </vt:lpstr>
      <vt:lpstr>Interfaces</vt:lpstr>
      <vt:lpstr>Interfaces and Multiple Inheritance</vt:lpstr>
      <vt:lpstr>Interfaces in Java</vt:lpstr>
      <vt:lpstr>Defining an Interface</vt:lpstr>
      <vt:lpstr>Defining an Interface 2</vt:lpstr>
      <vt:lpstr>Implementing an Interface</vt:lpstr>
      <vt:lpstr>Using an Interface as a Type</vt:lpstr>
      <vt:lpstr>Rewriting Interfaces</vt:lpstr>
      <vt:lpstr>Abstract Methods and Classes</vt:lpstr>
      <vt:lpstr>Abstract Methods and Classes</vt:lpstr>
      <vt:lpstr>Abstract Classes and Interfaces</vt:lpstr>
      <vt:lpstr>Types and Binding</vt:lpstr>
    </vt:vector>
  </TitlesOfParts>
  <Company>designflavour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ramsey</dc:creator>
  <cp:lastModifiedBy>Nicholas Caldwell</cp:lastModifiedBy>
  <cp:revision>37</cp:revision>
  <dcterms:created xsi:type="dcterms:W3CDTF">2011-03-16T14:24:04Z</dcterms:created>
  <dcterms:modified xsi:type="dcterms:W3CDTF">2014-03-28T12:44:52Z</dcterms:modified>
</cp:coreProperties>
</file>