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67" r:id="rId6"/>
    <p:sldId id="282" r:id="rId7"/>
    <p:sldId id="268" r:id="rId8"/>
    <p:sldId id="284" r:id="rId9"/>
    <p:sldId id="283" r:id="rId10"/>
    <p:sldId id="269" r:id="rId11"/>
    <p:sldId id="270" r:id="rId12"/>
    <p:sldId id="271" r:id="rId13"/>
    <p:sldId id="272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F70"/>
    <a:srgbClr val="CECFCB"/>
    <a:srgbClr val="EDEBE7"/>
    <a:srgbClr val="E17000"/>
    <a:srgbClr val="E20081"/>
    <a:srgbClr val="11A2C4"/>
    <a:srgbClr val="7AB800"/>
    <a:srgbClr val="B5B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rgbClr val="11A2C4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14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CECFC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2"/>
          <p:cNvCxnSpPr/>
          <p:nvPr userDrawn="1"/>
        </p:nvCxnSpPr>
        <p:spPr>
          <a:xfrm rot="5400000">
            <a:off x="6904038" y="4618037"/>
            <a:ext cx="3016250" cy="14636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5"/>
          <p:cNvCxnSpPr/>
          <p:nvPr userDrawn="1"/>
        </p:nvCxnSpPr>
        <p:spPr>
          <a:xfrm rot="10800000" flipV="1">
            <a:off x="6650038" y="6181725"/>
            <a:ext cx="2493962" cy="5873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6200000" flipV="1">
            <a:off x="6221412" y="2849563"/>
            <a:ext cx="3438525" cy="24066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 userDrawn="1"/>
        </p:nvSpPr>
        <p:spPr>
          <a:xfrm>
            <a:off x="8556625" y="4921250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7820025" y="6437313"/>
            <a:ext cx="90488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7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61605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rgbClr val="EDEB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6C6F70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6C6F70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6C6F70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B5B6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8380413" y="5316538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>
          <a:xfrm rot="5400000">
            <a:off x="6955632" y="5342731"/>
            <a:ext cx="1541462" cy="14890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 userDrawn="1"/>
        </p:nvSpPr>
        <p:spPr>
          <a:xfrm>
            <a:off x="7480300" y="4572000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2"/>
          <p:cNvCxnSpPr/>
          <p:nvPr userDrawn="1"/>
        </p:nvCxnSpPr>
        <p:spPr>
          <a:xfrm rot="5400000">
            <a:off x="8024812" y="4243388"/>
            <a:ext cx="1520825" cy="7175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 userDrawn="1"/>
        </p:nvCxnSpPr>
        <p:spPr>
          <a:xfrm rot="10800000">
            <a:off x="6664325" y="4340225"/>
            <a:ext cx="2479675" cy="8350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0"/>
          <p:cNvCxnSpPr/>
          <p:nvPr userDrawn="1"/>
        </p:nvCxnSpPr>
        <p:spPr>
          <a:xfrm rot="10800000">
            <a:off x="6737350" y="3949700"/>
            <a:ext cx="2406650" cy="20383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87533" cy="4525963"/>
          </a:xfrm>
        </p:spPr>
        <p:txBody>
          <a:bodyPr>
            <a:normAutofit/>
          </a:bodyPr>
          <a:lstStyle>
            <a:lvl1pPr>
              <a:buClr>
                <a:srgbClr val="F0AB00"/>
              </a:buClr>
              <a:buNone/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F0AB00"/>
              </a:buClr>
              <a:buNone/>
              <a:defRPr sz="2400">
                <a:solidFill>
                  <a:srgbClr val="B5B6B3"/>
                </a:solidFill>
              </a:defRPr>
            </a:lvl2pPr>
            <a:lvl3pPr>
              <a:buClr>
                <a:srgbClr val="F0AB00"/>
              </a:buClr>
              <a:buNone/>
              <a:defRPr sz="2000">
                <a:solidFill>
                  <a:srgbClr val="B5B6B3"/>
                </a:solidFill>
              </a:defRPr>
            </a:lvl3pPr>
            <a:lvl4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4pPr>
            <a:lvl5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DDF1D4-88D1-492E-A93F-53CFB47AA5CE}" type="datetimeFigureOut">
              <a:rPr lang="en-US"/>
              <a:pPr>
                <a:defRPr/>
              </a:pPr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8DD0A2-AF0B-4AAC-8DA1-BC845181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2"/>
          <p:cNvSpPr>
            <a:spLocks noGrp="1"/>
          </p:cNvSpPr>
          <p:nvPr>
            <p:ph type="title"/>
          </p:nvPr>
        </p:nvSpPr>
        <p:spPr>
          <a:xfrm>
            <a:off x="457200" y="2640013"/>
            <a:ext cx="8229600" cy="1143000"/>
          </a:xfrm>
        </p:spPr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Introduction to Java Programming</a:t>
            </a:r>
            <a:br>
              <a:rPr lang="en-GB" dirty="0">
                <a:latin typeface="Arial" charset="0"/>
                <a:cs typeface="Arial" charset="0"/>
              </a:rPr>
            </a:br>
            <a:r>
              <a:rPr lang="en-GB" dirty="0">
                <a:latin typeface="Arial" charset="0"/>
                <a:cs typeface="Arial" charset="0"/>
              </a:rPr>
              <a:t>Lecture </a:t>
            </a:r>
            <a:r>
              <a:rPr lang="en-GB" dirty="0" smtClean="0">
                <a:latin typeface="Arial" charset="0"/>
                <a:cs typeface="Arial" charset="0"/>
              </a:rPr>
              <a:t>11: </a:t>
            </a:r>
            <a:r>
              <a:rPr lang="en-GB" dirty="0">
                <a:latin typeface="Arial" charset="0"/>
                <a:cs typeface="Arial" charset="0"/>
              </a:rPr>
              <a:t/>
            </a:r>
            <a:br>
              <a:rPr lang="en-GB" dirty="0">
                <a:latin typeface="Arial" charset="0"/>
                <a:cs typeface="Arial" charset="0"/>
              </a:rPr>
            </a:br>
            <a:r>
              <a:rPr lang="en-GB" dirty="0" smtClean="0">
                <a:latin typeface="Arial" charset="0"/>
                <a:cs typeface="Arial" charset="0"/>
              </a:rPr>
              <a:t>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Finally Block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372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block always executes when a try block exits (whether an exception is thrown or not)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Ensures it is executed even if an unexpected exception occurs.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Useful for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cleanup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code that might be bypassed by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return, continue or break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statements as well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 to release resources etc.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JVM or executing thread are unexpectedly terminated, then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not execute.</a:t>
            </a:r>
          </a:p>
        </p:txBody>
      </p:sp>
    </p:spTree>
    <p:extLst>
      <p:ext uri="{BB962C8B-B14F-4D97-AF65-F5344CB8AC3E}">
        <p14:creationId xmlns:p14="http://schemas.microsoft.com/office/powerpoint/2010/main" val="36156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Try-with-resources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372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New from Java 7 onwards: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try-with-resources is a try statement that declares one or more resources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resource is an object (a file say) that must be closed after the program is finished with it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try-with-resources ensures that its declared resources are closed at the end of the try block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	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(path)))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Separate distinct resources with a semicolon</a:t>
            </a:r>
          </a:p>
        </p:txBody>
      </p:sp>
    </p:spTree>
    <p:extLst>
      <p:ext uri="{BB962C8B-B14F-4D97-AF65-F5344CB8AC3E}">
        <p14:creationId xmlns:p14="http://schemas.microsoft.com/office/powerpoint/2010/main" val="24158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Specifying Exceptions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alternative to catching an exception is to throw the exception further up the stack chain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 specify exceptions to throw, use the throws keyword followed by comma separated list of exceptions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writeMethod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// code omitted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 unchecked exception, so not necessary to state it or handle it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Other exceptions can still be handled by exception handlers inside the method</a:t>
            </a:r>
          </a:p>
          <a:p>
            <a:pPr marL="0" indent="0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9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How to Throw Exceptions 1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097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 actually throw the exception use the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statement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someThrowableObject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someThrowableObject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instance of any subclass of the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(so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subclass of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dynamic linking failures or other hard failures in a JVM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subclass of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essentially everything else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Creating Exception Classes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You may need to create your own exception class if: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You need an exception type that isn’t represented in the Java platform – check carefully the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It would be beneficial to differentiate your exceptions from those of others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code throws more than one related exception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you use someone else’s exceptions, will your users have access? Alternatively is your package to be fully self-contained?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Then if answer yes, decide which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Throwable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subclass is to be parent and create your new exception classes</a:t>
            </a:r>
          </a:p>
        </p:txBody>
      </p:sp>
    </p:spTree>
    <p:extLst>
      <p:ext uri="{BB962C8B-B14F-4D97-AF65-F5344CB8AC3E}">
        <p14:creationId xmlns:p14="http://schemas.microsoft.com/office/powerpoint/2010/main" val="20672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Unchecked Exceptions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Unchecked exceptions provide a temptation for programmers to adjust their code such it can avoid compiler errors and dealing with exceptions generally by eschewing checked exceptions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Forcing all runtime exceptions to be checked exceptions would bulk up code because there are many opportunities for them to occur in code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sensible approach is make a runtime exception checked if there are reasonable ways of recovering from the failure (or recovery must be attempted) and unchecked otherwise</a:t>
            </a:r>
          </a:p>
        </p:txBody>
      </p:sp>
    </p:spTree>
    <p:extLst>
      <p:ext uri="{BB962C8B-B14F-4D97-AF65-F5344CB8AC3E}">
        <p14:creationId xmlns:p14="http://schemas.microsoft.com/office/powerpoint/2010/main" val="37404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Advantages of Exceptions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3721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Separates error-handling code from “regular” code – classical programming without exceptions led to muddled spaghetti code or just ignoring the problems until the program crashes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Propagates errors up the call stack to where they can be handled, so only methods that care about errors have to detect them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Grouping and differentiation of errors – they are classes too and have their hierarchy – so can catch specific exceptions or more general exceptions of the same category using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superclasses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 Catching exceptions at too general a level can make handlers clunky or error-prone, though.</a:t>
            </a:r>
          </a:p>
          <a:p>
            <a:pPr marL="0" indent="0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What is an Exception?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exception is an (exceptional) event occurring during program execution which disrupts the normal flow of the program’s instructions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Whenever an error occurs within a method, it creates an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exception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object and hands it off to the runtime system (also known as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throwing an exception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exception contains information about the error, its type and program state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runtime system attempts to find something to handle the exception by unwinding through the call stack of invoked methods until it finds code to handle the exception (an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exception handler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to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catch the exception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or it runs out of methods and terminates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Catch or Specify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Valid Java code must honour the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Catch or Specify Requirement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for code that throws certain exceptions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Code must either have a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statement that catches the exception and has a handler for the exception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Or code must have a method that specifies that it can throw the exception, i.e. by providing a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clause which lists the exception.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Code covered by the requirement must meet one of these or it will not compile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Not all exceptions are subject to this</a:t>
            </a:r>
          </a:p>
        </p:txBody>
      </p:sp>
    </p:spTree>
    <p:extLst>
      <p:ext uri="{BB962C8B-B14F-4D97-AF65-F5344CB8AC3E}">
        <p14:creationId xmlns:p14="http://schemas.microsoft.com/office/powerpoint/2010/main" val="14520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Three Types of Exception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3721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Checked exceptions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(covered by Catch or Specify) – exceptional conditions that a program should anticipate and recover from (such as attempting to read from non-existent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files)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Errors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(not covered by Catch or Specify) – exceptional conditions external to the application (e.g. hardware malfunction disrupts file reading). Can choose to handle these or not at programmer discretion (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unchecked exception)</a:t>
            </a:r>
          </a:p>
          <a:p>
            <a:pPr marL="457200" indent="-457200">
              <a:buFont typeface="+mj-lt"/>
              <a:buAutoNum type="arabicPeriod"/>
            </a:pP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Runtime Exception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(not covered by Catch or Specify) – exceptional conditions internal to the application (e.g. logic errors). Can choose to handle these but better to fix the bug! (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unchecked exception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Exception Code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55479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Code that is exception-aware makes use of three blocks: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23704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The Try Block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72732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enclose the code that might throw one or more exceptions in a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or more lines of code which could throw an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*/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group exception-generating code into one block and then have multiple handlers OR split into multiple blocks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 exception occurs within the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block, it is handled by an associated handler, namely found in the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7910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Catch Blocks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exception-generating code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catch (ExceptionType1 name)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code to handle exception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catch (ExceptionType2 name)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handle a different exception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code can intervene between end of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beginning of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is an exception handler and handles exception type as indicated by argument type 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Catch Blocks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types in handler must inherit from class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exception handler can refer to exception by name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atch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code is executed if and when exception is thrown and the exception matches the exception type of the handler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handlers can print error messages, attempt recovery, make a request to the user for a decision, throw additional (user) exceptions or propagate the exception to higher-level handlers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Catch Blocks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55479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From Java 7 onwards can catch more than one exception with the same handler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clause, specify the exceptions that block can handle, separating them with a vertical bar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catch (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IOException|SQLException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ex)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// stuff to handle both exceptions where ex is now final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}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Intention of this is to reduce code duplication and reduce temptation to deploy general exception rather than specific exceptions </a:t>
            </a:r>
          </a:p>
        </p:txBody>
      </p:sp>
    </p:spTree>
    <p:extLst>
      <p:ext uri="{BB962C8B-B14F-4D97-AF65-F5344CB8AC3E}">
        <p14:creationId xmlns:p14="http://schemas.microsoft.com/office/powerpoint/2010/main" val="26971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1011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Java Programming Lecture 11:  Exceptions</vt:lpstr>
      <vt:lpstr>What is an Exception?</vt:lpstr>
      <vt:lpstr>Catch or Specify</vt:lpstr>
      <vt:lpstr>Three Types of Exception</vt:lpstr>
      <vt:lpstr>Exception Code</vt:lpstr>
      <vt:lpstr>The Try Block</vt:lpstr>
      <vt:lpstr>Catch Blocks</vt:lpstr>
      <vt:lpstr>Catch Blocks</vt:lpstr>
      <vt:lpstr>Catch Blocks</vt:lpstr>
      <vt:lpstr>Finally Block</vt:lpstr>
      <vt:lpstr>Try-with-resources</vt:lpstr>
      <vt:lpstr>Specifying Exceptions</vt:lpstr>
      <vt:lpstr>How to Throw Exceptions 1</vt:lpstr>
      <vt:lpstr>Creating Exception Classes</vt:lpstr>
      <vt:lpstr>Unchecked Exceptions</vt:lpstr>
      <vt:lpstr>Advantages of Exceptions</vt:lpstr>
    </vt:vector>
  </TitlesOfParts>
  <Company>designflavour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ramsey</dc:creator>
  <cp:lastModifiedBy>Nicholas Caldwell</cp:lastModifiedBy>
  <cp:revision>38</cp:revision>
  <dcterms:created xsi:type="dcterms:W3CDTF">2011-03-16T14:24:04Z</dcterms:created>
  <dcterms:modified xsi:type="dcterms:W3CDTF">2013-12-04T10:11:19Z</dcterms:modified>
</cp:coreProperties>
</file>