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98" r:id="rId5"/>
    <p:sldId id="299" r:id="rId6"/>
    <p:sldId id="265" r:id="rId7"/>
    <p:sldId id="300" r:id="rId8"/>
    <p:sldId id="301" r:id="rId9"/>
    <p:sldId id="302" r:id="rId10"/>
    <p:sldId id="266" r:id="rId11"/>
    <p:sldId id="303" r:id="rId12"/>
    <p:sldId id="267" r:id="rId13"/>
    <p:sldId id="304" r:id="rId14"/>
    <p:sldId id="268" r:id="rId15"/>
    <p:sldId id="269" r:id="rId16"/>
    <p:sldId id="305" r:id="rId17"/>
    <p:sldId id="270" r:id="rId18"/>
    <p:sldId id="306" r:id="rId19"/>
    <p:sldId id="271" r:id="rId20"/>
    <p:sldId id="307" r:id="rId21"/>
    <p:sldId id="272" r:id="rId22"/>
    <p:sldId id="274" r:id="rId23"/>
    <p:sldId id="275" r:id="rId24"/>
    <p:sldId id="308" r:id="rId25"/>
    <p:sldId id="309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10" r:id="rId34"/>
    <p:sldId id="283" r:id="rId35"/>
    <p:sldId id="295" r:id="rId36"/>
    <p:sldId id="311" r:id="rId37"/>
    <p:sldId id="296" r:id="rId38"/>
    <p:sldId id="312" r:id="rId39"/>
    <p:sldId id="284" r:id="rId40"/>
    <p:sldId id="285" r:id="rId41"/>
    <p:sldId id="297" r:id="rId4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3111" autoAdjust="0"/>
  </p:normalViewPr>
  <p:slideViewPr>
    <p:cSldViewPr snapToGrid="0" snapToObjects="1">
      <p:cViewPr varScale="1">
        <p:scale>
          <a:sx n="56" d="100"/>
          <a:sy n="56" d="100"/>
        </p:scale>
        <p:origin x="1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11/11/2013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Introduction to Java Programming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</a:t>
            </a:r>
            <a:r>
              <a:rPr lang="en-GB" dirty="0" smtClean="0">
                <a:latin typeface="Arial" charset="0"/>
                <a:cs typeface="Arial" charset="0"/>
              </a:rPr>
              <a:t>12: </a:t>
            </a:r>
            <a:r>
              <a:rPr lang="en-GB" dirty="0">
                <a:latin typeface="Arial" charset="0"/>
                <a:cs typeface="Arial" charset="0"/>
              </a:rPr>
              <a:t/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 smtClean="0">
                <a:latin typeface="Arial" charset="0"/>
                <a:cs typeface="Arial" charset="0"/>
              </a:rPr>
              <a:t>Input and Output </a:t>
            </a:r>
            <a:br>
              <a:rPr lang="en-GB" dirty="0" smtClean="0">
                <a:latin typeface="Arial" charset="0"/>
                <a:cs typeface="Arial" charset="0"/>
              </a:rPr>
            </a:br>
            <a:r>
              <a:rPr lang="en-GB" dirty="0" smtClean="0">
                <a:latin typeface="Arial" charset="0"/>
                <a:cs typeface="Arial" charset="0"/>
              </a:rPr>
              <a:t>– Streams and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Buffered Streams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With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unbuffered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I/O, every request handled by operating system which is inefficient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Buffered I/O streams read and write data to/from a memory area known as a buffer and call native input/output API only when buffer is full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Make streams buffered by more wrapping: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(“input.txt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("output.txt"));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BufferedOutputStream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wrapping byte streams</a:t>
            </a:r>
          </a:p>
        </p:txBody>
      </p:sp>
    </p:spTree>
    <p:extLst>
      <p:ext uri="{BB962C8B-B14F-4D97-AF65-F5344CB8AC3E}">
        <p14:creationId xmlns:p14="http://schemas.microsoft.com/office/powerpoint/2010/main" val="30585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Buffered Streams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force a buffered stream to be written out.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Known as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flushing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the buffer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Some output classes have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autoflush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specified by an optional constructor argument, causing the buffer to flush when certain events occur (such as a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statement on a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object)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flush a stream manually, invoke its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Scanning the Stream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196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java.io.*;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Scanner s = null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 = new Scanner(new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(“input.txt")));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while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s.hasNext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7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Scanning the Stream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196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(s != null)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close Scanner when done with it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 has multiple methods for interpreting primitive types,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BigDecimal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use different delimiters to tokenise input and can use locale information for internationalisation</a:t>
            </a:r>
          </a:p>
        </p:txBody>
      </p:sp>
    </p:spTree>
    <p:extLst>
      <p:ext uri="{BB962C8B-B14F-4D97-AF65-F5344CB8AC3E}">
        <p14:creationId xmlns:p14="http://schemas.microsoft.com/office/powerpoint/2010/main" val="7733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Formatting the Stream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Stream objects implementing formatting are instances of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(includes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System.err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Have standard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Have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methods format individual values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Have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which formats almost any number of values based on specifications in a format string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format values in different bases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set the precision for floating point values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set minimum width using padding if necessary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match specified argument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52870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I/O Command Line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Standard Streams (default read keyboard input and write to screen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):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Standard Input (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); </a:t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Standard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Output, 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);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and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Standard Error 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System.err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System.err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are defined as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objects; byte streams with character stream features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pure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bytestream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; wrap to turn into a character stream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(System.in);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9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I/O Command Line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Console is more advanced version of Standard Streams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Has true character streams through reader and writer methods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Supports secure password entry by suppressing echoing and returning a character array not a string for removing from memory as soon as no longer needed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Need to test for availability using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System.console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() which returns the Console object if supported and null if not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Data Streams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73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Data streams support binary I/O of primitive data types and Strings. Implement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DataInput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or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DataOutputInterface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DataInputStream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DataOutputStream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widely used and wrap byte stream objects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		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inputdataFile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new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	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BufferedOutputStream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			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outputdataFile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such as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in.readInt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out.writeInt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value) and analogues for other types do the work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Data Streams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732" cy="4525963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DataOutputStream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uses an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EOFException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catch the end of file rather than an invalid return value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programmer to use correct read and write methods because there is nothing in the input stream to indicate the type of individual values or where they begin.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pure binary data</a:t>
            </a:r>
          </a:p>
        </p:txBody>
      </p:sp>
    </p:spTree>
    <p:extLst>
      <p:ext uri="{BB962C8B-B14F-4D97-AF65-F5344CB8AC3E}">
        <p14:creationId xmlns:p14="http://schemas.microsoft.com/office/powerpoint/2010/main" val="108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Object Streams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73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 streams support I/O of objects (at least those implementing the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interface)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The object stream classes are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mplement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ObjectOutput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, which are </a:t>
            </a:r>
            <a:r>
              <a:rPr lang="en-GB" dirty="0" err="1">
                <a:solidFill>
                  <a:schemeClr val="tx1"/>
                </a:solidFill>
                <a:latin typeface="Arial" charset="0"/>
                <a:cs typeface="Arial" charset="0"/>
              </a:rPr>
              <a:t>subinterfaces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of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DataInput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DataOutput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. 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Hence all primitive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data I/O methods covered in Data Streams are also implemented in object streams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methods simple to use but have the ability to reconstitute all the objects referred to by a particular object</a:t>
            </a:r>
          </a:p>
        </p:txBody>
      </p:sp>
    </p:spTree>
    <p:extLst>
      <p:ext uri="{BB962C8B-B14F-4D97-AF65-F5344CB8AC3E}">
        <p14:creationId xmlns:p14="http://schemas.microsoft.com/office/powerpoint/2010/main" val="724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I/O Streams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Represents an input source or output destination, which may be files, devices, memory, network links, etc. and the data flowing may be bytes, characters, objects, etc.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Streams may simply pass on data or manipulate and transform it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Streams read and write data one item at a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Object Streams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732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BufferedOutputStream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			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outputdataFile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BufferedInputStream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	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inputdataFile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Object();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out.writeObject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ob1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in.readObject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342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File </a:t>
            </a:r>
            <a:r>
              <a:rPr lang="en-GB" dirty="0" smtClean="0">
                <a:ea typeface="Arial Bold"/>
              </a:rPr>
              <a:t>I/O 101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File systems store and organise files in a tree or hierarchical structure with one or more root nodes under which there are directories with files and subdirectories underneath them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file is identified by its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path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beginning from the root node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C:\Windows\System\vital.dll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Absolute paths always include the root element and the full directory list to locate a file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Relative paths need to be combined with another path to make a complete route to access a file</a:t>
            </a:r>
          </a:p>
          <a:p>
            <a:endParaRPr lang="en-GB" dirty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Path Class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Objects from the Path class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are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programmatic representations of paths in the file system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Instances of Path objects reflect the underlying operating system platform and its path syntax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(/home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versus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etc.)</a:t>
            </a:r>
          </a:p>
          <a:p>
            <a:pPr marL="0" indent="0">
              <a:buNone/>
            </a:pPr>
            <a:r>
              <a:rPr lang="en-GB" dirty="0" smtClean="0">
                <a:latin typeface="Arial" charset="0"/>
                <a:cs typeface="Arial" charset="0"/>
              </a:rPr>
              <a:t> 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Path </a:t>
            </a:r>
            <a:r>
              <a:rPr lang="en-GB" dirty="0" smtClean="0">
                <a:ea typeface="Arial Bold"/>
              </a:rPr>
              <a:t>Operations 1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46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Create a Path object using get methods from Paths helper class, e.g.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p1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/dummy”);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p2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(file:///Users/me/Test.java));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Shorthand for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 p3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FileSystems.getDefault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/dummy”);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Path </a:t>
            </a:r>
            <a:r>
              <a:rPr lang="en-GB" dirty="0" smtClean="0">
                <a:ea typeface="Arial Bold"/>
              </a:rPr>
              <a:t>Operations 2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46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Path objects store name elements as a sequence with highest element located at index 0 and lowest element at index n-1 where n is number of elements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ath.toString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converts path to string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path.getFilename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return filename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path.getName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get element at index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path.getNameCount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# of indices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path.subpath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end); /* path fragment from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index to end-1 */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path.getParent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returns parent directory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path.getRoot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returns root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Path </a:t>
            </a:r>
            <a:r>
              <a:rPr lang="en-GB" dirty="0" smtClean="0">
                <a:ea typeface="Arial Bold"/>
              </a:rPr>
              <a:t>Operations 3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1525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to remove redundant elements (., .. , 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the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toUri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to convert a path to a string suitable for a browser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the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toAbsolutePath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to convert a path to an absolute path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the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 to join two paths (no root in partial path argument, result is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home/dummy/test.jar )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p1 =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(“/home/dummy”);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p1.resolve(“test.jar”); 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quals,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allow equality tests and string-like comparisons of paths</a:t>
            </a:r>
          </a:p>
        </p:txBody>
      </p:sp>
    </p:spTree>
    <p:extLst>
      <p:ext uri="{BB962C8B-B14F-4D97-AF65-F5344CB8AC3E}">
        <p14:creationId xmlns:p14="http://schemas.microsoft.com/office/powerpoint/2010/main" val="37778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File Operations </a:t>
            </a:r>
            <a:r>
              <a:rPr lang="en-GB" dirty="0" smtClean="0">
                <a:ea typeface="Arial Bold"/>
              </a:rPr>
              <a:t>Preamble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547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Vital when working with files is to release resources after use. Make use of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try-finally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-with-resources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All methods accessing the file system can throw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and others. Catch these exceptions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Some methods take variable number of arguments (</a:t>
            </a:r>
            <a:r>
              <a:rPr lang="en-GB" i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varargs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so pass in comma-separated list of values or an array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Some methods use method chaining – invoke a method that returns an object, immediately invoke a method on it returning another object, and so on – reducing need for temporary variables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Globs for Pattern Matching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7020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*, matches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any number of characters (including none).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**,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works like * but crosses directory boundaries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?,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matches exactly one character.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Braces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specify a collection of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subpatterns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e.g. {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rob,david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}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matches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“rob", “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david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"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Square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brackets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[] convey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a set of single characters or, when the hyphen character (-) is used, a range of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characters, e.g. [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aeiou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] matches any lowercase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vowel, </a:t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[0-9] any digit, [A-Z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]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any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uppercase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letter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,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[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a-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z,A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-Z] any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uppercase or lowercase letter.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Within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[],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*, ?, and \ match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themselves. All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other characters match themselves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 Match *, ?, etc. using backslash character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Checking a File or Directory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Verify files or directory existence using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Files.exists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Files.notExists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methods returning Booleans – file verified to (not) exist or status unknown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Verify file access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using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Files.isWritable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(file), 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Files.isReadable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(file),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Files.isExecutable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where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an object of type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 beware of Time of check to time of use race condition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Files.isSameFile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Path)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compares two paths to determine if they locate the same file on the file system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Deleting a File or Directory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Files.delete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NoSuchFileException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do stuff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DirectoryNotEmptyException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stuff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File permission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problems 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caught here.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have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deleteIfExists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does not raise an exception if file does not exist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7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Byte Streams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Byte streams perform input and output of 8-bit bytes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Subclasses of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byte streams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java.io.FileInputStream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java.io.FileOutputStream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CopyBytes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null;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= null;</a:t>
            </a:r>
          </a:p>
          <a:p>
            <a:pPr mar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Copying a File or Directory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547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SrcPath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TargetPath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method – note the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varargs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– for file and directory copying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used on directories, copies the directory but not its contents. Need to use recursive copy and file tree walking to get files as well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REPLACE_EXISTING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– Performs the copy even when the target file already exists.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the target is a non-empty directory,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copy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fails with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FileAlreadyExistsException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COPY_ATTRIBUTES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– Copies the file attributes associated with the file to the target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file (file system and platform dependent but last-modified-time  copied) NOFOLLOW_LINKS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– Indicates that symbolic links should not be followed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 (i.e. copy link not its target)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5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Moving a File or Directory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55479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Move a file or directory using the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Files.move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SrcPath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TargetPath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Will fail if target file exists, unless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REPLACE_EXISTING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option used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Empty directories can be moved.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Non-empty directories can be moved if the directory “move” can be accomplished as a renaming</a:t>
            </a:r>
          </a:p>
          <a:p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Need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java.nio.file.StandardCopyOption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Managing File </a:t>
            </a:r>
            <a:r>
              <a:rPr lang="en-GB" dirty="0" err="1" smtClean="0">
                <a:ea typeface="Arial Bold"/>
              </a:rPr>
              <a:t>MetaData</a:t>
            </a:r>
            <a:r>
              <a:rPr lang="en-GB" dirty="0" smtClean="0">
                <a:ea typeface="Arial Bold"/>
              </a:rPr>
              <a:t> 1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Multiple methods for retrieving information about files using Files class, including: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size(Path);  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returns file size in bytes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returns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isRegularFile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returns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isHidden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returns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getLastModifiedTime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 //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FileTime</a:t>
            </a:r>
            <a:endParaRPr lang="en-GB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setLastModifiedTime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FileTime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18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Managing File </a:t>
            </a:r>
            <a:r>
              <a:rPr lang="en-GB" dirty="0" err="1" smtClean="0">
                <a:ea typeface="Arial Bold"/>
              </a:rPr>
              <a:t>MetaData</a:t>
            </a:r>
            <a:r>
              <a:rPr lang="en-GB" dirty="0" smtClean="0">
                <a:ea typeface="Arial Bold"/>
              </a:rPr>
              <a:t> 2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03721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getOwner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setOwner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UserPrincipal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String,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String, Object,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LinkOption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use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readAttributes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 to return multiple attributes into an attributes view object.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views exist –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BasicFileAttributeView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DosFileAttributeView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PosixFileAttributeView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each have appropriate methods for retrieving metadata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8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Reading, Writing and Creating Files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Multiple ways of reading, writing and creating files varying in complexity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Make heavy use of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OpenOptions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parameter, an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enum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including among others: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WRITE – Opens the file for write access.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APPEND – Appends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new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data to the end of the file. U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sed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with the WRITE or CREATE options.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TRUNCATE_EXISTING – Truncates the file to zero bytes. U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sed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with the WRITE option.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CREATE_NEW – Creates a new file and throws an exception if the file already exists.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CREATE –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Opens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file if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exists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or creates a new file if it does not.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DELETE_ON_CLOSE – Deletes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file when the stream is closed. 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Reading, Writing and Creating Files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69215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Reading a File by Using Buffered Stream I/O for text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Charset.forName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("US-ASCII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// pick char set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Files.newBufferedReader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(file, charset))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line = null;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((line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// do stuff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9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Reading, Writing and Creating Files </a:t>
            </a:r>
            <a:r>
              <a:rPr lang="en-GB" dirty="0" smtClean="0">
                <a:ea typeface="Arial Bold"/>
              </a:rPr>
              <a:t>3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69215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Writing a File by Using Buffered Stream I/O for text files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Charset.forName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("US-ASCII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// pick your char set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...;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Files.newBufferedWriter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(file, charset))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optional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OpenOptions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  <a:r>
              <a:rPr lang="en-GB" baseline="30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parameter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(s, 0,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// do something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Reading, Writing and Creating Files </a:t>
            </a:r>
            <a:r>
              <a:rPr lang="en-GB" dirty="0" smtClean="0">
                <a:ea typeface="Arial Bold"/>
              </a:rPr>
              <a:t>4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Reading </a:t>
            </a:r>
            <a:r>
              <a:rPr lang="en-GB" dirty="0">
                <a:solidFill>
                  <a:schemeClr val="tx1"/>
                </a:solidFill>
              </a:rPr>
              <a:t>a File by Using Stream </a:t>
            </a:r>
            <a:r>
              <a:rPr lang="en-GB" dirty="0" smtClean="0">
                <a:solidFill>
                  <a:schemeClr val="tx1"/>
                </a:solidFill>
              </a:rPr>
              <a:t>I/O for </a:t>
            </a:r>
            <a:r>
              <a:rPr lang="en-GB" dirty="0" err="1" smtClean="0">
                <a:solidFill>
                  <a:schemeClr val="tx1"/>
                </a:solidFill>
              </a:rPr>
              <a:t>unbuffered</a:t>
            </a:r>
            <a:r>
              <a:rPr lang="en-GB" dirty="0" smtClean="0">
                <a:solidFill>
                  <a:schemeClr val="tx1"/>
                </a:solidFill>
              </a:rPr>
              <a:t> input stream for reading bytes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file = ...;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Files.newInputStream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(file, OPTIONALOPENOPTIONS);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 =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(in)))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line = null;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((line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// do something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Reading, Writing and Creating Files </a:t>
            </a:r>
            <a:r>
              <a:rPr lang="en-GB" dirty="0" smtClean="0">
                <a:ea typeface="Arial Bold"/>
              </a:rPr>
              <a:t>5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Creating and Writing a File by Using Stream </a:t>
            </a:r>
            <a:r>
              <a:rPr lang="en-GB" dirty="0" smtClean="0">
                <a:solidFill>
                  <a:schemeClr val="tx1"/>
                </a:solidFill>
              </a:rPr>
              <a:t>I/O  writing bytes to an </a:t>
            </a:r>
            <a:r>
              <a:rPr lang="en-GB" dirty="0" err="1" smtClean="0">
                <a:solidFill>
                  <a:schemeClr val="tx1"/>
                </a:solidFill>
              </a:rPr>
              <a:t>unbuffered</a:t>
            </a:r>
            <a:r>
              <a:rPr lang="en-GB" dirty="0" smtClean="0">
                <a:solidFill>
                  <a:schemeClr val="tx1"/>
                </a:solidFill>
              </a:rPr>
              <a:t> output stream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java.nio.file.StandardOpenOption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the string to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byte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 =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...; byte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data[]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s.getBytes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BufferedOutputStream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Files.newOutputStream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(CREATE, APPEND)))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happens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(data, 0,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// do something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Random Access Files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Random access to a file means the ability to maintain a position in a file and to locate a position in a file as opposed to sequential file access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 Java, need channel-based I/O such as provided by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ByteChannel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interface, e.g.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newByteChannel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OpenOption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Returns a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SeekableByteChannel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which supports reading and writing, so need to specify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OpenOptions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has methods: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– Returns the channel's current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position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position(long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– Sets the channel's position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– Reads bytes into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buffer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from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channel</a:t>
            </a: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ByteBuffer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– Writes bytes from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buffer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to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channel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Byte Streams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try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(“input.txt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allow -1 for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EndOfFile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-1)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(in != null)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(out !=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null) {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4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Creating </a:t>
            </a:r>
            <a:r>
              <a:rPr lang="en-GB" dirty="0" smtClean="0">
                <a:ea typeface="Arial Bold"/>
              </a:rPr>
              <a:t> Directories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822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Use the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createDirectory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(Path,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FileAttributes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&lt;?&gt;) method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Can omit the file attributes and use defaults, so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Files.createDirectory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(path);</a:t>
            </a:r>
          </a:p>
        </p:txBody>
      </p:sp>
    </p:spTree>
    <p:extLst>
      <p:ext uri="{BB962C8B-B14F-4D97-AF65-F5344CB8AC3E}">
        <p14:creationId xmlns:p14="http://schemas.microsoft.com/office/powerpoint/2010/main" val="2822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Reading </a:t>
            </a:r>
            <a:r>
              <a:rPr lang="en-GB" dirty="0" smtClean="0">
                <a:ea typeface="Arial Bold"/>
              </a:rPr>
              <a:t>Directories 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2732" cy="4525963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List all entries in a directory using a stream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DirectoryStream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&lt;Path&gt; stream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Files.newDirectoryStream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(Path file: stream)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file.getFileName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DirectoryIteratorException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cannot be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thrown by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only be thrown by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newDirectoryStream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Byte Streams 3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097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Always close streams – hence use of finally block to close both input and output file streams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Test against null to make sure that file closure is against a real object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Note method is throwing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IOException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up the stack chain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Properly should use a character stream for this example as byte stream is very low-level I/O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Character Streams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0635" cy="4525963"/>
          </a:xfrm>
        </p:spPr>
        <p:txBody>
          <a:bodyPr/>
          <a:lstStyle/>
          <a:p>
            <a:r>
              <a:rPr lang="en-GB" dirty="0" smtClean="0">
                <a:latin typeface="Arial" charset="0"/>
                <a:cs typeface="Arial" charset="0"/>
              </a:rPr>
              <a:t>Character streams automatically convert Unicode to local character set.</a:t>
            </a:r>
          </a:p>
          <a:p>
            <a:r>
              <a:rPr lang="en-GB" dirty="0" smtClean="0">
                <a:latin typeface="Arial" charset="0"/>
                <a:cs typeface="Arial" charset="0"/>
              </a:rPr>
              <a:t>Character streams are descended from Reader and Writer classes with </a:t>
            </a:r>
            <a:r>
              <a:rPr lang="en-GB" dirty="0" err="1" smtClean="0">
                <a:latin typeface="Arial" charset="0"/>
                <a:cs typeface="Arial" charset="0"/>
              </a:rPr>
              <a:t>FileReader</a:t>
            </a:r>
            <a:r>
              <a:rPr lang="en-GB" dirty="0" smtClean="0">
                <a:latin typeface="Arial" charset="0"/>
                <a:cs typeface="Arial" charset="0"/>
              </a:rPr>
              <a:t> and </a:t>
            </a:r>
            <a:r>
              <a:rPr lang="en-GB" dirty="0" err="1" smtClean="0">
                <a:latin typeface="Arial" charset="0"/>
                <a:cs typeface="Arial" charset="0"/>
              </a:rPr>
              <a:t>FileWriter</a:t>
            </a:r>
            <a:r>
              <a:rPr lang="en-GB" dirty="0" smtClean="0">
                <a:latin typeface="Arial" charset="0"/>
                <a:cs typeface="Arial" charset="0"/>
              </a:rPr>
              <a:t> as file I/O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java.io.FileReader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java.io.FileWriter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java.io.IOException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CopyCharacters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Character Streams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6" cy="4525963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(“input.txt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(“output.txt");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=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inStream.read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-1)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outStream.write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(c); 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 {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null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inStream.close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null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outStream.close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streams often wrappers for byte streams</a:t>
            </a:r>
          </a:p>
        </p:txBody>
      </p:sp>
    </p:spTree>
    <p:extLst>
      <p:ext uri="{BB962C8B-B14F-4D97-AF65-F5344CB8AC3E}">
        <p14:creationId xmlns:p14="http://schemas.microsoft.com/office/powerpoint/2010/main" val="899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Character Streams 3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543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streams can themselves be wrapped to improve their functionality, say to read and write lines of text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java.io.BufferedReader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java.io.PrintWriter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declarations with:</a:t>
            </a:r>
          </a:p>
          <a:p>
            <a:pPr marL="0" indent="0">
              <a:buNone/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0" indent="0">
              <a:buNone/>
            </a:pP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GB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Character Streams 4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07239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 try block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(“input.txt"));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PrintWriter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("output.txt"));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l;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((l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inStream.readLine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outStream.println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2494</Words>
  <Application>Microsoft Office PowerPoint</Application>
  <PresentationFormat>On-screen Show (4:3)</PresentationFormat>
  <Paragraphs>328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Bold</vt:lpstr>
      <vt:lpstr>Calibri</vt:lpstr>
      <vt:lpstr>Courier New</vt:lpstr>
      <vt:lpstr>Office Theme</vt:lpstr>
      <vt:lpstr>Introduction to Java Programming Lecture 12:  Input and Output  – Streams and Files</vt:lpstr>
      <vt:lpstr>I/O Streams</vt:lpstr>
      <vt:lpstr>Byte Streams</vt:lpstr>
      <vt:lpstr>Byte Streams 2</vt:lpstr>
      <vt:lpstr>Byte Streams 3</vt:lpstr>
      <vt:lpstr>Character Streams</vt:lpstr>
      <vt:lpstr>Character Streams 2</vt:lpstr>
      <vt:lpstr>Character Streams 3</vt:lpstr>
      <vt:lpstr>Character Streams 4</vt:lpstr>
      <vt:lpstr>Buffered Streams</vt:lpstr>
      <vt:lpstr>Buffered Streams 2</vt:lpstr>
      <vt:lpstr>Scanning the Stream</vt:lpstr>
      <vt:lpstr>Scanning the Stream</vt:lpstr>
      <vt:lpstr>Formatting the Stream</vt:lpstr>
      <vt:lpstr>I/O Command Line</vt:lpstr>
      <vt:lpstr>I/O Command Line 2</vt:lpstr>
      <vt:lpstr>Data Streams 1</vt:lpstr>
      <vt:lpstr>Data Streams 2</vt:lpstr>
      <vt:lpstr>Object Streams</vt:lpstr>
      <vt:lpstr>Object Streams 2</vt:lpstr>
      <vt:lpstr>File I/O 101</vt:lpstr>
      <vt:lpstr>Path Class</vt:lpstr>
      <vt:lpstr>Path Operations 1</vt:lpstr>
      <vt:lpstr>Path Operations 2</vt:lpstr>
      <vt:lpstr>Path Operations 3</vt:lpstr>
      <vt:lpstr>File Operations Preamble</vt:lpstr>
      <vt:lpstr>Globs for Pattern Matching</vt:lpstr>
      <vt:lpstr>Checking a File or Directory</vt:lpstr>
      <vt:lpstr>Deleting a File or Directory</vt:lpstr>
      <vt:lpstr>Copying a File or Directory</vt:lpstr>
      <vt:lpstr>Moving a File or Directory</vt:lpstr>
      <vt:lpstr>Managing File MetaData 1</vt:lpstr>
      <vt:lpstr>Managing File MetaData 2</vt:lpstr>
      <vt:lpstr>Reading, Writing and Creating Files 1</vt:lpstr>
      <vt:lpstr>Reading, Writing and Creating Files 2</vt:lpstr>
      <vt:lpstr>Reading, Writing and Creating Files 3</vt:lpstr>
      <vt:lpstr>Reading, Writing and Creating Files 4</vt:lpstr>
      <vt:lpstr>Reading, Writing and Creating Files 5</vt:lpstr>
      <vt:lpstr>Random Access Files</vt:lpstr>
      <vt:lpstr>Creating  Directories</vt:lpstr>
      <vt:lpstr>Reading Directories </vt:lpstr>
    </vt:vector>
  </TitlesOfParts>
  <Company>designflavour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59</cp:revision>
  <dcterms:created xsi:type="dcterms:W3CDTF">2011-03-16T14:24:04Z</dcterms:created>
  <dcterms:modified xsi:type="dcterms:W3CDTF">2013-11-11T10:39:37Z</dcterms:modified>
</cp:coreProperties>
</file>