
<file path=[Content_Types].xml><?xml version="1.0" encoding="utf-8"?>
<Types xmlns="http://schemas.openxmlformats.org/package/2006/content-types">
  <Default Extension="png" ContentType="image/png"/>
  <Default Extension="bin" ContentType="application/vnd.ms-office.activeX"/>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activeX/activeX1.xml" ContentType="application/vnd.ms-office.activeX+xml"/>
  <Override PartName="/ppt/embeddings/oleObject1.bin" ContentType="application/vnd.openxmlformats-officedocument.oleObject"/>
  <Override PartName="/ppt/activeX/activeX2.xml" ContentType="application/vnd.ms-office.activeX+xml"/>
  <Override PartName="/ppt/embeddings/oleObject2.bin" ContentType="application/vnd.openxmlformats-officedocument.oleObject"/>
  <Override PartName="/ppt/activeX/activeX3.xml" ContentType="application/vnd.ms-office.activeX+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63" r:id="rId6"/>
    <p:sldId id="265" r:id="rId7"/>
    <p:sldId id="264" r:id="rId8"/>
    <p:sldId id="266" r:id="rId9"/>
    <p:sldId id="268" r:id="rId10"/>
    <p:sldId id="269" r:id="rId11"/>
    <p:sldId id="270" r:id="rId12"/>
    <p:sldId id="271" r:id="rId13"/>
    <p:sldId id="272" r:id="rId14"/>
    <p:sldId id="273" r:id="rId15"/>
    <p:sldId id="274" r:id="rId16"/>
    <p:sldId id="275" r:id="rId17"/>
    <p:sldId id="276" r:id="rId18"/>
    <p:sldId id="277" r:id="rId19"/>
    <p:sldId id="279" r:id="rId20"/>
    <p:sldId id="278" r:id="rId21"/>
    <p:sldId id="280" r:id="rId22"/>
    <p:sldId id="281" r:id="rId23"/>
    <p:sldId id="282" r:id="rId24"/>
    <p:sldId id="283" r:id="rId25"/>
    <p:sldId id="284" r:id="rId26"/>
    <p:sldId id="285" r:id="rId27"/>
    <p:sldId id="286" r:id="rId28"/>
    <p:sldId id="288" r:id="rId29"/>
    <p:sldId id="289" r:id="rId30"/>
    <p:sldId id="287" r:id="rId31"/>
    <p:sldId id="290" r:id="rId32"/>
    <p:sldId id="291" r:id="rId33"/>
    <p:sldId id="292" r:id="rId34"/>
    <p:sldId id="293" r:id="rId35"/>
    <p:sldId id="294" r:id="rId36"/>
    <p:sldId id="295" r:id="rId37"/>
    <p:sldId id="296" r:id="rId38"/>
    <p:sldId id="297" r:id="rId39"/>
    <p:sldId id="298" r:id="rId40"/>
    <p:sldId id="299" r:id="rId41"/>
    <p:sldId id="301" r:id="rId42"/>
    <p:sldId id="300" r:id="rId43"/>
  </p:sldIdLst>
  <p:sldSz cx="9144000" cy="6858000" type="screen4x3"/>
  <p:notesSz cx="6858000" cy="9144000"/>
  <p:defaultTextStyle>
    <a:defPPr>
      <a:defRPr lang="en-GB"/>
    </a:defPPr>
    <a:lvl1pPr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sz="4000" kern="1200">
        <a:solidFill>
          <a:schemeClr val="tx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4000" kern="1200">
        <a:solidFill>
          <a:schemeClr val="tx2"/>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9532" autoAdjust="0"/>
  </p:normalViewPr>
  <p:slideViewPr>
    <p:cSldViewPr>
      <p:cViewPr varScale="1">
        <p:scale>
          <a:sx n="73" d="100"/>
          <a:sy n="73" d="100"/>
        </p:scale>
        <p:origin x="-106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468A3EB3-C099-4FC6-847E-35B0779C9AA9}" type="slidenum">
              <a:rPr lang="en-GB"/>
              <a:pPr/>
              <a:t>‹#›</a:t>
            </a:fld>
            <a:endParaRPr lang="en-GB"/>
          </a:p>
        </p:txBody>
      </p:sp>
    </p:spTree>
    <p:extLst>
      <p:ext uri="{BB962C8B-B14F-4D97-AF65-F5344CB8AC3E}">
        <p14:creationId xmlns:p14="http://schemas.microsoft.com/office/powerpoint/2010/main" val="51565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92994E76-131A-4420-B90E-DB0EA89963F1}" type="slidenum">
              <a:rPr lang="en-GB"/>
              <a:pPr/>
              <a:t>‹#›</a:t>
            </a:fld>
            <a:endParaRPr lang="en-GB"/>
          </a:p>
        </p:txBody>
      </p:sp>
    </p:spTree>
    <p:extLst>
      <p:ext uri="{BB962C8B-B14F-4D97-AF65-F5344CB8AC3E}">
        <p14:creationId xmlns:p14="http://schemas.microsoft.com/office/powerpoint/2010/main" val="47174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73F2F77A-E9F6-4E4E-B49F-B5C8A007BB72}" type="slidenum">
              <a:rPr lang="en-GB"/>
              <a:pPr/>
              <a:t>‹#›</a:t>
            </a:fld>
            <a:endParaRPr lang="en-GB"/>
          </a:p>
        </p:txBody>
      </p:sp>
    </p:spTree>
    <p:extLst>
      <p:ext uri="{BB962C8B-B14F-4D97-AF65-F5344CB8AC3E}">
        <p14:creationId xmlns:p14="http://schemas.microsoft.com/office/powerpoint/2010/main" val="2673925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Online Image Placeholder 2"/>
          <p:cNvSpPr>
            <a:spLocks noGrp="1"/>
          </p:cNvSpPr>
          <p:nvPr>
            <p:ph type="clipArt" sz="half" idx="1"/>
          </p:nvPr>
        </p:nvSpPr>
        <p:spPr>
          <a:xfrm>
            <a:off x="685800" y="1600200"/>
            <a:ext cx="3810000" cy="4495800"/>
          </a:xfrm>
        </p:spPr>
        <p:txBody>
          <a:bodyPr/>
          <a:lstStyle/>
          <a:p>
            <a:endParaRPr lang="en-GB"/>
          </a:p>
        </p:txBody>
      </p:sp>
      <p:sp>
        <p:nvSpPr>
          <p:cNvPr id="4" name="Text Placeholder 3"/>
          <p:cNvSpPr>
            <a:spLocks noGrp="1"/>
          </p:cNvSpPr>
          <p:nvPr>
            <p:ph type="body" sz="half" idx="2"/>
          </p:nvPr>
        </p:nvSpPr>
        <p:spPr>
          <a:xfrm>
            <a:off x="46482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0EE86370-D9DE-4271-AC42-0D968C8BADE1}" type="slidenum">
              <a:rPr lang="en-GB"/>
              <a:pPr/>
              <a:t>‹#›</a:t>
            </a:fld>
            <a:endParaRPr lang="en-GB"/>
          </a:p>
        </p:txBody>
      </p:sp>
    </p:spTree>
    <p:extLst>
      <p:ext uri="{BB962C8B-B14F-4D97-AF65-F5344CB8AC3E}">
        <p14:creationId xmlns:p14="http://schemas.microsoft.com/office/powerpoint/2010/main" val="60367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Online Image Placeholder 3"/>
          <p:cNvSpPr>
            <a:spLocks noGrp="1"/>
          </p:cNvSpPr>
          <p:nvPr>
            <p:ph type="clipArt" sz="half" idx="2"/>
          </p:nvPr>
        </p:nvSpPr>
        <p:spPr>
          <a:xfrm>
            <a:off x="4648200" y="1600200"/>
            <a:ext cx="3810000" cy="4495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6A08F302-AEC4-44F3-99FD-C564A2A0C9C6}" type="slidenum">
              <a:rPr lang="en-GB"/>
              <a:pPr/>
              <a:t>‹#›</a:t>
            </a:fld>
            <a:endParaRPr lang="en-GB"/>
          </a:p>
        </p:txBody>
      </p:sp>
    </p:spTree>
    <p:extLst>
      <p:ext uri="{BB962C8B-B14F-4D97-AF65-F5344CB8AC3E}">
        <p14:creationId xmlns:p14="http://schemas.microsoft.com/office/powerpoint/2010/main" val="2081641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hart Placeholder 3"/>
          <p:cNvSpPr>
            <a:spLocks noGrp="1"/>
          </p:cNvSpPr>
          <p:nvPr>
            <p:ph type="chart" sz="half" idx="2"/>
          </p:nvPr>
        </p:nvSpPr>
        <p:spPr>
          <a:xfrm>
            <a:off x="4648200" y="1600200"/>
            <a:ext cx="3810000" cy="4495800"/>
          </a:xfrm>
        </p:spPr>
        <p:txBody>
          <a:bodyPr/>
          <a:lstStyle/>
          <a:p>
            <a:endParaRPr lang="en-GB"/>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1270AC4-5608-457F-A8A9-5C6BEDBCD2F0}" type="slidenum">
              <a:rPr lang="en-GB"/>
              <a:pPr/>
              <a:t>‹#›</a:t>
            </a:fld>
            <a:endParaRPr lang="en-GB"/>
          </a:p>
        </p:txBody>
      </p:sp>
    </p:spTree>
    <p:extLst>
      <p:ext uri="{BB962C8B-B14F-4D97-AF65-F5344CB8AC3E}">
        <p14:creationId xmlns:p14="http://schemas.microsoft.com/office/powerpoint/2010/main" val="50189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6646AA-4184-476B-B078-FCD1197FA0F0}" type="slidenum">
              <a:rPr lang="en-GB"/>
              <a:pPr/>
              <a:t>‹#›</a:t>
            </a:fld>
            <a:endParaRPr lang="en-GB"/>
          </a:p>
        </p:txBody>
      </p:sp>
    </p:spTree>
    <p:extLst>
      <p:ext uri="{BB962C8B-B14F-4D97-AF65-F5344CB8AC3E}">
        <p14:creationId xmlns:p14="http://schemas.microsoft.com/office/powerpoint/2010/main" val="1568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6484862E-1C1B-4B16-B2D6-7798B74D7E09}" type="slidenum">
              <a:rPr lang="en-GB"/>
              <a:pPr/>
              <a:t>‹#›</a:t>
            </a:fld>
            <a:endParaRPr lang="en-GB"/>
          </a:p>
        </p:txBody>
      </p:sp>
    </p:spTree>
    <p:extLst>
      <p:ext uri="{BB962C8B-B14F-4D97-AF65-F5344CB8AC3E}">
        <p14:creationId xmlns:p14="http://schemas.microsoft.com/office/powerpoint/2010/main" val="275476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858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5E3FB8D0-8A25-4025-BCB9-F8D0BE0320E9}" type="slidenum">
              <a:rPr lang="en-GB"/>
              <a:pPr/>
              <a:t>‹#›</a:t>
            </a:fld>
            <a:endParaRPr lang="en-GB"/>
          </a:p>
        </p:txBody>
      </p:sp>
    </p:spTree>
    <p:extLst>
      <p:ext uri="{BB962C8B-B14F-4D97-AF65-F5344CB8AC3E}">
        <p14:creationId xmlns:p14="http://schemas.microsoft.com/office/powerpoint/2010/main" val="3646511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0B296D2F-C7DF-4B9A-AE6D-36B6805A8681}" type="slidenum">
              <a:rPr lang="en-GB"/>
              <a:pPr/>
              <a:t>‹#›</a:t>
            </a:fld>
            <a:endParaRPr lang="en-GB"/>
          </a:p>
        </p:txBody>
      </p:sp>
    </p:spTree>
    <p:extLst>
      <p:ext uri="{BB962C8B-B14F-4D97-AF65-F5344CB8AC3E}">
        <p14:creationId xmlns:p14="http://schemas.microsoft.com/office/powerpoint/2010/main" val="2764214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7740D10B-A38B-4B4A-8FD1-B6AD3B9DA0B2}" type="slidenum">
              <a:rPr lang="en-GB"/>
              <a:pPr/>
              <a:t>‹#›</a:t>
            </a:fld>
            <a:endParaRPr lang="en-GB"/>
          </a:p>
        </p:txBody>
      </p:sp>
    </p:spTree>
    <p:extLst>
      <p:ext uri="{BB962C8B-B14F-4D97-AF65-F5344CB8AC3E}">
        <p14:creationId xmlns:p14="http://schemas.microsoft.com/office/powerpoint/2010/main" val="116421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A2253B8B-C763-41DB-9594-8E7F260D1BD2}" type="slidenum">
              <a:rPr lang="en-GB"/>
              <a:pPr/>
              <a:t>‹#›</a:t>
            </a:fld>
            <a:endParaRPr lang="en-GB"/>
          </a:p>
        </p:txBody>
      </p:sp>
    </p:spTree>
    <p:extLst>
      <p:ext uri="{BB962C8B-B14F-4D97-AF65-F5344CB8AC3E}">
        <p14:creationId xmlns:p14="http://schemas.microsoft.com/office/powerpoint/2010/main" val="408666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3A5E05B-C0AB-473E-9E71-6A335A9F2872}" type="slidenum">
              <a:rPr lang="en-GB"/>
              <a:pPr/>
              <a:t>‹#›</a:t>
            </a:fld>
            <a:endParaRPr lang="en-GB"/>
          </a:p>
        </p:txBody>
      </p:sp>
    </p:spTree>
    <p:extLst>
      <p:ext uri="{BB962C8B-B14F-4D97-AF65-F5344CB8AC3E}">
        <p14:creationId xmlns:p14="http://schemas.microsoft.com/office/powerpoint/2010/main" val="2116087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997F4DF9-DBAB-42F3-9745-DF48E86EDA36}" type="slidenum">
              <a:rPr lang="en-GB"/>
              <a:pPr/>
              <a:t>‹#›</a:t>
            </a:fld>
            <a:endParaRPr lang="en-GB"/>
          </a:p>
        </p:txBody>
      </p:sp>
    </p:spTree>
    <p:extLst>
      <p:ext uri="{BB962C8B-B14F-4D97-AF65-F5344CB8AC3E}">
        <p14:creationId xmlns:p14="http://schemas.microsoft.com/office/powerpoint/2010/main" val="1363875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685800" y="1600200"/>
            <a:ext cx="7772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defRPr>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defRPr>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fld id="{B6656CDC-576B-4B37-BEBB-D1F8F41269D9}" type="slidenum">
              <a:rPr lang="en-GB"/>
              <a:pPr/>
              <a:t>‹#›</a:t>
            </a:fld>
            <a:endParaRPr lang="en-GB"/>
          </a:p>
        </p:txBody>
      </p:sp>
      <p:pic>
        <p:nvPicPr>
          <p:cNvPr id="1031" name="Picture 7"/>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20955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981950" y="0"/>
            <a:ext cx="11620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fontAlgn="base">
        <a:spcBef>
          <a:spcPct val="0"/>
        </a:spcBef>
        <a:spcAft>
          <a:spcPct val="0"/>
        </a:spcAft>
        <a:defRPr sz="4000" kern="1200">
          <a:solidFill>
            <a:schemeClr val="tx2"/>
          </a:solidFill>
          <a:latin typeface="+mj-lt"/>
          <a:ea typeface="+mj-ea"/>
          <a:cs typeface="+mj-cs"/>
        </a:defRPr>
      </a:lvl1pPr>
      <a:lvl2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2pPr>
      <a:lvl3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3pPr>
      <a:lvl4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4pPr>
      <a:lvl5pPr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5pPr>
      <a:lvl6pPr marL="4572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6pPr>
      <a:lvl7pPr marL="9144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7pPr>
      <a:lvl8pPr marL="13716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8pPr>
      <a:lvl9pPr marL="1828800" algn="ctr" rtl="0" fontAlgn="base">
        <a:spcBef>
          <a:spcPct val="0"/>
        </a:spcBef>
        <a:spcAft>
          <a:spcPct val="0"/>
        </a:spcAft>
        <a:defRPr sz="4000">
          <a:solidFill>
            <a:schemeClr val="tx2"/>
          </a:solidFill>
          <a:latin typeface="Arial" panose="020B0604020202020204" pitchFamily="34" charset="0"/>
          <a:cs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control" Target="../activeX/activeX3.xml"/><Relationship Id="rId1" Type="http://schemas.openxmlformats.org/officeDocument/2006/relationships/vmlDrawing" Target="../drawings/vmlDrawing3.v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7.png"/><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arm1-memoryread2.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066800"/>
            <a:ext cx="7772400" cy="1143000"/>
          </a:xfrm>
        </p:spPr>
        <p:txBody>
          <a:bodyPr anchor="ctr"/>
          <a:lstStyle/>
          <a:p>
            <a:r>
              <a:rPr lang="en-GB" sz="4000" dirty="0" smtClean="0">
                <a:solidFill>
                  <a:schemeClr val="tx1"/>
                </a:solidFill>
              </a:rPr>
              <a:t>Platforms</a:t>
            </a:r>
            <a:r>
              <a:rPr lang="en-GB" sz="4000" dirty="0">
                <a:solidFill>
                  <a:srgbClr val="FFFFFF"/>
                </a:solidFill>
              </a:rPr>
              <a:t/>
            </a:r>
            <a:br>
              <a:rPr lang="en-GB" sz="4000" dirty="0">
                <a:solidFill>
                  <a:srgbClr val="FFFFFF"/>
                </a:solidFill>
              </a:rPr>
            </a:br>
            <a:endParaRPr lang="en-GB" sz="4000" dirty="0">
              <a:solidFill>
                <a:srgbClr val="FFFFFF"/>
              </a:solidFill>
            </a:endParaRPr>
          </a:p>
        </p:txBody>
      </p:sp>
      <p:sp>
        <p:nvSpPr>
          <p:cNvPr id="2051" name="Rectangle 3"/>
          <p:cNvSpPr>
            <a:spLocks noGrp="1" noChangeArrowheads="1"/>
          </p:cNvSpPr>
          <p:nvPr>
            <p:ph type="subTitle" idx="1"/>
          </p:nvPr>
        </p:nvSpPr>
        <p:spPr>
          <a:xfrm>
            <a:off x="914400" y="2971800"/>
            <a:ext cx="7086600" cy="2667000"/>
          </a:xfrm>
        </p:spPr>
        <p:txBody>
          <a:bodyPr/>
          <a:lstStyle/>
          <a:p>
            <a:r>
              <a:rPr lang="en-GB" sz="3200" dirty="0"/>
              <a:t>Lecture </a:t>
            </a:r>
            <a:r>
              <a:rPr lang="en-GB" sz="3200" dirty="0" smtClean="0"/>
              <a:t>4A:</a:t>
            </a:r>
            <a:r>
              <a:rPr lang="en-GB" sz="3200" dirty="0"/>
              <a:t/>
            </a:r>
            <a:br>
              <a:rPr lang="en-GB" sz="3200" dirty="0"/>
            </a:br>
            <a:r>
              <a:rPr lang="en-GB" sz="3200" dirty="0">
                <a:latin typeface="Tahoma" panose="020B0604030504040204" pitchFamily="34" charset="0"/>
              </a:rPr>
              <a:t>Microprocessor and Memory Basics</a:t>
            </a:r>
          </a:p>
          <a:p>
            <a:endParaRPr lang="en-GB" sz="3200" dirty="0">
              <a:latin typeface="Tahom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Writing data to memory</a:t>
            </a:r>
          </a:p>
        </p:txBody>
      </p:sp>
      <p:sp>
        <p:nvSpPr>
          <p:cNvPr id="15363" name="Rectangle 3"/>
          <p:cNvSpPr>
            <a:spLocks noGrp="1" noChangeArrowheads="1"/>
          </p:cNvSpPr>
          <p:nvPr>
            <p:ph type="body" idx="1"/>
          </p:nvPr>
        </p:nvSpPr>
        <p:spPr/>
        <p:txBody>
          <a:bodyPr/>
          <a:lstStyle/>
          <a:p>
            <a:pPr>
              <a:lnSpc>
                <a:spcPct val="90000"/>
              </a:lnSpc>
              <a:spcBef>
                <a:spcPct val="0"/>
              </a:spcBef>
              <a:spcAft>
                <a:spcPts val="1413"/>
              </a:spcAft>
            </a:pPr>
            <a:r>
              <a:rPr lang="en-GB" sz="2800"/>
              <a:t>Writing data to memory is usually referred to as storing data to memory from the processor. </a:t>
            </a:r>
          </a:p>
          <a:p>
            <a:pPr lvl="1">
              <a:lnSpc>
                <a:spcPct val="90000"/>
              </a:lnSpc>
              <a:spcBef>
                <a:spcPct val="0"/>
              </a:spcBef>
              <a:spcAft>
                <a:spcPts val="1125"/>
              </a:spcAft>
            </a:pPr>
            <a:r>
              <a:rPr lang="en-GB" sz="2400"/>
              <a:t>1. Set the </a:t>
            </a:r>
            <a:r>
              <a:rPr lang="en-GB" sz="2400" b="1"/>
              <a:t>address</a:t>
            </a:r>
            <a:r>
              <a:rPr lang="en-GB" sz="2400"/>
              <a:t> (of the memory location) on the </a:t>
            </a:r>
            <a:r>
              <a:rPr lang="en-GB" sz="2400" b="1"/>
              <a:t>address bus</a:t>
            </a:r>
            <a:r>
              <a:rPr lang="en-GB" sz="2400"/>
              <a:t>.</a:t>
            </a:r>
          </a:p>
          <a:p>
            <a:pPr lvl="1">
              <a:lnSpc>
                <a:spcPct val="90000"/>
              </a:lnSpc>
              <a:spcBef>
                <a:spcPct val="0"/>
              </a:spcBef>
              <a:spcAft>
                <a:spcPts val="1125"/>
              </a:spcAft>
            </a:pPr>
            <a:r>
              <a:rPr lang="en-GB" sz="2400"/>
              <a:t>2. Set the </a:t>
            </a:r>
            <a:r>
              <a:rPr lang="en-GB" sz="2400" b="1"/>
              <a:t>read/write</a:t>
            </a:r>
            <a:r>
              <a:rPr lang="en-GB" sz="2400"/>
              <a:t> wire of the </a:t>
            </a:r>
            <a:r>
              <a:rPr lang="en-GB" sz="2400" b="1"/>
              <a:t>control bus</a:t>
            </a:r>
            <a:r>
              <a:rPr lang="en-GB" sz="2400"/>
              <a:t> low (i.e. request a write operation).</a:t>
            </a:r>
          </a:p>
          <a:p>
            <a:pPr lvl="1">
              <a:lnSpc>
                <a:spcPct val="90000"/>
              </a:lnSpc>
              <a:spcBef>
                <a:spcPct val="0"/>
              </a:spcBef>
              <a:spcAft>
                <a:spcPts val="1125"/>
              </a:spcAft>
            </a:pPr>
            <a:r>
              <a:rPr lang="en-GB" sz="2400"/>
              <a:t>3. Set the </a:t>
            </a:r>
            <a:r>
              <a:rPr lang="en-GB" sz="2400" b="1"/>
              <a:t>address valid</a:t>
            </a:r>
            <a:r>
              <a:rPr lang="en-GB" sz="2400"/>
              <a:t> control wire high.</a:t>
            </a:r>
          </a:p>
          <a:p>
            <a:pPr lvl="1">
              <a:lnSpc>
                <a:spcPct val="90000"/>
              </a:lnSpc>
              <a:spcBef>
                <a:spcPct val="0"/>
              </a:spcBef>
              <a:spcAft>
                <a:spcPts val="1125"/>
              </a:spcAft>
            </a:pPr>
            <a:r>
              <a:rPr lang="en-GB" sz="2400"/>
              <a:t>4. This </a:t>
            </a:r>
            <a:r>
              <a:rPr lang="en-GB" sz="2400" b="1"/>
              <a:t>address valid</a:t>
            </a:r>
            <a:r>
              <a:rPr lang="en-GB" sz="2400"/>
              <a:t> signal, together with the value on the </a:t>
            </a:r>
            <a:r>
              <a:rPr lang="en-GB" sz="2400" b="1"/>
              <a:t>address bus</a:t>
            </a:r>
            <a:r>
              <a:rPr lang="en-GB" sz="2400"/>
              <a:t> will activate the </a:t>
            </a:r>
            <a:r>
              <a:rPr lang="en-GB" sz="2400" b="1"/>
              <a:t>chip select</a:t>
            </a:r>
            <a:r>
              <a:rPr lang="en-GB" sz="2400"/>
              <a:t> wire on the appropriate memory chip.</a:t>
            </a:r>
          </a:p>
          <a:p>
            <a:pPr>
              <a:lnSpc>
                <a:spcPct val="90000"/>
              </a:lnSpc>
            </a:pPr>
            <a:endParaRPr lang="en-GB" sz="28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Writing data to memory</a:t>
            </a:r>
          </a:p>
        </p:txBody>
      </p:sp>
      <p:sp>
        <p:nvSpPr>
          <p:cNvPr id="16387" name="Rectangle 3"/>
          <p:cNvSpPr>
            <a:spLocks noGrp="1" noChangeArrowheads="1"/>
          </p:cNvSpPr>
          <p:nvPr>
            <p:ph type="body" idx="1"/>
          </p:nvPr>
        </p:nvSpPr>
        <p:spPr/>
        <p:txBody>
          <a:bodyPr/>
          <a:lstStyle/>
          <a:p>
            <a:pPr lvl="1">
              <a:spcBef>
                <a:spcPct val="0"/>
              </a:spcBef>
              <a:spcAft>
                <a:spcPts val="1125"/>
              </a:spcAft>
            </a:pPr>
            <a:r>
              <a:rPr lang="en-GB" sz="2400"/>
              <a:t>5. Place the value to be stored onto the </a:t>
            </a:r>
            <a:r>
              <a:rPr lang="en-GB" sz="2400" b="1"/>
              <a:t>data bus</a:t>
            </a:r>
            <a:r>
              <a:rPr lang="en-GB" sz="2400"/>
              <a:t>.</a:t>
            </a:r>
          </a:p>
          <a:p>
            <a:pPr lvl="1">
              <a:spcBef>
                <a:spcPct val="0"/>
              </a:spcBef>
              <a:spcAft>
                <a:spcPts val="1125"/>
              </a:spcAft>
            </a:pPr>
            <a:r>
              <a:rPr lang="en-GB" sz="2400"/>
              <a:t>6. The value on the </a:t>
            </a:r>
            <a:r>
              <a:rPr lang="en-GB" sz="2400" b="1"/>
              <a:t>data bus</a:t>
            </a:r>
            <a:r>
              <a:rPr lang="en-GB" sz="2400"/>
              <a:t> is then written into the correct memory location.</a:t>
            </a:r>
          </a:p>
          <a:p>
            <a:pPr lvl="1">
              <a:spcBef>
                <a:spcPct val="0"/>
              </a:spcBef>
              <a:spcAft>
                <a:spcPts val="1125"/>
              </a:spcAft>
            </a:pPr>
            <a:r>
              <a:rPr lang="en-GB" sz="2400"/>
              <a:t>7. The </a:t>
            </a:r>
            <a:r>
              <a:rPr lang="en-GB" sz="2400" b="1"/>
              <a:t>read/write</a:t>
            </a:r>
            <a:r>
              <a:rPr lang="en-GB" sz="2400"/>
              <a:t> wire is now set high, while the </a:t>
            </a:r>
            <a:r>
              <a:rPr lang="en-GB" sz="2400" b="1"/>
              <a:t>address valid</a:t>
            </a:r>
            <a:r>
              <a:rPr lang="en-GB" sz="2400"/>
              <a:t> and </a:t>
            </a:r>
            <a:r>
              <a:rPr lang="en-GB" sz="2400" b="1"/>
              <a:t>chip select</a:t>
            </a:r>
            <a:r>
              <a:rPr lang="en-GB" sz="2400"/>
              <a:t> wires can now all be set low.</a:t>
            </a:r>
          </a:p>
          <a:p>
            <a:pPr>
              <a:spcBef>
                <a:spcPct val="0"/>
              </a:spcBef>
              <a:spcAft>
                <a:spcPts val="1413"/>
              </a:spcAft>
            </a:pPr>
            <a:r>
              <a:rPr lang="en-GB" sz="2800"/>
              <a:t>Each processor architecture varies in terms of the signal wire names and the exact timings when signals change.</a:t>
            </a:r>
          </a:p>
          <a:p>
            <a:endParaRPr lang="en-GB" sz="2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Writing data to memory</a:t>
            </a:r>
          </a:p>
        </p:txBody>
      </p:sp>
      <p:graphicFrame>
        <p:nvGraphicFramePr>
          <p:cNvPr id="17412" name="Object 4">
            <a:hlinkClick r:id="" action="ppaction://ole?verb=0"/>
          </p:cNvPr>
          <p:cNvGraphicFramePr>
            <a:graphicFrameLocks noChangeAspect="1"/>
          </p:cNvGraphicFramePr>
          <p:nvPr/>
        </p:nvGraphicFramePr>
        <p:xfrm>
          <a:off x="4114800" y="3071813"/>
          <a:ext cx="914400" cy="714375"/>
        </p:xfrm>
        <a:graphic>
          <a:graphicData uri="http://schemas.openxmlformats.org/presentationml/2006/ole">
            <mc:AlternateContent xmlns:mc="http://schemas.openxmlformats.org/markup-compatibility/2006">
              <mc:Choice xmlns:v="urn:schemas-microsoft-com:vml" Requires="v">
                <p:oleObj spid="_x0000_s50196" name="Package" showAsIcon="1" r:id="rId4" imgW="914400" imgH="714240" progId="Package">
                  <p:embed/>
                </p:oleObj>
              </mc:Choice>
              <mc:Fallback>
                <p:oleObj name="Package" showAsIcon="1" r:id="rId4" imgW="914400" imgH="714240" progId="Packag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071813"/>
                        <a:ext cx="914400"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50195" name="ShockwaveFlash1" r:id="rId2" imgW="7918560" imgH="5073480"/>
        </mc:Choice>
        <mc:Fallback>
          <p:control name="ShockwaveFlash1" r:id="rId2" imgW="7918560" imgH="5073480">
            <p:pic>
              <p:nvPicPr>
                <p:cNvPr id="0" name="ShockwaveFlash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684213" y="1557338"/>
                  <a:ext cx="7918450" cy="50736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t>Memory Address Capacity</a:t>
            </a:r>
          </a:p>
        </p:txBody>
      </p:sp>
      <p:sp>
        <p:nvSpPr>
          <p:cNvPr id="18435" name="Rectangle 3"/>
          <p:cNvSpPr>
            <a:spLocks noGrp="1" noChangeArrowheads="1"/>
          </p:cNvSpPr>
          <p:nvPr>
            <p:ph type="body" idx="1"/>
          </p:nvPr>
        </p:nvSpPr>
        <p:spPr/>
        <p:txBody>
          <a:bodyPr/>
          <a:lstStyle/>
          <a:p>
            <a:pPr>
              <a:lnSpc>
                <a:spcPct val="90000"/>
              </a:lnSpc>
              <a:spcBef>
                <a:spcPct val="0"/>
              </a:spcBef>
              <a:spcAft>
                <a:spcPts val="1413"/>
              </a:spcAft>
            </a:pPr>
            <a:r>
              <a:rPr lang="en-GB" sz="2800"/>
              <a:t>Let </a:t>
            </a:r>
            <a:r>
              <a:rPr lang="en-GB" sz="2800" i="1"/>
              <a:t>a</a:t>
            </a:r>
            <a:r>
              <a:rPr lang="en-GB" sz="2800"/>
              <a:t> = number of address wires and </a:t>
            </a:r>
            <a:r>
              <a:rPr lang="en-GB" sz="2800" i="1"/>
              <a:t>d</a:t>
            </a:r>
            <a:r>
              <a:rPr lang="en-GB" sz="2800"/>
              <a:t> = number of data wires.</a:t>
            </a:r>
          </a:p>
          <a:p>
            <a:pPr>
              <a:lnSpc>
                <a:spcPct val="90000"/>
              </a:lnSpc>
              <a:spcBef>
                <a:spcPct val="0"/>
              </a:spcBef>
              <a:spcAft>
                <a:spcPts val="1413"/>
              </a:spcAft>
            </a:pPr>
            <a:r>
              <a:rPr lang="en-GB" sz="2800"/>
              <a:t> </a:t>
            </a:r>
            <a:r>
              <a:rPr lang="en-GB" sz="2800" i="1"/>
              <a:t>a</a:t>
            </a:r>
            <a:r>
              <a:rPr lang="en-GB" sz="2800"/>
              <a:t> is the </a:t>
            </a:r>
            <a:r>
              <a:rPr lang="en-GB" sz="2800" b="1"/>
              <a:t>width</a:t>
            </a:r>
            <a:r>
              <a:rPr lang="en-GB" sz="2800"/>
              <a:t> of the address bus, while </a:t>
            </a:r>
            <a:r>
              <a:rPr lang="en-GB" sz="2800" i="1"/>
              <a:t>d</a:t>
            </a:r>
            <a:r>
              <a:rPr lang="en-GB" sz="2800"/>
              <a:t> is the </a:t>
            </a:r>
            <a:r>
              <a:rPr lang="en-GB" sz="2800" b="1"/>
              <a:t>width</a:t>
            </a:r>
            <a:r>
              <a:rPr lang="en-GB" sz="2800"/>
              <a:t> of the data bus.</a:t>
            </a:r>
          </a:p>
          <a:p>
            <a:pPr>
              <a:lnSpc>
                <a:spcPct val="90000"/>
              </a:lnSpc>
              <a:spcBef>
                <a:spcPct val="0"/>
              </a:spcBef>
              <a:spcAft>
                <a:spcPts val="1413"/>
              </a:spcAft>
            </a:pPr>
            <a:r>
              <a:rPr lang="en-GB" sz="2800"/>
              <a:t>In older computers, the address bus was 16 bits wide (</a:t>
            </a:r>
            <a:r>
              <a:rPr lang="en-GB" sz="2800" i="1"/>
              <a:t>a</a:t>
            </a:r>
            <a:r>
              <a:rPr lang="en-GB" sz="2800"/>
              <a:t> = 16).  Such microprocessors could address up to 2</a:t>
            </a:r>
            <a:r>
              <a:rPr lang="en-GB" sz="2800" baseline="30000"/>
              <a:t>16</a:t>
            </a:r>
            <a:r>
              <a:rPr lang="en-GB" sz="2800"/>
              <a:t> = 65536 memory locations. </a:t>
            </a:r>
          </a:p>
          <a:p>
            <a:pPr>
              <a:lnSpc>
                <a:spcPct val="90000"/>
              </a:lnSpc>
              <a:spcBef>
                <a:spcPct val="0"/>
              </a:spcBef>
              <a:spcAft>
                <a:spcPts val="1413"/>
              </a:spcAft>
            </a:pPr>
            <a:r>
              <a:rPr lang="en-GB" sz="2800"/>
              <a:t>Increase the address bus width, increase number of locations addressable. One extra wire doubles capacity.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Memory Address Capacity</a:t>
            </a:r>
          </a:p>
        </p:txBody>
      </p:sp>
      <p:sp>
        <p:nvSpPr>
          <p:cNvPr id="19459" name="Rectangle 3"/>
          <p:cNvSpPr>
            <a:spLocks noGrp="1" noChangeArrowheads="1"/>
          </p:cNvSpPr>
          <p:nvPr>
            <p:ph type="body" idx="1"/>
          </p:nvPr>
        </p:nvSpPr>
        <p:spPr/>
        <p:txBody>
          <a:bodyPr/>
          <a:lstStyle/>
          <a:p>
            <a:pPr>
              <a:lnSpc>
                <a:spcPct val="90000"/>
              </a:lnSpc>
              <a:spcBef>
                <a:spcPct val="0"/>
              </a:spcBef>
              <a:spcAft>
                <a:spcPts val="1413"/>
              </a:spcAft>
            </a:pPr>
            <a:r>
              <a:rPr lang="en-GB" sz="2800"/>
              <a:t>ARM processors  have 32-bit or 64-bit wide address buses. A 32-bit processor could address 2</a:t>
            </a:r>
            <a:r>
              <a:rPr lang="en-GB" sz="2800" baseline="30000"/>
              <a:t>32</a:t>
            </a:r>
            <a:r>
              <a:rPr lang="en-GB" sz="2800"/>
              <a:t> = 4,294,967,296 memory locations!</a:t>
            </a:r>
          </a:p>
          <a:p>
            <a:pPr>
              <a:lnSpc>
                <a:spcPct val="90000"/>
              </a:lnSpc>
              <a:spcBef>
                <a:spcPct val="0"/>
              </a:spcBef>
              <a:spcAft>
                <a:spcPts val="1413"/>
              </a:spcAft>
            </a:pPr>
            <a:r>
              <a:rPr lang="en-GB" sz="2800"/>
              <a:t>In older computers, the data bus was 8 bits wide (</a:t>
            </a:r>
            <a:r>
              <a:rPr lang="en-GB" sz="2800" i="1"/>
              <a:t>d </a:t>
            </a:r>
            <a:r>
              <a:rPr lang="en-GB" sz="2800"/>
              <a:t>=8). Each location was an 8-bit byte.</a:t>
            </a:r>
          </a:p>
          <a:p>
            <a:pPr>
              <a:lnSpc>
                <a:spcPct val="90000"/>
              </a:lnSpc>
              <a:spcBef>
                <a:spcPct val="0"/>
              </a:spcBef>
              <a:spcAft>
                <a:spcPts val="1413"/>
              </a:spcAft>
            </a:pPr>
            <a:r>
              <a:rPr lang="en-GB" sz="2800"/>
              <a:t>Each byte stored either an unsigned number in the range 0-255 or a 2's-complement signed number in the range -128 to 127. </a:t>
            </a:r>
          </a:p>
          <a:p>
            <a:pPr>
              <a:lnSpc>
                <a:spcPct val="90000"/>
              </a:lnSpc>
              <a:spcBef>
                <a:spcPct val="0"/>
              </a:spcBef>
              <a:spcAft>
                <a:spcPts val="1413"/>
              </a:spcAft>
            </a:pPr>
            <a:r>
              <a:rPr lang="en-GB" sz="2800"/>
              <a:t>By increasing the number of data wires by one, the capacity goes up by 2</a:t>
            </a:r>
            <a:r>
              <a:rPr lang="en-GB" sz="2800" i="1" baseline="30000"/>
              <a:t>a</a:t>
            </a:r>
            <a:r>
              <a:rPr lang="en-GB" sz="2800"/>
              <a:t> bits.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Memory Address Capacity</a:t>
            </a:r>
          </a:p>
        </p:txBody>
      </p:sp>
      <p:sp>
        <p:nvSpPr>
          <p:cNvPr id="20483" name="Rectangle 3"/>
          <p:cNvSpPr>
            <a:spLocks noGrp="1" noChangeArrowheads="1"/>
          </p:cNvSpPr>
          <p:nvPr>
            <p:ph type="body" idx="1"/>
          </p:nvPr>
        </p:nvSpPr>
        <p:spPr/>
        <p:txBody>
          <a:bodyPr/>
          <a:lstStyle/>
          <a:p>
            <a:pPr>
              <a:lnSpc>
                <a:spcPct val="90000"/>
              </a:lnSpc>
              <a:spcBef>
                <a:spcPct val="0"/>
              </a:spcBef>
              <a:spcAft>
                <a:spcPts val="1413"/>
              </a:spcAft>
            </a:pPr>
            <a:r>
              <a:rPr lang="en-GB" sz="2800"/>
              <a:t>ARM processors have 32-bit wide data buses. Each location is a </a:t>
            </a:r>
            <a:r>
              <a:rPr lang="en-GB" sz="2800" b="1"/>
              <a:t>word</a:t>
            </a:r>
            <a:r>
              <a:rPr lang="en-GB" sz="2800"/>
              <a:t> which is 4 bytes or 32 bits long. </a:t>
            </a:r>
          </a:p>
          <a:p>
            <a:pPr>
              <a:lnSpc>
                <a:spcPct val="90000"/>
              </a:lnSpc>
              <a:spcBef>
                <a:spcPct val="0"/>
              </a:spcBef>
              <a:spcAft>
                <a:spcPts val="1413"/>
              </a:spcAft>
            </a:pPr>
            <a:r>
              <a:rPr lang="en-GB" sz="2800"/>
              <a:t>Each word can store either an unsigned number in the range 0 to 4,294,967,295 or a 2's-complement signed number in the range -2,147,483,648 (-2</a:t>
            </a:r>
            <a:r>
              <a:rPr lang="en-GB" sz="2800" baseline="30000"/>
              <a:t>31</a:t>
            </a:r>
            <a:r>
              <a:rPr lang="en-GB" sz="2800"/>
              <a:t>) to 2,147,483,647 (2</a:t>
            </a:r>
            <a:r>
              <a:rPr lang="en-GB" sz="2800" baseline="30000"/>
              <a:t>31</a:t>
            </a:r>
            <a:r>
              <a:rPr lang="en-GB" sz="2800"/>
              <a:t>-1).</a:t>
            </a:r>
          </a:p>
          <a:p>
            <a:pPr>
              <a:lnSpc>
                <a:spcPct val="90000"/>
              </a:lnSpc>
              <a:spcBef>
                <a:spcPct val="0"/>
              </a:spcBef>
              <a:spcAft>
                <a:spcPts val="1413"/>
              </a:spcAft>
            </a:pPr>
            <a:r>
              <a:rPr lang="en-GB" sz="2800"/>
              <a:t>The total addressed capacity in bytes is: 2</a:t>
            </a:r>
            <a:r>
              <a:rPr lang="en-GB" sz="2800" i="1" baseline="30000"/>
              <a:t>a</a:t>
            </a:r>
            <a:endParaRPr lang="en-GB" sz="2800"/>
          </a:p>
          <a:p>
            <a:pPr>
              <a:lnSpc>
                <a:spcPct val="90000"/>
              </a:lnSpc>
              <a:spcBef>
                <a:spcPct val="0"/>
              </a:spcBef>
              <a:spcAft>
                <a:spcPts val="1413"/>
              </a:spcAft>
            </a:pPr>
            <a:r>
              <a:rPr lang="en-GB" sz="2800"/>
              <a:t>For an ARM processor, the addressable capacity is 2</a:t>
            </a:r>
            <a:r>
              <a:rPr lang="en-GB" sz="2800" baseline="30000"/>
              <a:t>32</a:t>
            </a:r>
            <a:r>
              <a:rPr lang="en-GB" sz="2800"/>
              <a:t> bytes (or 4 Gigabytes of memory!)</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1143000"/>
          </a:xfrm>
        </p:spPr>
        <p:txBody>
          <a:bodyPr/>
          <a:lstStyle/>
          <a:p>
            <a:r>
              <a:rPr lang="en-GB"/>
              <a:t>Abstract system architecture</a:t>
            </a:r>
          </a:p>
        </p:txBody>
      </p:sp>
      <p:pic>
        <p:nvPicPr>
          <p:cNvPr id="21507" name="Picture 3" descr="C:\CUED\ARM\armsite18oct06\armwebsite-iefixed\editable\bus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07063" cy="473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t>The Arithmetic and Logic Unit</a:t>
            </a:r>
          </a:p>
        </p:txBody>
      </p:sp>
      <p:sp>
        <p:nvSpPr>
          <p:cNvPr id="22531" name="Rectangle 3"/>
          <p:cNvSpPr>
            <a:spLocks noGrp="1" noChangeArrowheads="1"/>
          </p:cNvSpPr>
          <p:nvPr>
            <p:ph type="body" idx="1"/>
          </p:nvPr>
        </p:nvSpPr>
        <p:spPr/>
        <p:txBody>
          <a:bodyPr/>
          <a:lstStyle/>
          <a:p>
            <a:pPr>
              <a:lnSpc>
                <a:spcPct val="90000"/>
              </a:lnSpc>
              <a:spcBef>
                <a:spcPct val="0"/>
              </a:spcBef>
              <a:spcAft>
                <a:spcPts val="1413"/>
              </a:spcAft>
            </a:pPr>
            <a:r>
              <a:rPr lang="en-GB" sz="2800"/>
              <a:t>The ALU performs most of the computation in a modern processor, including:</a:t>
            </a:r>
          </a:p>
          <a:p>
            <a:pPr lvl="1">
              <a:lnSpc>
                <a:spcPct val="90000"/>
              </a:lnSpc>
              <a:spcBef>
                <a:spcPct val="0"/>
              </a:spcBef>
              <a:spcAft>
                <a:spcPts val="1125"/>
              </a:spcAft>
            </a:pPr>
            <a:r>
              <a:rPr lang="en-GB" sz="2400"/>
              <a:t>basic arithmetic (e.g. addition and subtraction)</a:t>
            </a:r>
          </a:p>
          <a:p>
            <a:pPr lvl="1">
              <a:lnSpc>
                <a:spcPct val="90000"/>
              </a:lnSpc>
              <a:spcBef>
                <a:spcPct val="0"/>
              </a:spcBef>
              <a:spcAft>
                <a:spcPts val="1125"/>
              </a:spcAft>
            </a:pPr>
            <a:r>
              <a:rPr lang="en-GB" sz="2400"/>
              <a:t>comparison operations (such as testing for zero, negative numbers, etc.) </a:t>
            </a:r>
          </a:p>
          <a:p>
            <a:pPr lvl="1">
              <a:lnSpc>
                <a:spcPct val="90000"/>
              </a:lnSpc>
              <a:spcBef>
                <a:spcPct val="0"/>
              </a:spcBef>
              <a:spcAft>
                <a:spcPts val="1125"/>
              </a:spcAft>
            </a:pPr>
            <a:r>
              <a:rPr lang="en-GB" sz="2400"/>
              <a:t>logical operations such as AND, OR, XOR (exclusive OR) and NOT (negation).</a:t>
            </a:r>
          </a:p>
          <a:p>
            <a:pPr>
              <a:lnSpc>
                <a:spcPct val="90000"/>
              </a:lnSpc>
              <a:spcBef>
                <a:spcPct val="0"/>
              </a:spcBef>
              <a:spcAft>
                <a:spcPts val="1413"/>
              </a:spcAft>
            </a:pPr>
            <a:r>
              <a:rPr lang="en-GB" sz="2800"/>
              <a:t>Many ARM processors include a </a:t>
            </a:r>
            <a:r>
              <a:rPr lang="en-GB" sz="2800" b="1"/>
              <a:t>coprocessor</a:t>
            </a:r>
            <a:r>
              <a:rPr lang="en-GB" sz="2800"/>
              <a:t> hardware unit </a:t>
            </a:r>
          </a:p>
          <a:p>
            <a:pPr>
              <a:lnSpc>
                <a:spcPct val="90000"/>
              </a:lnSpc>
              <a:spcBef>
                <a:spcPct val="0"/>
              </a:spcBef>
              <a:spcAft>
                <a:spcPts val="1413"/>
              </a:spcAft>
            </a:pPr>
            <a:r>
              <a:rPr lang="en-GB" sz="2800"/>
              <a:t>This handles more complex mathematical operations e.g. cosine, floating-point division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The Program Counter</a:t>
            </a:r>
          </a:p>
        </p:txBody>
      </p:sp>
      <p:sp>
        <p:nvSpPr>
          <p:cNvPr id="23555" name="Rectangle 3"/>
          <p:cNvSpPr>
            <a:spLocks noGrp="1" noChangeArrowheads="1"/>
          </p:cNvSpPr>
          <p:nvPr>
            <p:ph type="body" idx="1"/>
          </p:nvPr>
        </p:nvSpPr>
        <p:spPr>
          <a:xfrm>
            <a:off x="685800" y="1600200"/>
            <a:ext cx="8077200" cy="4495800"/>
          </a:xfrm>
        </p:spPr>
        <p:txBody>
          <a:bodyPr/>
          <a:lstStyle/>
          <a:p>
            <a:pPr>
              <a:lnSpc>
                <a:spcPct val="90000"/>
              </a:lnSpc>
              <a:spcBef>
                <a:spcPct val="0"/>
              </a:spcBef>
              <a:spcAft>
                <a:spcPts val="1413"/>
              </a:spcAft>
            </a:pPr>
            <a:r>
              <a:rPr lang="en-GB" sz="2800"/>
              <a:t>The </a:t>
            </a:r>
            <a:r>
              <a:rPr lang="en-GB" sz="2800" b="1"/>
              <a:t>PC</a:t>
            </a:r>
            <a:r>
              <a:rPr lang="en-GB" sz="2800"/>
              <a:t> is a register inside the microprocessor that stores the memory address of the next instruction to be executed.</a:t>
            </a:r>
          </a:p>
          <a:p>
            <a:pPr>
              <a:lnSpc>
                <a:spcPct val="90000"/>
              </a:lnSpc>
              <a:spcBef>
                <a:spcPct val="0"/>
              </a:spcBef>
              <a:spcAft>
                <a:spcPts val="1413"/>
              </a:spcAft>
            </a:pPr>
            <a:r>
              <a:rPr lang="en-GB" sz="2800"/>
              <a:t>The PC is key to the </a:t>
            </a:r>
            <a:r>
              <a:rPr lang="en-GB" sz="2800" b="1"/>
              <a:t>fetch-decode-execute</a:t>
            </a:r>
            <a:r>
              <a:rPr lang="en-GB" sz="2800"/>
              <a:t> cycle.</a:t>
            </a:r>
          </a:p>
          <a:p>
            <a:pPr lvl="1">
              <a:lnSpc>
                <a:spcPct val="90000"/>
              </a:lnSpc>
              <a:spcBef>
                <a:spcPct val="0"/>
              </a:spcBef>
              <a:spcAft>
                <a:spcPts val="1125"/>
              </a:spcAft>
            </a:pPr>
            <a:r>
              <a:rPr lang="en-GB" sz="2400"/>
              <a:t>The processor first </a:t>
            </a:r>
            <a:r>
              <a:rPr lang="en-GB" sz="2400" b="1"/>
              <a:t>fetches</a:t>
            </a:r>
            <a:r>
              <a:rPr lang="en-GB" sz="2400"/>
              <a:t> the instruction from the address stored in the PC. </a:t>
            </a:r>
          </a:p>
          <a:p>
            <a:pPr lvl="1">
              <a:lnSpc>
                <a:spcPct val="90000"/>
              </a:lnSpc>
              <a:spcBef>
                <a:spcPct val="0"/>
              </a:spcBef>
              <a:spcAft>
                <a:spcPts val="1125"/>
              </a:spcAft>
            </a:pPr>
            <a:r>
              <a:rPr lang="en-GB" sz="2400"/>
              <a:t>The fetched instruction is then </a:t>
            </a:r>
            <a:r>
              <a:rPr lang="en-GB" sz="2400" b="1"/>
              <a:t>decoded</a:t>
            </a:r>
            <a:r>
              <a:rPr lang="en-GB" sz="2400"/>
              <a:t> so that it can be interpreted by the microprocessor.</a:t>
            </a:r>
          </a:p>
          <a:p>
            <a:pPr lvl="1">
              <a:lnSpc>
                <a:spcPct val="90000"/>
              </a:lnSpc>
              <a:spcBef>
                <a:spcPct val="0"/>
              </a:spcBef>
              <a:spcAft>
                <a:spcPts val="1125"/>
              </a:spcAft>
            </a:pPr>
            <a:r>
              <a:rPr lang="en-GB" sz="2400"/>
              <a:t>Once decoded, the instruction is </a:t>
            </a:r>
            <a:r>
              <a:rPr lang="en-GB" sz="2400" b="1"/>
              <a:t>executed</a:t>
            </a:r>
            <a:r>
              <a:rPr lang="en-GB" sz="2400"/>
              <a:t> and the PC incremented so that it contains the address of the next instruction. </a:t>
            </a:r>
          </a:p>
          <a:p>
            <a:pPr>
              <a:lnSpc>
                <a:spcPct val="90000"/>
              </a:lnSpc>
            </a:pPr>
            <a:endParaRPr lang="en-GB"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Fetch-Decode-Execute</a:t>
            </a:r>
          </a:p>
        </p:txBody>
      </p:sp>
      <p:pic>
        <p:nvPicPr>
          <p:cNvPr id="25603" name="Picture 3" descr="C:\CUED\ARM\armsite18oct06\armwebsite-iefixed\editable\fetch-decode-execut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447800"/>
            <a:ext cx="4827588" cy="5208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What is a microprocessor?</a:t>
            </a:r>
          </a:p>
        </p:txBody>
      </p:sp>
      <p:sp>
        <p:nvSpPr>
          <p:cNvPr id="7171" name="Rectangle 3"/>
          <p:cNvSpPr>
            <a:spLocks noGrp="1" noChangeArrowheads="1"/>
          </p:cNvSpPr>
          <p:nvPr>
            <p:ph type="body" idx="1"/>
          </p:nvPr>
        </p:nvSpPr>
        <p:spPr/>
        <p:txBody>
          <a:bodyPr/>
          <a:lstStyle/>
          <a:p>
            <a:pPr>
              <a:lnSpc>
                <a:spcPct val="90000"/>
              </a:lnSpc>
              <a:spcBef>
                <a:spcPct val="0"/>
              </a:spcBef>
              <a:spcAft>
                <a:spcPts val="1413"/>
              </a:spcAft>
            </a:pPr>
            <a:r>
              <a:rPr lang="en-GB" sz="2800"/>
              <a:t>A microprocessor is the heart of a computer on a microchip.</a:t>
            </a:r>
          </a:p>
          <a:p>
            <a:pPr>
              <a:lnSpc>
                <a:spcPct val="90000"/>
              </a:lnSpc>
              <a:spcBef>
                <a:spcPct val="0"/>
              </a:spcBef>
              <a:spcAft>
                <a:spcPts val="1413"/>
              </a:spcAft>
            </a:pPr>
            <a:r>
              <a:rPr lang="en-GB" sz="2800"/>
              <a:t>Microprocessors are controlled by programs, which are simply lists of simple instructions.</a:t>
            </a:r>
          </a:p>
          <a:p>
            <a:pPr>
              <a:lnSpc>
                <a:spcPct val="90000"/>
              </a:lnSpc>
              <a:spcBef>
                <a:spcPct val="0"/>
              </a:spcBef>
              <a:spcAft>
                <a:spcPts val="1413"/>
              </a:spcAft>
            </a:pPr>
            <a:r>
              <a:rPr lang="en-GB" sz="2800"/>
              <a:t>Microprocessors are everywhere: in your mobile phone, your digital camera, your MP3 player, your USB drive, and your CD player - and in millions of personal computers around the world. </a:t>
            </a:r>
          </a:p>
          <a:p>
            <a:pPr>
              <a:lnSpc>
                <a:spcPct val="90000"/>
              </a:lnSpc>
              <a:spcBef>
                <a:spcPct val="0"/>
              </a:spcBef>
              <a:spcAft>
                <a:spcPts val="1413"/>
              </a:spcAft>
            </a:pPr>
            <a:r>
              <a:rPr lang="en-GB" sz="2800"/>
              <a:t>Microprocessors are small, flexible and cheap</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GB"/>
              <a:t>The Program Counter</a:t>
            </a:r>
          </a:p>
        </p:txBody>
      </p:sp>
      <p:sp>
        <p:nvSpPr>
          <p:cNvPr id="24579" name="Rectangle 3"/>
          <p:cNvSpPr>
            <a:spLocks noGrp="1" noChangeArrowheads="1"/>
          </p:cNvSpPr>
          <p:nvPr>
            <p:ph type="body" idx="1"/>
          </p:nvPr>
        </p:nvSpPr>
        <p:spPr/>
        <p:txBody>
          <a:bodyPr/>
          <a:lstStyle/>
          <a:p>
            <a:pPr>
              <a:spcBef>
                <a:spcPct val="0"/>
              </a:spcBef>
              <a:spcAft>
                <a:spcPts val="1413"/>
              </a:spcAft>
            </a:pPr>
            <a:r>
              <a:rPr lang="en-GB" sz="2800"/>
              <a:t>In ARM processors, the PC is a 32-bit register which is also known as </a:t>
            </a:r>
            <a:r>
              <a:rPr lang="en-GB" sz="2800" i="1"/>
              <a:t>R15</a:t>
            </a:r>
            <a:r>
              <a:rPr lang="en-GB" sz="2800"/>
              <a:t>.</a:t>
            </a:r>
          </a:p>
          <a:p>
            <a:pPr>
              <a:spcBef>
                <a:spcPct val="0"/>
              </a:spcBef>
              <a:spcAft>
                <a:spcPts val="1413"/>
              </a:spcAft>
            </a:pPr>
            <a:r>
              <a:rPr lang="en-GB" sz="2800"/>
              <a:t>In ARM processors, all instructions take up one word (4 bytes). </a:t>
            </a:r>
          </a:p>
          <a:p>
            <a:pPr>
              <a:spcBef>
                <a:spcPct val="0"/>
              </a:spcBef>
              <a:spcAft>
                <a:spcPts val="1413"/>
              </a:spcAft>
            </a:pPr>
            <a:r>
              <a:rPr lang="en-GB" sz="2800"/>
              <a:t>Incrementing the PC actually adds 4 to its value</a:t>
            </a:r>
          </a:p>
          <a:p>
            <a:pPr>
              <a:spcBef>
                <a:spcPct val="0"/>
              </a:spcBef>
              <a:spcAft>
                <a:spcPts val="1413"/>
              </a:spcAft>
            </a:pPr>
            <a:r>
              <a:rPr lang="en-GB" sz="2800"/>
              <a:t>ARM memory addresses are given in bytes but aligned on word boundaries.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a:t>Registers</a:t>
            </a:r>
          </a:p>
        </p:txBody>
      </p:sp>
      <p:sp>
        <p:nvSpPr>
          <p:cNvPr id="26627" name="Rectangle 3"/>
          <p:cNvSpPr>
            <a:spLocks noGrp="1" noChangeArrowheads="1"/>
          </p:cNvSpPr>
          <p:nvPr>
            <p:ph type="body" idx="1"/>
          </p:nvPr>
        </p:nvSpPr>
        <p:spPr>
          <a:xfrm>
            <a:off x="685800" y="1600200"/>
            <a:ext cx="8153400" cy="4495800"/>
          </a:xfrm>
        </p:spPr>
        <p:txBody>
          <a:bodyPr/>
          <a:lstStyle/>
          <a:p>
            <a:pPr>
              <a:lnSpc>
                <a:spcPct val="90000"/>
              </a:lnSpc>
              <a:spcBef>
                <a:spcPct val="0"/>
              </a:spcBef>
              <a:spcAft>
                <a:spcPts val="1413"/>
              </a:spcAft>
            </a:pPr>
            <a:r>
              <a:rPr lang="en-GB" sz="2800"/>
              <a:t>Registers are used as temporary storage for instructions and data within the microprocessor. </a:t>
            </a:r>
          </a:p>
          <a:p>
            <a:pPr>
              <a:lnSpc>
                <a:spcPct val="90000"/>
              </a:lnSpc>
              <a:spcBef>
                <a:spcPct val="0"/>
              </a:spcBef>
              <a:spcAft>
                <a:spcPts val="1413"/>
              </a:spcAft>
            </a:pPr>
            <a:r>
              <a:rPr lang="en-GB" sz="2800"/>
              <a:t>In ARM processors:</a:t>
            </a:r>
          </a:p>
          <a:p>
            <a:pPr lvl="1">
              <a:lnSpc>
                <a:spcPct val="90000"/>
              </a:lnSpc>
              <a:spcBef>
                <a:spcPct val="0"/>
              </a:spcBef>
              <a:spcAft>
                <a:spcPts val="1125"/>
              </a:spcAft>
            </a:pPr>
            <a:r>
              <a:rPr lang="en-GB" sz="2400"/>
              <a:t>Registers R0 to R14 are 32-bit general-purpose registers. These can be used by programmers for almost any purpose.</a:t>
            </a:r>
          </a:p>
          <a:p>
            <a:pPr lvl="1">
              <a:lnSpc>
                <a:spcPct val="90000"/>
              </a:lnSpc>
              <a:spcBef>
                <a:spcPct val="0"/>
              </a:spcBef>
              <a:spcAft>
                <a:spcPts val="1125"/>
              </a:spcAft>
            </a:pPr>
            <a:r>
              <a:rPr lang="en-GB" sz="2400"/>
              <a:t>R15 is the Program Counter and is 32-bits wide.</a:t>
            </a:r>
          </a:p>
          <a:p>
            <a:pPr lvl="1">
              <a:lnSpc>
                <a:spcPct val="90000"/>
              </a:lnSpc>
              <a:spcBef>
                <a:spcPct val="0"/>
              </a:spcBef>
              <a:spcAft>
                <a:spcPts val="1125"/>
              </a:spcAft>
            </a:pPr>
            <a:r>
              <a:rPr lang="en-GB" sz="2400"/>
              <a:t>The </a:t>
            </a:r>
            <a:r>
              <a:rPr lang="en-GB" sz="2400" b="1"/>
              <a:t>Current Program Status Register</a:t>
            </a:r>
            <a:r>
              <a:rPr lang="en-GB" sz="2400"/>
              <a:t> contains conditional flags and other status bits that reflect computational results, e.g. arithmetic overflows. It is 32 bits wide but only the first four and last eight bits are currently used.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a:t>Registers</a:t>
            </a:r>
          </a:p>
        </p:txBody>
      </p:sp>
      <p:sp>
        <p:nvSpPr>
          <p:cNvPr id="27651" name="Rectangle 3"/>
          <p:cNvSpPr>
            <a:spLocks noGrp="1" noChangeArrowheads="1"/>
          </p:cNvSpPr>
          <p:nvPr>
            <p:ph type="body" idx="1"/>
          </p:nvPr>
        </p:nvSpPr>
        <p:spPr>
          <a:xfrm>
            <a:off x="685800" y="1600200"/>
            <a:ext cx="8153400" cy="4495800"/>
          </a:xfrm>
        </p:spPr>
        <p:txBody>
          <a:bodyPr/>
          <a:lstStyle/>
          <a:p>
            <a:pPr lvl="1">
              <a:lnSpc>
                <a:spcPct val="90000"/>
              </a:lnSpc>
              <a:spcBef>
                <a:spcPct val="0"/>
              </a:spcBef>
              <a:spcAft>
                <a:spcPts val="1125"/>
              </a:spcAft>
            </a:pPr>
            <a:r>
              <a:rPr lang="en-GB" sz="2400"/>
              <a:t>The </a:t>
            </a:r>
            <a:r>
              <a:rPr lang="en-GB" sz="2400" b="1"/>
              <a:t>address register</a:t>
            </a:r>
            <a:r>
              <a:rPr lang="en-GB" sz="2400"/>
              <a:t> is an internal 32-bit register which can store either a future Program Counter address (so that the next instruction can be fetched in advance) or the address of a value (an </a:t>
            </a:r>
            <a:r>
              <a:rPr lang="en-GB" sz="2400" b="1"/>
              <a:t>operand</a:t>
            </a:r>
            <a:r>
              <a:rPr lang="en-GB" sz="2400"/>
              <a:t> needed for a computation).</a:t>
            </a:r>
          </a:p>
          <a:p>
            <a:pPr lvl="1">
              <a:lnSpc>
                <a:spcPct val="90000"/>
              </a:lnSpc>
              <a:spcBef>
                <a:spcPct val="0"/>
              </a:spcBef>
              <a:spcAft>
                <a:spcPts val="1125"/>
              </a:spcAft>
            </a:pPr>
            <a:r>
              <a:rPr lang="en-GB" sz="2400"/>
              <a:t>The 32-bit </a:t>
            </a:r>
            <a:r>
              <a:rPr lang="en-GB" sz="2400" b="1"/>
              <a:t>data registers </a:t>
            </a:r>
            <a:r>
              <a:rPr lang="en-GB" sz="2400"/>
              <a:t>("data in register" and "data out register") are used to hold data read from memory and data written to memory respectively. </a:t>
            </a:r>
          </a:p>
          <a:p>
            <a:pPr>
              <a:lnSpc>
                <a:spcPct val="90000"/>
              </a:lnSpc>
              <a:spcBef>
                <a:spcPct val="0"/>
              </a:spcBef>
              <a:spcAft>
                <a:spcPts val="1413"/>
              </a:spcAft>
            </a:pPr>
            <a:r>
              <a:rPr lang="en-GB" sz="2800"/>
              <a:t>Other processor architectures have specialized registers known as </a:t>
            </a:r>
            <a:r>
              <a:rPr lang="en-GB" sz="2800" b="1"/>
              <a:t>accumulators</a:t>
            </a:r>
            <a:endParaRPr lang="en-GB" sz="2800"/>
          </a:p>
          <a:p>
            <a:pPr lvl="1">
              <a:lnSpc>
                <a:spcPct val="90000"/>
              </a:lnSpc>
              <a:spcBef>
                <a:spcPct val="0"/>
              </a:spcBef>
              <a:spcAft>
                <a:spcPts val="1125"/>
              </a:spcAft>
            </a:pPr>
            <a:r>
              <a:rPr lang="en-GB" sz="2400"/>
              <a:t>These store intermediate arithmetic results and their assembly languages have commands to enable programmers to utilize them.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381000"/>
            <a:ext cx="8610600" cy="1143000"/>
          </a:xfrm>
        </p:spPr>
        <p:txBody>
          <a:bodyPr/>
          <a:lstStyle/>
          <a:p>
            <a:r>
              <a:rPr lang="en-GB"/>
              <a:t>Memory Read and Write Operations</a:t>
            </a:r>
          </a:p>
        </p:txBody>
      </p:sp>
      <p:sp>
        <p:nvSpPr>
          <p:cNvPr id="28675" name="Rectangle 3"/>
          <p:cNvSpPr>
            <a:spLocks noGrp="1" noChangeArrowheads="1"/>
          </p:cNvSpPr>
          <p:nvPr>
            <p:ph type="body" idx="1"/>
          </p:nvPr>
        </p:nvSpPr>
        <p:spPr>
          <a:xfrm>
            <a:off x="685800" y="1600200"/>
            <a:ext cx="8229600" cy="4495800"/>
          </a:xfrm>
        </p:spPr>
        <p:txBody>
          <a:bodyPr/>
          <a:lstStyle/>
          <a:p>
            <a:pPr>
              <a:lnSpc>
                <a:spcPct val="90000"/>
              </a:lnSpc>
              <a:spcBef>
                <a:spcPct val="0"/>
              </a:spcBef>
              <a:spcAft>
                <a:spcPts val="1413"/>
              </a:spcAft>
            </a:pPr>
            <a:r>
              <a:rPr lang="en-GB" sz="2800"/>
              <a:t>Memory chips (e.g. Random Access Memory)  have </a:t>
            </a:r>
            <a:r>
              <a:rPr lang="en-GB" sz="2800" i="1"/>
              <a:t>address wires</a:t>
            </a:r>
            <a:r>
              <a:rPr lang="en-GB" sz="2800"/>
              <a:t>, </a:t>
            </a:r>
            <a:r>
              <a:rPr lang="en-GB" sz="2800" i="1"/>
              <a:t>data wires</a:t>
            </a:r>
            <a:r>
              <a:rPr lang="en-GB" sz="2800"/>
              <a:t>, the </a:t>
            </a:r>
            <a:r>
              <a:rPr lang="en-GB" sz="2800" i="1"/>
              <a:t>read/write</a:t>
            </a:r>
            <a:r>
              <a:rPr lang="en-GB" sz="2800"/>
              <a:t> (</a:t>
            </a:r>
            <a:r>
              <a:rPr lang="en-GB" sz="2800" i="1"/>
              <a:t>R /</a:t>
            </a:r>
            <a:r>
              <a:rPr lang="en-GB" sz="2800"/>
              <a:t> </a:t>
            </a:r>
            <a:r>
              <a:rPr lang="en-GB" sz="2800" i="1"/>
              <a:t>W</a:t>
            </a:r>
            <a:r>
              <a:rPr lang="en-GB" sz="2800"/>
              <a:t>) wire, and the </a:t>
            </a:r>
            <a:r>
              <a:rPr lang="en-GB" sz="2800" i="1"/>
              <a:t>chip select</a:t>
            </a:r>
            <a:r>
              <a:rPr lang="en-GB" sz="2800"/>
              <a:t> (</a:t>
            </a:r>
            <a:r>
              <a:rPr lang="en-GB" sz="2800" i="1"/>
              <a:t>CS)</a:t>
            </a:r>
            <a:r>
              <a:rPr lang="en-GB" sz="2800"/>
              <a:t> wire.</a:t>
            </a:r>
          </a:p>
          <a:p>
            <a:pPr lvl="1">
              <a:lnSpc>
                <a:spcPct val="90000"/>
              </a:lnSpc>
              <a:spcBef>
                <a:spcPct val="0"/>
              </a:spcBef>
              <a:spcAft>
                <a:spcPts val="1125"/>
              </a:spcAft>
            </a:pPr>
            <a:r>
              <a:rPr lang="en-GB" sz="2400"/>
              <a:t>When </a:t>
            </a:r>
            <a:r>
              <a:rPr lang="en-GB" sz="2400" i="1"/>
              <a:t>CS</a:t>
            </a:r>
            <a:r>
              <a:rPr lang="en-GB" sz="2400"/>
              <a:t> is high, the memory chip does nothing.</a:t>
            </a:r>
          </a:p>
          <a:p>
            <a:pPr lvl="1">
              <a:lnSpc>
                <a:spcPct val="90000"/>
              </a:lnSpc>
              <a:spcBef>
                <a:spcPct val="0"/>
              </a:spcBef>
              <a:spcAft>
                <a:spcPts val="1125"/>
              </a:spcAft>
            </a:pPr>
            <a:r>
              <a:rPr lang="en-GB" sz="2400"/>
              <a:t>When </a:t>
            </a:r>
            <a:r>
              <a:rPr lang="en-GB" sz="2400" i="1"/>
              <a:t>CS</a:t>
            </a:r>
            <a:r>
              <a:rPr lang="en-GB" sz="2400"/>
              <a:t> is low and </a:t>
            </a:r>
            <a:r>
              <a:rPr lang="en-GB" sz="2400" i="1"/>
              <a:t>R /</a:t>
            </a:r>
            <a:r>
              <a:rPr lang="en-GB" sz="2400"/>
              <a:t> </a:t>
            </a:r>
            <a:r>
              <a:rPr lang="en-GB" sz="2400" i="1"/>
              <a:t>W</a:t>
            </a:r>
            <a:r>
              <a:rPr lang="en-GB" sz="2400"/>
              <a:t> is low, the memory chip writes the data on the data bus into the location indicated by the address bus. The microprocessor can store data into memory.</a:t>
            </a:r>
          </a:p>
          <a:p>
            <a:pPr lvl="1">
              <a:lnSpc>
                <a:spcPct val="90000"/>
              </a:lnSpc>
              <a:spcBef>
                <a:spcPct val="0"/>
              </a:spcBef>
              <a:spcAft>
                <a:spcPts val="1125"/>
              </a:spcAft>
            </a:pPr>
            <a:r>
              <a:rPr lang="en-GB" sz="2400"/>
              <a:t>When </a:t>
            </a:r>
            <a:r>
              <a:rPr lang="en-GB" sz="2400" i="1"/>
              <a:t>CS</a:t>
            </a:r>
            <a:r>
              <a:rPr lang="en-GB" sz="2400"/>
              <a:t> is low and </a:t>
            </a:r>
            <a:r>
              <a:rPr lang="en-GB" sz="2400" i="1"/>
              <a:t>R / W</a:t>
            </a:r>
            <a:r>
              <a:rPr lang="en-GB" sz="2400"/>
              <a:t> is high, the memory chip drives the data bus with the data from the location indicated by the address bus. The microprocessor can load data out of memory into registers.</a:t>
            </a:r>
          </a:p>
          <a:p>
            <a:pPr>
              <a:lnSpc>
                <a:spcPct val="90000"/>
              </a:lnSpc>
            </a:pPr>
            <a:endParaRPr lang="en-GB" sz="2800"/>
          </a:p>
        </p:txBody>
      </p:sp>
      <p:pic>
        <p:nvPicPr>
          <p:cNvPr id="286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4290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7"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4876800"/>
            <a:ext cx="371475" cy="9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8"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384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9"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2438400"/>
            <a:ext cx="371475" cy="8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0"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9718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1"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4290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82"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48768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Calculating Storage Space</a:t>
            </a:r>
          </a:p>
        </p:txBody>
      </p:sp>
      <p:pic>
        <p:nvPicPr>
          <p:cNvPr id="29699" name="Picture 3" descr="C:\CUED\ARM\armsite18oct06\armwebsite-iefixed\images\memorychip_attendantwire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777163" cy="4864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Calculating Storage Space</a:t>
            </a:r>
          </a:p>
        </p:txBody>
      </p:sp>
      <p:sp>
        <p:nvSpPr>
          <p:cNvPr id="30723" name="Rectangle 3"/>
          <p:cNvSpPr>
            <a:spLocks noGrp="1" noChangeArrowheads="1"/>
          </p:cNvSpPr>
          <p:nvPr>
            <p:ph type="body" idx="1"/>
          </p:nvPr>
        </p:nvSpPr>
        <p:spPr>
          <a:xfrm>
            <a:off x="685800" y="1600200"/>
            <a:ext cx="8077200" cy="4495800"/>
          </a:xfrm>
        </p:spPr>
        <p:txBody>
          <a:bodyPr/>
          <a:lstStyle/>
          <a:p>
            <a:pPr>
              <a:lnSpc>
                <a:spcPct val="90000"/>
              </a:lnSpc>
              <a:spcBef>
                <a:spcPct val="0"/>
              </a:spcBef>
              <a:spcAft>
                <a:spcPts val="1413"/>
              </a:spcAft>
            </a:pPr>
            <a:r>
              <a:rPr lang="en-GB" sz="2800"/>
              <a:t>The example memory chip has 20 address wires (sometimes called address lines) and 8 data wires. It can therefore store 8 x 2</a:t>
            </a:r>
            <a:r>
              <a:rPr lang="en-GB" sz="2800" baseline="30000"/>
              <a:t>20</a:t>
            </a:r>
            <a:r>
              <a:rPr lang="en-GB" sz="2800"/>
              <a:t> or 8,388,608 bits of information.</a:t>
            </a:r>
          </a:p>
          <a:p>
            <a:pPr>
              <a:lnSpc>
                <a:spcPct val="90000"/>
              </a:lnSpc>
              <a:spcBef>
                <a:spcPct val="0"/>
              </a:spcBef>
              <a:spcAft>
                <a:spcPts val="1413"/>
              </a:spcAft>
            </a:pPr>
            <a:r>
              <a:rPr lang="en-GB" sz="2800"/>
              <a:t>1 kilobinary byte = 2</a:t>
            </a:r>
            <a:r>
              <a:rPr lang="en-GB" sz="2800" baseline="30000"/>
              <a:t>10</a:t>
            </a:r>
            <a:r>
              <a:rPr lang="en-GB" sz="2800"/>
              <a:t> = 1024 bytes = 8192 bytes</a:t>
            </a:r>
          </a:p>
          <a:p>
            <a:pPr>
              <a:lnSpc>
                <a:spcPct val="90000"/>
              </a:lnSpc>
              <a:spcBef>
                <a:spcPct val="0"/>
              </a:spcBef>
              <a:spcAft>
                <a:spcPts val="1413"/>
              </a:spcAft>
            </a:pPr>
            <a:r>
              <a:rPr lang="en-GB" sz="2800"/>
              <a:t>1 megabinary byte = 2</a:t>
            </a:r>
            <a:r>
              <a:rPr lang="en-GB" sz="2800" baseline="30000"/>
              <a:t>20</a:t>
            </a:r>
            <a:r>
              <a:rPr lang="en-GB" sz="2800"/>
              <a:t> = 1024 kilobytes = 1024 x 1024 bytes.</a:t>
            </a:r>
          </a:p>
          <a:p>
            <a:pPr lvl="1">
              <a:lnSpc>
                <a:spcPct val="90000"/>
              </a:lnSpc>
              <a:spcBef>
                <a:spcPct val="0"/>
              </a:spcBef>
              <a:spcAft>
                <a:spcPts val="1125"/>
              </a:spcAft>
            </a:pPr>
            <a:r>
              <a:rPr lang="en-GB" sz="2400"/>
              <a:t>Kilobyte and megabyte are short for kilobinary byte and megabinary byte.</a:t>
            </a:r>
          </a:p>
          <a:p>
            <a:pPr>
              <a:lnSpc>
                <a:spcPct val="90000"/>
              </a:lnSpc>
              <a:spcBef>
                <a:spcPct val="0"/>
              </a:spcBef>
              <a:spcAft>
                <a:spcPts val="1413"/>
              </a:spcAft>
            </a:pPr>
            <a:r>
              <a:rPr lang="en-GB" sz="2800"/>
              <a:t>Hence the chip can store 1 Megabyte of data.</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Calculating Storage Space</a:t>
            </a:r>
          </a:p>
        </p:txBody>
      </p:sp>
      <p:sp>
        <p:nvSpPr>
          <p:cNvPr id="31747" name="Rectangle 3"/>
          <p:cNvSpPr>
            <a:spLocks noGrp="1" noChangeArrowheads="1"/>
          </p:cNvSpPr>
          <p:nvPr>
            <p:ph type="body" idx="1"/>
          </p:nvPr>
        </p:nvSpPr>
        <p:spPr>
          <a:xfrm>
            <a:off x="685800" y="1600200"/>
            <a:ext cx="8153400" cy="4495800"/>
          </a:xfrm>
        </p:spPr>
        <p:txBody>
          <a:bodyPr/>
          <a:lstStyle/>
          <a:p>
            <a:pPr>
              <a:lnSpc>
                <a:spcPct val="90000"/>
              </a:lnSpc>
              <a:spcBef>
                <a:spcPct val="0"/>
              </a:spcBef>
              <a:spcAft>
                <a:spcPts val="1413"/>
              </a:spcAft>
            </a:pPr>
            <a:r>
              <a:rPr lang="en-GB" sz="2800"/>
              <a:t>Each bit inside the chip has its own memory element, which can be set low (0) or high (1).</a:t>
            </a:r>
          </a:p>
          <a:p>
            <a:pPr lvl="1">
              <a:lnSpc>
                <a:spcPct val="90000"/>
              </a:lnSpc>
              <a:spcBef>
                <a:spcPct val="0"/>
              </a:spcBef>
              <a:spcAft>
                <a:spcPts val="1125"/>
              </a:spcAft>
            </a:pPr>
            <a:r>
              <a:rPr lang="en-GB" sz="2400"/>
              <a:t>These are arranged as a matrix of rows and columns. </a:t>
            </a:r>
          </a:p>
          <a:p>
            <a:pPr lvl="1">
              <a:lnSpc>
                <a:spcPct val="90000"/>
              </a:lnSpc>
              <a:spcBef>
                <a:spcPct val="0"/>
              </a:spcBef>
              <a:spcAft>
                <a:spcPts val="1125"/>
              </a:spcAft>
            </a:pPr>
            <a:r>
              <a:rPr lang="en-GB" sz="2400"/>
              <a:t>There is one row of memory elements for each address and one column for each data wire.</a:t>
            </a:r>
          </a:p>
          <a:p>
            <a:pPr>
              <a:lnSpc>
                <a:spcPct val="90000"/>
              </a:lnSpc>
              <a:spcBef>
                <a:spcPct val="0"/>
              </a:spcBef>
              <a:spcAft>
                <a:spcPts val="1413"/>
              </a:spcAft>
            </a:pPr>
            <a:r>
              <a:rPr lang="en-GB" sz="2800"/>
              <a:t>Address bus signals are passed to a decoder: </a:t>
            </a:r>
          </a:p>
          <a:p>
            <a:pPr lvl="1">
              <a:lnSpc>
                <a:spcPct val="90000"/>
              </a:lnSpc>
              <a:spcBef>
                <a:spcPct val="0"/>
              </a:spcBef>
              <a:spcAft>
                <a:spcPts val="1125"/>
              </a:spcAft>
            </a:pPr>
            <a:r>
              <a:rPr lang="en-GB" sz="2400"/>
              <a:t>It determines which row of memory elements corresponds to the address on the bus. </a:t>
            </a:r>
          </a:p>
          <a:p>
            <a:pPr lvl="1">
              <a:lnSpc>
                <a:spcPct val="90000"/>
              </a:lnSpc>
              <a:spcBef>
                <a:spcPct val="0"/>
              </a:spcBef>
              <a:spcAft>
                <a:spcPts val="1125"/>
              </a:spcAft>
            </a:pPr>
            <a:r>
              <a:rPr lang="en-GB" sz="2400"/>
              <a:t>By selecting one row out of 2</a:t>
            </a:r>
            <a:r>
              <a:rPr lang="en-GB" sz="2400" baseline="30000"/>
              <a:t>n</a:t>
            </a:r>
            <a:r>
              <a:rPr lang="en-GB" sz="2400"/>
              <a:t> possibilities where n is the number of address lines feeding in from the bus.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Memory Elements Array</a:t>
            </a:r>
          </a:p>
        </p:txBody>
      </p:sp>
      <p:pic>
        <p:nvPicPr>
          <p:cNvPr id="32771" name="Picture 3" descr="C:\CUED\ARM\armsite18oct06\armwebsite-iefixed\images\memoryelements_array.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447800"/>
            <a:ext cx="6484938" cy="4827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a:t>Address Decoders</a:t>
            </a:r>
          </a:p>
        </p:txBody>
      </p:sp>
      <p:sp>
        <p:nvSpPr>
          <p:cNvPr id="34820" name="Rectangle 4"/>
          <p:cNvSpPr>
            <a:spLocks noGrp="1" noChangeArrowheads="1"/>
          </p:cNvSpPr>
          <p:nvPr>
            <p:ph type="body" sz="half" idx="2"/>
          </p:nvPr>
        </p:nvSpPr>
        <p:spPr>
          <a:xfrm>
            <a:off x="5257800" y="1600200"/>
            <a:ext cx="3200400" cy="4495800"/>
          </a:xfrm>
        </p:spPr>
        <p:txBody>
          <a:bodyPr/>
          <a:lstStyle/>
          <a:p>
            <a:pPr>
              <a:spcBef>
                <a:spcPct val="0"/>
              </a:spcBef>
              <a:spcAft>
                <a:spcPts val="1413"/>
              </a:spcAft>
            </a:pPr>
            <a:r>
              <a:rPr lang="en-GB" sz="2800"/>
              <a:t>The word select lines are driven from the "one out of 2</a:t>
            </a:r>
            <a:r>
              <a:rPr lang="en-GB" sz="2800" baseline="30000"/>
              <a:t>n</a:t>
            </a:r>
            <a:r>
              <a:rPr lang="en-GB" sz="2800"/>
              <a:t> decoder".</a:t>
            </a:r>
          </a:p>
          <a:p>
            <a:pPr>
              <a:spcBef>
                <a:spcPct val="0"/>
              </a:spcBef>
              <a:spcAft>
                <a:spcPts val="1413"/>
              </a:spcAft>
            </a:pPr>
            <a:r>
              <a:rPr lang="en-GB" sz="2800"/>
              <a:t>Thus only one word select line is driven high at any time.</a:t>
            </a:r>
          </a:p>
        </p:txBody>
      </p:sp>
      <p:pic>
        <p:nvPicPr>
          <p:cNvPr id="34822" name="Picture 6" descr="C:\CUED\ARM\armsite18oct06\armwebsite-iefixed\images\wordselection.gif"/>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457200" y="1676400"/>
            <a:ext cx="4700588" cy="4265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a:t>Address Decoder</a:t>
            </a:r>
          </a:p>
        </p:txBody>
      </p:sp>
      <p:sp>
        <p:nvSpPr>
          <p:cNvPr id="35843" name="Rectangle 3"/>
          <p:cNvSpPr>
            <a:spLocks noGrp="1" noChangeArrowheads="1"/>
          </p:cNvSpPr>
          <p:nvPr>
            <p:ph type="body" sz="half" idx="1"/>
          </p:nvPr>
        </p:nvSpPr>
        <p:spPr>
          <a:xfrm>
            <a:off x="381000" y="1600200"/>
            <a:ext cx="3352800" cy="4495800"/>
          </a:xfrm>
        </p:spPr>
        <p:txBody>
          <a:bodyPr/>
          <a:lstStyle/>
          <a:p>
            <a:pPr>
              <a:spcBef>
                <a:spcPct val="0"/>
              </a:spcBef>
              <a:spcAft>
                <a:spcPts val="1413"/>
              </a:spcAft>
            </a:pPr>
            <a:r>
              <a:rPr lang="en-GB" sz="2800"/>
              <a:t>The diagram shows how the internal signals </a:t>
            </a:r>
            <a:r>
              <a:rPr lang="en-GB" sz="2800" i="1"/>
              <a:t>data in</a:t>
            </a:r>
            <a:r>
              <a:rPr lang="en-GB" sz="2800"/>
              <a:t>, </a:t>
            </a:r>
            <a:r>
              <a:rPr lang="en-GB" sz="2800" i="1"/>
              <a:t>data out</a:t>
            </a:r>
            <a:r>
              <a:rPr lang="en-GB" sz="2800"/>
              <a:t>, and </a:t>
            </a:r>
            <a:r>
              <a:rPr lang="en-GB" sz="2800" i="1"/>
              <a:t>write enable</a:t>
            </a:r>
            <a:r>
              <a:rPr lang="en-GB" sz="2800"/>
              <a:t> are connected to the external </a:t>
            </a:r>
            <a:r>
              <a:rPr lang="en-GB" sz="2800" i="1"/>
              <a:t>data bus</a:t>
            </a:r>
            <a:r>
              <a:rPr lang="en-GB" sz="2800"/>
              <a:t> wires, the </a:t>
            </a:r>
            <a:r>
              <a:rPr lang="en-GB" sz="2800" i="1"/>
              <a:t>read/write</a:t>
            </a:r>
            <a:r>
              <a:rPr lang="en-GB" sz="2800"/>
              <a:t> wire and </a:t>
            </a:r>
            <a:r>
              <a:rPr lang="en-GB" sz="2800" i="1"/>
              <a:t>chip select</a:t>
            </a:r>
            <a:r>
              <a:rPr lang="en-GB" sz="2800"/>
              <a:t>.</a:t>
            </a:r>
          </a:p>
        </p:txBody>
      </p:sp>
      <p:pic>
        <p:nvPicPr>
          <p:cNvPr id="35846" name="Picture 6" descr="C:\CUED\ARM\armsite18oct06\armwebsite-iefixed\images\connections_intsignals_extwires.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3733800" y="1828800"/>
            <a:ext cx="5000625" cy="37242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Abstract system architecture</a:t>
            </a:r>
          </a:p>
        </p:txBody>
      </p:sp>
      <p:sp>
        <p:nvSpPr>
          <p:cNvPr id="8195" name="Rectangle 3"/>
          <p:cNvSpPr>
            <a:spLocks noGrp="1" noChangeArrowheads="1"/>
          </p:cNvSpPr>
          <p:nvPr>
            <p:ph type="body" idx="1"/>
          </p:nvPr>
        </p:nvSpPr>
        <p:spPr/>
        <p:txBody>
          <a:bodyPr/>
          <a:lstStyle/>
          <a:p>
            <a:pPr>
              <a:lnSpc>
                <a:spcPct val="90000"/>
              </a:lnSpc>
              <a:spcBef>
                <a:spcPct val="0"/>
              </a:spcBef>
              <a:spcAft>
                <a:spcPts val="1413"/>
              </a:spcAft>
            </a:pPr>
            <a:r>
              <a:rPr lang="en-GB" sz="2800"/>
              <a:t>The </a:t>
            </a:r>
            <a:r>
              <a:rPr lang="en-GB" sz="2800" b="1"/>
              <a:t>Microprocessor</a:t>
            </a:r>
            <a:r>
              <a:rPr lang="en-GB" sz="2800"/>
              <a:t> itself consisting of:</a:t>
            </a:r>
          </a:p>
          <a:p>
            <a:pPr lvl="1">
              <a:lnSpc>
                <a:spcPct val="90000"/>
              </a:lnSpc>
              <a:spcBef>
                <a:spcPct val="0"/>
              </a:spcBef>
              <a:spcAft>
                <a:spcPts val="1125"/>
              </a:spcAft>
            </a:pPr>
            <a:r>
              <a:rPr lang="en-GB" sz="2400"/>
              <a:t>an </a:t>
            </a:r>
            <a:r>
              <a:rPr lang="en-GB" sz="2400" b="1"/>
              <a:t>Arithmetic/Logic Unit </a:t>
            </a:r>
            <a:r>
              <a:rPr lang="en-GB" sz="2400"/>
              <a:t>(</a:t>
            </a:r>
            <a:r>
              <a:rPr lang="en-GB" sz="2400" b="1"/>
              <a:t>ALU</a:t>
            </a:r>
            <a:r>
              <a:rPr lang="en-GB" sz="2400"/>
              <a:t>) that performs mathematical and logical computations;</a:t>
            </a:r>
          </a:p>
          <a:p>
            <a:pPr lvl="1">
              <a:lnSpc>
                <a:spcPct val="90000"/>
              </a:lnSpc>
              <a:spcBef>
                <a:spcPct val="0"/>
              </a:spcBef>
              <a:spcAft>
                <a:spcPts val="1125"/>
              </a:spcAft>
            </a:pPr>
            <a:r>
              <a:rPr lang="en-GB" sz="2400"/>
              <a:t>a </a:t>
            </a:r>
            <a:r>
              <a:rPr lang="en-GB" sz="2400" b="1"/>
              <a:t>Control Unit</a:t>
            </a:r>
            <a:r>
              <a:rPr lang="en-GB" sz="2400"/>
              <a:t> that manages the execution of instructions;</a:t>
            </a:r>
          </a:p>
          <a:p>
            <a:pPr lvl="1">
              <a:lnSpc>
                <a:spcPct val="90000"/>
              </a:lnSpc>
              <a:spcBef>
                <a:spcPct val="0"/>
              </a:spcBef>
              <a:spcAft>
                <a:spcPts val="1125"/>
              </a:spcAft>
            </a:pPr>
            <a:r>
              <a:rPr lang="en-GB" sz="2400"/>
              <a:t>and multiple </a:t>
            </a:r>
            <a:r>
              <a:rPr lang="en-GB" sz="2400" b="1"/>
              <a:t>Registers</a:t>
            </a:r>
            <a:r>
              <a:rPr lang="en-GB" sz="2400"/>
              <a:t> that are used as temporary storage for instructions and data.</a:t>
            </a:r>
          </a:p>
          <a:p>
            <a:pPr>
              <a:lnSpc>
                <a:spcPct val="90000"/>
              </a:lnSpc>
              <a:spcBef>
                <a:spcPct val="0"/>
              </a:spcBef>
              <a:spcAft>
                <a:spcPts val="1413"/>
              </a:spcAft>
            </a:pPr>
            <a:r>
              <a:rPr lang="en-GB" sz="2800" b="1"/>
              <a:t>Memory</a:t>
            </a:r>
            <a:r>
              <a:rPr lang="en-GB" sz="2800"/>
              <a:t>, for both instructions and data</a:t>
            </a:r>
          </a:p>
          <a:p>
            <a:pPr>
              <a:lnSpc>
                <a:spcPct val="90000"/>
              </a:lnSpc>
              <a:spcBef>
                <a:spcPct val="0"/>
              </a:spcBef>
              <a:spcAft>
                <a:spcPts val="1413"/>
              </a:spcAft>
            </a:pPr>
            <a:r>
              <a:rPr lang="en-GB" sz="2800" b="1"/>
              <a:t>Input and Output</a:t>
            </a:r>
            <a:r>
              <a:rPr lang="en-GB" sz="2800"/>
              <a:t> ports which interface the processor to the external world, including keyboards, mice, monitors, disc drives, etc.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Address Decoders</a:t>
            </a:r>
          </a:p>
        </p:txBody>
      </p:sp>
      <p:graphicFrame>
        <p:nvGraphicFramePr>
          <p:cNvPr id="33795" name="Object 3">
            <a:hlinkClick r:id="" action="ppaction://ole?verb=0"/>
          </p:cNvPr>
          <p:cNvGraphicFramePr>
            <a:graphicFrameLocks noChangeAspect="1"/>
          </p:cNvGraphicFramePr>
          <p:nvPr/>
        </p:nvGraphicFramePr>
        <p:xfrm>
          <a:off x="2819400" y="2286000"/>
          <a:ext cx="3656013" cy="2857500"/>
        </p:xfrm>
        <a:graphic>
          <a:graphicData uri="http://schemas.openxmlformats.org/presentationml/2006/ole">
            <mc:AlternateContent xmlns:mc="http://schemas.openxmlformats.org/markup-compatibility/2006">
              <mc:Choice xmlns:v="urn:schemas-microsoft-com:vml" Requires="v">
                <p:oleObj spid="_x0000_s33815" name="Package" showAsIcon="1" r:id="rId4" imgW="914400" imgH="714240" progId="Package">
                  <p:embed/>
                </p:oleObj>
              </mc:Choice>
              <mc:Fallback>
                <p:oleObj name="Package" showAsIcon="1" r:id="rId4" imgW="914400" imgH="714240" progId="Packag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286000"/>
                        <a:ext cx="3656013" cy="285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33814" name="ShockwaveFlash1" r:id="rId2" imgW="8064360" imgH="5111640"/>
        </mc:Choice>
        <mc:Fallback>
          <p:control name="ShockwaveFlash1" r:id="rId2" imgW="8064360" imgH="5111640">
            <p:pic>
              <p:nvPicPr>
                <p:cNvPr id="0" name="ShockwaveFlash1"/>
                <p:cNvPicPr>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468313" y="1341438"/>
                  <a:ext cx="8064500" cy="51117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a:t>Address Decoders</a:t>
            </a:r>
          </a:p>
        </p:txBody>
      </p:sp>
      <p:sp>
        <p:nvSpPr>
          <p:cNvPr id="36867" name="Rectangle 3"/>
          <p:cNvSpPr>
            <a:spLocks noGrp="1" noChangeArrowheads="1"/>
          </p:cNvSpPr>
          <p:nvPr>
            <p:ph type="body" idx="1"/>
          </p:nvPr>
        </p:nvSpPr>
        <p:spPr/>
        <p:txBody>
          <a:bodyPr/>
          <a:lstStyle/>
          <a:p>
            <a:pPr>
              <a:lnSpc>
                <a:spcPct val="90000"/>
              </a:lnSpc>
              <a:spcBef>
                <a:spcPct val="0"/>
              </a:spcBef>
              <a:spcAft>
                <a:spcPts val="1413"/>
              </a:spcAft>
            </a:pPr>
            <a:r>
              <a:rPr lang="en-GB" sz="2800"/>
              <a:t>If address decoding was performed by a single decoder, it would be a massive block of circuitry. </a:t>
            </a:r>
          </a:p>
          <a:p>
            <a:pPr>
              <a:lnSpc>
                <a:spcPct val="90000"/>
              </a:lnSpc>
              <a:spcBef>
                <a:spcPct val="0"/>
              </a:spcBef>
              <a:spcAft>
                <a:spcPts val="1413"/>
              </a:spcAft>
            </a:pPr>
            <a:r>
              <a:rPr lang="en-GB" sz="2800"/>
              <a:t>Most architectures use a hierarchy of decoders to break the problem down into more manageable pieces. </a:t>
            </a:r>
          </a:p>
          <a:p>
            <a:pPr>
              <a:lnSpc>
                <a:spcPct val="90000"/>
              </a:lnSpc>
              <a:spcBef>
                <a:spcPct val="0"/>
              </a:spcBef>
              <a:spcAft>
                <a:spcPts val="1413"/>
              </a:spcAft>
            </a:pPr>
            <a:r>
              <a:rPr lang="en-GB" sz="2800"/>
              <a:t>Usually the last stage of decoding (e.g. determining which of the 2</a:t>
            </a:r>
            <a:r>
              <a:rPr lang="en-GB" sz="2800" baseline="30000"/>
              <a:t>20</a:t>
            </a:r>
            <a:r>
              <a:rPr lang="en-GB" sz="2800"/>
              <a:t> locations on the chip is required) is performed inside the memory chip itself.</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a:t>Tri-state Buffers</a:t>
            </a:r>
          </a:p>
        </p:txBody>
      </p:sp>
      <p:sp>
        <p:nvSpPr>
          <p:cNvPr id="37891" name="Rectangle 3"/>
          <p:cNvSpPr>
            <a:spLocks noGrp="1" noChangeArrowheads="1"/>
          </p:cNvSpPr>
          <p:nvPr>
            <p:ph type="body" sz="half" idx="1"/>
          </p:nvPr>
        </p:nvSpPr>
        <p:spPr/>
        <p:txBody>
          <a:bodyPr/>
          <a:lstStyle/>
          <a:p>
            <a:pPr lvl="1">
              <a:spcBef>
                <a:spcPct val="0"/>
              </a:spcBef>
              <a:spcAft>
                <a:spcPts val="1125"/>
              </a:spcAft>
            </a:pPr>
            <a:r>
              <a:rPr lang="en-GB" sz="2400"/>
              <a:t>When </a:t>
            </a:r>
            <a:r>
              <a:rPr lang="en-GB" sz="2400" i="1"/>
              <a:t>enable </a:t>
            </a:r>
            <a:r>
              <a:rPr lang="en-GB" sz="2400"/>
              <a:t>is low, neither transistor is on and the output is not connected to any voltage by this part of the circuit.</a:t>
            </a:r>
          </a:p>
        </p:txBody>
      </p:sp>
      <p:pic>
        <p:nvPicPr>
          <p:cNvPr id="37893"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4419600"/>
            <a:ext cx="4621213"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5" name="Picture 7" descr="C:\CUED\ARM\armsite18oct06\armwebsite-iefixed\images\tristatebuffer_symbol.gif"/>
          <p:cNvPicPr>
            <a:picLocks noGrp="1" noChangeAspect="1" noChangeArrowheads="1"/>
          </p:cNvPicPr>
          <p:nvPr>
            <p:ph type="chart" sz="half" idx="2"/>
          </p:nvPr>
        </p:nvPicPr>
        <p:blipFill>
          <a:blip r:embed="rId3">
            <a:extLst>
              <a:ext uri="{28A0092B-C50C-407E-A947-70E740481C1C}">
                <a14:useLocalDpi xmlns:a14="http://schemas.microsoft.com/office/drawing/2010/main" val="0"/>
              </a:ext>
            </a:extLst>
          </a:blip>
          <a:srcRect/>
          <a:stretch>
            <a:fillRect/>
          </a:stretch>
        </p:blipFill>
        <p:spPr>
          <a:xfrm>
            <a:off x="5715000" y="1752600"/>
            <a:ext cx="2309813" cy="12223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7896" name="Picture 8" descr="C:\CUED\ARM\armsite18oct06\armwebsite-iefixed\images\tristatebuffer_circuit.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3352800"/>
            <a:ext cx="4171950" cy="30749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t>Multiple Memory Chips</a:t>
            </a:r>
          </a:p>
        </p:txBody>
      </p:sp>
      <p:sp>
        <p:nvSpPr>
          <p:cNvPr id="38915" name="Rectangle 3"/>
          <p:cNvSpPr>
            <a:spLocks noGrp="1" noChangeArrowheads="1"/>
          </p:cNvSpPr>
          <p:nvPr>
            <p:ph type="body" idx="1"/>
          </p:nvPr>
        </p:nvSpPr>
        <p:spPr/>
        <p:txBody>
          <a:bodyPr/>
          <a:lstStyle/>
          <a:p>
            <a:pPr>
              <a:lnSpc>
                <a:spcPct val="90000"/>
              </a:lnSpc>
              <a:spcBef>
                <a:spcPct val="0"/>
              </a:spcBef>
              <a:spcAft>
                <a:spcPts val="1413"/>
              </a:spcAft>
            </a:pPr>
            <a:r>
              <a:rPr lang="en-GB" sz="2800"/>
              <a:t>Our memory chip with its 20 address wires contains 2</a:t>
            </a:r>
            <a:r>
              <a:rPr lang="en-GB" sz="2800" baseline="30000"/>
              <a:t>20</a:t>
            </a:r>
            <a:r>
              <a:rPr lang="en-GB" sz="2800"/>
              <a:t> locations. If the chip has 8 data lines, then each location can hold a byte. </a:t>
            </a:r>
          </a:p>
          <a:p>
            <a:pPr>
              <a:lnSpc>
                <a:spcPct val="90000"/>
              </a:lnSpc>
              <a:spcBef>
                <a:spcPct val="0"/>
              </a:spcBef>
              <a:spcAft>
                <a:spcPts val="1413"/>
              </a:spcAft>
            </a:pPr>
            <a:r>
              <a:rPr lang="en-GB" sz="2800"/>
              <a:t>An ARM microprocessor has 32 address wires so it can address up to 2</a:t>
            </a:r>
            <a:r>
              <a:rPr lang="en-GB" sz="2800" baseline="30000"/>
              <a:t>32</a:t>
            </a:r>
            <a:r>
              <a:rPr lang="en-GB" sz="2800"/>
              <a:t> locations. </a:t>
            </a:r>
          </a:p>
          <a:p>
            <a:pPr>
              <a:lnSpc>
                <a:spcPct val="90000"/>
              </a:lnSpc>
              <a:spcBef>
                <a:spcPct val="0"/>
              </a:spcBef>
              <a:spcAft>
                <a:spcPts val="1413"/>
              </a:spcAft>
            </a:pPr>
            <a:r>
              <a:rPr lang="en-GB" sz="2800"/>
              <a:t>To fill the ARM microprocessor address space with such memory chips you would need:</a:t>
            </a:r>
          </a:p>
          <a:p>
            <a:pPr lvl="1">
              <a:lnSpc>
                <a:spcPct val="90000"/>
              </a:lnSpc>
              <a:spcBef>
                <a:spcPct val="0"/>
              </a:spcBef>
              <a:spcAft>
                <a:spcPts val="1125"/>
              </a:spcAft>
            </a:pPr>
            <a:r>
              <a:rPr lang="en-GB" sz="2400"/>
              <a:t>2</a:t>
            </a:r>
            <a:r>
              <a:rPr lang="en-GB" sz="2400" baseline="30000"/>
              <a:t>32</a:t>
            </a:r>
            <a:r>
              <a:rPr lang="en-GB" sz="2400"/>
              <a:t> / 2</a:t>
            </a:r>
            <a:r>
              <a:rPr lang="en-GB" sz="2400" baseline="30000"/>
              <a:t>20</a:t>
            </a:r>
            <a:r>
              <a:rPr lang="en-GB" sz="2400"/>
              <a:t> = 2</a:t>
            </a:r>
            <a:r>
              <a:rPr lang="en-GB" sz="2400" baseline="30000"/>
              <a:t>12</a:t>
            </a:r>
            <a:r>
              <a:rPr lang="en-GB" sz="2400"/>
              <a:t> = 4096 chips (4 Gigabytes)</a:t>
            </a:r>
          </a:p>
          <a:p>
            <a:pPr>
              <a:lnSpc>
                <a:spcPct val="90000"/>
              </a:lnSpc>
            </a:pPr>
            <a:endParaRPr lang="en-GB" sz="28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Multiple Memory Chips</a:t>
            </a:r>
          </a:p>
        </p:txBody>
      </p:sp>
      <p:sp>
        <p:nvSpPr>
          <p:cNvPr id="39939" name="Rectangle 3"/>
          <p:cNvSpPr>
            <a:spLocks noGrp="1" noChangeArrowheads="1"/>
          </p:cNvSpPr>
          <p:nvPr>
            <p:ph type="body" idx="1"/>
          </p:nvPr>
        </p:nvSpPr>
        <p:spPr/>
        <p:txBody>
          <a:bodyPr/>
          <a:lstStyle/>
          <a:p>
            <a:pPr>
              <a:spcBef>
                <a:spcPct val="0"/>
              </a:spcBef>
              <a:spcAft>
                <a:spcPts val="1413"/>
              </a:spcAft>
            </a:pPr>
            <a:r>
              <a:rPr lang="en-GB" sz="2800"/>
              <a:t>The ARM address space is from 00000000</a:t>
            </a:r>
            <a:r>
              <a:rPr lang="en-GB" sz="2800" i="1" baseline="-25000"/>
              <a:t>H</a:t>
            </a:r>
            <a:r>
              <a:rPr lang="en-GB" sz="2800" baseline="-25000"/>
              <a:t> </a:t>
            </a:r>
            <a:r>
              <a:rPr lang="en-GB" sz="2800"/>
              <a:t>to FFFFFFFF</a:t>
            </a:r>
            <a:r>
              <a:rPr lang="en-GB" sz="2800" i="1" baseline="-25000"/>
              <a:t>H</a:t>
            </a:r>
            <a:r>
              <a:rPr lang="en-GB" sz="2800"/>
              <a:t>. </a:t>
            </a:r>
          </a:p>
          <a:p>
            <a:pPr>
              <a:spcBef>
                <a:spcPct val="0"/>
              </a:spcBef>
              <a:spcAft>
                <a:spcPts val="1413"/>
              </a:spcAft>
            </a:pPr>
            <a:r>
              <a:rPr lang="en-GB" sz="2800"/>
              <a:t>A single 1 megabyte memory chip contains 2</a:t>
            </a:r>
            <a:r>
              <a:rPr lang="en-GB" sz="2800" baseline="30000"/>
              <a:t>20</a:t>
            </a:r>
            <a:r>
              <a:rPr lang="en-GB" sz="2800"/>
              <a:t> = 100000</a:t>
            </a:r>
            <a:r>
              <a:rPr lang="en-GB" sz="2800" i="1" baseline="-25000"/>
              <a:t>H</a:t>
            </a:r>
            <a:r>
              <a:rPr lang="en-GB" sz="2800"/>
              <a:t> addresses</a:t>
            </a:r>
          </a:p>
          <a:p>
            <a:pPr>
              <a:spcBef>
                <a:spcPct val="0"/>
              </a:spcBef>
              <a:spcAft>
                <a:spcPts val="1413"/>
              </a:spcAft>
            </a:pPr>
            <a:r>
              <a:rPr lang="en-GB" sz="2800"/>
              <a:t>Therefore we need to wire one memory chip such that it responds to addresses 00000000</a:t>
            </a:r>
            <a:r>
              <a:rPr lang="en-GB" sz="2800" i="1" baseline="-25000"/>
              <a:t>H</a:t>
            </a:r>
            <a:r>
              <a:rPr lang="en-GB" sz="2800"/>
              <a:t> to 000FFFFF</a:t>
            </a:r>
            <a:r>
              <a:rPr lang="en-GB" sz="2800" i="1" baseline="-25000"/>
              <a:t>H</a:t>
            </a:r>
            <a:r>
              <a:rPr lang="en-GB" sz="2800"/>
              <a:t> and the next chip so it responds to addresses 00100000</a:t>
            </a:r>
            <a:r>
              <a:rPr lang="en-GB" sz="2800" i="1" baseline="-25000"/>
              <a:t>H</a:t>
            </a:r>
            <a:r>
              <a:rPr lang="en-GB" sz="2800"/>
              <a:t> to 001FFFFF</a:t>
            </a:r>
            <a:r>
              <a:rPr lang="en-GB" sz="2800" i="1" baseline="-25000"/>
              <a:t>H</a:t>
            </a:r>
            <a:r>
              <a:rPr lang="en-GB" sz="2800"/>
              <a:t> and so forth.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CUED\ARM\armsite18oct06\armwebsite-iefixed\images\memorychip_connection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61938"/>
            <a:ext cx="5486400" cy="6332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solidFill>
                  <a:schemeClr val="tx1"/>
                </a:solidFill>
              </a:rPr>
              <a:t>Other Types of Memory</a:t>
            </a:r>
          </a:p>
        </p:txBody>
      </p:sp>
      <p:sp>
        <p:nvSpPr>
          <p:cNvPr id="41987" name="Rectangle 3"/>
          <p:cNvSpPr>
            <a:spLocks noGrp="1" noChangeArrowheads="1"/>
          </p:cNvSpPr>
          <p:nvPr>
            <p:ph type="body" idx="1"/>
          </p:nvPr>
        </p:nvSpPr>
        <p:spPr/>
        <p:txBody>
          <a:bodyPr/>
          <a:lstStyle/>
          <a:p>
            <a:pPr>
              <a:lnSpc>
                <a:spcPct val="90000"/>
              </a:lnSpc>
              <a:spcBef>
                <a:spcPct val="0"/>
              </a:spcBef>
              <a:spcAft>
                <a:spcPts val="1413"/>
              </a:spcAft>
            </a:pPr>
            <a:r>
              <a:rPr lang="en-GB" sz="2800" b="1"/>
              <a:t>RAM</a:t>
            </a:r>
            <a:r>
              <a:rPr lang="en-GB" sz="2800"/>
              <a:t> </a:t>
            </a:r>
            <a:r>
              <a:rPr lang="en-GB" sz="2800" b="1"/>
              <a:t>Random Access Memory</a:t>
            </a:r>
            <a:r>
              <a:rPr lang="en-GB" sz="2800"/>
              <a:t>. </a:t>
            </a:r>
          </a:p>
          <a:p>
            <a:pPr lvl="1">
              <a:lnSpc>
                <a:spcPct val="90000"/>
              </a:lnSpc>
              <a:spcBef>
                <a:spcPct val="0"/>
              </a:spcBef>
              <a:spcAft>
                <a:spcPts val="1125"/>
              </a:spcAft>
            </a:pPr>
            <a:r>
              <a:rPr lang="en-GB" sz="2400"/>
              <a:t>It is readable and writeable, but normally "forgets" when the power is switched off. </a:t>
            </a:r>
          </a:p>
          <a:p>
            <a:pPr lvl="1">
              <a:lnSpc>
                <a:spcPct val="90000"/>
              </a:lnSpc>
              <a:spcBef>
                <a:spcPct val="0"/>
              </a:spcBef>
              <a:spcAft>
                <a:spcPts val="1125"/>
              </a:spcAft>
            </a:pPr>
            <a:r>
              <a:rPr lang="en-GB" sz="2400"/>
              <a:t>There are two main types of RAM in use, </a:t>
            </a:r>
            <a:r>
              <a:rPr lang="en-GB" sz="2400" b="1"/>
              <a:t>SRAM</a:t>
            </a:r>
            <a:r>
              <a:rPr lang="en-GB" sz="2400"/>
              <a:t> and </a:t>
            </a:r>
            <a:r>
              <a:rPr lang="en-GB" sz="2400" b="1"/>
              <a:t>DRAM</a:t>
            </a:r>
            <a:endParaRPr lang="en-GB" sz="2400"/>
          </a:p>
          <a:p>
            <a:pPr>
              <a:lnSpc>
                <a:spcPct val="90000"/>
              </a:lnSpc>
              <a:spcBef>
                <a:spcPct val="0"/>
              </a:spcBef>
              <a:spcAft>
                <a:spcPts val="1413"/>
              </a:spcAft>
            </a:pPr>
            <a:r>
              <a:rPr lang="en-GB" sz="2800" b="1"/>
              <a:t>SRAM</a:t>
            </a:r>
            <a:r>
              <a:rPr lang="en-GB" sz="2800"/>
              <a:t> is Static RAM, which has:</a:t>
            </a:r>
          </a:p>
          <a:p>
            <a:pPr lvl="1">
              <a:lnSpc>
                <a:spcPct val="90000"/>
              </a:lnSpc>
              <a:spcBef>
                <a:spcPct val="0"/>
              </a:spcBef>
              <a:spcAft>
                <a:spcPts val="1125"/>
              </a:spcAft>
            </a:pPr>
            <a:r>
              <a:rPr lang="en-GB" sz="2400"/>
              <a:t>a simple interface, good storage density, speedy access and low power consumption (when not in active use). </a:t>
            </a:r>
          </a:p>
          <a:p>
            <a:pPr lvl="1">
              <a:lnSpc>
                <a:spcPct val="90000"/>
              </a:lnSpc>
              <a:spcBef>
                <a:spcPct val="0"/>
              </a:spcBef>
              <a:spcAft>
                <a:spcPts val="1125"/>
              </a:spcAft>
            </a:pPr>
            <a:r>
              <a:rPr lang="en-GB" sz="2400"/>
              <a:t>used for fast cache memories on PC motherboards and mobile phone memories</a:t>
            </a:r>
            <a:r>
              <a:rPr lang="en-GB" sz="2400">
                <a:solidFill>
                  <a:srgbClr val="FFFFFF"/>
                </a:solidFill>
                <a:latin typeface="Tahoma" panose="020B0604030504040204" pitchFamily="34" charset="0"/>
              </a:rPr>
              <a:t> </a:t>
            </a:r>
            <a:endParaRPr lang="en-GB" sz="24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t>Other Types of Memory</a:t>
            </a:r>
          </a:p>
        </p:txBody>
      </p:sp>
      <p:sp>
        <p:nvSpPr>
          <p:cNvPr id="43011" name="Rectangle 3"/>
          <p:cNvSpPr>
            <a:spLocks noGrp="1" noChangeArrowheads="1"/>
          </p:cNvSpPr>
          <p:nvPr>
            <p:ph type="body" idx="1"/>
          </p:nvPr>
        </p:nvSpPr>
        <p:spPr/>
        <p:txBody>
          <a:bodyPr/>
          <a:lstStyle/>
          <a:p>
            <a:pPr>
              <a:spcBef>
                <a:spcPct val="0"/>
              </a:spcBef>
              <a:spcAft>
                <a:spcPts val="1413"/>
              </a:spcAft>
            </a:pPr>
            <a:r>
              <a:rPr lang="en-GB" sz="2800" b="1"/>
              <a:t>DRAM Dynamic RAM</a:t>
            </a:r>
            <a:r>
              <a:rPr lang="en-GB" sz="2800"/>
              <a:t> </a:t>
            </a:r>
          </a:p>
          <a:p>
            <a:pPr lvl="1">
              <a:spcBef>
                <a:spcPct val="0"/>
              </a:spcBef>
              <a:spcAft>
                <a:spcPts val="1125"/>
              </a:spcAft>
            </a:pPr>
            <a:r>
              <a:rPr lang="en-GB"/>
              <a:t>has a complex interface because it must have its contents refreshed continuously (as it "forgets" in milliseconds)</a:t>
            </a:r>
          </a:p>
          <a:p>
            <a:pPr lvl="1">
              <a:spcBef>
                <a:spcPct val="0"/>
              </a:spcBef>
              <a:spcAft>
                <a:spcPts val="1125"/>
              </a:spcAft>
            </a:pPr>
            <a:r>
              <a:rPr lang="en-GB"/>
              <a:t>consumes power even when not in use </a:t>
            </a:r>
          </a:p>
          <a:p>
            <a:pPr lvl="1">
              <a:spcBef>
                <a:spcPct val="0"/>
              </a:spcBef>
              <a:spcAft>
                <a:spcPts val="1125"/>
              </a:spcAft>
            </a:pPr>
            <a:r>
              <a:rPr lang="en-GB"/>
              <a:t>is slower than SRAM. </a:t>
            </a:r>
          </a:p>
          <a:p>
            <a:pPr lvl="1">
              <a:spcBef>
                <a:spcPct val="0"/>
              </a:spcBef>
              <a:spcAft>
                <a:spcPts val="1125"/>
              </a:spcAft>
            </a:pPr>
            <a:r>
              <a:rPr lang="en-GB"/>
              <a:t>provides very dense storage </a:t>
            </a:r>
          </a:p>
          <a:p>
            <a:pPr lvl="1">
              <a:spcBef>
                <a:spcPct val="0"/>
              </a:spcBef>
              <a:spcAft>
                <a:spcPts val="1125"/>
              </a:spcAft>
            </a:pPr>
            <a:r>
              <a:rPr lang="en-GB"/>
              <a:t>frequently used as PC main memory</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Other Types of Memory</a:t>
            </a:r>
          </a:p>
        </p:txBody>
      </p:sp>
      <p:sp>
        <p:nvSpPr>
          <p:cNvPr id="44035" name="Rectangle 3"/>
          <p:cNvSpPr>
            <a:spLocks noGrp="1" noChangeArrowheads="1"/>
          </p:cNvSpPr>
          <p:nvPr>
            <p:ph type="body" idx="1"/>
          </p:nvPr>
        </p:nvSpPr>
        <p:spPr>
          <a:xfrm>
            <a:off x="685800" y="1600200"/>
            <a:ext cx="8229600" cy="4495800"/>
          </a:xfrm>
        </p:spPr>
        <p:txBody>
          <a:bodyPr/>
          <a:lstStyle/>
          <a:p>
            <a:pPr>
              <a:lnSpc>
                <a:spcPct val="90000"/>
              </a:lnSpc>
              <a:spcBef>
                <a:spcPct val="0"/>
              </a:spcBef>
              <a:spcAft>
                <a:spcPts val="1413"/>
              </a:spcAft>
            </a:pPr>
            <a:r>
              <a:rPr lang="en-GB" sz="2800" b="1"/>
              <a:t>ROM</a:t>
            </a:r>
            <a:r>
              <a:rPr lang="en-GB" sz="2800"/>
              <a:t> </a:t>
            </a:r>
            <a:r>
              <a:rPr lang="en-GB" sz="2800" b="1"/>
              <a:t>Read Only Memory</a:t>
            </a:r>
            <a:r>
              <a:rPr lang="en-GB" sz="2800"/>
              <a:t>. </a:t>
            </a:r>
          </a:p>
          <a:p>
            <a:pPr lvl="1">
              <a:lnSpc>
                <a:spcPct val="90000"/>
              </a:lnSpc>
              <a:spcBef>
                <a:spcPct val="0"/>
              </a:spcBef>
              <a:spcAft>
                <a:spcPts val="1125"/>
              </a:spcAft>
            </a:pPr>
            <a:r>
              <a:rPr lang="en-GB" sz="2400"/>
              <a:t>ROM contents are set at manufacture time </a:t>
            </a:r>
          </a:p>
          <a:p>
            <a:pPr lvl="1">
              <a:lnSpc>
                <a:spcPct val="90000"/>
              </a:lnSpc>
              <a:spcBef>
                <a:spcPct val="0"/>
              </a:spcBef>
              <a:spcAft>
                <a:spcPts val="1125"/>
              </a:spcAft>
            </a:pPr>
            <a:r>
              <a:rPr lang="en-GB" sz="2400"/>
              <a:t>can never be changed by the microprocessor.</a:t>
            </a:r>
          </a:p>
          <a:p>
            <a:pPr>
              <a:lnSpc>
                <a:spcPct val="90000"/>
              </a:lnSpc>
              <a:spcBef>
                <a:spcPct val="0"/>
              </a:spcBef>
              <a:spcAft>
                <a:spcPts val="1413"/>
              </a:spcAft>
            </a:pPr>
            <a:r>
              <a:rPr lang="en-GB" sz="2800" b="1"/>
              <a:t>EPROM</a:t>
            </a:r>
            <a:r>
              <a:rPr lang="en-GB" sz="2800"/>
              <a:t> </a:t>
            </a:r>
            <a:r>
              <a:rPr lang="en-GB" sz="2800" b="1"/>
              <a:t>Erasable Programmable Read Only Memory</a:t>
            </a:r>
            <a:r>
              <a:rPr lang="en-GB" sz="2800"/>
              <a:t>. </a:t>
            </a:r>
          </a:p>
          <a:p>
            <a:pPr lvl="1">
              <a:lnSpc>
                <a:spcPct val="90000"/>
              </a:lnSpc>
              <a:spcBef>
                <a:spcPct val="0"/>
              </a:spcBef>
              <a:spcAft>
                <a:spcPts val="1125"/>
              </a:spcAft>
            </a:pPr>
            <a:r>
              <a:rPr lang="en-GB" sz="2400"/>
              <a:t>can be programmed using a device that uses higher voltages than in a normal microprocessor circuit.</a:t>
            </a:r>
          </a:p>
          <a:p>
            <a:pPr lvl="1">
              <a:lnSpc>
                <a:spcPct val="90000"/>
              </a:lnSpc>
              <a:spcBef>
                <a:spcPct val="0"/>
              </a:spcBef>
              <a:spcAft>
                <a:spcPts val="1125"/>
              </a:spcAft>
            </a:pPr>
            <a:r>
              <a:rPr lang="en-GB" sz="2400"/>
              <a:t>EPROMs cannot be altered by the microprocessor. </a:t>
            </a:r>
          </a:p>
          <a:p>
            <a:pPr lvl="1">
              <a:lnSpc>
                <a:spcPct val="90000"/>
              </a:lnSpc>
              <a:spcBef>
                <a:spcPct val="0"/>
              </a:spcBef>
              <a:spcAft>
                <a:spcPts val="1125"/>
              </a:spcAft>
            </a:pPr>
            <a:r>
              <a:rPr lang="en-GB" sz="2400"/>
              <a:t>can be erased either using UV light through a small window on the top, or by applying a higher voltage again (EEPROMs Electrically Erasable PROMS).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Other Types of Memory</a:t>
            </a:r>
          </a:p>
        </p:txBody>
      </p:sp>
      <p:sp>
        <p:nvSpPr>
          <p:cNvPr id="45059" name="Rectangle 3"/>
          <p:cNvSpPr>
            <a:spLocks noGrp="1" noChangeArrowheads="1"/>
          </p:cNvSpPr>
          <p:nvPr>
            <p:ph type="body" idx="1"/>
          </p:nvPr>
        </p:nvSpPr>
        <p:spPr/>
        <p:txBody>
          <a:bodyPr/>
          <a:lstStyle/>
          <a:p>
            <a:pPr>
              <a:spcBef>
                <a:spcPct val="0"/>
              </a:spcBef>
              <a:spcAft>
                <a:spcPts val="1413"/>
              </a:spcAft>
            </a:pPr>
            <a:r>
              <a:rPr lang="en-GB" sz="2800"/>
              <a:t>Most ROMs today are programmable</a:t>
            </a:r>
          </a:p>
          <a:p>
            <a:pPr>
              <a:spcBef>
                <a:spcPct val="0"/>
              </a:spcBef>
              <a:spcAft>
                <a:spcPts val="1413"/>
              </a:spcAft>
            </a:pPr>
            <a:r>
              <a:rPr lang="en-GB" sz="2800"/>
              <a:t>They include the bootstrap memory of a PC, "memory sticks" and the SIM cards of mobile phones.</a:t>
            </a:r>
          </a:p>
          <a:p>
            <a:pPr>
              <a:spcBef>
                <a:spcPct val="0"/>
              </a:spcBef>
              <a:spcAft>
                <a:spcPts val="1413"/>
              </a:spcAft>
            </a:pPr>
            <a:r>
              <a:rPr lang="en-GB" sz="2800"/>
              <a:t>More long-term storage is achieved through the use of magnetic disks (the hard drive of personal computers), CDROMs, and DVDs.</a:t>
            </a:r>
          </a:p>
          <a:p>
            <a:endParaRPr lang="en-GB" sz="28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04800"/>
            <a:ext cx="7772400" cy="1143000"/>
          </a:xfrm>
        </p:spPr>
        <p:txBody>
          <a:bodyPr/>
          <a:lstStyle/>
          <a:p>
            <a:r>
              <a:rPr lang="en-GB"/>
              <a:t>Abstract system architecture</a:t>
            </a:r>
          </a:p>
        </p:txBody>
      </p:sp>
      <p:pic>
        <p:nvPicPr>
          <p:cNvPr id="6148" name="Picture 4" descr="C:\CUED\ARM\armsite18oct06\armwebsite-iefixed\editable\busstru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447800"/>
            <a:ext cx="5707063" cy="4730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Memory Mapped Input/Output</a:t>
            </a:r>
          </a:p>
        </p:txBody>
      </p:sp>
      <p:sp>
        <p:nvSpPr>
          <p:cNvPr id="46083" name="Rectangle 3"/>
          <p:cNvSpPr>
            <a:spLocks noGrp="1" noChangeArrowheads="1"/>
          </p:cNvSpPr>
          <p:nvPr>
            <p:ph type="body" idx="1"/>
          </p:nvPr>
        </p:nvSpPr>
        <p:spPr/>
        <p:txBody>
          <a:bodyPr/>
          <a:lstStyle/>
          <a:p>
            <a:pPr>
              <a:lnSpc>
                <a:spcPct val="90000"/>
              </a:lnSpc>
              <a:spcBef>
                <a:spcPct val="0"/>
              </a:spcBef>
              <a:spcAft>
                <a:spcPts val="1413"/>
              </a:spcAft>
            </a:pPr>
            <a:r>
              <a:rPr lang="en-GB" sz="2800"/>
              <a:t>We want to create input and output ports that each appear to the microprocessor just like a location in memory. </a:t>
            </a:r>
          </a:p>
          <a:p>
            <a:pPr>
              <a:lnSpc>
                <a:spcPct val="90000"/>
              </a:lnSpc>
              <a:spcBef>
                <a:spcPct val="0"/>
              </a:spcBef>
              <a:spcAft>
                <a:spcPts val="1413"/>
              </a:spcAft>
            </a:pPr>
            <a:r>
              <a:rPr lang="en-GB" sz="2800"/>
              <a:t>This will enable the microprocessor to interact with the outside world.</a:t>
            </a:r>
          </a:p>
          <a:p>
            <a:pPr>
              <a:lnSpc>
                <a:spcPct val="90000"/>
              </a:lnSpc>
              <a:spcBef>
                <a:spcPct val="0"/>
              </a:spcBef>
              <a:spcAft>
                <a:spcPts val="1413"/>
              </a:spcAft>
            </a:pPr>
            <a:r>
              <a:rPr lang="en-GB" sz="2800"/>
              <a:t>We could then arrange that every byte read from the input port was a character read from the keyboard, and every byte written appeared as a character on the monitor screen.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Memory Mapped Input/Output</a:t>
            </a:r>
          </a:p>
        </p:txBody>
      </p:sp>
      <p:pic>
        <p:nvPicPr>
          <p:cNvPr id="48131" name="Picture 3" descr="C:\CUED\ARM\armsite18oct06\armwebsite-iefixed\images\hardware_i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295400"/>
            <a:ext cx="5246688" cy="542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Memory Mapped Input/Output</a:t>
            </a:r>
          </a:p>
        </p:txBody>
      </p:sp>
      <p:sp>
        <p:nvSpPr>
          <p:cNvPr id="47107" name="Rectangle 3"/>
          <p:cNvSpPr>
            <a:spLocks noGrp="1" noChangeArrowheads="1"/>
          </p:cNvSpPr>
          <p:nvPr>
            <p:ph type="body" idx="1"/>
          </p:nvPr>
        </p:nvSpPr>
        <p:spPr/>
        <p:txBody>
          <a:bodyPr/>
          <a:lstStyle/>
          <a:p>
            <a:pPr>
              <a:lnSpc>
                <a:spcPct val="90000"/>
              </a:lnSpc>
              <a:spcBef>
                <a:spcPct val="0"/>
              </a:spcBef>
              <a:spcAft>
                <a:spcPts val="1413"/>
              </a:spcAft>
            </a:pPr>
            <a:r>
              <a:rPr lang="en-GB" sz="2800"/>
              <a:t>The diagram shows an input port and an output port both mapped to memory location 00000000</a:t>
            </a:r>
            <a:r>
              <a:rPr lang="en-GB" sz="2800" baseline="-25000"/>
              <a:t>H</a:t>
            </a:r>
            <a:r>
              <a:rPr lang="en-GB" sz="2800"/>
              <a:t>. </a:t>
            </a:r>
          </a:p>
          <a:p>
            <a:pPr>
              <a:lnSpc>
                <a:spcPct val="90000"/>
              </a:lnSpc>
              <a:spcBef>
                <a:spcPct val="0"/>
              </a:spcBef>
              <a:spcAft>
                <a:spcPts val="1413"/>
              </a:spcAft>
            </a:pPr>
            <a:r>
              <a:rPr lang="en-GB" sz="2800"/>
              <a:t>Reading from location 00000000</a:t>
            </a:r>
            <a:r>
              <a:rPr lang="en-GB" sz="2800" baseline="-25000"/>
              <a:t>H</a:t>
            </a:r>
            <a:r>
              <a:rPr lang="en-GB" sz="2800"/>
              <a:t> reads from the input port. </a:t>
            </a:r>
          </a:p>
          <a:p>
            <a:pPr>
              <a:lnSpc>
                <a:spcPct val="90000"/>
              </a:lnSpc>
              <a:spcBef>
                <a:spcPct val="0"/>
              </a:spcBef>
              <a:spcAft>
                <a:spcPts val="1413"/>
              </a:spcAft>
            </a:pPr>
            <a:r>
              <a:rPr lang="en-GB" sz="2800"/>
              <a:t>Writing to 00000000</a:t>
            </a:r>
            <a:r>
              <a:rPr lang="en-GB" sz="2800" baseline="-25000"/>
              <a:t>H</a:t>
            </a:r>
            <a:r>
              <a:rPr lang="en-GB" sz="2800"/>
              <a:t> writes to the output port.</a:t>
            </a:r>
          </a:p>
          <a:p>
            <a:pPr lvl="1">
              <a:lnSpc>
                <a:spcPct val="90000"/>
              </a:lnSpc>
              <a:spcBef>
                <a:spcPct val="0"/>
              </a:spcBef>
              <a:spcAft>
                <a:spcPts val="1125"/>
              </a:spcAft>
            </a:pPr>
            <a:r>
              <a:rPr lang="en-GB" sz="2400"/>
              <a:t>If the microprocessor writes a number to location 00000000</a:t>
            </a:r>
            <a:r>
              <a:rPr lang="en-GB" sz="2400" baseline="-25000"/>
              <a:t>H</a:t>
            </a:r>
            <a:r>
              <a:rPr lang="en-GB" sz="2400"/>
              <a:t> and then reads location 00000000</a:t>
            </a:r>
            <a:r>
              <a:rPr lang="en-GB" sz="2400" baseline="-25000"/>
              <a:t>H</a:t>
            </a:r>
            <a:r>
              <a:rPr lang="en-GB" sz="2400"/>
              <a:t> back, it will not necessarily get the same number!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t>Data, Address and Control Buses</a:t>
            </a:r>
          </a:p>
        </p:txBody>
      </p:sp>
      <p:sp>
        <p:nvSpPr>
          <p:cNvPr id="9219" name="Rectangle 3"/>
          <p:cNvSpPr>
            <a:spLocks noGrp="1" noChangeArrowheads="1"/>
          </p:cNvSpPr>
          <p:nvPr>
            <p:ph type="body" idx="1"/>
          </p:nvPr>
        </p:nvSpPr>
        <p:spPr/>
        <p:txBody>
          <a:bodyPr/>
          <a:lstStyle/>
          <a:p>
            <a:pPr>
              <a:lnSpc>
                <a:spcPct val="90000"/>
              </a:lnSpc>
              <a:spcBef>
                <a:spcPct val="0"/>
              </a:spcBef>
              <a:spcAft>
                <a:spcPts val="1413"/>
              </a:spcAft>
            </a:pPr>
            <a:r>
              <a:rPr lang="en-GB" sz="2800"/>
              <a:t>The microprocessor, the memory and the input/output ports in isolation are interesting but an incomplete system.</a:t>
            </a:r>
          </a:p>
          <a:p>
            <a:pPr>
              <a:lnSpc>
                <a:spcPct val="90000"/>
              </a:lnSpc>
              <a:spcBef>
                <a:spcPct val="0"/>
              </a:spcBef>
              <a:spcAft>
                <a:spcPts val="1413"/>
              </a:spcAft>
            </a:pPr>
            <a:r>
              <a:rPr lang="en-GB" sz="2800"/>
              <a:t>They must be combined as a system of communicating components to be useful. </a:t>
            </a:r>
          </a:p>
          <a:p>
            <a:pPr>
              <a:lnSpc>
                <a:spcPct val="90000"/>
              </a:lnSpc>
              <a:spcBef>
                <a:spcPct val="0"/>
              </a:spcBef>
              <a:spcAft>
                <a:spcPts val="1413"/>
              </a:spcAft>
            </a:pPr>
            <a:r>
              <a:rPr lang="en-GB" sz="2800"/>
              <a:t>This communication is accomplished over bundles of signal wires (known as </a:t>
            </a:r>
            <a:r>
              <a:rPr lang="en-GB" sz="2800" b="1"/>
              <a:t>buses</a:t>
            </a:r>
            <a:r>
              <a:rPr lang="en-GB" sz="2800"/>
              <a:t>) that connect the parts of the system together.</a:t>
            </a:r>
          </a:p>
          <a:p>
            <a:pPr>
              <a:lnSpc>
                <a:spcPct val="90000"/>
              </a:lnSpc>
              <a:spcBef>
                <a:spcPct val="0"/>
              </a:spcBef>
              <a:spcAft>
                <a:spcPts val="1413"/>
              </a:spcAft>
            </a:pPr>
            <a:r>
              <a:rPr lang="en-GB" sz="2800"/>
              <a:t>There are normally three types of bus in any processor system.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Data, Address and Control Buses</a:t>
            </a:r>
          </a:p>
        </p:txBody>
      </p:sp>
      <p:sp>
        <p:nvSpPr>
          <p:cNvPr id="11267" name="Rectangle 3"/>
          <p:cNvSpPr>
            <a:spLocks noGrp="1" noChangeArrowheads="1"/>
          </p:cNvSpPr>
          <p:nvPr>
            <p:ph type="body" idx="1"/>
          </p:nvPr>
        </p:nvSpPr>
        <p:spPr/>
        <p:txBody>
          <a:bodyPr/>
          <a:lstStyle/>
          <a:p>
            <a:pPr>
              <a:lnSpc>
                <a:spcPct val="90000"/>
              </a:lnSpc>
              <a:spcBef>
                <a:spcPct val="0"/>
              </a:spcBef>
              <a:spcAft>
                <a:spcPts val="1413"/>
              </a:spcAft>
            </a:pPr>
            <a:r>
              <a:rPr lang="en-GB" sz="2800"/>
              <a:t>An </a:t>
            </a:r>
            <a:r>
              <a:rPr lang="en-GB" sz="2800" b="1"/>
              <a:t>address bus</a:t>
            </a:r>
            <a:r>
              <a:rPr lang="en-GB" sz="2800"/>
              <a:t>: this determines the location in memory that the processor will read data from or write data to.</a:t>
            </a:r>
          </a:p>
          <a:p>
            <a:pPr>
              <a:lnSpc>
                <a:spcPct val="90000"/>
              </a:lnSpc>
              <a:spcBef>
                <a:spcPct val="0"/>
              </a:spcBef>
              <a:spcAft>
                <a:spcPts val="1413"/>
              </a:spcAft>
            </a:pPr>
            <a:r>
              <a:rPr lang="en-GB" sz="2800"/>
              <a:t>A </a:t>
            </a:r>
            <a:r>
              <a:rPr lang="en-GB" sz="2800" b="1"/>
              <a:t>data bus</a:t>
            </a:r>
            <a:r>
              <a:rPr lang="en-GB" sz="2800"/>
              <a:t>: this contains the contents that have been read from the memory location or are to be written into the memory location.</a:t>
            </a:r>
          </a:p>
          <a:p>
            <a:pPr>
              <a:lnSpc>
                <a:spcPct val="90000"/>
              </a:lnSpc>
              <a:spcBef>
                <a:spcPct val="0"/>
              </a:spcBef>
              <a:spcAft>
                <a:spcPts val="1413"/>
              </a:spcAft>
            </a:pPr>
            <a:r>
              <a:rPr lang="en-GB" sz="2800"/>
              <a:t>A </a:t>
            </a:r>
            <a:r>
              <a:rPr lang="en-GB" sz="2800" b="1"/>
              <a:t>control bus</a:t>
            </a:r>
            <a:r>
              <a:rPr lang="en-GB" sz="2800"/>
              <a:t>: this manages the information flow between components indicating whether the operation is a read or a write and ensuring that the operation happens at the right time.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a:solidFill>
                  <a:schemeClr val="tx1"/>
                </a:solidFill>
              </a:rPr>
              <a:t>Reading data from memory</a:t>
            </a:r>
            <a:endParaRPr lang="en-GB">
              <a:solidFill>
                <a:schemeClr val="tx1"/>
              </a:solidFill>
              <a:latin typeface="Tahoma" panose="020B0604030504040204" pitchFamily="34" charset="0"/>
            </a:endParaRPr>
          </a:p>
        </p:txBody>
      </p:sp>
      <p:sp>
        <p:nvSpPr>
          <p:cNvPr id="10243" name="Rectangle 3"/>
          <p:cNvSpPr>
            <a:spLocks noGrp="1" noChangeArrowheads="1"/>
          </p:cNvSpPr>
          <p:nvPr>
            <p:ph type="body" idx="1"/>
          </p:nvPr>
        </p:nvSpPr>
        <p:spPr/>
        <p:txBody>
          <a:bodyPr/>
          <a:lstStyle/>
          <a:p>
            <a:pPr>
              <a:lnSpc>
                <a:spcPct val="90000"/>
              </a:lnSpc>
              <a:spcBef>
                <a:spcPct val="0"/>
              </a:spcBef>
              <a:spcAft>
                <a:spcPts val="1413"/>
              </a:spcAft>
            </a:pPr>
            <a:r>
              <a:rPr lang="en-GB" sz="2800"/>
              <a:t>Reading data from memory is also called "loading" data from memory into the processor. </a:t>
            </a:r>
          </a:p>
          <a:p>
            <a:pPr lvl="1">
              <a:lnSpc>
                <a:spcPct val="90000"/>
              </a:lnSpc>
              <a:spcBef>
                <a:spcPct val="0"/>
              </a:spcBef>
              <a:spcAft>
                <a:spcPts val="1125"/>
              </a:spcAft>
            </a:pPr>
            <a:r>
              <a:rPr lang="en-GB" sz="2400"/>
              <a:t>1. Set the address (of the memory location) on the address bus.</a:t>
            </a:r>
          </a:p>
          <a:p>
            <a:pPr lvl="1">
              <a:lnSpc>
                <a:spcPct val="90000"/>
              </a:lnSpc>
              <a:spcBef>
                <a:spcPct val="0"/>
              </a:spcBef>
              <a:spcAft>
                <a:spcPts val="1125"/>
              </a:spcAft>
            </a:pPr>
            <a:r>
              <a:rPr lang="en-GB" sz="2400"/>
              <a:t>2. Set the read/write wire of the control bus high (i.e. request a read operation).</a:t>
            </a:r>
          </a:p>
          <a:p>
            <a:pPr lvl="1">
              <a:lnSpc>
                <a:spcPct val="90000"/>
              </a:lnSpc>
              <a:spcBef>
                <a:spcPct val="0"/>
              </a:spcBef>
              <a:spcAft>
                <a:spcPts val="1125"/>
              </a:spcAft>
            </a:pPr>
            <a:r>
              <a:rPr lang="en-GB" sz="2400"/>
              <a:t>3. Set the address valid control wire high.</a:t>
            </a:r>
          </a:p>
          <a:p>
            <a:pPr lvl="1">
              <a:lnSpc>
                <a:spcPct val="90000"/>
              </a:lnSpc>
              <a:spcBef>
                <a:spcPct val="0"/>
              </a:spcBef>
              <a:spcAft>
                <a:spcPts val="1125"/>
              </a:spcAft>
            </a:pPr>
            <a:r>
              <a:rPr lang="en-GB" sz="2400"/>
              <a:t>4. The address valid signal, together with the value on the address bus will activate the chip select wire on the appropriate memory chip.</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a:solidFill>
                  <a:schemeClr val="tx1"/>
                </a:solidFill>
              </a:rPr>
              <a:t>Reading data from memory</a:t>
            </a:r>
            <a:endParaRPr lang="en-GB">
              <a:solidFill>
                <a:schemeClr val="tx1"/>
              </a:solidFill>
              <a:latin typeface="Tahoma" panose="020B0604030504040204" pitchFamily="34" charset="0"/>
            </a:endParaRPr>
          </a:p>
        </p:txBody>
      </p:sp>
      <p:sp>
        <p:nvSpPr>
          <p:cNvPr id="12291" name="Rectangle 3"/>
          <p:cNvSpPr>
            <a:spLocks noGrp="1" noChangeArrowheads="1"/>
          </p:cNvSpPr>
          <p:nvPr>
            <p:ph type="body" idx="1"/>
          </p:nvPr>
        </p:nvSpPr>
        <p:spPr/>
        <p:txBody>
          <a:bodyPr/>
          <a:lstStyle/>
          <a:p>
            <a:pPr lvl="1">
              <a:spcBef>
                <a:spcPct val="0"/>
              </a:spcBef>
              <a:spcAft>
                <a:spcPts val="1125"/>
              </a:spcAft>
            </a:pPr>
            <a:r>
              <a:rPr lang="en-GB"/>
              <a:t>5. The contents of the memory location will now be placed on the data bus.</a:t>
            </a:r>
          </a:p>
          <a:p>
            <a:pPr lvl="1">
              <a:spcBef>
                <a:spcPct val="0"/>
              </a:spcBef>
              <a:spcAft>
                <a:spcPts val="1125"/>
              </a:spcAft>
            </a:pPr>
            <a:r>
              <a:rPr lang="en-GB"/>
              <a:t>6. Read the value from the data bus - usually into a register in the microprocessor.</a:t>
            </a:r>
          </a:p>
          <a:p>
            <a:pPr lvl="1">
              <a:spcBef>
                <a:spcPct val="0"/>
              </a:spcBef>
              <a:spcAft>
                <a:spcPts val="1125"/>
              </a:spcAft>
            </a:pPr>
            <a:r>
              <a:rPr lang="en-GB"/>
              <a:t>7. The read/write, address valid and chip select wires can now all be set low.</a:t>
            </a:r>
          </a:p>
          <a:p>
            <a:pPr>
              <a:spcBef>
                <a:spcPct val="0"/>
              </a:spcBef>
              <a:spcAft>
                <a:spcPts val="1413"/>
              </a:spcAft>
            </a:pPr>
            <a:r>
              <a:rPr lang="en-GB" sz="2800"/>
              <a:t>The read/write wire is usually labelled R / W</a:t>
            </a:r>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5105400"/>
            <a:ext cx="371475" cy="1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a:t>Reading data from memory</a:t>
            </a:r>
          </a:p>
        </p:txBody>
      </p:sp>
      <p:graphicFrame>
        <p:nvGraphicFramePr>
          <p:cNvPr id="14340" name="Object 4">
            <a:hlinkClick r:id="rId4" action="ppaction://program"/>
          </p:cNvPr>
          <p:cNvGraphicFramePr>
            <a:graphicFrameLocks noChangeAspect="1"/>
          </p:cNvGraphicFramePr>
          <p:nvPr>
            <p:extLst>
              <p:ext uri="{D42A27DB-BD31-4B8C-83A1-F6EECF244321}">
                <p14:modId xmlns:p14="http://schemas.microsoft.com/office/powerpoint/2010/main" val="1246713434"/>
              </p:ext>
            </p:extLst>
          </p:nvPr>
        </p:nvGraphicFramePr>
        <p:xfrm>
          <a:off x="3581400" y="2590800"/>
          <a:ext cx="1828800" cy="1428750"/>
        </p:xfrm>
        <a:graphic>
          <a:graphicData uri="http://schemas.openxmlformats.org/presentationml/2006/ole">
            <mc:AlternateContent xmlns:mc="http://schemas.openxmlformats.org/markup-compatibility/2006">
              <mc:Choice xmlns:v="urn:schemas-microsoft-com:vml" Requires="v">
                <p:oleObj spid="_x0000_s49173" name="Package" showAsIcon="1" r:id="rId5" imgW="914400" imgH="714240" progId="Package">
                  <p:embed/>
                </p:oleObj>
              </mc:Choice>
              <mc:Fallback>
                <p:oleObj name="Package" showAsIcon="1" r:id="rId5" imgW="914400" imgH="714240" progId="Packag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590800"/>
                        <a:ext cx="1828800"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ontrols>
      <mc:AlternateContent xmlns:mc="http://schemas.openxmlformats.org/markup-compatibility/2006">
        <mc:Choice xmlns:v="urn:schemas-microsoft-com:vml" Requires="v">
          <p:control spid="49172" name="ShockwaveFlash1" r:id="rId2" imgW="8064360" imgH="5073480"/>
        </mc:Choice>
        <mc:Fallback>
          <p:control name="ShockwaveFlash1" r:id="rId2" imgW="8064360" imgH="5073480">
            <p:pic>
              <p:nvPicPr>
                <p:cNvPr id="0" name="ShockwaveFlash1"/>
                <p:cNvPicPr>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539750" y="1524000"/>
                  <a:ext cx="8064500" cy="5073650"/>
                </a:xfrm>
                <a:prstGeom prst="rect">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Lst>
              </p:spPr>
            </p:pic>
          </p:control>
        </mc:Fallback>
      </mc:AlternateContent>
    </p:controls>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Times New Roman"/>
      </a:majorFont>
      <a:minorFont>
        <a:latin typeface="Arial"/>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4000" b="0" i="0" u="none" strike="noStrike" cap="none" normalizeH="0" baseline="0" smtClean="0">
            <a:ln>
              <a:noFill/>
            </a:ln>
            <a:solidFill>
              <a:schemeClr val="tx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2343</Words>
  <Application>Microsoft Office PowerPoint</Application>
  <PresentationFormat>On-screen Show (4:3)</PresentationFormat>
  <Paragraphs>171</Paragraphs>
  <Slides>42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4" baseType="lpstr">
      <vt:lpstr>Default Design</vt:lpstr>
      <vt:lpstr>Package</vt:lpstr>
      <vt:lpstr>Platforms </vt:lpstr>
      <vt:lpstr>What is a microprocessor?</vt:lpstr>
      <vt:lpstr>Abstract system architecture</vt:lpstr>
      <vt:lpstr>Abstract system architecture</vt:lpstr>
      <vt:lpstr>Data, Address and Control Buses</vt:lpstr>
      <vt:lpstr>Data, Address and Control Buses</vt:lpstr>
      <vt:lpstr>Reading data from memory</vt:lpstr>
      <vt:lpstr>Reading data from memory</vt:lpstr>
      <vt:lpstr>Reading data from memory</vt:lpstr>
      <vt:lpstr>Writing data to memory</vt:lpstr>
      <vt:lpstr>Writing data to memory</vt:lpstr>
      <vt:lpstr>Writing data to memory</vt:lpstr>
      <vt:lpstr>Memory Address Capacity</vt:lpstr>
      <vt:lpstr>Memory Address Capacity</vt:lpstr>
      <vt:lpstr>Memory Address Capacity</vt:lpstr>
      <vt:lpstr>Abstract system architecture</vt:lpstr>
      <vt:lpstr>The Arithmetic and Logic Unit</vt:lpstr>
      <vt:lpstr>The Program Counter</vt:lpstr>
      <vt:lpstr>Fetch-Decode-Execute</vt:lpstr>
      <vt:lpstr>The Program Counter</vt:lpstr>
      <vt:lpstr>Registers</vt:lpstr>
      <vt:lpstr>Registers</vt:lpstr>
      <vt:lpstr>Memory Read and Write Operations</vt:lpstr>
      <vt:lpstr>Calculating Storage Space</vt:lpstr>
      <vt:lpstr>Calculating Storage Space</vt:lpstr>
      <vt:lpstr>Calculating Storage Space</vt:lpstr>
      <vt:lpstr>Memory Elements Array</vt:lpstr>
      <vt:lpstr>Address Decoders</vt:lpstr>
      <vt:lpstr>Address Decoder</vt:lpstr>
      <vt:lpstr>Address Decoders</vt:lpstr>
      <vt:lpstr>Address Decoders</vt:lpstr>
      <vt:lpstr>Tri-state Buffers</vt:lpstr>
      <vt:lpstr>Multiple Memory Chips</vt:lpstr>
      <vt:lpstr>Multiple Memory Chips</vt:lpstr>
      <vt:lpstr>PowerPoint Presentation</vt:lpstr>
      <vt:lpstr>Other Types of Memory</vt:lpstr>
      <vt:lpstr>Other Types of Memory</vt:lpstr>
      <vt:lpstr>Other Types of Memory</vt:lpstr>
      <vt:lpstr>Other Types of Memory</vt:lpstr>
      <vt:lpstr>Memory Mapped Input/Output</vt:lpstr>
      <vt:lpstr>Memory Mapped Input/Output</vt:lpstr>
      <vt:lpstr>Memory Mapped Input/Output</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Circuits and Information Processing</dc:title>
  <dc:creator>Nicholas Caldwell</dc:creator>
  <cp:lastModifiedBy>Fermor, Duncan, TNK2</cp:lastModifiedBy>
  <cp:revision>31</cp:revision>
  <dcterms:created xsi:type="dcterms:W3CDTF">2006-12-16T13:29:42Z</dcterms:created>
  <dcterms:modified xsi:type="dcterms:W3CDTF">2014-05-15T09:15:05Z</dcterms:modified>
</cp:coreProperties>
</file>