
<file path=[Content_Types].xml><?xml version="1.0" encoding="utf-8"?>
<Types xmlns="http://schemas.openxmlformats.org/package/2006/content-types">
  <Override PartName="/_rels/.rels" ContentType="application/vnd.openxmlformats-package.relationships+xml"/>
  <Override PartName="/ppt/notesSlides/notesSlide27.xml" ContentType="application/vnd.openxmlformats-officedocument.presentationml.notesSlide+xml"/>
  <Override PartName="/ppt/notesSlides/notesSlide47.xml" ContentType="application/vnd.openxmlformats-officedocument.presentationml.notesSlide+xml"/>
  <Override PartName="/ppt/notesSlides/_rels/notesSlide47.xml.rels" ContentType="application/vnd.openxmlformats-package.relationships+xml"/>
  <Override PartName="/ppt/notesSlides/_rels/notesSlide39.xml.rels" ContentType="application/vnd.openxmlformats-package.relationships+xml"/>
  <Override PartName="/ppt/notesSlides/_rels/notesSlide36.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notesSlide28.xml" ContentType="application/vnd.openxmlformats-officedocument.presentationml.notesSlide+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_rels/presentation.xml.rels" ContentType="application/vnd.openxmlformats-package.relationships+xml"/>
  <Override PartName="/ppt/media/image15.jpeg" ContentType="image/jpeg"/>
  <Override PartName="/ppt/media/image8.png" ContentType="image/png"/>
  <Override PartName="/ppt/media/image4.png" ContentType="image/png"/>
  <Override PartName="/ppt/media/image13.png" ContentType="image/png"/>
  <Override PartName="/ppt/media/image9.png" ContentType="image/png"/>
  <Override PartName="/ppt/media/image5.png" ContentType="image/png"/>
  <Override PartName="/ppt/media/image1.png" ContentType="image/png"/>
  <Override PartName="/ppt/media/image7.jpeg" ContentType="image/jpeg"/>
  <Override PartName="/ppt/media/image14.png" ContentType="image/png"/>
  <Override PartName="/ppt/media/image10.png" ContentType="image/png"/>
  <Override PartName="/ppt/media/image6.png" ContentType="image/png"/>
  <Override PartName="/ppt/media/image2.png" ContentType="image/png"/>
  <Override PartName="/ppt/media/image11.png" ContentType="image/png"/>
  <Override PartName="/ppt/media/image17.jpeg" ContentType="image/jpeg"/>
  <Override PartName="/ppt/media/image3.png" ContentType="image/png"/>
  <Override PartName="/ppt/media/image16.jpeg" ContentType="image/jpeg"/>
  <Override PartName="/ppt/media/image1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43.xml" ContentType="application/vnd.openxmlformats-officedocument.presentationml.slide+xml"/>
  <Override PartName="/ppt/slides/slide27.xml" ContentType="application/vnd.openxmlformats-officedocument.presentationml.slide+xml"/>
  <Override PartName="/ppt/slides/slide52.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29.xml" ContentType="application/vnd.openxmlformats-officedocument.presentationml.slide+xml"/>
  <Override PartName="/ppt/slides/slide54.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_rels/slide29.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27.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53.xml.rels" ContentType="application/vnd.openxmlformats-package.relationships+xml"/>
  <Override PartName="/ppt/slides/_rels/slide37.xml.rels" ContentType="application/vnd.openxmlformats-package.relationships+xml"/>
  <Override PartName="/ppt/slides/_rels/slide44.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31.xml.rels" ContentType="application/vnd.openxmlformats-package.relationships+xml"/>
  <Override PartName="/ppt/slides/_rels/slide50.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49.xml.rels" ContentType="application/vnd.openxmlformats-package.relationships+xml"/>
  <Override PartName="/ppt/slides/_rels/slide8.xml.rels" ContentType="application/vnd.openxmlformats-package.relationships+xml"/>
  <Override PartName="/ppt/slides/_rels/slide56.xml.rels" ContentType="application/vnd.openxmlformats-package.relationships+xml"/>
  <Override PartName="/ppt/slides/_rels/slide28.xml.rels" ContentType="application/vnd.openxmlformats-package.relationships+xml"/>
  <Override PartName="/ppt/slides/_rels/slide47.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54.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52.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15.xml.rels" ContentType="application/vnd.openxmlformats-package.relationships+xml"/>
  <Override PartName="/ppt/slides/_rels/slide34.xml.rels" ContentType="application/vnd.openxmlformats-package.relationships+xml"/>
  <Override PartName="/ppt/slides/_rels/slide41.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30.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42.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PlaceHolder 1"/>
          <p:cNvSpPr>
            <a:spLocks noGrp="1"/>
          </p:cNvSpPr>
          <p:nvPr>
            <p:ph type="body"/>
          </p:nvPr>
        </p:nvSpPr>
        <p:spPr>
          <a:xfrm>
            <a:off x="756000" y="5078520"/>
            <a:ext cx="6047640" cy="4811040"/>
          </a:xfrm>
          <a:prstGeom prst="rect">
            <a:avLst/>
          </a:prstGeom>
        </p:spPr>
        <p:txBody>
          <a:bodyPr bIns="0" lIns="0" rIns="0" tIns="0" wrap="none"/>
          <a:p>
            <a:r>
              <a:rPr lang="en-GB"/>
              <a:t>Click to edit the notes format</a:t>
            </a:r>
            <a:endParaRPr/>
          </a:p>
        </p:txBody>
      </p:sp>
      <p:sp>
        <p:nvSpPr>
          <p:cNvPr id="90" name="PlaceHolder 2"/>
          <p:cNvSpPr>
            <a:spLocks noGrp="1"/>
          </p:cNvSpPr>
          <p:nvPr>
            <p:ph type="hdr"/>
          </p:nvPr>
        </p:nvSpPr>
        <p:spPr>
          <a:xfrm>
            <a:off x="0" y="0"/>
            <a:ext cx="3280680" cy="534240"/>
          </a:xfrm>
          <a:prstGeom prst="rect">
            <a:avLst/>
          </a:prstGeom>
        </p:spPr>
        <p:txBody>
          <a:bodyPr bIns="0" lIns="0" rIns="0" tIns="0" wrap="none"/>
          <a:p>
            <a:r>
              <a:rPr lang="en-GB"/>
              <a:t>&lt;header&gt;</a:t>
            </a:r>
            <a:endParaRPr/>
          </a:p>
        </p:txBody>
      </p:sp>
      <p:sp>
        <p:nvSpPr>
          <p:cNvPr id="91" name="PlaceHolder 3"/>
          <p:cNvSpPr>
            <a:spLocks noGrp="1"/>
          </p:cNvSpPr>
          <p:nvPr>
            <p:ph type="dt"/>
          </p:nvPr>
        </p:nvSpPr>
        <p:spPr>
          <a:xfrm>
            <a:off x="4278960" y="0"/>
            <a:ext cx="3280680" cy="534240"/>
          </a:xfrm>
          <a:prstGeom prst="rect">
            <a:avLst/>
          </a:prstGeom>
        </p:spPr>
        <p:txBody>
          <a:bodyPr bIns="0" lIns="0" rIns="0" tIns="0" wrap="none"/>
          <a:p>
            <a:pPr algn="r"/>
            <a:r>
              <a:rPr lang="en-GB"/>
              <a:t>&lt;date/time&gt;</a:t>
            </a:r>
            <a:endParaRPr/>
          </a:p>
        </p:txBody>
      </p:sp>
      <p:sp>
        <p:nvSpPr>
          <p:cNvPr id="92" name="PlaceHolder 4"/>
          <p:cNvSpPr>
            <a:spLocks noGrp="1"/>
          </p:cNvSpPr>
          <p:nvPr>
            <p:ph type="ftr"/>
          </p:nvPr>
        </p:nvSpPr>
        <p:spPr>
          <a:xfrm>
            <a:off x="0" y="10157400"/>
            <a:ext cx="3280680" cy="534240"/>
          </a:xfrm>
          <a:prstGeom prst="rect">
            <a:avLst/>
          </a:prstGeom>
        </p:spPr>
        <p:txBody>
          <a:bodyPr anchor="b" bIns="0" lIns="0" rIns="0" tIns="0" wrap="none"/>
          <a:p>
            <a:r>
              <a:rPr lang="en-GB"/>
              <a:t>&lt;footer&gt;</a:t>
            </a:r>
            <a:endParaRPr/>
          </a:p>
        </p:txBody>
      </p:sp>
      <p:sp>
        <p:nvSpPr>
          <p:cNvPr id="93" name="PlaceHolder 5"/>
          <p:cNvSpPr>
            <a:spLocks noGrp="1"/>
          </p:cNvSpPr>
          <p:nvPr>
            <p:ph type="sldNum"/>
          </p:nvPr>
        </p:nvSpPr>
        <p:spPr>
          <a:xfrm>
            <a:off x="4278960" y="10157400"/>
            <a:ext cx="3280680" cy="534240"/>
          </a:xfrm>
          <a:prstGeom prst="rect">
            <a:avLst/>
          </a:prstGeom>
        </p:spPr>
        <p:txBody>
          <a:bodyPr anchor="b" bIns="0" lIns="0" rIns="0" tIns="0" wrap="none"/>
          <a:p>
            <a:pPr algn="r"/>
            <a:fld id="{1CC8B384-F701-45E5-90F4-21FEABD49151}" type="slidenum">
              <a:rPr lang="en-GB"/>
              <a:t>&lt;number&gt;</a:t>
            </a:fld>
            <a:endParaRPr/>
          </a:p>
        </p:txBody>
      </p:sp>
    </p:spTree>
  </p:cSld>
  <p:clrMap accent1="accent1" accent2="accent2" accent3="accent3" accent4="accent4" accent5="accent5" accent6="accent6" bg1="lt1" bg2="lt2" folHlink="folHlink" hlink="hlink" tx1="dk1" tx2="dk2"/>
</p:notesMaster>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a:p>
            <a:r>
              <a:rPr lang="en-GB"/>
              <a:t>Example: 4-block cache, 1-word blocks</a:t>
            </a:r>
            <a:endParaRPr/>
          </a:p>
        </p:txBody>
      </p:sp>
      <p:sp>
        <p:nvSpPr>
          <p:cNvPr id="218" name="TextShape 2"/>
          <p:cNvSpPr txBox="1"/>
          <p:nvPr/>
        </p:nvSpPr>
        <p:spPr>
          <a:xfrm>
            <a:off x="3884760" y="8685360"/>
            <a:ext cx="2971440" cy="456840"/>
          </a:xfrm>
          <a:prstGeom prst="rect">
            <a:avLst/>
          </a:prstGeom>
        </p:spPr>
        <p:txBody>
          <a:bodyPr anchor="b"/>
          <a:p>
            <a:pPr algn="r">
              <a:lnSpc>
                <a:spcPct val="100000"/>
              </a:lnSpc>
            </a:pPr>
            <a:fld id="{BB9E3D5D-07CB-4C7D-A54A-F9A5AD7DE080}" type="slidenum">
              <a:rPr lang="en-GB" sz="1200">
                <a:solidFill>
                  <a:srgbClr val="000000"/>
                </a:solidFill>
                <a:latin typeface="Arial"/>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343400"/>
            <a:ext cx="5486040" cy="4114440"/>
          </a:xfrm>
          <a:prstGeom prst="rect">
            <a:avLst/>
          </a:prstGeom>
        </p:spPr>
        <p:txBody>
          <a:bodyPr/>
          <a:p>
            <a:r>
              <a:rPr lang="en-GB"/>
              <a:t>Example: 4-block cache, 4-word blocks</a:t>
            </a:r>
            <a:endParaRPr/>
          </a:p>
          <a:p>
            <a:r>
              <a:rPr lang="en-GB"/>
              <a:t>Byte address is 31 to 16 as tag, 15 to 4 as 12-bit index, 3 &amp; 2 as block offset, 1 and 0 as byte offset</a:t>
            </a:r>
            <a:endParaRPr/>
          </a:p>
        </p:txBody>
      </p:sp>
      <p:sp>
        <p:nvSpPr>
          <p:cNvPr id="220" name="TextShape 2"/>
          <p:cNvSpPr txBox="1"/>
          <p:nvPr/>
        </p:nvSpPr>
        <p:spPr>
          <a:xfrm>
            <a:off x="3884760" y="8685360"/>
            <a:ext cx="2971440" cy="456840"/>
          </a:xfrm>
          <a:prstGeom prst="rect">
            <a:avLst/>
          </a:prstGeom>
        </p:spPr>
        <p:txBody>
          <a:bodyPr anchor="b"/>
          <a:p>
            <a:pPr algn="r">
              <a:lnSpc>
                <a:spcPct val="100000"/>
              </a:lnSpc>
            </a:pPr>
            <a:fld id="{DB1278FC-1D76-446E-91AB-2D28AF09EF0B}" type="slidenum">
              <a:rPr lang="en-GB" sz="1200">
                <a:solidFill>
                  <a:srgbClr val="000000"/>
                </a:solidFill>
                <a:latin typeface="Arial"/>
                <a:ea typeface="+mn-ea"/>
              </a:rPr>
              <a:t>&lt;number&gt;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p>
            <a:pPr>
              <a:lnSpc>
                <a:spcPct val="100000"/>
              </a:lnSpc>
            </a:pPr>
            <a:r>
              <a:rPr lang="en-GB"/>
              <a:t>Synchronous</a:t>
            </a:r>
            <a:endParaRPr/>
          </a:p>
          <a:p>
            <a:pPr>
              <a:lnSpc>
                <a:spcPct val="100000"/>
              </a:lnSpc>
            </a:pPr>
            <a:r>
              <a:rPr lang="en-GB"/>
              <a:t>In most systems, the memory bus (and FSB) operate at the same sub-multiple of the system clock. e.g  System clock 1.4GHz, but FSB and memory bus clock speed could be (1/7) =200 MHz, 400 MHz or 800 MHz</a:t>
            </a:r>
            <a:endParaRPr/>
          </a:p>
          <a:p>
            <a:pPr>
              <a:lnSpc>
                <a:spcPct val="100000"/>
              </a:lnSpc>
            </a:pPr>
            <a:r>
              <a:rPr lang="en-GB"/>
              <a:t>In some BIOS the ratio between FSB clock speed and system clock speed can be altered (cf. overclocking)</a:t>
            </a:r>
            <a:endParaRPr/>
          </a:p>
          <a:p>
            <a:pPr>
              <a:lnSpc>
                <a:spcPct val="100000"/>
              </a:lnSpc>
            </a:pPr>
            <a:r>
              <a:rPr lang="en-GB"/>
              <a:t>{Some chipsets (nVidia 680i ) have different memory bus and FSB clock speeds}</a:t>
            </a:r>
            <a:endParaRPr/>
          </a:p>
          <a:p>
            <a:pPr>
              <a:lnSpc>
                <a:spcPct val="100000"/>
              </a:lnSpc>
            </a:pPr>
            <a:endParaRPr/>
          </a:p>
          <a:p>
            <a:pPr>
              <a:lnSpc>
                <a:spcPct val="100000"/>
              </a:lnSpc>
            </a:pPr>
            <a:r>
              <a:rPr lang="en-GB"/>
              <a:t>For SDRAM , memory access occurs on the leading edge of the memory bus clock</a:t>
            </a:r>
            <a:endParaRPr/>
          </a:p>
          <a:p>
            <a:pPr>
              <a:lnSpc>
                <a:spcPct val="100000"/>
              </a:lnSpc>
            </a:pPr>
            <a:r>
              <a:rPr lang="en-GB"/>
              <a:t>                  </a:t>
            </a:r>
            <a:r>
              <a:rPr lang="en-GB"/>
              <a:t>_____         _____         _____          _____          __</a:t>
            </a:r>
            <a:endParaRPr/>
          </a:p>
          <a:p>
            <a:pPr>
              <a:lnSpc>
                <a:spcPct val="100000"/>
              </a:lnSpc>
            </a:pPr>
            <a:r>
              <a:rPr lang="en-GB"/>
              <a:t>Clock       _|        |_____|        |_____|        |_____|        |_____|</a:t>
            </a:r>
            <a:endParaRPr/>
          </a:p>
          <a:p>
            <a:pPr>
              <a:lnSpc>
                <a:spcPct val="100000"/>
              </a:lnSpc>
            </a:pPr>
            <a:endParaRPr/>
          </a:p>
          <a:p>
            <a:pPr>
              <a:lnSpc>
                <a:spcPct val="100000"/>
              </a:lnSpc>
            </a:pPr>
            <a:r>
              <a:rPr lang="en-GB"/>
              <a:t>Access      |                 |                  |                 |                  |                  </a:t>
            </a:r>
            <a:endParaRPr/>
          </a:p>
          <a:p>
            <a:pPr>
              <a:lnSpc>
                <a:spcPct val="100000"/>
              </a:lnSpc>
            </a:pPr>
            <a:endParaRPr/>
          </a:p>
        </p:txBody>
      </p:sp>
      <p:sp>
        <p:nvSpPr>
          <p:cNvPr id="222" name="TextShape 2"/>
          <p:cNvSpPr txBox="1"/>
          <p:nvPr/>
        </p:nvSpPr>
        <p:spPr>
          <a:xfrm>
            <a:off x="3884760" y="8685360"/>
            <a:ext cx="2971440" cy="456840"/>
          </a:xfrm>
          <a:prstGeom prst="rect">
            <a:avLst/>
          </a:prstGeom>
        </p:spPr>
        <p:txBody>
          <a:bodyPr anchor="b"/>
          <a:p>
            <a:pPr algn="r">
              <a:lnSpc>
                <a:spcPct val="100000"/>
              </a:lnSpc>
            </a:pPr>
            <a:fld id="{0CECC7CA-88E0-4563-B1F2-1849BD40EA56}" type="slidenum">
              <a:rPr lang="en-GB" sz="1200">
                <a:solidFill>
                  <a:srgbClr val="000000"/>
                </a:solidFill>
                <a:latin typeface="Arial"/>
                <a:ea typeface="+mn-ea"/>
              </a:rPr>
              <a:t>&lt;number&gt;</a:t>
            </a:fld>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6040" cy="4114440"/>
          </a:xfrm>
          <a:prstGeom prst="rect">
            <a:avLst/>
          </a:prstGeom>
        </p:spPr>
        <p:txBody>
          <a:bodyPr/>
          <a:p>
            <a:pPr>
              <a:lnSpc>
                <a:spcPct val="100000"/>
              </a:lnSpc>
            </a:pPr>
            <a:r>
              <a:rPr lang="en-GB"/>
              <a:t>DDR: Access on both Leading &amp; trailing edges of memory clock</a:t>
            </a:r>
            <a:endParaRPr/>
          </a:p>
          <a:p>
            <a:pPr>
              <a:lnSpc>
                <a:spcPct val="100000"/>
              </a:lnSpc>
            </a:pPr>
            <a:r>
              <a:rPr lang="en-GB"/>
              <a:t>                 </a:t>
            </a:r>
            <a:r>
              <a:rPr lang="en-GB"/>
              <a:t>_____          _____         _____          _____          __</a:t>
            </a:r>
            <a:endParaRPr/>
          </a:p>
          <a:p>
            <a:pPr>
              <a:lnSpc>
                <a:spcPct val="100000"/>
              </a:lnSpc>
            </a:pPr>
            <a:r>
              <a:rPr lang="en-GB"/>
              <a:t>Clock       _|        |_____|        |_____|        |_____|        |_____|</a:t>
            </a:r>
            <a:endParaRPr/>
          </a:p>
          <a:p>
            <a:pPr>
              <a:lnSpc>
                <a:spcPct val="100000"/>
              </a:lnSpc>
            </a:pPr>
            <a:endParaRPr/>
          </a:p>
          <a:p>
            <a:pPr>
              <a:lnSpc>
                <a:spcPct val="100000"/>
              </a:lnSpc>
            </a:pPr>
            <a:r>
              <a:rPr lang="en-GB"/>
              <a:t>Access     |         |        |         |        |        |         |        |         |                  </a:t>
            </a:r>
            <a:endParaRPr/>
          </a:p>
          <a:p>
            <a:pPr>
              <a:lnSpc>
                <a:spcPct val="100000"/>
              </a:lnSpc>
            </a:pPr>
            <a:endParaRPr/>
          </a:p>
        </p:txBody>
      </p:sp>
      <p:sp>
        <p:nvSpPr>
          <p:cNvPr id="224" name="TextShape 2"/>
          <p:cNvSpPr txBox="1"/>
          <p:nvPr/>
        </p:nvSpPr>
        <p:spPr>
          <a:xfrm>
            <a:off x="3884760" y="8685360"/>
            <a:ext cx="2971440" cy="456840"/>
          </a:xfrm>
          <a:prstGeom prst="rect">
            <a:avLst/>
          </a:prstGeom>
        </p:spPr>
        <p:txBody>
          <a:bodyPr anchor="b"/>
          <a:p>
            <a:pPr algn="r">
              <a:lnSpc>
                <a:spcPct val="100000"/>
              </a:lnSpc>
            </a:pPr>
            <a:fld id="{611ACAF1-DD4D-4F93-AE8E-DC2836B7507B}" type="slidenum">
              <a:rPr lang="en-GB" sz="1200">
                <a:solidFill>
                  <a:srgbClr val="000000"/>
                </a:solidFill>
                <a:latin typeface="Arial"/>
                <a:ea typeface="+mn-ea"/>
              </a:rPr>
              <a:t>&lt;number&gt;</a:t>
            </a:fld>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a:p>
            <a:r>
              <a:rPr lang="en-GB"/>
              <a:t>Virtual address 32-bit value – 20 bits for virtual page number, bottom 12 bits for page offset</a:t>
            </a:r>
            <a:endParaRPr/>
          </a:p>
        </p:txBody>
      </p:sp>
      <p:sp>
        <p:nvSpPr>
          <p:cNvPr id="226" name="TextShape 2"/>
          <p:cNvSpPr txBox="1"/>
          <p:nvPr/>
        </p:nvSpPr>
        <p:spPr>
          <a:xfrm>
            <a:off x="3884760" y="8685360"/>
            <a:ext cx="2971440" cy="456840"/>
          </a:xfrm>
          <a:prstGeom prst="rect">
            <a:avLst/>
          </a:prstGeom>
        </p:spPr>
        <p:txBody>
          <a:bodyPr anchor="b"/>
          <a:p>
            <a:pPr algn="r">
              <a:lnSpc>
                <a:spcPct val="100000"/>
              </a:lnSpc>
            </a:pPr>
            <a:fld id="{DF23F235-1413-4353-B0B4-450686895146}" type="slidenum">
              <a:rPr lang="en-GB" sz="12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31" name="PlaceHolder 2"/>
          <p:cNvSpPr>
            <a:spLocks noGrp="1"/>
          </p:cNvSpPr>
          <p:nvPr>
            <p:ph type="body"/>
          </p:nvPr>
        </p:nvSpPr>
        <p:spPr>
          <a:xfrm>
            <a:off x="457200" y="1600200"/>
            <a:ext cx="5709600" cy="2158200"/>
          </a:xfrm>
          <a:prstGeom prst="rect">
            <a:avLst/>
          </a:prstGeom>
        </p:spPr>
        <p:txBody>
          <a:bodyPr bIns="0" lIns="0" rIns="0" tIns="0" wrap="none"/>
          <a:p>
            <a:endParaRPr/>
          </a:p>
        </p:txBody>
      </p:sp>
      <p:sp>
        <p:nvSpPr>
          <p:cNvPr id="32" name="PlaceHolder 3"/>
          <p:cNvSpPr>
            <a:spLocks noGrp="1"/>
          </p:cNvSpPr>
          <p:nvPr>
            <p:ph type="body"/>
          </p:nvPr>
        </p:nvSpPr>
        <p:spPr>
          <a:xfrm>
            <a:off x="457200" y="3963600"/>
            <a:ext cx="570960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34"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35"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36" name="PlaceHolder 4"/>
          <p:cNvSpPr>
            <a:spLocks noGrp="1"/>
          </p:cNvSpPr>
          <p:nvPr>
            <p:ph type="body"/>
          </p:nvPr>
        </p:nvSpPr>
        <p:spPr>
          <a:xfrm>
            <a:off x="3382920" y="3963600"/>
            <a:ext cx="2786040" cy="2158200"/>
          </a:xfrm>
          <a:prstGeom prst="rect">
            <a:avLst/>
          </a:prstGeom>
        </p:spPr>
        <p:txBody>
          <a:bodyPr bIns="0" lIns="0" rIns="0" tIns="0" wrap="none"/>
          <a:p>
            <a:endParaRPr/>
          </a:p>
        </p:txBody>
      </p:sp>
      <p:sp>
        <p:nvSpPr>
          <p:cNvPr id="37" name="PlaceHolder 5"/>
          <p:cNvSpPr>
            <a:spLocks noGrp="1"/>
          </p:cNvSpPr>
          <p:nvPr>
            <p:ph type="body"/>
          </p:nvPr>
        </p:nvSpPr>
        <p:spPr>
          <a:xfrm>
            <a:off x="457200" y="3963600"/>
            <a:ext cx="27860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39"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40" name="PlaceHolder 3"/>
          <p:cNvSpPr>
            <a:spLocks noGrp="1"/>
          </p:cNvSpPr>
          <p:nvPr>
            <p:ph type="body"/>
          </p:nvPr>
        </p:nvSpPr>
        <p:spPr>
          <a:xfrm>
            <a:off x="3382920" y="1600200"/>
            <a:ext cx="2786040" cy="2158200"/>
          </a:xfrm>
          <a:prstGeom prst="rect">
            <a:avLst/>
          </a:prstGeom>
        </p:spPr>
        <p:txBody>
          <a:bodyPr bIns="0" lIns="0" rIns="0" tIns="0" wrap="none"/>
          <a:p>
            <a:endParaRPr/>
          </a:p>
        </p:txBody>
      </p:sp>
      <p:pic>
        <p:nvPicPr>
          <p:cNvPr descr="" id="41" name=""/>
          <p:cNvPicPr/>
          <p:nvPr/>
        </p:nvPicPr>
        <p:blipFill>
          <a:blip r:embed="rId2"/>
          <a:stretch>
            <a:fillRect/>
          </a:stretch>
        </p:blipFill>
        <p:spPr>
          <a:xfrm>
            <a:off x="3423240" y="3963240"/>
            <a:ext cx="2704680" cy="2158200"/>
          </a:xfrm>
          <a:prstGeom prst="rect">
            <a:avLst/>
          </a:prstGeom>
          <a:ln>
            <a:noFill/>
          </a:ln>
        </p:spPr>
      </p:pic>
      <p:pic>
        <p:nvPicPr>
          <p:cNvPr descr="" id="42" name=""/>
          <p:cNvPicPr/>
          <p:nvPr/>
        </p:nvPicPr>
        <p:blipFill>
          <a:blip r:embed="rId3"/>
          <a:stretch>
            <a:fillRect/>
          </a:stretch>
        </p:blipFill>
        <p:spPr>
          <a:xfrm>
            <a:off x="497520" y="3963240"/>
            <a:ext cx="2704680" cy="2158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56" name="PlaceHolder 2"/>
          <p:cNvSpPr>
            <a:spLocks noGrp="1"/>
          </p:cNvSpPr>
          <p:nvPr>
            <p:ph type="subTitle"/>
          </p:nvPr>
        </p:nvSpPr>
        <p:spPr>
          <a:xfrm>
            <a:off x="457200" y="1600200"/>
            <a:ext cx="570960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570960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61" name="PlaceHolder 3"/>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7320" y="274680"/>
            <a:ext cx="555948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65"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66" name="PlaceHolder 3"/>
          <p:cNvSpPr>
            <a:spLocks noGrp="1"/>
          </p:cNvSpPr>
          <p:nvPr>
            <p:ph type="body"/>
          </p:nvPr>
        </p:nvSpPr>
        <p:spPr>
          <a:xfrm>
            <a:off x="457200" y="3963600"/>
            <a:ext cx="2786040" cy="2158200"/>
          </a:xfrm>
          <a:prstGeom prst="rect">
            <a:avLst/>
          </a:prstGeom>
        </p:spPr>
        <p:txBody>
          <a:bodyPr bIns="0" lIns="0" rIns="0" tIns="0" wrap="none"/>
          <a:p>
            <a:endParaRPr/>
          </a:p>
        </p:txBody>
      </p:sp>
      <p:sp>
        <p:nvSpPr>
          <p:cNvPr id="67" name="PlaceHolder 4"/>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0" name="PlaceHolder 2"/>
          <p:cNvSpPr>
            <a:spLocks noGrp="1"/>
          </p:cNvSpPr>
          <p:nvPr>
            <p:ph type="subTitle"/>
          </p:nvPr>
        </p:nvSpPr>
        <p:spPr>
          <a:xfrm>
            <a:off x="457200" y="1600200"/>
            <a:ext cx="570960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70"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71" name="PlaceHolder 4"/>
          <p:cNvSpPr>
            <a:spLocks noGrp="1"/>
          </p:cNvSpPr>
          <p:nvPr>
            <p:ph type="body"/>
          </p:nvPr>
        </p:nvSpPr>
        <p:spPr>
          <a:xfrm>
            <a:off x="3382920" y="3963600"/>
            <a:ext cx="27860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73"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74"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75" name="PlaceHolder 4"/>
          <p:cNvSpPr>
            <a:spLocks noGrp="1"/>
          </p:cNvSpPr>
          <p:nvPr>
            <p:ph type="body"/>
          </p:nvPr>
        </p:nvSpPr>
        <p:spPr>
          <a:xfrm>
            <a:off x="457200" y="3963600"/>
            <a:ext cx="570924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77" name="PlaceHolder 2"/>
          <p:cNvSpPr>
            <a:spLocks noGrp="1"/>
          </p:cNvSpPr>
          <p:nvPr>
            <p:ph type="body"/>
          </p:nvPr>
        </p:nvSpPr>
        <p:spPr>
          <a:xfrm>
            <a:off x="457200" y="1600200"/>
            <a:ext cx="5709600" cy="2158200"/>
          </a:xfrm>
          <a:prstGeom prst="rect">
            <a:avLst/>
          </a:prstGeom>
        </p:spPr>
        <p:txBody>
          <a:bodyPr bIns="0" lIns="0" rIns="0" tIns="0" wrap="none"/>
          <a:p>
            <a:endParaRPr/>
          </a:p>
        </p:txBody>
      </p:sp>
      <p:sp>
        <p:nvSpPr>
          <p:cNvPr id="78" name="PlaceHolder 3"/>
          <p:cNvSpPr>
            <a:spLocks noGrp="1"/>
          </p:cNvSpPr>
          <p:nvPr>
            <p:ph type="body"/>
          </p:nvPr>
        </p:nvSpPr>
        <p:spPr>
          <a:xfrm>
            <a:off x="457200" y="3963600"/>
            <a:ext cx="570960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80"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81"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82" name="PlaceHolder 4"/>
          <p:cNvSpPr>
            <a:spLocks noGrp="1"/>
          </p:cNvSpPr>
          <p:nvPr>
            <p:ph type="body"/>
          </p:nvPr>
        </p:nvSpPr>
        <p:spPr>
          <a:xfrm>
            <a:off x="3382920" y="3963600"/>
            <a:ext cx="2786040" cy="2158200"/>
          </a:xfrm>
          <a:prstGeom prst="rect">
            <a:avLst/>
          </a:prstGeom>
        </p:spPr>
        <p:txBody>
          <a:bodyPr bIns="0" lIns="0" rIns="0" tIns="0" wrap="none"/>
          <a:p>
            <a:endParaRPr/>
          </a:p>
        </p:txBody>
      </p:sp>
      <p:sp>
        <p:nvSpPr>
          <p:cNvPr id="83" name="PlaceHolder 5"/>
          <p:cNvSpPr>
            <a:spLocks noGrp="1"/>
          </p:cNvSpPr>
          <p:nvPr>
            <p:ph type="body"/>
          </p:nvPr>
        </p:nvSpPr>
        <p:spPr>
          <a:xfrm>
            <a:off x="457200" y="3963600"/>
            <a:ext cx="27860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85"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86" name="PlaceHolder 3"/>
          <p:cNvSpPr>
            <a:spLocks noGrp="1"/>
          </p:cNvSpPr>
          <p:nvPr>
            <p:ph type="body"/>
          </p:nvPr>
        </p:nvSpPr>
        <p:spPr>
          <a:xfrm>
            <a:off x="3382920" y="1600200"/>
            <a:ext cx="2786040" cy="2158200"/>
          </a:xfrm>
          <a:prstGeom prst="rect">
            <a:avLst/>
          </a:prstGeom>
        </p:spPr>
        <p:txBody>
          <a:bodyPr bIns="0" lIns="0" rIns="0" tIns="0" wrap="none"/>
          <a:p>
            <a:endParaRPr/>
          </a:p>
        </p:txBody>
      </p:sp>
      <p:pic>
        <p:nvPicPr>
          <p:cNvPr descr="" id="87" name=""/>
          <p:cNvPicPr/>
          <p:nvPr/>
        </p:nvPicPr>
        <p:blipFill>
          <a:blip r:embed="rId2"/>
          <a:stretch>
            <a:fillRect/>
          </a:stretch>
        </p:blipFill>
        <p:spPr>
          <a:xfrm>
            <a:off x="3423240" y="3963240"/>
            <a:ext cx="2704680" cy="2158200"/>
          </a:xfrm>
          <a:prstGeom prst="rect">
            <a:avLst/>
          </a:prstGeom>
          <a:ln>
            <a:noFill/>
          </a:ln>
        </p:spPr>
      </p:pic>
      <p:pic>
        <p:nvPicPr>
          <p:cNvPr descr="" id="88" name=""/>
          <p:cNvPicPr/>
          <p:nvPr/>
        </p:nvPicPr>
        <p:blipFill>
          <a:blip r:embed="rId3"/>
          <a:stretch>
            <a:fillRect/>
          </a:stretch>
        </p:blipFill>
        <p:spPr>
          <a:xfrm>
            <a:off x="497520" y="3963240"/>
            <a:ext cx="2704680" cy="21582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2" name="PlaceHolder 2"/>
          <p:cNvSpPr>
            <a:spLocks noGrp="1"/>
          </p:cNvSpPr>
          <p:nvPr>
            <p:ph type="body"/>
          </p:nvPr>
        </p:nvSpPr>
        <p:spPr>
          <a:xfrm>
            <a:off x="457200" y="1600200"/>
            <a:ext cx="570960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4"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15" name="PlaceHolder 3"/>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7320" y="274680"/>
            <a:ext cx="555948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20" name="PlaceHolder 3"/>
          <p:cNvSpPr>
            <a:spLocks noGrp="1"/>
          </p:cNvSpPr>
          <p:nvPr>
            <p:ph type="body"/>
          </p:nvPr>
        </p:nvSpPr>
        <p:spPr>
          <a:xfrm>
            <a:off x="457200" y="3963600"/>
            <a:ext cx="2786040" cy="2158200"/>
          </a:xfrm>
          <a:prstGeom prst="rect">
            <a:avLst/>
          </a:prstGeom>
        </p:spPr>
        <p:txBody>
          <a:bodyPr bIns="0" lIns="0" rIns="0" tIns="0" wrap="none"/>
          <a:p>
            <a:endParaRPr/>
          </a:p>
        </p:txBody>
      </p:sp>
      <p:sp>
        <p:nvSpPr>
          <p:cNvPr id="21" name="PlaceHolder 4"/>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24"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25" name="PlaceHolder 4"/>
          <p:cNvSpPr>
            <a:spLocks noGrp="1"/>
          </p:cNvSpPr>
          <p:nvPr>
            <p:ph type="body"/>
          </p:nvPr>
        </p:nvSpPr>
        <p:spPr>
          <a:xfrm>
            <a:off x="3382920" y="3963600"/>
            <a:ext cx="27860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28"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29" name="PlaceHolder 4"/>
          <p:cNvSpPr>
            <a:spLocks noGrp="1"/>
          </p:cNvSpPr>
          <p:nvPr>
            <p:ph type="body"/>
          </p:nvPr>
        </p:nvSpPr>
        <p:spPr>
          <a:xfrm>
            <a:off x="457200" y="3963600"/>
            <a:ext cx="570924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396040" y="4702320"/>
            <a:ext cx="88560" cy="88560"/>
          </a:xfrm>
          <a:prstGeom prst="rect">
            <a:avLst/>
          </a:prstGeom>
          <a:solidFill>
            <a:srgbClr val="11a2c4"/>
          </a:solidFill>
          <a:ln w="9360">
            <a:noFill/>
          </a:ln>
        </p:spPr>
      </p:sp>
      <p:sp>
        <p:nvSpPr>
          <p:cNvPr id="1" name="Line 2"/>
          <p:cNvSpPr/>
          <p:nvPr/>
        </p:nvSpPr>
        <p:spPr>
          <a:xfrm flipH="1">
            <a:off x="2887560" y="4748040"/>
            <a:ext cx="2552760" cy="1262160"/>
          </a:xfrm>
          <a:prstGeom prst="line">
            <a:avLst/>
          </a:prstGeom>
          <a:ln w="9360">
            <a:solidFill>
              <a:srgbClr val="11a2c4"/>
            </a:solidFill>
            <a:round/>
          </a:ln>
        </p:spPr>
      </p:sp>
      <p:sp>
        <p:nvSpPr>
          <p:cNvPr id="2" name="CustomShape 3"/>
          <p:cNvSpPr/>
          <p:nvPr/>
        </p:nvSpPr>
        <p:spPr>
          <a:xfrm>
            <a:off x="2841480" y="5965920"/>
            <a:ext cx="90000" cy="90000"/>
          </a:xfrm>
          <a:prstGeom prst="rect">
            <a:avLst/>
          </a:prstGeom>
          <a:solidFill>
            <a:srgbClr val="11a2c4"/>
          </a:solidFill>
          <a:ln w="9360">
            <a:noFill/>
          </a:ln>
        </p:spPr>
      </p:sp>
      <p:sp>
        <p:nvSpPr>
          <p:cNvPr id="3" name="Line 4"/>
          <p:cNvSpPr/>
          <p:nvPr/>
        </p:nvSpPr>
        <p:spPr>
          <a:xfrm flipH="1" flipV="1">
            <a:off x="5395680" y="4746600"/>
            <a:ext cx="3748320" cy="360360"/>
          </a:xfrm>
          <a:prstGeom prst="line">
            <a:avLst/>
          </a:prstGeom>
          <a:ln w="9360">
            <a:solidFill>
              <a:srgbClr val="11a2c4"/>
            </a:solidFill>
            <a:round/>
          </a:ln>
        </p:spPr>
      </p:sp>
      <p:sp>
        <p:nvSpPr>
          <p:cNvPr id="4" name="Line 5"/>
          <p:cNvSpPr/>
          <p:nvPr/>
        </p:nvSpPr>
        <p:spPr>
          <a:xfrm flipH="1" flipV="1">
            <a:off x="0" y="5106960"/>
            <a:ext cx="2879640" cy="903240"/>
          </a:xfrm>
          <a:prstGeom prst="line">
            <a:avLst/>
          </a:prstGeom>
          <a:ln w="9360">
            <a:solidFill>
              <a:srgbClr val="11a2c4"/>
            </a:solidFill>
            <a:round/>
          </a:ln>
        </p:spPr>
      </p:sp>
      <p:sp>
        <p:nvSpPr>
          <p:cNvPr id="5" name="Line 6"/>
          <p:cNvSpPr/>
          <p:nvPr/>
        </p:nvSpPr>
        <p:spPr>
          <a:xfrm flipH="1" flipV="1">
            <a:off x="2879640" y="6010200"/>
            <a:ext cx="1023840" cy="847800"/>
          </a:xfrm>
          <a:prstGeom prst="line">
            <a:avLst/>
          </a:prstGeom>
          <a:ln w="9360">
            <a:solidFill>
              <a:srgbClr val="11a2c4"/>
            </a:solidFill>
            <a:round/>
          </a:ln>
        </p:spPr>
      </p:sp>
      <p:pic>
        <p:nvPicPr>
          <p:cNvPr descr="" id="6" name="Picture 11"/>
          <p:cNvPicPr/>
          <p:nvPr/>
        </p:nvPicPr>
        <p:blipFill>
          <a:blip r:embed="rId2"/>
          <a:stretch>
            <a:fillRect/>
          </a:stretch>
        </p:blipFill>
        <p:spPr>
          <a:xfrm>
            <a:off x="7238880" y="0"/>
            <a:ext cx="1447560" cy="1447560"/>
          </a:xfrm>
          <a:prstGeom prst="rect">
            <a:avLst/>
          </a:prstGeom>
          <a:ln w="9360">
            <a:noFill/>
          </a:ln>
        </p:spPr>
      </p:pic>
      <p:sp>
        <p:nvSpPr>
          <p:cNvPr id="7" name="PlaceHolder 7"/>
          <p:cNvSpPr>
            <a:spLocks noGrp="1"/>
          </p:cNvSpPr>
          <p:nvPr>
            <p:ph type="title"/>
          </p:nvPr>
        </p:nvSpPr>
        <p:spPr>
          <a:xfrm>
            <a:off x="457200" y="2639880"/>
            <a:ext cx="8229240" cy="1142640"/>
          </a:xfrm>
          <a:prstGeom prst="rect">
            <a:avLst/>
          </a:prstGeom>
        </p:spPr>
        <p:txBody>
          <a:bodyPr anchor="ctr"/>
          <a:p>
            <a:pPr>
              <a:lnSpc>
                <a:spcPct val="100000"/>
              </a:lnSpc>
            </a:pPr>
            <a:r>
              <a:rPr lang="en-US" sz="4400">
                <a:solidFill>
                  <a:srgbClr val="11a2c4"/>
                </a:solidFill>
                <a:latin typeface="Arial"/>
              </a:rPr>
              <a:t>Click to edit the title text formatClick to edit Master title style</a:t>
            </a:r>
            <a:endParaRPr/>
          </a:p>
        </p:txBody>
      </p:sp>
      <p:sp>
        <p:nvSpPr>
          <p:cNvPr id="8" name="PlaceHolder 8"/>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Line 1"/>
          <p:cNvSpPr/>
          <p:nvPr/>
        </p:nvSpPr>
        <p:spPr>
          <a:xfrm flipH="1" flipV="1">
            <a:off x="0" y="5537160"/>
            <a:ext cx="3809880" cy="1320840"/>
          </a:xfrm>
          <a:prstGeom prst="line">
            <a:avLst/>
          </a:prstGeom>
          <a:ln w="9360">
            <a:solidFill>
              <a:srgbClr val="ffffff"/>
            </a:solidFill>
            <a:round/>
          </a:ln>
        </p:spPr>
      </p:sp>
      <p:sp>
        <p:nvSpPr>
          <p:cNvPr id="44" name="CustomShape 2"/>
          <p:cNvSpPr/>
          <p:nvPr/>
        </p:nvSpPr>
        <p:spPr>
          <a:xfrm>
            <a:off x="457200" y="422280"/>
            <a:ext cx="5800320" cy="5675040"/>
          </a:xfrm>
          <a:prstGeom prst="rect">
            <a:avLst/>
          </a:prstGeom>
          <a:solidFill>
            <a:srgbClr val="ffffff"/>
          </a:solidFill>
          <a:ln w="9360">
            <a:noFill/>
          </a:ln>
        </p:spPr>
      </p:sp>
      <p:sp>
        <p:nvSpPr>
          <p:cNvPr id="45" name="CustomShape 3"/>
          <p:cNvSpPr/>
          <p:nvPr/>
        </p:nvSpPr>
        <p:spPr>
          <a:xfrm>
            <a:off x="8335800" y="4513320"/>
            <a:ext cx="90000" cy="90000"/>
          </a:xfrm>
          <a:prstGeom prst="rect">
            <a:avLst/>
          </a:prstGeom>
          <a:solidFill>
            <a:srgbClr val="ffffff"/>
          </a:solidFill>
          <a:ln w="9360">
            <a:noFill/>
          </a:ln>
        </p:spPr>
      </p:sp>
      <p:sp>
        <p:nvSpPr>
          <p:cNvPr id="46" name="Line 4"/>
          <p:cNvSpPr/>
          <p:nvPr/>
        </p:nvSpPr>
        <p:spPr>
          <a:xfrm flipH="1">
            <a:off x="6211800" y="4557600"/>
            <a:ext cx="2168280" cy="1834920"/>
          </a:xfrm>
          <a:prstGeom prst="line">
            <a:avLst/>
          </a:prstGeom>
          <a:ln w="9360">
            <a:solidFill>
              <a:srgbClr val="ffffff"/>
            </a:solidFill>
            <a:round/>
          </a:ln>
        </p:spPr>
      </p:sp>
      <p:sp>
        <p:nvSpPr>
          <p:cNvPr id="47" name="CustomShape 5"/>
          <p:cNvSpPr/>
          <p:nvPr/>
        </p:nvSpPr>
        <p:spPr>
          <a:xfrm>
            <a:off x="6167520" y="6348240"/>
            <a:ext cx="90000" cy="90000"/>
          </a:xfrm>
          <a:prstGeom prst="rect">
            <a:avLst/>
          </a:prstGeom>
          <a:solidFill>
            <a:srgbClr val="ffffff"/>
          </a:solidFill>
          <a:ln w="9360">
            <a:noFill/>
          </a:ln>
        </p:spPr>
      </p:sp>
      <p:sp>
        <p:nvSpPr>
          <p:cNvPr id="48" name="Line 6"/>
          <p:cNvSpPr/>
          <p:nvPr/>
        </p:nvSpPr>
        <p:spPr>
          <a:xfrm flipH="1" flipV="1">
            <a:off x="8380080" y="4557600"/>
            <a:ext cx="763920" cy="804960"/>
          </a:xfrm>
          <a:prstGeom prst="line">
            <a:avLst/>
          </a:prstGeom>
          <a:ln w="9360">
            <a:solidFill>
              <a:srgbClr val="ffffff"/>
            </a:solidFill>
            <a:round/>
          </a:ln>
        </p:spPr>
      </p:sp>
      <p:sp>
        <p:nvSpPr>
          <p:cNvPr id="49" name="Line 7"/>
          <p:cNvSpPr/>
          <p:nvPr/>
        </p:nvSpPr>
        <p:spPr>
          <a:xfrm flipH="1" flipV="1">
            <a:off x="0" y="6126120"/>
            <a:ext cx="6211800" cy="266400"/>
          </a:xfrm>
          <a:prstGeom prst="line">
            <a:avLst/>
          </a:prstGeom>
          <a:ln w="9360">
            <a:solidFill>
              <a:srgbClr val="ffffff"/>
            </a:solidFill>
            <a:round/>
          </a:ln>
        </p:spPr>
      </p:sp>
      <p:sp>
        <p:nvSpPr>
          <p:cNvPr id="50" name="CustomShape 8"/>
          <p:cNvSpPr/>
          <p:nvPr/>
        </p:nvSpPr>
        <p:spPr>
          <a:xfrm>
            <a:off x="1917720" y="6170760"/>
            <a:ext cx="90000" cy="88560"/>
          </a:xfrm>
          <a:prstGeom prst="rect">
            <a:avLst/>
          </a:prstGeom>
          <a:solidFill>
            <a:srgbClr val="ffffff"/>
          </a:solidFill>
          <a:ln w="9360">
            <a:noFill/>
          </a:ln>
        </p:spPr>
      </p:sp>
      <p:pic>
        <p:nvPicPr>
          <p:cNvPr descr="" id="51" name="Picture 14"/>
          <p:cNvPicPr/>
          <p:nvPr/>
        </p:nvPicPr>
        <p:blipFill>
          <a:blip r:embed="rId2"/>
          <a:stretch>
            <a:fillRect/>
          </a:stretch>
        </p:blipFill>
        <p:spPr>
          <a:xfrm>
            <a:off x="7238880" y="0"/>
            <a:ext cx="1447560" cy="1447560"/>
          </a:xfrm>
          <a:prstGeom prst="rect">
            <a:avLst/>
          </a:prstGeom>
          <a:ln w="9360">
            <a:noFill/>
          </a:ln>
        </p:spPr>
      </p:pic>
      <p:sp>
        <p:nvSpPr>
          <p:cNvPr id="52" name="PlaceHolder 9"/>
          <p:cNvSpPr>
            <a:spLocks noGrp="1"/>
          </p:cNvSpPr>
          <p:nvPr>
            <p:ph type="title"/>
          </p:nvPr>
        </p:nvSpPr>
        <p:spPr>
          <a:xfrm>
            <a:off x="607320" y="274680"/>
            <a:ext cx="5559480" cy="1142640"/>
          </a:xfrm>
          <a:prstGeom prst="rect">
            <a:avLst/>
          </a:prstGeom>
        </p:spPr>
        <p:txBody>
          <a:bodyPr anchor="ctr"/>
          <a:p>
            <a:pPr>
              <a:lnSpc>
                <a:spcPct val="100000"/>
              </a:lnSpc>
            </a:pPr>
            <a:r>
              <a:rPr b="1" lang="en-US" sz="2800">
                <a:solidFill>
                  <a:srgbClr val="11a2c4"/>
                </a:solidFill>
                <a:latin typeface="Arial Bold"/>
              </a:rPr>
              <a:t>Click to edit the title text formatClick to edit Master title style</a:t>
            </a:r>
            <a:endParaRPr/>
          </a:p>
        </p:txBody>
      </p:sp>
      <p:sp>
        <p:nvSpPr>
          <p:cNvPr id="53" name="PlaceHolder 10"/>
          <p:cNvSpPr>
            <a:spLocks noGrp="1"/>
          </p:cNvSpPr>
          <p:nvPr>
            <p:ph type="body"/>
          </p:nvPr>
        </p:nvSpPr>
        <p:spPr>
          <a:xfrm>
            <a:off x="457200" y="1600200"/>
            <a:ext cx="5709600" cy="4525560"/>
          </a:xfrm>
          <a:prstGeom prst="rect">
            <a:avLst/>
          </a:prstGeom>
        </p:spPr>
        <p:txBody>
          <a:bodyPr/>
          <a:p>
            <a:pPr>
              <a:buSzPct val="25000"/>
              <a:buFont typeface="StarSymbol"/>
              <a:buChar char=""/>
            </a:pPr>
            <a:r>
              <a:rPr lang="en-US" sz="2400">
                <a:solidFill>
                  <a:srgbClr val="11a2c4"/>
                </a:solidFill>
                <a:latin typeface="Arial"/>
              </a:rPr>
              <a:t>Click to edit the outline text format</a:t>
            </a:r>
            <a:endParaRPr/>
          </a:p>
          <a:p>
            <a:pPr lvl="1">
              <a:buSzPct val="25000"/>
              <a:buFont typeface="StarSymbol"/>
              <a:buChar char=""/>
            </a:pPr>
            <a:r>
              <a:rPr lang="en-US" sz="2400">
                <a:solidFill>
                  <a:srgbClr val="11a2c4"/>
                </a:solidFill>
                <a:latin typeface="Arial"/>
              </a:rPr>
              <a:t>Second Outline Level</a:t>
            </a:r>
            <a:endParaRPr/>
          </a:p>
          <a:p>
            <a:pPr lvl="2">
              <a:buSzPct val="25000"/>
              <a:buFont typeface="StarSymbol"/>
              <a:buChar char=""/>
            </a:pPr>
            <a:r>
              <a:rPr lang="en-US" sz="2400">
                <a:solidFill>
                  <a:srgbClr val="11a2c4"/>
                </a:solidFill>
                <a:latin typeface="Arial"/>
              </a:rPr>
              <a:t>Third Outline Level</a:t>
            </a:r>
            <a:endParaRPr/>
          </a:p>
          <a:p>
            <a:pPr lvl="3">
              <a:buSzPct val="25000"/>
              <a:buFont typeface="StarSymbol"/>
              <a:buChar char=""/>
            </a:pPr>
            <a:r>
              <a:rPr lang="en-US" sz="2400">
                <a:solidFill>
                  <a:srgbClr val="11a2c4"/>
                </a:solidFill>
                <a:latin typeface="Arial"/>
              </a:rPr>
              <a:t>Fourth Outline Level</a:t>
            </a:r>
            <a:endParaRPr/>
          </a:p>
          <a:p>
            <a:pPr lvl="4">
              <a:buSzPct val="25000"/>
              <a:buFont typeface="StarSymbol"/>
              <a:buChar char=""/>
            </a:pPr>
            <a:r>
              <a:rPr lang="en-US" sz="2400">
                <a:solidFill>
                  <a:srgbClr val="11a2c4"/>
                </a:solidFill>
                <a:latin typeface="Arial"/>
              </a:rPr>
              <a:t>Fifth Outline Level</a:t>
            </a:r>
            <a:endParaRPr/>
          </a:p>
          <a:p>
            <a:pPr lvl="5">
              <a:buSzPct val="25000"/>
              <a:buFont typeface="StarSymbol"/>
              <a:buChar char=""/>
            </a:pPr>
            <a:r>
              <a:rPr lang="en-US" sz="2400">
                <a:solidFill>
                  <a:srgbClr val="11a2c4"/>
                </a:solidFill>
                <a:latin typeface="Arial"/>
              </a:rPr>
              <a:t>Sixth Outline Level</a:t>
            </a:r>
            <a:endParaRPr/>
          </a:p>
          <a:p>
            <a:pPr>
              <a:lnSpc>
                <a:spcPct val="100000"/>
              </a:lnSpc>
            </a:pPr>
            <a:r>
              <a:rPr lang="en-US" sz="2400">
                <a:solidFill>
                  <a:srgbClr val="11a2c4"/>
                </a:solidFill>
                <a:latin typeface="Arial"/>
              </a:rPr>
              <a:t>Seventh Outline LevelClick to edit Master text styles</a:t>
            </a:r>
            <a:endParaRPr/>
          </a:p>
          <a:p>
            <a:pPr lvl="1">
              <a:lnSpc>
                <a:spcPct val="100000"/>
              </a:lnSpc>
              <a:buFont typeface="Arial"/>
              <a:buChar char="–"/>
            </a:pPr>
            <a:r>
              <a:rPr lang="en-US" sz="2000">
                <a:solidFill>
                  <a:srgbClr val="b5b6b3"/>
                </a:solidFill>
                <a:latin typeface="Arial"/>
              </a:rPr>
              <a:t>Second level</a:t>
            </a:r>
            <a:endParaRPr/>
          </a:p>
          <a:p>
            <a:pPr lvl="2">
              <a:lnSpc>
                <a:spcPct val="100000"/>
              </a:lnSpc>
              <a:buFont typeface="Arial"/>
              <a:buChar char="•"/>
            </a:pPr>
            <a:r>
              <a:rPr lang="en-US">
                <a:solidFill>
                  <a:srgbClr val="b5b6b3"/>
                </a:solidFill>
                <a:latin typeface="Arial"/>
              </a:rPr>
              <a:t>Third level</a:t>
            </a:r>
            <a:endParaRPr/>
          </a:p>
          <a:p>
            <a:pPr lvl="3">
              <a:lnSpc>
                <a:spcPct val="100000"/>
              </a:lnSpc>
              <a:buFont typeface="Arial"/>
              <a:buChar char="–"/>
            </a:pPr>
            <a:r>
              <a:rPr lang="en-US" sz="1600">
                <a:solidFill>
                  <a:srgbClr val="b5b6b3"/>
                </a:solidFill>
                <a:latin typeface="Arial"/>
              </a:rPr>
              <a:t>Fourth level</a:t>
            </a:r>
            <a:endParaRPr/>
          </a:p>
          <a:p>
            <a:pPr lvl="4">
              <a:lnSpc>
                <a:spcPct val="100000"/>
              </a:lnSpc>
              <a:buFont typeface="Arial"/>
              <a:buChar char="»"/>
            </a:pPr>
            <a:r>
              <a:rPr lang="en-US" sz="1600">
                <a:solidFill>
                  <a:srgbClr val="b5b6b3"/>
                </a:solidFill>
                <a:latin typeface="Arial"/>
              </a:rPr>
              <a:t>Fifth level</a:t>
            </a:r>
            <a:endParaRPr/>
          </a:p>
        </p:txBody>
      </p:sp>
      <p:sp>
        <p:nvSpPr>
          <p:cNvPr id="54" name="PlaceHolder 11"/>
          <p:cNvSpPr>
            <a:spLocks noGrp="1"/>
          </p:cNvSpPr>
          <p:nvPr>
            <p:ph type="body"/>
          </p:nvPr>
        </p:nvSpPr>
        <p:spPr>
          <a:xfrm>
            <a:off x="6516000" y="1939320"/>
            <a:ext cx="2170440" cy="4186440"/>
          </a:xfrm>
          <a:prstGeom prst="rect">
            <a:avLst/>
          </a:prstGeom>
        </p:spPr>
        <p:txBody>
          <a:bodyPr/>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639880"/>
            <a:ext cx="8229240" cy="1142640"/>
          </a:xfrm>
          <a:prstGeom prst="rect">
            <a:avLst/>
          </a:prstGeom>
        </p:spPr>
        <p:txBody>
          <a:bodyPr anchor="ctr"/>
          <a:p>
            <a:pPr>
              <a:lnSpc>
                <a:spcPct val="100000"/>
              </a:lnSpc>
            </a:pPr>
            <a:r>
              <a:rPr lang="en-US" sz="4400">
                <a:solidFill>
                  <a:srgbClr val="11a2c4"/>
                </a:solidFill>
                <a:latin typeface="Arial"/>
              </a:rPr>
              <a:t>Platforms:</a:t>
            </a:r>
            <a:r>
              <a:rPr lang="en-US" sz="4400">
                <a:solidFill>
                  <a:srgbClr val="11a2c4"/>
                </a:solidFill>
                <a:latin typeface="Arial"/>
              </a:rPr>
              <a:t>
</a:t>
            </a:r>
            <a:r>
              <a:rPr lang="en-US" sz="4400">
                <a:solidFill>
                  <a:srgbClr val="11a2c4"/>
                </a:solidFill>
                <a:latin typeface="Arial"/>
              </a:rPr>
              <a:t>Lecture 6: Memory</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Data Forwarding</a:t>
            </a:r>
            <a:endParaRPr/>
          </a:p>
        </p:txBody>
      </p:sp>
      <p:sp>
        <p:nvSpPr>
          <p:cNvPr id="112" name="TextShape 2"/>
          <p:cNvSpPr txBox="1"/>
          <p:nvPr/>
        </p:nvSpPr>
        <p:spPr>
          <a:xfrm>
            <a:off x="457200" y="1600200"/>
            <a:ext cx="8208720" cy="4525560"/>
          </a:xfrm>
          <a:prstGeom prst="rect">
            <a:avLst/>
          </a:prstGeom>
        </p:spPr>
        <p:txBody>
          <a:bodyPr/>
          <a:p>
            <a:pPr>
              <a:lnSpc>
                <a:spcPct val="100000"/>
              </a:lnSpc>
            </a:pPr>
            <a:r>
              <a:rPr lang="en-US" sz="2400">
                <a:solidFill>
                  <a:srgbClr val="000000"/>
                </a:solidFill>
                <a:latin typeface="Arial"/>
              </a:rPr>
              <a:t>Another solution is data forwarding</a:t>
            </a:r>
            <a:endParaRPr/>
          </a:p>
          <a:p>
            <a:pPr>
              <a:lnSpc>
                <a:spcPct val="100000"/>
              </a:lnSpc>
            </a:pPr>
            <a:r>
              <a:rPr lang="en-US" sz="2400">
                <a:solidFill>
                  <a:srgbClr val="000000"/>
                </a:solidFill>
                <a:latin typeface="Arial"/>
              </a:rPr>
              <a:t>Instead of waiting on values being available in registers, pipeline registers are used instead</a:t>
            </a:r>
            <a:endParaRPr/>
          </a:p>
          <a:p>
            <a:pPr>
              <a:lnSpc>
                <a:spcPct val="100000"/>
              </a:lnSpc>
            </a:pPr>
            <a:r>
              <a:rPr lang="en-US" sz="2400">
                <a:solidFill>
                  <a:srgbClr val="000000"/>
                </a:solidFill>
                <a:latin typeface="Arial"/>
              </a:rPr>
              <a:t>So results are fed back from EX/MEM backwards into the ALU input, for instance, or indeed forwarding values read and written during same cycle.</a:t>
            </a:r>
            <a:endParaRPr/>
          </a:p>
          <a:p>
            <a:pPr>
              <a:lnSpc>
                <a:spcPct val="100000"/>
              </a:lnSpc>
            </a:pPr>
            <a:r>
              <a:rPr lang="en-US" sz="2400">
                <a:solidFill>
                  <a:srgbClr val="000000"/>
                </a:solidFill>
                <a:latin typeface="Arial"/>
              </a:rPr>
              <a:t>Forwarding can be implemented by adding multiplexors to inputs of the ALU and suitable control lines so that obsolete values can be ignored</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Delayed Loads</a:t>
            </a:r>
            <a:endParaRPr/>
          </a:p>
        </p:txBody>
      </p:sp>
      <p:sp>
        <p:nvSpPr>
          <p:cNvPr id="114" name="TextShape 2"/>
          <p:cNvSpPr txBox="1"/>
          <p:nvPr/>
        </p:nvSpPr>
        <p:spPr>
          <a:xfrm>
            <a:off x="457200" y="1600200"/>
            <a:ext cx="8208720" cy="4525560"/>
          </a:xfrm>
          <a:prstGeom prst="rect">
            <a:avLst/>
          </a:prstGeom>
        </p:spPr>
        <p:txBody>
          <a:bodyPr/>
          <a:p>
            <a:pPr>
              <a:lnSpc>
                <a:spcPct val="100000"/>
              </a:lnSpc>
            </a:pPr>
            <a:r>
              <a:rPr lang="en-US" sz="2400">
                <a:solidFill>
                  <a:srgbClr val="000000"/>
                </a:solidFill>
                <a:latin typeface="Arial"/>
              </a:rPr>
              <a:t>Data forwarding fails when an instruction following a memory load requires the result of the load.</a:t>
            </a:r>
            <a:endParaRPr/>
          </a:p>
          <a:p>
            <a:pPr>
              <a:lnSpc>
                <a:spcPct val="100000"/>
              </a:lnSpc>
            </a:pPr>
            <a:r>
              <a:rPr lang="en-US" sz="2400">
                <a:solidFill>
                  <a:srgbClr val="000000"/>
                </a:solidFill>
                <a:latin typeface="Arial"/>
              </a:rPr>
              <a:t>Two possible solutions:</a:t>
            </a:r>
            <a:endParaRPr/>
          </a:p>
          <a:p>
            <a:pPr>
              <a:lnSpc>
                <a:spcPct val="100000"/>
              </a:lnSpc>
              <a:buFont typeface="Calibri"/>
              <a:buAutoNum type="arabicPeriod"/>
            </a:pPr>
            <a:r>
              <a:rPr lang="en-US" sz="2400">
                <a:solidFill>
                  <a:srgbClr val="000000"/>
                </a:solidFill>
                <a:latin typeface="Arial"/>
              </a:rPr>
              <a:t>Stall the pipeline with a hazard detection unit – hopefully only one stall cycle</a:t>
            </a:r>
            <a:endParaRPr/>
          </a:p>
          <a:p>
            <a:pPr>
              <a:lnSpc>
                <a:spcPct val="100000"/>
              </a:lnSpc>
              <a:buFont typeface="Calibri"/>
              <a:buAutoNum type="arabicPeriod"/>
            </a:pPr>
            <a:r>
              <a:rPr lang="en-US" sz="2400">
                <a:solidFill>
                  <a:srgbClr val="000000"/>
                </a:solidFill>
                <a:latin typeface="Arial"/>
              </a:rPr>
              <a:t>Require (compiler) software to follow the load instruction with an instruction independent of the load – i.e. a delayed load. In extremis, the compiler would place a nop (NoOPeration) after the load.</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Branch Hazards</a:t>
            </a:r>
            <a:endParaRPr/>
          </a:p>
        </p:txBody>
      </p:sp>
      <p:sp>
        <p:nvSpPr>
          <p:cNvPr id="116" name="TextShape 2"/>
          <p:cNvSpPr txBox="1"/>
          <p:nvPr/>
        </p:nvSpPr>
        <p:spPr>
          <a:xfrm>
            <a:off x="457200" y="1600200"/>
            <a:ext cx="8277120" cy="4525560"/>
          </a:xfrm>
          <a:prstGeom prst="rect">
            <a:avLst/>
          </a:prstGeom>
        </p:spPr>
        <p:txBody>
          <a:bodyPr/>
          <a:p>
            <a:pPr>
              <a:lnSpc>
                <a:spcPct val="100000"/>
              </a:lnSpc>
            </a:pPr>
            <a:r>
              <a:rPr lang="en-US" sz="2400">
                <a:solidFill>
                  <a:srgbClr val="000000"/>
                </a:solidFill>
                <a:latin typeface="Arial"/>
              </a:rPr>
              <a:t>Branches also cause hazards because address of the next instruction is not known until the branch instruction is executed.</a:t>
            </a:r>
            <a:endParaRPr/>
          </a:p>
          <a:p>
            <a:pPr>
              <a:lnSpc>
                <a:spcPct val="100000"/>
              </a:lnSpc>
            </a:pPr>
            <a:r>
              <a:rPr lang="en-US" sz="2400">
                <a:solidFill>
                  <a:srgbClr val="000000"/>
                </a:solidFill>
                <a:latin typeface="Arial"/>
              </a:rPr>
              <a:t>In the meantime, if the pipeline is not corrected, the wrong instructions will execute and write their values to registers and memory</a:t>
            </a:r>
            <a:endParaRPr/>
          </a:p>
          <a:p>
            <a:pPr>
              <a:lnSpc>
                <a:spcPct val="100000"/>
              </a:lnSpc>
            </a:pPr>
            <a:r>
              <a:rPr lang="en-US" sz="2400">
                <a:solidFill>
                  <a:srgbClr val="000000"/>
                </a:solidFill>
                <a:latin typeface="Arial"/>
              </a:rPr>
              <a:t>There are multiple solutions</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Branch Hazards 2</a:t>
            </a:r>
            <a:endParaRPr/>
          </a:p>
        </p:txBody>
      </p:sp>
      <p:sp>
        <p:nvSpPr>
          <p:cNvPr id="118" name="TextShape 2"/>
          <p:cNvSpPr txBox="1"/>
          <p:nvPr/>
        </p:nvSpPr>
        <p:spPr>
          <a:xfrm>
            <a:off x="457200" y="1600200"/>
            <a:ext cx="8277120" cy="4525560"/>
          </a:xfrm>
          <a:prstGeom prst="rect">
            <a:avLst/>
          </a:prstGeom>
        </p:spPr>
        <p:txBody>
          <a:bodyPr/>
          <a:p>
            <a:pPr>
              <a:lnSpc>
                <a:spcPct val="100000"/>
              </a:lnSpc>
              <a:buFont typeface="Calibri"/>
              <a:buAutoNum type="arabicPeriod"/>
            </a:pPr>
            <a:r>
              <a:rPr lang="en-US" sz="2400">
                <a:solidFill>
                  <a:srgbClr val="000000"/>
                </a:solidFill>
                <a:latin typeface="Arial"/>
              </a:rPr>
              <a:t>Always stall on branches with several clock cycles penalty</a:t>
            </a:r>
            <a:endParaRPr/>
          </a:p>
          <a:p>
            <a:pPr>
              <a:lnSpc>
                <a:spcPct val="100000"/>
              </a:lnSpc>
              <a:buFont typeface="Calibri"/>
              <a:buAutoNum type="arabicPeriod"/>
            </a:pPr>
            <a:r>
              <a:rPr lang="en-US" sz="2400">
                <a:solidFill>
                  <a:srgbClr val="000000"/>
                </a:solidFill>
                <a:latin typeface="Arial"/>
              </a:rPr>
              <a:t>Assume branch not taken and so instructions after branch start to execute. If branch is taken, the pipeline is flushed, the partial results discarded and execution resumes from branch target address</a:t>
            </a:r>
            <a:endParaRPr/>
          </a:p>
          <a:p>
            <a:pPr>
              <a:lnSpc>
                <a:spcPct val="100000"/>
              </a:lnSpc>
              <a:buFont typeface="Calibri"/>
              <a:buAutoNum type="arabicPeriod"/>
            </a:pPr>
            <a:r>
              <a:rPr lang="en-US" sz="2400">
                <a:solidFill>
                  <a:srgbClr val="000000"/>
                </a:solidFill>
                <a:latin typeface="Arial"/>
              </a:rPr>
              <a:t>Use complex branch prediction heuristics (did it branch before?)</a:t>
            </a:r>
            <a:endParaRPr/>
          </a:p>
          <a:p>
            <a:pPr>
              <a:lnSpc>
                <a:spcPct val="100000"/>
              </a:lnSpc>
              <a:buFont typeface="Calibri"/>
              <a:buAutoNum type="arabicPeriod"/>
            </a:pPr>
            <a:r>
              <a:rPr lang="en-US" sz="2400">
                <a:solidFill>
                  <a:srgbClr val="000000"/>
                </a:solidFill>
                <a:latin typeface="Arial"/>
              </a:rPr>
              <a:t>Use delayed branches by having the compiler reorder instructions so that useful work can be done without branch hazard risk</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9" name="Picture 2"/>
          <p:cNvPicPr/>
          <p:nvPr/>
        </p:nvPicPr>
        <p:blipFill>
          <a:blip r:embed="rId1"/>
          <a:stretch>
            <a:fillRect/>
          </a:stretch>
        </p:blipFill>
        <p:spPr>
          <a:xfrm>
            <a:off x="3366720" y="2773800"/>
            <a:ext cx="5600880" cy="4083840"/>
          </a:xfrm>
          <a:prstGeom prst="rect">
            <a:avLst/>
          </a:prstGeom>
          <a:ln>
            <a:noFill/>
          </a:ln>
        </p:spPr>
      </p:pic>
      <p:sp>
        <p:nvSpPr>
          <p:cNvPr id="120"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Memory Hierarchy</a:t>
            </a:r>
            <a:endParaRPr/>
          </a:p>
        </p:txBody>
      </p:sp>
      <p:sp>
        <p:nvSpPr>
          <p:cNvPr id="121" name="TextShape 2"/>
          <p:cNvSpPr txBox="1"/>
          <p:nvPr/>
        </p:nvSpPr>
        <p:spPr>
          <a:xfrm>
            <a:off x="457200" y="1600200"/>
            <a:ext cx="8222400" cy="4525560"/>
          </a:xfrm>
          <a:prstGeom prst="rect">
            <a:avLst/>
          </a:prstGeom>
        </p:spPr>
        <p:txBody>
          <a:bodyPr/>
          <a:p>
            <a:pPr>
              <a:lnSpc>
                <a:spcPct val="100000"/>
              </a:lnSpc>
            </a:pPr>
            <a:r>
              <a:rPr lang="en-US" sz="2400">
                <a:solidFill>
                  <a:srgbClr val="000000"/>
                </a:solidFill>
                <a:latin typeface="Arial"/>
              </a:rPr>
              <a:t>Temporal locality: if an item is referenced, it tends to be referenced again soon (loops, local variables)</a:t>
            </a:r>
            <a:endParaRPr/>
          </a:p>
          <a:p>
            <a:pPr>
              <a:lnSpc>
                <a:spcPct val="100000"/>
              </a:lnSpc>
            </a:pPr>
            <a:r>
              <a:rPr lang="en-US" sz="2400">
                <a:solidFill>
                  <a:srgbClr val="000000"/>
                </a:solidFill>
                <a:latin typeface="Arial"/>
              </a:rPr>
              <a:t>Spatial locality: if an item is referenced, items with nearby addresses will </a:t>
            </a:r>
            <a:r>
              <a:rPr lang="en-US" sz="2400">
                <a:solidFill>
                  <a:srgbClr val="000000"/>
                </a:solidFill>
                <a:latin typeface="Arial"/>
              </a:rPr>
              <a:t>
</a:t>
            </a:r>
            <a:r>
              <a:rPr lang="en-US" sz="2400">
                <a:solidFill>
                  <a:srgbClr val="000000"/>
                </a:solidFill>
                <a:latin typeface="Arial"/>
              </a:rPr>
              <a:t>tend to be referenced</a:t>
            </a:r>
            <a:r>
              <a:rPr lang="en-US" sz="2400">
                <a:solidFill>
                  <a:srgbClr val="000000"/>
                </a:solidFill>
                <a:latin typeface="Arial"/>
              </a:rPr>
              <a:t>
</a:t>
            </a:r>
            <a:r>
              <a:rPr lang="en-US" sz="2400">
                <a:solidFill>
                  <a:srgbClr val="000000"/>
                </a:solidFill>
                <a:latin typeface="Arial"/>
              </a:rPr>
              <a:t>soon (instructions,</a:t>
            </a:r>
            <a:r>
              <a:rPr lang="en-US" sz="2400">
                <a:solidFill>
                  <a:srgbClr val="000000"/>
                </a:solidFill>
                <a:latin typeface="Arial"/>
              </a:rPr>
              <a:t>
</a:t>
            </a:r>
            <a:r>
              <a:rPr lang="en-US" sz="2400">
                <a:solidFill>
                  <a:srgbClr val="000000"/>
                </a:solidFill>
                <a:latin typeface="Arial"/>
              </a:rPr>
              <a:t>data in arrays)</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Registers 1</a:t>
            </a:r>
            <a:endParaRPr/>
          </a:p>
        </p:txBody>
      </p:sp>
      <p:sp>
        <p:nvSpPr>
          <p:cNvPr id="123" name="TextShape 2"/>
          <p:cNvSpPr txBox="1"/>
          <p:nvPr/>
        </p:nvSpPr>
        <p:spPr>
          <a:xfrm>
            <a:off x="457200" y="1600200"/>
            <a:ext cx="8249760" cy="4525560"/>
          </a:xfrm>
          <a:prstGeom prst="rect">
            <a:avLst/>
          </a:prstGeom>
        </p:spPr>
        <p:txBody>
          <a:bodyPr/>
          <a:p>
            <a:pPr>
              <a:lnSpc>
                <a:spcPct val="100000"/>
              </a:lnSpc>
            </a:pPr>
            <a:r>
              <a:rPr lang="en-US" sz="2400">
                <a:solidFill>
                  <a:srgbClr val="000000"/>
                </a:solidFill>
                <a:latin typeface="Arial"/>
              </a:rPr>
              <a:t>Single permanent storage locations within CPU, addressed directly by control unit</a:t>
            </a:r>
            <a:endParaRPr/>
          </a:p>
          <a:p>
            <a:pPr>
              <a:lnSpc>
                <a:spcPct val="100000"/>
              </a:lnSpc>
            </a:pPr>
            <a:r>
              <a:rPr lang="en-US" sz="2400">
                <a:solidFill>
                  <a:srgbClr val="000000"/>
                </a:solidFill>
                <a:latin typeface="Arial"/>
              </a:rPr>
              <a:t>For particular defined purpose, wired for specific role</a:t>
            </a:r>
            <a:endParaRPr/>
          </a:p>
          <a:p>
            <a:pPr>
              <a:lnSpc>
                <a:spcPct val="100000"/>
              </a:lnSpc>
            </a:pPr>
            <a:r>
              <a:rPr lang="en-US" sz="2400">
                <a:solidFill>
                  <a:srgbClr val="000000"/>
                </a:solidFill>
                <a:latin typeface="Arial"/>
              </a:rPr>
              <a:t>Used to hold binary values for storage, manipulation and/ or simple calculations</a:t>
            </a:r>
            <a:endParaRPr/>
          </a:p>
          <a:p>
            <a:pPr>
              <a:lnSpc>
                <a:spcPct val="100000"/>
              </a:lnSpc>
            </a:pPr>
            <a:r>
              <a:rPr lang="en-US" sz="2400">
                <a:solidFill>
                  <a:srgbClr val="000000"/>
                </a:solidFill>
                <a:latin typeface="Arial"/>
              </a:rPr>
              <a:t>Can be small (single bit) or wide (word)</a:t>
            </a:r>
            <a:endParaRPr/>
          </a:p>
          <a:p>
            <a:pPr>
              <a:lnSpc>
                <a:spcPct val="100000"/>
              </a:lnSpc>
            </a:pPr>
            <a:r>
              <a:rPr lang="en-US" sz="2400">
                <a:solidFill>
                  <a:srgbClr val="000000"/>
                </a:solidFill>
                <a:latin typeface="Arial"/>
              </a:rPr>
              <a:t>General-purpose registers (or accumulators) used for arithmetic  operations (considered part of ALU)</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Registers 2</a:t>
            </a:r>
            <a:endParaRPr/>
          </a:p>
        </p:txBody>
      </p:sp>
      <p:sp>
        <p:nvSpPr>
          <p:cNvPr id="125" name="TextShape 2"/>
          <p:cNvSpPr txBox="1"/>
          <p:nvPr/>
        </p:nvSpPr>
        <p:spPr>
          <a:xfrm>
            <a:off x="457200" y="1600200"/>
            <a:ext cx="8222400" cy="4525560"/>
          </a:xfrm>
          <a:prstGeom prst="rect">
            <a:avLst/>
          </a:prstGeom>
        </p:spPr>
        <p:txBody>
          <a:bodyPr/>
          <a:p>
            <a:pPr>
              <a:lnSpc>
                <a:spcPct val="100000"/>
              </a:lnSpc>
            </a:pPr>
            <a:r>
              <a:rPr lang="en-US" sz="2400">
                <a:solidFill>
                  <a:srgbClr val="000000"/>
                </a:solidFill>
                <a:latin typeface="Arial"/>
              </a:rPr>
              <a:t>Program counter register (PC)</a:t>
            </a:r>
            <a:endParaRPr/>
          </a:p>
          <a:p>
            <a:pPr>
              <a:lnSpc>
                <a:spcPct val="100000"/>
              </a:lnSpc>
            </a:pPr>
            <a:r>
              <a:rPr lang="en-US" sz="2400">
                <a:solidFill>
                  <a:srgbClr val="000000"/>
                </a:solidFill>
                <a:latin typeface="Arial"/>
              </a:rPr>
              <a:t>Instruction register (IR) - hold actual instruction currently being executed</a:t>
            </a:r>
            <a:endParaRPr/>
          </a:p>
          <a:p>
            <a:pPr>
              <a:lnSpc>
                <a:spcPct val="100000"/>
              </a:lnSpc>
            </a:pPr>
            <a:r>
              <a:rPr lang="en-US" sz="2400">
                <a:solidFill>
                  <a:srgbClr val="000000"/>
                </a:solidFill>
                <a:latin typeface="Arial"/>
              </a:rPr>
              <a:t>Memory address register (MAR) - holds address of a memory location</a:t>
            </a:r>
            <a:endParaRPr/>
          </a:p>
          <a:p>
            <a:pPr>
              <a:lnSpc>
                <a:spcPct val="100000"/>
              </a:lnSpc>
            </a:pPr>
            <a:r>
              <a:rPr lang="en-US" sz="2400">
                <a:solidFill>
                  <a:srgbClr val="000000"/>
                </a:solidFill>
                <a:latin typeface="Arial"/>
              </a:rPr>
              <a:t>Memory data register (MDR) - holds data value being stored to or retrieved from location addressed by MAR</a:t>
            </a:r>
            <a:endParaRPr/>
          </a:p>
          <a:p>
            <a:pPr>
              <a:lnSpc>
                <a:spcPct val="100000"/>
              </a:lnSpc>
            </a:pPr>
            <a:r>
              <a:rPr lang="en-US" sz="2400">
                <a:solidFill>
                  <a:srgbClr val="000000"/>
                </a:solidFill>
                <a:latin typeface="Arial"/>
              </a:rPr>
              <a:t>1-bit or flags - keeps track of special conditions: arithmetic carry and overflow, power  failure, internal errors.</a:t>
            </a:r>
            <a:endParaRPr/>
          </a:p>
          <a:p>
            <a:pPr>
              <a:lnSpc>
                <a:spcPct val="100000"/>
              </a:lnSpc>
            </a:pPr>
            <a:r>
              <a:rPr lang="en-US" sz="2400">
                <a:solidFill>
                  <a:srgbClr val="000000"/>
                </a:solidFill>
                <a:latin typeface="Arial"/>
              </a:rPr>
              <a:t>I/O interfacing can be carried out by two registers:</a:t>
            </a:r>
            <a:endParaRPr/>
          </a:p>
          <a:p>
            <a:pPr lvl="1">
              <a:lnSpc>
                <a:spcPct val="100000"/>
              </a:lnSpc>
              <a:buFont typeface="Arial"/>
              <a:buChar char="–"/>
            </a:pPr>
            <a:r>
              <a:rPr lang="en-US" sz="2000">
                <a:solidFill>
                  <a:srgbClr val="000000"/>
                </a:solidFill>
                <a:latin typeface="Arial"/>
              </a:rPr>
              <a:t>One to hold I/O address (for particular I/O device)</a:t>
            </a:r>
            <a:endParaRPr/>
          </a:p>
          <a:p>
            <a:pPr lvl="1">
              <a:lnSpc>
                <a:spcPct val="100000"/>
              </a:lnSpc>
              <a:buFont typeface="Arial"/>
              <a:buChar char="–"/>
            </a:pPr>
            <a:r>
              <a:rPr lang="en-US" sz="2000">
                <a:solidFill>
                  <a:srgbClr val="000000"/>
                </a:solidFill>
                <a:latin typeface="Arial"/>
              </a:rPr>
              <a:t>One to hold the I/O data.</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Memory</a:t>
            </a:r>
            <a:endParaRPr/>
          </a:p>
        </p:txBody>
      </p:sp>
      <p:sp>
        <p:nvSpPr>
          <p:cNvPr id="127" name="TextShape 2"/>
          <p:cNvSpPr txBox="1"/>
          <p:nvPr/>
        </p:nvSpPr>
        <p:spPr>
          <a:xfrm>
            <a:off x="457200" y="1600200"/>
            <a:ext cx="8236080" cy="4525560"/>
          </a:xfrm>
          <a:prstGeom prst="rect">
            <a:avLst/>
          </a:prstGeom>
        </p:spPr>
        <p:txBody>
          <a:bodyPr/>
          <a:p>
            <a:pPr>
              <a:lnSpc>
                <a:spcPct val="100000"/>
              </a:lnSpc>
            </a:pPr>
            <a:r>
              <a:rPr lang="en-US" sz="2400">
                <a:solidFill>
                  <a:srgbClr val="000000"/>
                </a:solidFill>
                <a:latin typeface="Arial"/>
              </a:rPr>
              <a:t>Read Only Memory:</a:t>
            </a:r>
            <a:endParaRPr/>
          </a:p>
          <a:p>
            <a:pPr lvl="1">
              <a:lnSpc>
                <a:spcPct val="100000"/>
              </a:lnSpc>
              <a:buFont typeface="Arial"/>
              <a:buChar char="–"/>
            </a:pPr>
            <a:r>
              <a:rPr lang="en-US" sz="2000">
                <a:solidFill>
                  <a:srgbClr val="000000"/>
                </a:solidFill>
                <a:latin typeface="Arial"/>
              </a:rPr>
              <a:t>is relatively small, </a:t>
            </a:r>
            <a:endParaRPr/>
          </a:p>
          <a:p>
            <a:pPr lvl="1">
              <a:lnSpc>
                <a:spcPct val="100000"/>
              </a:lnSpc>
              <a:buFont typeface="Arial"/>
              <a:buChar char="–"/>
            </a:pPr>
            <a:r>
              <a:rPr lang="en-US" sz="2000">
                <a:solidFill>
                  <a:srgbClr val="000000"/>
                </a:solidFill>
                <a:latin typeface="Arial"/>
              </a:rPr>
              <a:t>essential as it contains the basic instruction set for operating the hardware in the system, </a:t>
            </a:r>
            <a:endParaRPr/>
          </a:p>
          <a:p>
            <a:pPr lvl="1">
              <a:lnSpc>
                <a:spcPct val="100000"/>
              </a:lnSpc>
              <a:buFont typeface="Arial"/>
              <a:buChar char="–"/>
            </a:pPr>
            <a:r>
              <a:rPr lang="en-US" sz="2000">
                <a:solidFill>
                  <a:srgbClr val="000000"/>
                </a:solidFill>
                <a:latin typeface="Arial"/>
              </a:rPr>
              <a:t>Non-volatile : the data remains intact when power is removed. </a:t>
            </a:r>
            <a:endParaRPr/>
          </a:p>
          <a:p>
            <a:pPr>
              <a:lnSpc>
                <a:spcPct val="100000"/>
              </a:lnSpc>
            </a:pPr>
            <a:r>
              <a:rPr lang="en-US" sz="2400">
                <a:solidFill>
                  <a:srgbClr val="000000"/>
                </a:solidFill>
                <a:latin typeface="Arial"/>
              </a:rPr>
              <a:t>Random Access Memory,</a:t>
            </a:r>
            <a:endParaRPr/>
          </a:p>
          <a:p>
            <a:pPr lvl="1">
              <a:lnSpc>
                <a:spcPct val="100000"/>
              </a:lnSpc>
              <a:buFont typeface="Arial"/>
              <a:buChar char="–"/>
            </a:pPr>
            <a:r>
              <a:rPr lang="en-US" sz="2000">
                <a:solidFill>
                  <a:srgbClr val="000000"/>
                </a:solidFill>
                <a:latin typeface="Arial"/>
              </a:rPr>
              <a:t>volatile</a:t>
            </a:r>
            <a:endParaRPr/>
          </a:p>
          <a:p>
            <a:pPr lvl="1">
              <a:lnSpc>
                <a:spcPct val="100000"/>
              </a:lnSpc>
              <a:buFont typeface="Arial"/>
              <a:buChar char="–"/>
            </a:pPr>
            <a:r>
              <a:rPr lang="en-US" sz="2000">
                <a:solidFill>
                  <a:srgbClr val="000000"/>
                </a:solidFill>
                <a:latin typeface="Arial"/>
              </a:rPr>
              <a:t>provides the storage for all data required by the operating system and software</a:t>
            </a:r>
            <a:endParaRPr/>
          </a:p>
          <a:p>
            <a:pPr lvl="1">
              <a:lnSpc>
                <a:spcPct val="100000"/>
              </a:lnSpc>
              <a:buFont typeface="Arial"/>
              <a:buChar char="–"/>
            </a:pPr>
            <a:r>
              <a:rPr lang="en-US" sz="2000">
                <a:solidFill>
                  <a:srgbClr val="000000"/>
                </a:solidFill>
                <a:latin typeface="Arial"/>
              </a:rPr>
              <a:t>typically 4-8 Gb of system RAM installed, </a:t>
            </a:r>
            <a:endParaRPr/>
          </a:p>
          <a:p>
            <a:pPr lvl="1">
              <a:lnSpc>
                <a:spcPct val="100000"/>
              </a:lnSpc>
              <a:buFont typeface="Arial"/>
              <a:buChar char="–"/>
            </a:pPr>
            <a:r>
              <a:rPr lang="en-US" sz="2000">
                <a:solidFill>
                  <a:srgbClr val="000000"/>
                </a:solidFill>
                <a:latin typeface="Arial"/>
              </a:rPr>
              <a:t>graphics cards with their own additional memory (could be a Gb or more)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ROM</a:t>
            </a:r>
            <a:endParaRPr/>
          </a:p>
        </p:txBody>
      </p:sp>
      <p:sp>
        <p:nvSpPr>
          <p:cNvPr id="129" name="TextShape 2"/>
          <p:cNvSpPr txBox="1"/>
          <p:nvPr/>
        </p:nvSpPr>
        <p:spPr>
          <a:xfrm>
            <a:off x="457200" y="1600200"/>
            <a:ext cx="8195040" cy="4525560"/>
          </a:xfrm>
          <a:prstGeom prst="rect">
            <a:avLst/>
          </a:prstGeom>
        </p:spPr>
        <p:txBody>
          <a:bodyPr/>
          <a:p>
            <a:pPr>
              <a:lnSpc>
                <a:spcPct val="100000"/>
              </a:lnSpc>
            </a:pPr>
            <a:r>
              <a:rPr lang="en-US" sz="2400">
                <a:solidFill>
                  <a:srgbClr val="000000"/>
                </a:solidFill>
                <a:latin typeface="Arial"/>
              </a:rPr>
              <a:t>Contains the system BIOS </a:t>
            </a:r>
            <a:endParaRPr/>
          </a:p>
          <a:p>
            <a:pPr>
              <a:lnSpc>
                <a:spcPct val="100000"/>
              </a:lnSpc>
            </a:pPr>
            <a:r>
              <a:rPr lang="en-US" sz="2400">
                <a:solidFill>
                  <a:srgbClr val="000000"/>
                </a:solidFill>
                <a:latin typeface="Arial"/>
              </a:rPr>
              <a:t>The role of the system BIOS is to </a:t>
            </a:r>
            <a:endParaRPr/>
          </a:p>
          <a:p>
            <a:pPr lvl="1">
              <a:lnSpc>
                <a:spcPct val="100000"/>
              </a:lnSpc>
              <a:buFont typeface="Arial"/>
              <a:buChar char="–"/>
            </a:pPr>
            <a:r>
              <a:rPr lang="en-US" sz="2000">
                <a:solidFill>
                  <a:srgbClr val="000000"/>
                </a:solidFill>
                <a:latin typeface="Arial"/>
              </a:rPr>
              <a:t>boot the system, </a:t>
            </a:r>
            <a:endParaRPr/>
          </a:p>
          <a:p>
            <a:pPr lvl="1">
              <a:lnSpc>
                <a:spcPct val="100000"/>
              </a:lnSpc>
              <a:buFont typeface="Arial"/>
              <a:buChar char="–"/>
            </a:pPr>
            <a:r>
              <a:rPr lang="en-US" sz="2000">
                <a:solidFill>
                  <a:srgbClr val="000000"/>
                </a:solidFill>
                <a:latin typeface="Arial"/>
              </a:rPr>
              <a:t>recognize the hardware devices, </a:t>
            </a:r>
            <a:endParaRPr/>
          </a:p>
          <a:p>
            <a:pPr lvl="1">
              <a:lnSpc>
                <a:spcPct val="100000"/>
              </a:lnSpc>
              <a:buFont typeface="Arial"/>
              <a:buChar char="–"/>
            </a:pPr>
            <a:r>
              <a:rPr lang="en-US" sz="2000">
                <a:solidFill>
                  <a:srgbClr val="000000"/>
                </a:solidFill>
                <a:latin typeface="Arial"/>
              </a:rPr>
              <a:t>locate and launch the operating system. </a:t>
            </a:r>
            <a:endParaRPr/>
          </a:p>
          <a:p>
            <a:pPr lvl="1">
              <a:lnSpc>
                <a:spcPct val="100000"/>
              </a:lnSpc>
              <a:buFont typeface="Arial"/>
              <a:buChar char="–"/>
            </a:pPr>
            <a:r>
              <a:rPr lang="en-US" sz="2000">
                <a:solidFill>
                  <a:srgbClr val="000000"/>
                </a:solidFill>
                <a:latin typeface="Arial"/>
              </a:rPr>
              <a:t>Once the operating system is loaded, the BIOS then works with it to enable access to the hardware devices</a:t>
            </a:r>
            <a:endParaRPr/>
          </a:p>
          <a:p>
            <a:pPr>
              <a:lnSpc>
                <a:spcPct val="100000"/>
              </a:lnSpc>
            </a:pPr>
            <a:r>
              <a:rPr lang="en-US" sz="2400">
                <a:solidFill>
                  <a:srgbClr val="000000"/>
                </a:solidFill>
                <a:latin typeface="Arial"/>
              </a:rPr>
              <a:t>Can be updated by “flashing”</a:t>
            </a:r>
            <a:endParaRPr/>
          </a:p>
        </p:txBody>
      </p:sp>
      <p:pic>
        <p:nvPicPr>
          <p:cNvPr descr="" id="130" name="Picture 1"/>
          <p:cNvPicPr/>
          <p:nvPr/>
        </p:nvPicPr>
        <p:blipFill>
          <a:blip r:embed="rId1"/>
          <a:stretch>
            <a:fillRect/>
          </a:stretch>
        </p:blipFill>
        <p:spPr>
          <a:xfrm>
            <a:off x="1124280" y="4784400"/>
            <a:ext cx="3619800" cy="152388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CMOS RAM</a:t>
            </a:r>
            <a:endParaRPr/>
          </a:p>
        </p:txBody>
      </p:sp>
      <p:sp>
        <p:nvSpPr>
          <p:cNvPr id="132" name="TextShape 2"/>
          <p:cNvSpPr txBox="1"/>
          <p:nvPr/>
        </p:nvSpPr>
        <p:spPr>
          <a:xfrm>
            <a:off x="457200" y="1600200"/>
            <a:ext cx="8216280" cy="4525560"/>
          </a:xfrm>
          <a:prstGeom prst="rect">
            <a:avLst/>
          </a:prstGeom>
        </p:spPr>
        <p:txBody>
          <a:bodyPr/>
          <a:p>
            <a:pPr>
              <a:lnSpc>
                <a:spcPct val="100000"/>
              </a:lnSpc>
            </a:pPr>
            <a:r>
              <a:rPr lang="en-US" sz="2400">
                <a:solidFill>
                  <a:srgbClr val="000000"/>
                </a:solidFill>
                <a:latin typeface="Arial"/>
              </a:rPr>
              <a:t>Was a memory chip with very low power requirements, retaining data when PC is shut off and relying on battery</a:t>
            </a:r>
            <a:endParaRPr/>
          </a:p>
          <a:p>
            <a:pPr>
              <a:lnSpc>
                <a:spcPct val="100000"/>
              </a:lnSpc>
            </a:pPr>
            <a:r>
              <a:rPr lang="en-US" sz="2400">
                <a:solidFill>
                  <a:srgbClr val="000000"/>
                </a:solidFill>
                <a:latin typeface="Arial"/>
              </a:rPr>
              <a:t>Now a misnomer as typically an EEPROM</a:t>
            </a:r>
            <a:endParaRPr/>
          </a:p>
          <a:p>
            <a:pPr>
              <a:lnSpc>
                <a:spcPct val="100000"/>
              </a:lnSpc>
            </a:pPr>
            <a:r>
              <a:rPr lang="en-US" sz="2400">
                <a:solidFill>
                  <a:srgbClr val="000000"/>
                </a:solidFill>
                <a:latin typeface="Arial"/>
              </a:rPr>
              <a:t>Capacity increased from 64 bytes to 512 bytes</a:t>
            </a:r>
            <a:endParaRPr/>
          </a:p>
          <a:p>
            <a:pPr>
              <a:lnSpc>
                <a:spcPct val="100000"/>
              </a:lnSpc>
            </a:pPr>
            <a:r>
              <a:rPr lang="en-US" sz="2400">
                <a:solidFill>
                  <a:srgbClr val="000000"/>
                </a:solidFill>
                <a:latin typeface="Arial"/>
              </a:rPr>
              <a:t>Its function is to store information your computer needs when it boots up, such as hard disk types, keyboard and display type, chip set, </a:t>
            </a:r>
            <a:r>
              <a:rPr lang="en-US" sz="2400">
                <a:solidFill>
                  <a:srgbClr val="000000"/>
                </a:solidFill>
                <a:latin typeface="Arial"/>
              </a:rPr>
              <a:t>
</a:t>
            </a:r>
            <a:r>
              <a:rPr lang="en-US" sz="2400">
                <a:solidFill>
                  <a:srgbClr val="000000"/>
                </a:solidFill>
                <a:latin typeface="Arial"/>
              </a:rPr>
              <a:t>the time and date. </a:t>
            </a:r>
            <a:endParaRPr/>
          </a:p>
          <a:p>
            <a:pPr>
              <a:lnSpc>
                <a:spcPct val="100000"/>
              </a:lnSpc>
            </a:pPr>
            <a:r>
              <a:rPr lang="en-US" sz="2400">
                <a:solidFill>
                  <a:srgbClr val="000000"/>
                </a:solidFill>
                <a:latin typeface="Arial"/>
              </a:rPr>
              <a:t>Battery still needed for </a:t>
            </a:r>
            <a:r>
              <a:rPr lang="en-US" sz="2400">
                <a:solidFill>
                  <a:srgbClr val="000000"/>
                </a:solidFill>
                <a:latin typeface="Arial"/>
              </a:rPr>
              <a:t>
</a:t>
            </a:r>
            <a:r>
              <a:rPr lang="en-US" sz="2400">
                <a:solidFill>
                  <a:srgbClr val="000000"/>
                </a:solidFill>
                <a:latin typeface="Arial"/>
              </a:rPr>
              <a:t>real-time system clock</a:t>
            </a:r>
            <a:endParaRPr/>
          </a:p>
        </p:txBody>
      </p:sp>
      <p:pic>
        <p:nvPicPr>
          <p:cNvPr descr="" id="133" name="Picture 2"/>
          <p:cNvPicPr/>
          <p:nvPr/>
        </p:nvPicPr>
        <p:blipFill>
          <a:blip r:embed="rId1"/>
          <a:stretch>
            <a:fillRect/>
          </a:stretch>
        </p:blipFill>
        <p:spPr>
          <a:xfrm>
            <a:off x="4849920" y="4337640"/>
            <a:ext cx="4041360" cy="23047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Datapath</a:t>
            </a:r>
            <a:endParaRPr/>
          </a:p>
        </p:txBody>
      </p:sp>
      <p:sp>
        <p:nvSpPr>
          <p:cNvPr id="96" name="TextShape 2"/>
          <p:cNvSpPr txBox="1"/>
          <p:nvPr/>
        </p:nvSpPr>
        <p:spPr>
          <a:xfrm>
            <a:off x="457200" y="1600200"/>
            <a:ext cx="8208720" cy="4525560"/>
          </a:xfrm>
          <a:prstGeom prst="rect">
            <a:avLst/>
          </a:prstGeom>
        </p:spPr>
        <p:txBody>
          <a:bodyPr/>
          <a:p>
            <a:pPr>
              <a:lnSpc>
                <a:spcPct val="100000"/>
              </a:lnSpc>
            </a:pPr>
            <a:r>
              <a:rPr lang="en-US" sz="2400">
                <a:solidFill>
                  <a:srgbClr val="000000"/>
                </a:solidFill>
                <a:latin typeface="Arial"/>
              </a:rPr>
              <a:t>ARM has a 3-stage fetch-decode-execute cycle</a:t>
            </a:r>
            <a:endParaRPr/>
          </a:p>
          <a:p>
            <a:pPr>
              <a:lnSpc>
                <a:spcPct val="100000"/>
              </a:lnSpc>
            </a:pPr>
            <a:r>
              <a:rPr lang="en-US" sz="2400">
                <a:solidFill>
                  <a:srgbClr val="000000"/>
                </a:solidFill>
                <a:latin typeface="Arial"/>
              </a:rPr>
              <a:t>Fetch: fetch instruction code from memory into the instruction pipeline</a:t>
            </a:r>
            <a:endParaRPr/>
          </a:p>
          <a:p>
            <a:pPr>
              <a:lnSpc>
                <a:spcPct val="100000"/>
              </a:lnSpc>
            </a:pPr>
            <a:r>
              <a:rPr lang="en-US" sz="2400">
                <a:solidFill>
                  <a:srgbClr val="000000"/>
                </a:solidFill>
                <a:latin typeface="Arial"/>
              </a:rPr>
              <a:t>Decode: instruction decoded to obtain control signals for the datapath ready for the next stage</a:t>
            </a:r>
            <a:endParaRPr/>
          </a:p>
          <a:p>
            <a:pPr>
              <a:lnSpc>
                <a:spcPct val="100000"/>
              </a:lnSpc>
            </a:pPr>
            <a:r>
              <a:rPr lang="en-US" sz="2400">
                <a:solidFill>
                  <a:srgbClr val="000000"/>
                </a:solidFill>
                <a:latin typeface="Arial"/>
              </a:rPr>
              <a:t>Execute: instruction “owns” the datapath – register read; shifting; ALU results generated and write back</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RAM (Random Access Memory)</a:t>
            </a:r>
            <a:endParaRPr/>
          </a:p>
        </p:txBody>
      </p:sp>
      <p:sp>
        <p:nvSpPr>
          <p:cNvPr id="135" name="TextShape 2"/>
          <p:cNvSpPr txBox="1"/>
          <p:nvPr/>
        </p:nvSpPr>
        <p:spPr>
          <a:xfrm>
            <a:off x="457200" y="1600200"/>
            <a:ext cx="8242200" cy="4525560"/>
          </a:xfrm>
          <a:prstGeom prst="rect">
            <a:avLst/>
          </a:prstGeom>
        </p:spPr>
        <p:txBody>
          <a:bodyPr/>
          <a:p>
            <a:pPr>
              <a:lnSpc>
                <a:spcPct val="90000"/>
              </a:lnSpc>
            </a:pPr>
            <a:r>
              <a:rPr lang="en-US" sz="2400">
                <a:solidFill>
                  <a:srgbClr val="000000"/>
                </a:solidFill>
                <a:latin typeface="Arial"/>
              </a:rPr>
              <a:t>Uses a memory cell array for storing bits of data, which is a matrix of columns and rows (much like a spreadsheet).</a:t>
            </a:r>
            <a:endParaRPr/>
          </a:p>
          <a:p>
            <a:pPr>
              <a:lnSpc>
                <a:spcPct val="90000"/>
              </a:lnSpc>
            </a:pPr>
            <a:r>
              <a:rPr lang="en-US" sz="2400">
                <a:solidFill>
                  <a:srgbClr val="000000"/>
                </a:solidFill>
                <a:latin typeface="Arial"/>
              </a:rPr>
              <a:t>Any individual memory cell can be accessed as easily/fast as any other</a:t>
            </a:r>
            <a:endParaRPr/>
          </a:p>
          <a:p>
            <a:pPr>
              <a:lnSpc>
                <a:spcPct val="90000"/>
              </a:lnSpc>
            </a:pPr>
            <a:r>
              <a:rPr lang="en-US" sz="2400">
                <a:solidFill>
                  <a:srgbClr val="000000"/>
                </a:solidFill>
                <a:latin typeface="Arial"/>
              </a:rPr>
              <a:t>Each cell stores a single bit</a:t>
            </a:r>
            <a:endParaRPr/>
          </a:p>
          <a:p>
            <a:pPr>
              <a:lnSpc>
                <a:spcPct val="90000"/>
              </a:lnSpc>
            </a:pPr>
            <a:r>
              <a:rPr lang="en-US" sz="2400">
                <a:solidFill>
                  <a:srgbClr val="000000"/>
                </a:solidFill>
                <a:latin typeface="Arial"/>
              </a:rPr>
              <a:t>Each individual cell can be written to and read from and is uniquely addressable</a:t>
            </a:r>
            <a:endParaRPr/>
          </a:p>
          <a:p>
            <a:pPr lvl="1">
              <a:lnSpc>
                <a:spcPct val="90000"/>
              </a:lnSpc>
              <a:buFont typeface="Arial"/>
              <a:buChar char="–"/>
            </a:pPr>
            <a:r>
              <a:rPr lang="en-US" sz="2000">
                <a:solidFill>
                  <a:srgbClr val="000000"/>
                </a:solidFill>
                <a:latin typeface="Arial"/>
              </a:rPr>
              <a:t>e.g. 4 MB chip, </a:t>
            </a:r>
            <a:endParaRPr/>
          </a:p>
          <a:p>
            <a:pPr lvl="2">
              <a:lnSpc>
                <a:spcPct val="90000"/>
              </a:lnSpc>
              <a:buFont typeface="Arial"/>
              <a:buChar char="•"/>
            </a:pPr>
            <a:r>
              <a:rPr lang="en-US" sz="2000">
                <a:solidFill>
                  <a:srgbClr val="000000"/>
                </a:solidFill>
                <a:latin typeface="Arial"/>
              </a:rPr>
              <a:t>4,194,304 memory cells</a:t>
            </a:r>
            <a:endParaRPr/>
          </a:p>
          <a:p>
            <a:pPr lvl="2">
              <a:lnSpc>
                <a:spcPct val="90000"/>
              </a:lnSpc>
              <a:buFont typeface="Arial"/>
              <a:buChar char="•"/>
            </a:pPr>
            <a:r>
              <a:rPr lang="en-US" sz="2000">
                <a:solidFill>
                  <a:srgbClr val="000000"/>
                </a:solidFill>
                <a:latin typeface="Arial"/>
              </a:rPr>
              <a:t>in a matrix of 2048 rows and 2048 columns</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RAM 3</a:t>
            </a:r>
            <a:endParaRPr/>
          </a:p>
        </p:txBody>
      </p:sp>
      <p:sp>
        <p:nvSpPr>
          <p:cNvPr id="137" name="TextShape 2"/>
          <p:cNvSpPr txBox="1"/>
          <p:nvPr/>
        </p:nvSpPr>
        <p:spPr>
          <a:xfrm>
            <a:off x="457200" y="1600200"/>
            <a:ext cx="8208000" cy="4525560"/>
          </a:xfrm>
          <a:prstGeom prst="rect">
            <a:avLst/>
          </a:prstGeom>
        </p:spPr>
        <p:txBody>
          <a:bodyPr/>
          <a:p>
            <a:pPr>
              <a:lnSpc>
                <a:spcPct val="100000"/>
              </a:lnSpc>
            </a:pPr>
            <a:r>
              <a:rPr lang="en-US" sz="2400">
                <a:solidFill>
                  <a:srgbClr val="000000"/>
                </a:solidFill>
                <a:latin typeface="Arial"/>
              </a:rPr>
              <a:t>L1 cache</a:t>
            </a:r>
            <a:endParaRPr/>
          </a:p>
          <a:p>
            <a:pPr lvl="1">
              <a:lnSpc>
                <a:spcPct val="100000"/>
              </a:lnSpc>
              <a:buFont typeface="Arial"/>
              <a:buChar char="–"/>
            </a:pPr>
            <a:r>
              <a:rPr lang="en-US" sz="2000">
                <a:solidFill>
                  <a:srgbClr val="000000"/>
                </a:solidFill>
                <a:latin typeface="Arial"/>
              </a:rPr>
              <a:t>Internal to CPU</a:t>
            </a:r>
            <a:endParaRPr/>
          </a:p>
          <a:p>
            <a:pPr lvl="1">
              <a:lnSpc>
                <a:spcPct val="100000"/>
              </a:lnSpc>
              <a:buFont typeface="Arial"/>
              <a:buChar char="–"/>
            </a:pPr>
            <a:r>
              <a:rPr lang="en-US" sz="2000">
                <a:solidFill>
                  <a:srgbClr val="000000"/>
                </a:solidFill>
                <a:latin typeface="Arial"/>
              </a:rPr>
              <a:t>Uses SRAM</a:t>
            </a:r>
            <a:endParaRPr/>
          </a:p>
          <a:p>
            <a:pPr>
              <a:lnSpc>
                <a:spcPct val="100000"/>
              </a:lnSpc>
            </a:pPr>
            <a:r>
              <a:rPr lang="en-US" sz="2400">
                <a:solidFill>
                  <a:srgbClr val="000000"/>
                </a:solidFill>
                <a:latin typeface="Arial"/>
              </a:rPr>
              <a:t>L2 cache </a:t>
            </a:r>
            <a:endParaRPr/>
          </a:p>
          <a:p>
            <a:pPr lvl="1">
              <a:lnSpc>
                <a:spcPct val="100000"/>
              </a:lnSpc>
              <a:buFont typeface="Arial"/>
              <a:buChar char="–"/>
            </a:pPr>
            <a:r>
              <a:rPr lang="en-US" sz="2000">
                <a:solidFill>
                  <a:srgbClr val="000000"/>
                </a:solidFill>
                <a:latin typeface="Arial"/>
              </a:rPr>
              <a:t>Now internal to CPU</a:t>
            </a:r>
            <a:endParaRPr/>
          </a:p>
          <a:p>
            <a:pPr lvl="1">
              <a:lnSpc>
                <a:spcPct val="100000"/>
              </a:lnSpc>
              <a:buFont typeface="Arial"/>
              <a:buChar char="–"/>
            </a:pPr>
            <a:r>
              <a:rPr lang="en-US" sz="2000">
                <a:solidFill>
                  <a:srgbClr val="000000"/>
                </a:solidFill>
                <a:latin typeface="Arial"/>
              </a:rPr>
              <a:t>Uses SRAM</a:t>
            </a:r>
            <a:endParaRPr/>
          </a:p>
          <a:p>
            <a:pPr>
              <a:lnSpc>
                <a:spcPct val="100000"/>
              </a:lnSpc>
            </a:pPr>
            <a:r>
              <a:rPr lang="en-US" sz="2400">
                <a:solidFill>
                  <a:srgbClr val="000000"/>
                </a:solidFill>
                <a:latin typeface="Arial"/>
              </a:rPr>
              <a:t>L3 and L4 caches in some systems</a:t>
            </a:r>
            <a:endParaRPr/>
          </a:p>
          <a:p>
            <a:pPr>
              <a:lnSpc>
                <a:spcPct val="100000"/>
              </a:lnSpc>
            </a:pPr>
            <a:r>
              <a:rPr lang="en-US" sz="2400">
                <a:solidFill>
                  <a:srgbClr val="000000"/>
                </a:solidFill>
                <a:latin typeface="Arial"/>
              </a:rPr>
              <a:t>Main Memory</a:t>
            </a:r>
            <a:endParaRPr/>
          </a:p>
          <a:p>
            <a:pPr lvl="1">
              <a:lnSpc>
                <a:spcPct val="100000"/>
              </a:lnSpc>
              <a:buFont typeface="Arial"/>
              <a:buChar char="–"/>
            </a:pPr>
            <a:r>
              <a:rPr lang="en-US" sz="2000">
                <a:solidFill>
                  <a:srgbClr val="000000"/>
                </a:solidFill>
                <a:latin typeface="Arial"/>
              </a:rPr>
              <a:t>In modules pluggable into motherboard sockets</a:t>
            </a:r>
            <a:endParaRPr/>
          </a:p>
          <a:p>
            <a:pPr lvl="1">
              <a:lnSpc>
                <a:spcPct val="100000"/>
              </a:lnSpc>
              <a:buFont typeface="Arial"/>
              <a:buChar char="–"/>
            </a:pPr>
            <a:r>
              <a:rPr lang="en-US" sz="2000">
                <a:solidFill>
                  <a:srgbClr val="000000"/>
                </a:solidFill>
                <a:latin typeface="Arial"/>
              </a:rPr>
              <a:t>Uses DRAM</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RAM 2</a:t>
            </a:r>
            <a:endParaRPr/>
          </a:p>
        </p:txBody>
      </p:sp>
      <p:sp>
        <p:nvSpPr>
          <p:cNvPr id="139" name="TextShape 2"/>
          <p:cNvSpPr txBox="1"/>
          <p:nvPr/>
        </p:nvSpPr>
        <p:spPr>
          <a:xfrm>
            <a:off x="457200" y="1600200"/>
            <a:ext cx="8208000" cy="4525560"/>
          </a:xfrm>
          <a:prstGeom prst="rect">
            <a:avLst/>
          </a:prstGeom>
        </p:spPr>
        <p:txBody>
          <a:bodyPr/>
          <a:p>
            <a:pPr>
              <a:lnSpc>
                <a:spcPct val="100000"/>
              </a:lnSpc>
            </a:pPr>
            <a:r>
              <a:rPr lang="en-US" sz="2400">
                <a:solidFill>
                  <a:srgbClr val="000000"/>
                </a:solidFill>
                <a:latin typeface="Arial"/>
              </a:rPr>
              <a:t>There are only two types of RAM:</a:t>
            </a:r>
            <a:endParaRPr/>
          </a:p>
          <a:p>
            <a:pPr>
              <a:lnSpc>
                <a:spcPct val="100000"/>
              </a:lnSpc>
            </a:pPr>
            <a:r>
              <a:rPr lang="en-US" sz="2400">
                <a:solidFill>
                  <a:srgbClr val="000000"/>
                </a:solidFill>
                <a:latin typeface="Arial"/>
              </a:rPr>
              <a:t>Dynamic Random Access Memory (DRAM)</a:t>
            </a:r>
            <a:endParaRPr/>
          </a:p>
          <a:p>
            <a:pPr lvl="1">
              <a:lnSpc>
                <a:spcPct val="100000"/>
              </a:lnSpc>
              <a:buFont typeface="Arial"/>
              <a:buChar char="–"/>
            </a:pPr>
            <a:r>
              <a:rPr lang="en-US" sz="2000">
                <a:solidFill>
                  <a:srgbClr val="000000"/>
                </a:solidFill>
                <a:latin typeface="Arial"/>
              </a:rPr>
              <a:t>Must have electrical current supplied to maintain their electrical state (</a:t>
            </a:r>
            <a:r>
              <a:rPr i="1" lang="en-US" sz="2000">
                <a:solidFill>
                  <a:srgbClr val="000000"/>
                </a:solidFill>
                <a:latin typeface="Arial"/>
              </a:rPr>
              <a:t>refresh</a:t>
            </a:r>
            <a:r>
              <a:rPr lang="en-US" sz="2000">
                <a:solidFill>
                  <a:srgbClr val="000000"/>
                </a:solidFill>
                <a:latin typeface="Arial"/>
              </a:rPr>
              <a:t>)</a:t>
            </a:r>
            <a:endParaRPr/>
          </a:p>
          <a:p>
            <a:pPr lvl="1">
              <a:lnSpc>
                <a:spcPct val="100000"/>
              </a:lnSpc>
              <a:buFont typeface="Arial"/>
              <a:buChar char="–"/>
            </a:pPr>
            <a:r>
              <a:rPr lang="en-US" sz="2000">
                <a:solidFill>
                  <a:srgbClr val="000000"/>
                </a:solidFill>
                <a:latin typeface="Arial"/>
              </a:rPr>
              <a:t>Slower and less expensive</a:t>
            </a:r>
            <a:endParaRPr/>
          </a:p>
          <a:p>
            <a:pPr>
              <a:lnSpc>
                <a:spcPct val="100000"/>
              </a:lnSpc>
            </a:pPr>
            <a:r>
              <a:rPr lang="en-US" sz="2400">
                <a:solidFill>
                  <a:srgbClr val="000000"/>
                </a:solidFill>
                <a:latin typeface="Arial"/>
              </a:rPr>
              <a:t>Static Random Access Memory (SRAM)</a:t>
            </a:r>
            <a:endParaRPr/>
          </a:p>
          <a:p>
            <a:pPr lvl="1">
              <a:lnSpc>
                <a:spcPct val="100000"/>
              </a:lnSpc>
              <a:buFont typeface="Arial"/>
              <a:buChar char="–"/>
            </a:pPr>
            <a:r>
              <a:rPr lang="en-US" sz="2000">
                <a:solidFill>
                  <a:srgbClr val="000000"/>
                </a:solidFill>
                <a:latin typeface="Arial"/>
              </a:rPr>
              <a:t>Do not need electrical current or circuitry for </a:t>
            </a:r>
            <a:r>
              <a:rPr i="1" lang="en-US" sz="2000">
                <a:solidFill>
                  <a:srgbClr val="000000"/>
                </a:solidFill>
                <a:latin typeface="Arial"/>
              </a:rPr>
              <a:t>refresh</a:t>
            </a:r>
            <a:r>
              <a:rPr lang="en-US" sz="2000">
                <a:solidFill>
                  <a:srgbClr val="000000"/>
                </a:solidFill>
                <a:latin typeface="Arial"/>
              </a:rPr>
              <a:t> purposes</a:t>
            </a:r>
            <a:endParaRPr/>
          </a:p>
          <a:p>
            <a:pPr lvl="1">
              <a:lnSpc>
                <a:spcPct val="100000"/>
              </a:lnSpc>
              <a:buFont typeface="Arial"/>
              <a:buChar char="–"/>
            </a:pPr>
            <a:r>
              <a:rPr lang="en-US" sz="2000">
                <a:solidFill>
                  <a:srgbClr val="000000"/>
                </a:solidFill>
                <a:latin typeface="Arial"/>
              </a:rPr>
              <a:t>Faster and more expensive</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L1 Cache</a:t>
            </a:r>
            <a:endParaRPr/>
          </a:p>
        </p:txBody>
      </p:sp>
      <p:sp>
        <p:nvSpPr>
          <p:cNvPr id="141" name="TextShape 2"/>
          <p:cNvSpPr txBox="1"/>
          <p:nvPr/>
        </p:nvSpPr>
        <p:spPr>
          <a:xfrm>
            <a:off x="457200" y="1600200"/>
            <a:ext cx="8224920" cy="4525560"/>
          </a:xfrm>
          <a:prstGeom prst="rect">
            <a:avLst/>
          </a:prstGeom>
        </p:spPr>
        <p:txBody>
          <a:bodyPr/>
          <a:p>
            <a:pPr>
              <a:lnSpc>
                <a:spcPct val="100000"/>
              </a:lnSpc>
            </a:pPr>
            <a:r>
              <a:rPr lang="en-US" sz="2400">
                <a:solidFill>
                  <a:srgbClr val="000000"/>
                </a:solidFill>
                <a:latin typeface="Arial"/>
              </a:rPr>
              <a:t>Internal to CPU</a:t>
            </a:r>
            <a:endParaRPr/>
          </a:p>
          <a:p>
            <a:pPr>
              <a:lnSpc>
                <a:spcPct val="100000"/>
              </a:lnSpc>
            </a:pPr>
            <a:r>
              <a:rPr lang="en-US" sz="2400">
                <a:solidFill>
                  <a:srgbClr val="000000"/>
                </a:solidFill>
                <a:latin typeface="Arial"/>
              </a:rPr>
              <a:t>Fast, small</a:t>
            </a:r>
            <a:endParaRPr/>
          </a:p>
          <a:p>
            <a:pPr>
              <a:lnSpc>
                <a:spcPct val="100000"/>
              </a:lnSpc>
            </a:pPr>
            <a:r>
              <a:rPr lang="en-US" sz="2400">
                <a:solidFill>
                  <a:srgbClr val="000000"/>
                </a:solidFill>
                <a:latin typeface="Arial"/>
              </a:rPr>
              <a:t>used for temporary storage of instructions and data organised in blocks of 32 bytes</a:t>
            </a:r>
            <a:endParaRPr/>
          </a:p>
          <a:p>
            <a:pPr>
              <a:lnSpc>
                <a:spcPct val="100000"/>
              </a:lnSpc>
            </a:pPr>
            <a:r>
              <a:rPr lang="en-US" sz="2400">
                <a:solidFill>
                  <a:srgbClr val="000000"/>
                </a:solidFill>
                <a:latin typeface="Arial"/>
              </a:rPr>
              <a:t>Improves data access times in cases when the CPU accesses the same data multiple times </a:t>
            </a:r>
            <a:endParaRPr/>
          </a:p>
          <a:p>
            <a:pPr>
              <a:lnSpc>
                <a:spcPct val="100000"/>
              </a:lnSpc>
            </a:pPr>
            <a:r>
              <a:rPr lang="en-US" sz="2400">
                <a:solidFill>
                  <a:srgbClr val="000000"/>
                </a:solidFill>
                <a:latin typeface="Arial"/>
              </a:rPr>
              <a:t>Split into two:</a:t>
            </a:r>
            <a:endParaRPr/>
          </a:p>
          <a:p>
            <a:pPr lvl="1">
              <a:lnSpc>
                <a:spcPct val="100000"/>
              </a:lnSpc>
              <a:buFont typeface="Arial"/>
              <a:buChar char="–"/>
            </a:pPr>
            <a:r>
              <a:rPr lang="en-US" sz="2000">
                <a:solidFill>
                  <a:srgbClr val="000000"/>
                </a:solidFill>
                <a:latin typeface="Arial"/>
              </a:rPr>
              <a:t>one to store program data, other to store microprocessor instructions. </a:t>
            </a:r>
            <a:endParaRPr/>
          </a:p>
          <a:p>
            <a:pPr>
              <a:lnSpc>
                <a:spcPct val="100000"/>
              </a:lnSpc>
            </a:pPr>
            <a:r>
              <a:rPr lang="en-US" sz="2400">
                <a:solidFill>
                  <a:srgbClr val="000000"/>
                </a:solidFill>
                <a:latin typeface="Arial"/>
              </a:rPr>
              <a:t>was traditionally 16kB in size, now 64kB+ </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L2 Cache</a:t>
            </a:r>
            <a:endParaRPr/>
          </a:p>
        </p:txBody>
      </p:sp>
      <p:sp>
        <p:nvSpPr>
          <p:cNvPr id="143" name="TextShape 2"/>
          <p:cNvSpPr txBox="1"/>
          <p:nvPr/>
        </p:nvSpPr>
        <p:spPr>
          <a:xfrm>
            <a:off x="457200" y="1600200"/>
            <a:ext cx="8242200" cy="4525560"/>
          </a:xfrm>
          <a:prstGeom prst="rect">
            <a:avLst/>
          </a:prstGeom>
        </p:spPr>
        <p:txBody>
          <a:bodyPr/>
          <a:p>
            <a:pPr>
              <a:lnSpc>
                <a:spcPct val="90000"/>
              </a:lnSpc>
            </a:pPr>
            <a:r>
              <a:rPr lang="en-US" sz="2400">
                <a:solidFill>
                  <a:srgbClr val="000000"/>
                </a:solidFill>
                <a:latin typeface="Arial"/>
              </a:rPr>
              <a:t>Can be </a:t>
            </a:r>
            <a:endParaRPr/>
          </a:p>
          <a:p>
            <a:pPr lvl="1">
              <a:lnSpc>
                <a:spcPct val="90000"/>
              </a:lnSpc>
              <a:buFont typeface="Arial"/>
              <a:buChar char="–"/>
            </a:pPr>
            <a:r>
              <a:rPr lang="en-US" sz="2000">
                <a:solidFill>
                  <a:srgbClr val="000000"/>
                </a:solidFill>
                <a:latin typeface="Arial"/>
              </a:rPr>
              <a:t>on the processor core - integrated or on-die cache. </a:t>
            </a:r>
            <a:endParaRPr/>
          </a:p>
          <a:p>
            <a:pPr lvl="1">
              <a:lnSpc>
                <a:spcPct val="90000"/>
              </a:lnSpc>
              <a:buFont typeface="Arial"/>
              <a:buChar char="–"/>
            </a:pPr>
            <a:r>
              <a:rPr lang="en-US" sz="2000">
                <a:solidFill>
                  <a:srgbClr val="000000"/>
                </a:solidFill>
                <a:latin typeface="Arial"/>
              </a:rPr>
              <a:t>in the same package/cartridge as the processor, but separate from the processor core - backside cache. This type of L2 cache was used in Pentium Pro, Pentium II, early Pentium III and slot A Athlon processors. </a:t>
            </a:r>
            <a:endParaRPr/>
          </a:p>
          <a:p>
            <a:pPr lvl="1">
              <a:lnSpc>
                <a:spcPct val="90000"/>
              </a:lnSpc>
              <a:buFont typeface="Arial"/>
              <a:buChar char="–"/>
            </a:pPr>
            <a:r>
              <a:rPr lang="en-US" sz="2000">
                <a:solidFill>
                  <a:srgbClr val="000000"/>
                </a:solidFill>
                <a:latin typeface="Arial"/>
              </a:rPr>
              <a:t>separate from the core and processor package. In this case L2 cache memory is usually located on the motherboard.</a:t>
            </a:r>
            <a:endParaRPr/>
          </a:p>
          <a:p>
            <a:pPr>
              <a:lnSpc>
                <a:spcPct val="90000"/>
              </a:lnSpc>
            </a:pPr>
            <a:r>
              <a:rPr lang="en-US" sz="2400">
                <a:solidFill>
                  <a:srgbClr val="000000"/>
                </a:solidFill>
                <a:latin typeface="Arial"/>
              </a:rPr>
              <a:t>typically in sizes such as 256KB, 512KB or 1 MB</a:t>
            </a:r>
            <a:endParaRPr/>
          </a:p>
          <a:p>
            <a:pPr lvl="1">
              <a:lnSpc>
                <a:spcPct val="90000"/>
              </a:lnSpc>
              <a:buFont typeface="Arial"/>
              <a:buChar char="–"/>
            </a:pPr>
            <a:r>
              <a:rPr lang="en-US" sz="2000">
                <a:solidFill>
                  <a:srgbClr val="000000"/>
                </a:solidFill>
                <a:latin typeface="Arial"/>
              </a:rPr>
              <a:t>access time in the range 4.5 to 8 nanoseconds - faster than main memory, slower than L1 cache  </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L2 Cache</a:t>
            </a:r>
            <a:endParaRPr/>
          </a:p>
        </p:txBody>
      </p:sp>
      <p:sp>
        <p:nvSpPr>
          <p:cNvPr id="145" name="TextShape 2"/>
          <p:cNvSpPr txBox="1"/>
          <p:nvPr/>
        </p:nvSpPr>
        <p:spPr>
          <a:xfrm>
            <a:off x="457200" y="1600200"/>
            <a:ext cx="8242200" cy="4525560"/>
          </a:xfrm>
          <a:prstGeom prst="rect">
            <a:avLst/>
          </a:prstGeom>
        </p:spPr>
        <p:txBody>
          <a:bodyPr/>
          <a:p>
            <a:pPr>
              <a:lnSpc>
                <a:spcPct val="90000"/>
              </a:lnSpc>
            </a:pPr>
            <a:r>
              <a:rPr lang="en-US" sz="2400">
                <a:solidFill>
                  <a:srgbClr val="000000"/>
                </a:solidFill>
                <a:latin typeface="Arial"/>
              </a:rPr>
              <a:t>Its purpose is to supply stored information to the L1 cache on the processor. By </a:t>
            </a:r>
            <a:r>
              <a:rPr i="1" lang="en-US" sz="2400">
                <a:solidFill>
                  <a:srgbClr val="000000"/>
                </a:solidFill>
                <a:latin typeface="Arial"/>
              </a:rPr>
              <a:t>data prefetching</a:t>
            </a:r>
            <a:r>
              <a:rPr lang="en-US" sz="2400">
                <a:solidFill>
                  <a:srgbClr val="000000"/>
                </a:solidFill>
                <a:latin typeface="Arial"/>
              </a:rPr>
              <a:t> the level 2 cache may also be used to buffer program instructions and data that the processor is about to request from memory. </a:t>
            </a:r>
            <a:endParaRPr/>
          </a:p>
          <a:p>
            <a:pPr>
              <a:lnSpc>
                <a:spcPct val="90000"/>
              </a:lnSpc>
            </a:pPr>
            <a:r>
              <a:rPr lang="en-US" sz="2400">
                <a:solidFill>
                  <a:srgbClr val="000000"/>
                </a:solidFill>
                <a:latin typeface="Arial"/>
              </a:rPr>
              <a:t>special transfer protocol called burst mode </a:t>
            </a:r>
            <a:endParaRPr/>
          </a:p>
          <a:p>
            <a:pPr lvl="1">
              <a:lnSpc>
                <a:spcPct val="90000"/>
              </a:lnSpc>
              <a:buFont typeface="Arial"/>
              <a:buChar char="–"/>
            </a:pPr>
            <a:r>
              <a:rPr lang="en-US" sz="2000">
                <a:solidFill>
                  <a:srgbClr val="000000"/>
                </a:solidFill>
                <a:latin typeface="Arial"/>
              </a:rPr>
              <a:t>A burst cycle consists of four data transfers where only the address of the first 64 bits are output on the address bus </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Caches</a:t>
            </a:r>
            <a:endParaRPr/>
          </a:p>
        </p:txBody>
      </p:sp>
      <p:sp>
        <p:nvSpPr>
          <p:cNvPr id="147" name="TextShape 2"/>
          <p:cNvSpPr txBox="1"/>
          <p:nvPr/>
        </p:nvSpPr>
        <p:spPr>
          <a:xfrm>
            <a:off x="457200" y="1600200"/>
            <a:ext cx="8233920" cy="4525560"/>
          </a:xfrm>
          <a:prstGeom prst="rect">
            <a:avLst/>
          </a:prstGeom>
        </p:spPr>
        <p:txBody>
          <a:bodyPr/>
          <a:p>
            <a:pPr>
              <a:lnSpc>
                <a:spcPct val="100000"/>
              </a:lnSpc>
            </a:pPr>
            <a:r>
              <a:rPr lang="en-US" sz="2400">
                <a:solidFill>
                  <a:srgbClr val="000000"/>
                </a:solidFill>
                <a:latin typeface="Arial"/>
              </a:rPr>
              <a:t>Efficient operation depends upon principle of locality</a:t>
            </a:r>
            <a:endParaRPr/>
          </a:p>
          <a:p>
            <a:pPr>
              <a:lnSpc>
                <a:spcPct val="100000"/>
              </a:lnSpc>
            </a:pPr>
            <a:r>
              <a:rPr lang="en-US" sz="2400">
                <a:solidFill>
                  <a:srgbClr val="000000"/>
                </a:solidFill>
                <a:latin typeface="Arial"/>
              </a:rPr>
              <a:t>Temporal locality: if an item is referenced, it tends to be referenced again soon (loops, local variables)</a:t>
            </a:r>
            <a:endParaRPr/>
          </a:p>
          <a:p>
            <a:pPr>
              <a:lnSpc>
                <a:spcPct val="100000"/>
              </a:lnSpc>
            </a:pPr>
            <a:r>
              <a:rPr lang="en-US" sz="2400">
                <a:solidFill>
                  <a:srgbClr val="000000"/>
                </a:solidFill>
                <a:latin typeface="Arial"/>
              </a:rPr>
              <a:t>Spatial locality: if an item is referenced, items with nearby addresses will tend to be referenced soon (instructions, data in arrays)</a:t>
            </a:r>
            <a:endParaRPr/>
          </a:p>
          <a:p>
            <a:pPr>
              <a:lnSpc>
                <a:spcPct val="100000"/>
              </a:lnSpc>
            </a:pPr>
            <a:r>
              <a:rPr lang="en-US" sz="2400">
                <a:solidFill>
                  <a:srgbClr val="000000"/>
                </a:solidFill>
                <a:latin typeface="Arial"/>
              </a:rPr>
              <a:t>If requested data is present in an upper level (e.g. cache), this is a hit, otherwise a miss.</a:t>
            </a:r>
            <a:endParaRPr/>
          </a:p>
          <a:p>
            <a:pPr>
              <a:lnSpc>
                <a:spcPct val="100000"/>
              </a:lnSpc>
            </a:pPr>
            <a:r>
              <a:rPr lang="en-US" sz="2400">
                <a:solidFill>
                  <a:srgbClr val="000000"/>
                </a:solidFill>
                <a:latin typeface="Arial"/>
              </a:rPr>
              <a:t>Aim for a high hit rate, especially for levels where there is a large miss penalty (e.g. disk fetches which are milliseconds)</a:t>
            </a:r>
            <a:endParaRPr/>
          </a:p>
          <a:p>
            <a:pPr>
              <a:lnSpc>
                <a:spcPct val="100000"/>
              </a:lnSpc>
            </a:pP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Direct-mapped Caches 1</a:t>
            </a:r>
            <a:endParaRPr/>
          </a:p>
        </p:txBody>
      </p:sp>
      <p:sp>
        <p:nvSpPr>
          <p:cNvPr id="149" name="TextShape 2"/>
          <p:cNvSpPr txBox="1"/>
          <p:nvPr/>
        </p:nvSpPr>
        <p:spPr>
          <a:xfrm>
            <a:off x="457200" y="1600200"/>
            <a:ext cx="8224560" cy="4525560"/>
          </a:xfrm>
          <a:prstGeom prst="rect">
            <a:avLst/>
          </a:prstGeom>
        </p:spPr>
        <p:txBody>
          <a:bodyPr/>
          <a:p>
            <a:pPr>
              <a:lnSpc>
                <a:spcPct val="100000"/>
              </a:lnSpc>
            </a:pPr>
            <a:r>
              <a:rPr lang="en-US" sz="2400">
                <a:solidFill>
                  <a:srgbClr val="11a2c4"/>
                </a:solidFill>
                <a:latin typeface="Arial"/>
              </a:rPr>
              <a:t> </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Direct-mapped Caches 2</a:t>
            </a:r>
            <a:endParaRPr/>
          </a:p>
        </p:txBody>
      </p:sp>
      <p:sp>
        <p:nvSpPr>
          <p:cNvPr id="151" name="TextShape 2"/>
          <p:cNvSpPr txBox="1"/>
          <p:nvPr/>
        </p:nvSpPr>
        <p:spPr>
          <a:xfrm>
            <a:off x="457200" y="1600200"/>
            <a:ext cx="8224560" cy="4525560"/>
          </a:xfrm>
          <a:prstGeom prst="rect">
            <a:avLst/>
          </a:prstGeom>
        </p:spPr>
        <p:txBody>
          <a:bodyPr/>
          <a:p>
            <a:pPr>
              <a:lnSpc>
                <a:spcPct val="100000"/>
              </a:lnSpc>
            </a:pPr>
            <a:r>
              <a:rPr lang="en-US" sz="2400">
                <a:solidFill>
                  <a:srgbClr val="000000"/>
                </a:solidFill>
                <a:latin typeface="Arial"/>
              </a:rPr>
              <a:t>Spatial locality of reference indicates that larger block size will reduce miss rate, but marginally increase the miss penalty</a:t>
            </a:r>
            <a:endParaRPr/>
          </a:p>
          <a:p>
            <a:pPr>
              <a:lnSpc>
                <a:spcPct val="100000"/>
              </a:lnSpc>
            </a:pPr>
            <a:r>
              <a:rPr lang="en-US" sz="2400">
                <a:solidFill>
                  <a:srgbClr val="000000"/>
                </a:solidFill>
                <a:latin typeface="Arial"/>
              </a:rPr>
              <a:t>Cache index is derived as follows:</a:t>
            </a:r>
            <a:endParaRPr/>
          </a:p>
          <a:p>
            <a:pPr>
              <a:lnSpc>
                <a:spcPct val="100000"/>
              </a:lnSpc>
            </a:pPr>
            <a:r>
              <a:rPr lang="en-US" sz="2400">
                <a:solidFill>
                  <a:srgbClr val="000000"/>
                </a:solidFill>
                <a:latin typeface="Arial"/>
              </a:rPr>
              <a:t>index = modulo (blocks in cache)</a:t>
            </a:r>
            <a:endParaRPr/>
          </a:p>
          <a:p>
            <a:pPr>
              <a:lnSpc>
                <a:spcPct val="100000"/>
              </a:lnSpc>
            </a:pPr>
            <a:r>
              <a:rPr lang="en-US" sz="2400">
                <a:solidFill>
                  <a:srgbClr val="000000"/>
                </a:solidFill>
                <a:latin typeface="Arial"/>
              </a:rPr>
              <a:t>index = modulo (blocks in cache)</a:t>
            </a:r>
            <a:endParaRPr/>
          </a:p>
          <a:p>
            <a:pPr>
              <a:lnSpc>
                <a:spcPct val="100000"/>
              </a:lnSpc>
            </a:pPr>
            <a:r>
              <a:rPr lang="en-US" sz="2400">
                <a:solidFill>
                  <a:srgbClr val="000000"/>
                </a:solidFill>
                <a:latin typeface="Arial"/>
              </a:rPr>
              <a:t>index = (block address) modulo (blocks in cache)</a:t>
            </a:r>
            <a:endParaRPr/>
          </a:p>
          <a:p>
            <a:pPr>
              <a:lnSpc>
                <a:spcPct val="100000"/>
              </a:lnSpc>
            </a:pPr>
            <a:r>
              <a:rPr lang="en-US" sz="2400">
                <a:solidFill>
                  <a:srgbClr val="000000"/>
                </a:solidFill>
                <a:latin typeface="Arial"/>
              </a:rPr>
              <a:t>Consider 64KB cache using 4-word(16 byte). 12-bit index addresses cache block, if 16-bit tag matches stored tag, then 2-bit block offset selects required word</a:t>
            </a:r>
            <a:endParaRPr/>
          </a:p>
          <a:p>
            <a:pPr>
              <a:lnSpc>
                <a:spcPct val="100000"/>
              </a:lnSpc>
            </a:pPr>
            <a:r>
              <a:rPr lang="en-US" sz="2400">
                <a:solidFill>
                  <a:srgbClr val="000000"/>
                </a:solidFill>
                <a:latin typeface="Arial"/>
              </a:rPr>
              <a:t>Tag needed as 2</a:t>
            </a:r>
            <a:r>
              <a:rPr baseline="30000" lang="en-US" sz="2400">
                <a:solidFill>
                  <a:srgbClr val="000000"/>
                </a:solidFill>
                <a:latin typeface="Arial"/>
              </a:rPr>
              <a:t>16 </a:t>
            </a:r>
            <a:r>
              <a:rPr lang="en-US" sz="2400">
                <a:solidFill>
                  <a:srgbClr val="000000"/>
                </a:solidFill>
                <a:latin typeface="Arial"/>
              </a:rPr>
              <a:t>matches, also valid bit per block</a:t>
            </a:r>
            <a:endParaRPr/>
          </a:p>
          <a:p>
            <a:pPr>
              <a:lnSpc>
                <a:spcPct val="100000"/>
              </a:lnSpc>
            </a:pPr>
            <a:endParaRPr/>
          </a:p>
          <a:p>
            <a:pPr>
              <a:lnSpc>
                <a:spcPct val="100000"/>
              </a:lnSpc>
            </a:pP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Handling Cache Misses</a:t>
            </a:r>
            <a:endParaRPr/>
          </a:p>
        </p:txBody>
      </p:sp>
      <p:sp>
        <p:nvSpPr>
          <p:cNvPr id="153" name="TextShape 2"/>
          <p:cNvSpPr txBox="1"/>
          <p:nvPr/>
        </p:nvSpPr>
        <p:spPr>
          <a:xfrm>
            <a:off x="457200" y="1600200"/>
            <a:ext cx="8224560" cy="4525560"/>
          </a:xfrm>
          <a:prstGeom prst="rect">
            <a:avLst/>
          </a:prstGeom>
        </p:spPr>
        <p:txBody>
          <a:bodyPr/>
          <a:p>
            <a:pPr>
              <a:lnSpc>
                <a:spcPct val="100000"/>
              </a:lnSpc>
            </a:pPr>
            <a:r>
              <a:rPr lang="en-US" sz="2400">
                <a:solidFill>
                  <a:srgbClr val="000000"/>
                </a:solidFill>
                <a:latin typeface="Arial"/>
              </a:rPr>
              <a:t>On a cache miss, required block needs to be copied from memory management into cache and current cache block replaced</a:t>
            </a:r>
            <a:endParaRPr/>
          </a:p>
          <a:p>
            <a:pPr>
              <a:lnSpc>
                <a:spcPct val="100000"/>
              </a:lnSpc>
            </a:pPr>
            <a:r>
              <a:rPr lang="en-US" sz="2400">
                <a:solidFill>
                  <a:srgbClr val="000000"/>
                </a:solidFill>
                <a:latin typeface="Arial"/>
              </a:rPr>
              <a:t>On a miss for the instruction cache:</a:t>
            </a:r>
            <a:endParaRPr/>
          </a:p>
          <a:p>
            <a:pPr lvl="1">
              <a:lnSpc>
                <a:spcPct val="100000"/>
              </a:lnSpc>
              <a:buFont typeface="Calibri"/>
              <a:buAutoNum type="arabicPeriod"/>
            </a:pPr>
            <a:r>
              <a:rPr lang="en-US" sz="2000">
                <a:solidFill>
                  <a:srgbClr val="000000"/>
                </a:solidFill>
                <a:latin typeface="Arial"/>
              </a:rPr>
              <a:t>Compute PC-4 and store in PC. Resets the PC which would already have been incremented so that it points again at missed instruction</a:t>
            </a:r>
            <a:endParaRPr/>
          </a:p>
          <a:p>
            <a:pPr lvl="1">
              <a:lnSpc>
                <a:spcPct val="100000"/>
              </a:lnSpc>
              <a:buFont typeface="Calibri"/>
              <a:buAutoNum type="arabicPeriod"/>
            </a:pPr>
            <a:r>
              <a:rPr lang="en-US" sz="2000">
                <a:solidFill>
                  <a:srgbClr val="000000"/>
                </a:solidFill>
                <a:latin typeface="Arial"/>
              </a:rPr>
              <a:t>Instruct MM to read requested block and wait to complete (several clock cycles)</a:t>
            </a:r>
            <a:endParaRPr/>
          </a:p>
          <a:p>
            <a:pPr lvl="1">
              <a:lnSpc>
                <a:spcPct val="100000"/>
              </a:lnSpc>
              <a:buFont typeface="Calibri"/>
              <a:buAutoNum type="arabicPeriod"/>
            </a:pPr>
            <a:r>
              <a:rPr lang="en-US" sz="2000">
                <a:solidFill>
                  <a:srgbClr val="000000"/>
                </a:solidFill>
                <a:latin typeface="Arial"/>
              </a:rPr>
              <a:t>Write data and tag into cache and set valid bit to 1</a:t>
            </a:r>
            <a:endParaRPr/>
          </a:p>
          <a:p>
            <a:pPr lvl="1">
              <a:lnSpc>
                <a:spcPct val="100000"/>
              </a:lnSpc>
              <a:buFont typeface="Calibri"/>
              <a:buAutoNum type="arabicPeriod"/>
            </a:pPr>
            <a:r>
              <a:rPr lang="en-US" sz="2000">
                <a:solidFill>
                  <a:srgbClr val="000000"/>
                </a:solidFill>
                <a:latin typeface="Arial"/>
              </a:rPr>
              <a:t>Restart the pipeline, which will fetch the instruction again, this time finding it in the cache</a:t>
            </a:r>
            <a:endParaRPr/>
          </a:p>
          <a:p>
            <a:pPr>
              <a:lnSpc>
                <a:spcPct val="100000"/>
              </a:lnSpc>
            </a:pPr>
            <a:r>
              <a:rPr lang="en-US" sz="2400">
                <a:solidFill>
                  <a:srgbClr val="000000"/>
                </a:solidFill>
                <a:latin typeface="Arial"/>
              </a:rPr>
              <a:t>A cache miss is similar to a pipeline stall but stalls entire machine</a:t>
            </a:r>
            <a:endParaRPr/>
          </a:p>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Datapath 2</a:t>
            </a:r>
            <a:endParaRPr/>
          </a:p>
        </p:txBody>
      </p:sp>
      <p:sp>
        <p:nvSpPr>
          <p:cNvPr id="98" name="TextShape 2"/>
          <p:cNvSpPr txBox="1"/>
          <p:nvPr/>
        </p:nvSpPr>
        <p:spPr>
          <a:xfrm>
            <a:off x="457200" y="1600200"/>
            <a:ext cx="8249760" cy="4525560"/>
          </a:xfrm>
          <a:prstGeom prst="rect">
            <a:avLst/>
          </a:prstGeom>
        </p:spPr>
        <p:txBody>
          <a:bodyPr/>
          <a:p>
            <a:pPr>
              <a:lnSpc>
                <a:spcPct val="100000"/>
              </a:lnSpc>
            </a:pPr>
            <a:r>
              <a:rPr lang="en-US" sz="2400">
                <a:solidFill>
                  <a:srgbClr val="000000"/>
                </a:solidFill>
                <a:latin typeface="Arial"/>
              </a:rPr>
              <a:t>In any processor, need multiple control signals in order to ensure that correct registers etc are active at the correct point in the cycle.</a:t>
            </a:r>
            <a:endParaRPr/>
          </a:p>
          <a:p>
            <a:pPr>
              <a:lnSpc>
                <a:spcPct val="100000"/>
              </a:lnSpc>
            </a:pPr>
            <a:r>
              <a:rPr lang="en-US" sz="2400">
                <a:solidFill>
                  <a:srgbClr val="000000"/>
                </a:solidFill>
                <a:latin typeface="Arial"/>
              </a:rPr>
              <a:t>This could be implemented in a ROM or Programmable Logic Array</a:t>
            </a:r>
            <a:endParaRPr/>
          </a:p>
          <a:p>
            <a:pPr>
              <a:lnSpc>
                <a:spcPct val="100000"/>
              </a:lnSpc>
            </a:pPr>
            <a:r>
              <a:rPr lang="en-US" sz="2400">
                <a:solidFill>
                  <a:srgbClr val="000000"/>
                </a:solidFill>
                <a:latin typeface="Arial"/>
              </a:rPr>
              <a:t>If done on a single clock cycle, then clock period cannot be shorter than the propagation delay through longest path in the processor. Obviously some instructions are simpler and could use shorter clock periods</a:t>
            </a:r>
            <a:endParaRPr/>
          </a:p>
          <a:p>
            <a:pPr>
              <a:lnSpc>
                <a:spcPct val="100000"/>
              </a:lnSpc>
            </a:pPr>
            <a:r>
              <a:rPr lang="en-US" sz="2400">
                <a:solidFill>
                  <a:srgbClr val="000000"/>
                </a:solidFill>
                <a:latin typeface="Arial"/>
              </a:rPr>
              <a:t>Multiple-clock cycle datapath would be faster with different instructions taking different numbers of cycle (instruction is fissioned into steps. Allows faster clock cycles</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Cache Writes</a:t>
            </a:r>
            <a:endParaRPr/>
          </a:p>
        </p:txBody>
      </p:sp>
      <p:sp>
        <p:nvSpPr>
          <p:cNvPr id="155" name="TextShape 2"/>
          <p:cNvSpPr txBox="1"/>
          <p:nvPr/>
        </p:nvSpPr>
        <p:spPr>
          <a:xfrm>
            <a:off x="457200" y="1600200"/>
            <a:ext cx="8233920" cy="4525560"/>
          </a:xfrm>
          <a:prstGeom prst="rect">
            <a:avLst/>
          </a:prstGeom>
        </p:spPr>
        <p:txBody>
          <a:bodyPr/>
          <a:p>
            <a:pPr>
              <a:lnSpc>
                <a:spcPct val="100000"/>
              </a:lnSpc>
            </a:pPr>
            <a:r>
              <a:rPr lang="en-US" sz="2400">
                <a:solidFill>
                  <a:srgbClr val="000000"/>
                </a:solidFill>
                <a:latin typeface="Arial"/>
              </a:rPr>
              <a:t>On writing, if block is not already in cache, the block must be read from MM and relevant word updated in cache</a:t>
            </a:r>
            <a:endParaRPr/>
          </a:p>
          <a:p>
            <a:pPr>
              <a:lnSpc>
                <a:spcPct val="100000"/>
              </a:lnSpc>
            </a:pPr>
            <a:r>
              <a:rPr lang="en-US" sz="2400">
                <a:solidFill>
                  <a:srgbClr val="000000"/>
                </a:solidFill>
                <a:latin typeface="Arial"/>
              </a:rPr>
              <a:t>MM must be updated on a write:</a:t>
            </a:r>
            <a:endParaRPr/>
          </a:p>
          <a:p>
            <a:pPr lvl="1">
              <a:lnSpc>
                <a:spcPct val="100000"/>
              </a:lnSpc>
              <a:buFont typeface="Arial"/>
              <a:buChar char="–"/>
            </a:pPr>
            <a:r>
              <a:rPr lang="en-US" sz="2000">
                <a:solidFill>
                  <a:srgbClr val="000000"/>
                </a:solidFill>
                <a:latin typeface="Arial"/>
              </a:rPr>
              <a:t>Write through: data written to cache and also to MM. To avoid stalling the processor, while MM is updated, use write buffers. Advantage: read misses are cheaper as they never require a write to MM and easier to implement</a:t>
            </a:r>
            <a:endParaRPr/>
          </a:p>
          <a:p>
            <a:pPr lvl="1">
              <a:lnSpc>
                <a:spcPct val="100000"/>
              </a:lnSpc>
              <a:buFont typeface="Arial"/>
              <a:buChar char="–"/>
            </a:pPr>
            <a:r>
              <a:rPr lang="en-US" sz="2000">
                <a:solidFill>
                  <a:srgbClr val="000000"/>
                </a:solidFill>
                <a:latin typeface="Arial"/>
              </a:rPr>
              <a:t>Write back/copy back: data is written only to the cache and modified block is written to MM only when it is replaced in the cache. Advantage: words written at cache rather than MM speed; multiple writes to a block only require one write to MM</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Associative Caches</a:t>
            </a:r>
            <a:endParaRPr/>
          </a:p>
        </p:txBody>
      </p:sp>
      <p:sp>
        <p:nvSpPr>
          <p:cNvPr id="157" name="TextShape 2"/>
          <p:cNvSpPr txBox="1"/>
          <p:nvPr/>
        </p:nvSpPr>
        <p:spPr>
          <a:xfrm>
            <a:off x="457200" y="1600200"/>
            <a:ext cx="8233920" cy="4525560"/>
          </a:xfrm>
          <a:prstGeom prst="rect">
            <a:avLst/>
          </a:prstGeom>
        </p:spPr>
        <p:txBody>
          <a:bodyPr/>
          <a:p>
            <a:pPr>
              <a:lnSpc>
                <a:spcPct val="100000"/>
              </a:lnSpc>
            </a:pPr>
            <a:r>
              <a:rPr lang="en-US" sz="2400">
                <a:solidFill>
                  <a:srgbClr val="000000"/>
                </a:solidFill>
                <a:latin typeface="Arial"/>
              </a:rPr>
              <a:t>Direct-mapped caches have disadvantage that there is no choice on which block to replace when get a cache miss. Could potentially replace same block repeatedly</a:t>
            </a:r>
            <a:endParaRPr/>
          </a:p>
          <a:p>
            <a:pPr>
              <a:lnSpc>
                <a:spcPct val="100000"/>
              </a:lnSpc>
            </a:pPr>
            <a:r>
              <a:rPr lang="en-US" sz="2400">
                <a:solidFill>
                  <a:srgbClr val="000000"/>
                </a:solidFill>
                <a:latin typeface="Arial"/>
              </a:rPr>
              <a:t>More flexible approach is fully associative cache which allows a memory block to reside anywhere in cache. Accessing a word entails a full search of cache to see if requested block is present.</a:t>
            </a:r>
            <a:endParaRPr/>
          </a:p>
          <a:p>
            <a:pPr>
              <a:lnSpc>
                <a:spcPct val="100000"/>
              </a:lnSpc>
            </a:pPr>
            <a:r>
              <a:rPr lang="en-US" sz="2400">
                <a:solidFill>
                  <a:srgbClr val="000000"/>
                </a:solidFill>
                <a:latin typeface="Arial"/>
              </a:rPr>
              <a:t>A set associative cache is a compromise. It has a number of locations (≥ 2) where block can reside. Each MM block maps to a unique set and all blocks in the set must be searched for requested block and tag field extended to identify each set member</a:t>
            </a:r>
            <a:endParaRPr/>
          </a:p>
          <a:p>
            <a:pPr>
              <a:lnSpc>
                <a:spcPct val="100000"/>
              </a:lnSpc>
            </a:pPr>
            <a:r>
              <a:rPr lang="en-US" sz="2400">
                <a:solidFill>
                  <a:srgbClr val="000000"/>
                </a:solidFill>
                <a:latin typeface="Arial"/>
              </a:rPr>
              <a:t>(block address) modulo (sets in cache)</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Block Replacement Strategies</a:t>
            </a:r>
            <a:endParaRPr/>
          </a:p>
        </p:txBody>
      </p:sp>
      <p:sp>
        <p:nvSpPr>
          <p:cNvPr id="159" name="TextShape 2"/>
          <p:cNvSpPr txBox="1"/>
          <p:nvPr/>
        </p:nvSpPr>
        <p:spPr>
          <a:xfrm>
            <a:off x="457200" y="1600200"/>
            <a:ext cx="8215560" cy="4525560"/>
          </a:xfrm>
          <a:prstGeom prst="rect">
            <a:avLst/>
          </a:prstGeom>
        </p:spPr>
        <p:txBody>
          <a:bodyPr/>
          <a:p>
            <a:pPr>
              <a:lnSpc>
                <a:spcPct val="100000"/>
              </a:lnSpc>
            </a:pPr>
            <a:r>
              <a:rPr lang="en-US" sz="2400">
                <a:solidFill>
                  <a:srgbClr val="000000"/>
                </a:solidFill>
                <a:latin typeface="Arial"/>
              </a:rPr>
              <a:t>Two main strategies for associative caches:</a:t>
            </a:r>
            <a:endParaRPr/>
          </a:p>
          <a:p>
            <a:pPr>
              <a:lnSpc>
                <a:spcPct val="100000"/>
              </a:lnSpc>
            </a:pPr>
            <a:r>
              <a:rPr lang="en-US" sz="2400">
                <a:solidFill>
                  <a:srgbClr val="000000"/>
                </a:solidFill>
                <a:latin typeface="Arial"/>
              </a:rPr>
              <a:t>Random: candidate blocks are randomly selected</a:t>
            </a:r>
            <a:endParaRPr/>
          </a:p>
          <a:p>
            <a:pPr>
              <a:lnSpc>
                <a:spcPct val="100000"/>
              </a:lnSpc>
            </a:pPr>
            <a:r>
              <a:rPr lang="en-US" sz="2400">
                <a:solidFill>
                  <a:srgbClr val="000000"/>
                </a:solidFill>
                <a:latin typeface="Arial"/>
              </a:rPr>
              <a:t>Least recently used: block replaced is the one that has been unused for longest time</a:t>
            </a:r>
            <a:endParaRPr/>
          </a:p>
          <a:p>
            <a:pPr>
              <a:lnSpc>
                <a:spcPct val="100000"/>
              </a:lnSpc>
            </a:pPr>
            <a:r>
              <a:rPr lang="en-US" sz="2400">
                <a:solidFill>
                  <a:srgbClr val="000000"/>
                </a:solidFill>
                <a:latin typeface="Arial"/>
              </a:rPr>
              <a:t>Random selection is easy to build and for 2-way set associative random replacement miss rate is only 1.1 higher than LRU</a:t>
            </a:r>
            <a:endParaRPr/>
          </a:p>
          <a:p>
            <a:pPr>
              <a:lnSpc>
                <a:spcPct val="100000"/>
              </a:lnSpc>
            </a:pPr>
            <a:r>
              <a:rPr lang="en-US" sz="2400">
                <a:solidFill>
                  <a:srgbClr val="000000"/>
                </a:solidFill>
                <a:latin typeface="Arial"/>
              </a:rPr>
              <a:t>LRU more attractive with higher set associativity and when miss penalty is high, though slower, harder to implement (usually approximated)</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Cache Performance</a:t>
            </a:r>
            <a:endParaRPr/>
          </a:p>
        </p:txBody>
      </p:sp>
      <p:sp>
        <p:nvSpPr>
          <p:cNvPr id="161" name="TextShape 2"/>
          <p:cNvSpPr txBox="1"/>
          <p:nvPr/>
        </p:nvSpPr>
        <p:spPr>
          <a:xfrm>
            <a:off x="457200" y="1600200"/>
            <a:ext cx="8215560" cy="4525560"/>
          </a:xfrm>
          <a:prstGeom prst="rect">
            <a:avLst/>
          </a:prstGeom>
        </p:spPr>
        <p:txBody>
          <a:bodyPr/>
          <a:p>
            <a:pPr>
              <a:lnSpc>
                <a:spcPct val="100000"/>
              </a:lnSpc>
            </a:pPr>
            <a:r>
              <a:rPr lang="en-US" sz="2400">
                <a:solidFill>
                  <a:srgbClr val="000000"/>
                </a:solidFill>
                <a:latin typeface="Arial"/>
              </a:rPr>
              <a:t>Execution time = (CPU execution cycles + memory stall cycles) x clock cycle time</a:t>
            </a:r>
            <a:endParaRPr/>
          </a:p>
          <a:p>
            <a:pPr>
              <a:lnSpc>
                <a:spcPct val="100000"/>
              </a:lnSpc>
            </a:pPr>
            <a:r>
              <a:rPr lang="en-US" sz="2400">
                <a:solidFill>
                  <a:srgbClr val="000000"/>
                </a:solidFill>
                <a:latin typeface="Arial"/>
              </a:rPr>
              <a:t>Memory stall cycles = instructions in program x misses per instruction x miss penalty</a:t>
            </a:r>
            <a:endParaRPr/>
          </a:p>
          <a:p>
            <a:pPr>
              <a:lnSpc>
                <a:spcPct val="100000"/>
              </a:lnSpc>
            </a:pPr>
            <a:r>
              <a:rPr lang="en-US" sz="2400">
                <a:solidFill>
                  <a:srgbClr val="000000"/>
                </a:solidFill>
                <a:latin typeface="Arial"/>
              </a:rPr>
              <a:t>As CPUs improve, memory stall cycles degrade performance, so:</a:t>
            </a:r>
            <a:endParaRPr/>
          </a:p>
          <a:p>
            <a:pPr>
              <a:lnSpc>
                <a:spcPct val="100000"/>
              </a:lnSpc>
              <a:buFont typeface="Calibri"/>
              <a:buAutoNum type="arabicPeriod"/>
            </a:pPr>
            <a:r>
              <a:rPr lang="en-US" sz="2400">
                <a:solidFill>
                  <a:srgbClr val="000000"/>
                </a:solidFill>
                <a:latin typeface="Arial"/>
              </a:rPr>
              <a:t>Reduce miss rate (better cache strategies). Multilevel cache with onchip small cache (very fast), possibly set associative and large (1MB+) off-chip cache, probably direct-mapped</a:t>
            </a:r>
            <a:endParaRPr/>
          </a:p>
          <a:p>
            <a:pPr>
              <a:lnSpc>
                <a:spcPct val="100000"/>
              </a:lnSpc>
              <a:buFont typeface="Calibri"/>
              <a:buAutoNum type="arabicPeriod"/>
            </a:pPr>
            <a:r>
              <a:rPr lang="en-US" sz="2400">
                <a:solidFill>
                  <a:srgbClr val="000000"/>
                </a:solidFill>
                <a:latin typeface="Arial"/>
              </a:rPr>
              <a:t>Reduce miss penalty (faster memory). Increase bandwidth to MM by wider memory bus (eg 128 bits) or interleaved memory banks</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Main Memory</a:t>
            </a:r>
            <a:endParaRPr/>
          </a:p>
        </p:txBody>
      </p:sp>
      <p:sp>
        <p:nvSpPr>
          <p:cNvPr id="163" name="TextShape 2"/>
          <p:cNvSpPr txBox="1"/>
          <p:nvPr/>
        </p:nvSpPr>
        <p:spPr>
          <a:xfrm>
            <a:off x="457200" y="1600200"/>
            <a:ext cx="8233560" cy="4525560"/>
          </a:xfrm>
          <a:prstGeom prst="rect">
            <a:avLst/>
          </a:prstGeom>
        </p:spPr>
        <p:txBody>
          <a:bodyPr/>
          <a:p>
            <a:pPr>
              <a:lnSpc>
                <a:spcPct val="100000"/>
              </a:lnSpc>
              <a:buFont typeface="Arial"/>
              <a:buChar char="•"/>
            </a:pPr>
            <a:r>
              <a:rPr lang="en-US" sz="2400">
                <a:solidFill>
                  <a:srgbClr val="000000"/>
                </a:solidFill>
                <a:latin typeface="Arial"/>
              </a:rPr>
              <a:t>RAM</a:t>
            </a:r>
            <a:endParaRPr/>
          </a:p>
          <a:p>
            <a:pPr>
              <a:lnSpc>
                <a:spcPct val="100000"/>
              </a:lnSpc>
              <a:buFont typeface="Arial"/>
              <a:buChar char="•"/>
            </a:pPr>
            <a:r>
              <a:rPr lang="en-US" sz="2400">
                <a:solidFill>
                  <a:srgbClr val="000000"/>
                </a:solidFill>
                <a:latin typeface="Arial"/>
              </a:rPr>
              <a:t>Volatile:</a:t>
            </a:r>
            <a:endParaRPr/>
          </a:p>
          <a:p>
            <a:pPr lvl="1">
              <a:lnSpc>
                <a:spcPct val="100000"/>
              </a:lnSpc>
              <a:buFont typeface="Arial"/>
              <a:buChar char="–"/>
            </a:pPr>
            <a:r>
              <a:rPr lang="en-US" sz="2000">
                <a:solidFill>
                  <a:srgbClr val="000000"/>
                </a:solidFill>
                <a:latin typeface="Arial"/>
              </a:rPr>
              <a:t>memory contents are lost without power</a:t>
            </a:r>
            <a:endParaRPr/>
          </a:p>
          <a:p>
            <a:pPr>
              <a:lnSpc>
                <a:spcPct val="100000"/>
              </a:lnSpc>
              <a:buFont typeface="Arial"/>
              <a:buChar char="•"/>
            </a:pPr>
            <a:r>
              <a:rPr lang="en-US" sz="2400">
                <a:solidFill>
                  <a:srgbClr val="000000"/>
                </a:solidFill>
                <a:latin typeface="Arial"/>
              </a:rPr>
              <a:t>built up using DRAM (Dynamic RAM) chips</a:t>
            </a:r>
            <a:endParaRPr/>
          </a:p>
          <a:p>
            <a:pPr lvl="1">
              <a:lnSpc>
                <a:spcPct val="100000"/>
              </a:lnSpc>
              <a:buFont typeface="Arial"/>
              <a:buChar char="–"/>
            </a:pPr>
            <a:r>
              <a:rPr lang="en-US" sz="2000">
                <a:solidFill>
                  <a:srgbClr val="000000"/>
                </a:solidFill>
                <a:latin typeface="Arial"/>
              </a:rPr>
              <a:t>Memory cells that need continual refreshing of their data; achieved by circuitry on the memory module</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Main Memory 2</a:t>
            </a:r>
            <a:endParaRPr/>
          </a:p>
        </p:txBody>
      </p:sp>
      <p:sp>
        <p:nvSpPr>
          <p:cNvPr id="165" name="TextShape 2"/>
          <p:cNvSpPr txBox="1"/>
          <p:nvPr/>
        </p:nvSpPr>
        <p:spPr>
          <a:xfrm>
            <a:off x="457200" y="1600200"/>
            <a:ext cx="5709960" cy="4525560"/>
          </a:xfrm>
          <a:prstGeom prst="rect">
            <a:avLst/>
          </a:prstGeom>
        </p:spPr>
        <p:txBody>
          <a:bodyPr/>
          <a:p>
            <a:pPr>
              <a:lnSpc>
                <a:spcPct val="100000"/>
              </a:lnSpc>
              <a:buFont typeface="Arial"/>
              <a:buChar char="–"/>
            </a:pPr>
            <a:r>
              <a:rPr lang="en-US" sz="2400">
                <a:solidFill>
                  <a:srgbClr val="000000"/>
                </a:solidFill>
                <a:latin typeface="Arial"/>
              </a:rPr>
              <a:t>Attached to CPU via Northbridge controller</a:t>
            </a:r>
            <a:endParaRPr/>
          </a:p>
          <a:p>
            <a:pPr>
              <a:lnSpc>
                <a:spcPct val="100000"/>
              </a:lnSpc>
              <a:buFont typeface="Arial"/>
              <a:buChar char="–"/>
            </a:pPr>
            <a:r>
              <a:rPr lang="en-US" sz="2400">
                <a:solidFill>
                  <a:srgbClr val="000000"/>
                </a:solidFill>
                <a:latin typeface="Arial"/>
              </a:rPr>
              <a:t>Memory bus and Front Side Bus run at same speed</a:t>
            </a:r>
            <a:endParaRPr/>
          </a:p>
          <a:p>
            <a:pPr lvl="1">
              <a:lnSpc>
                <a:spcPct val="100000"/>
              </a:lnSpc>
              <a:buFont typeface="Arial"/>
              <a:buChar char="•"/>
            </a:pPr>
            <a:r>
              <a:rPr lang="en-US" sz="2000">
                <a:solidFill>
                  <a:srgbClr val="000000"/>
                </a:solidFill>
                <a:latin typeface="Arial"/>
              </a:rPr>
              <a:t>typically 32 (SIMM) or 64-bit (DIMM) wide address and data busses  </a:t>
            </a:r>
            <a:endParaRPr/>
          </a:p>
          <a:p>
            <a:pPr>
              <a:lnSpc>
                <a:spcPct val="100000"/>
              </a:lnSpc>
              <a:buFont typeface="Arial"/>
              <a:buChar char="–"/>
            </a:pPr>
            <a:r>
              <a:rPr lang="en-US" sz="2400">
                <a:solidFill>
                  <a:srgbClr val="000000"/>
                </a:solidFill>
                <a:latin typeface="Arial"/>
              </a:rPr>
              <a:t>Northbridge / FSB system may be replaced as a slow FSB can become a bottleneck that slows down a fast CPU </a:t>
            </a:r>
            <a:endParaRPr/>
          </a:p>
        </p:txBody>
      </p:sp>
      <p:pic>
        <p:nvPicPr>
          <p:cNvPr descr="" id="166" name="Picture 2"/>
          <p:cNvPicPr/>
          <p:nvPr/>
        </p:nvPicPr>
        <p:blipFill>
          <a:blip r:embed="rId1"/>
          <a:stretch>
            <a:fillRect/>
          </a:stretch>
        </p:blipFill>
        <p:spPr>
          <a:xfrm>
            <a:off x="6068160" y="1888560"/>
            <a:ext cx="2618280" cy="366120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SDRAM 1</a:t>
            </a:r>
            <a:endParaRPr/>
          </a:p>
        </p:txBody>
      </p:sp>
      <p:sp>
        <p:nvSpPr>
          <p:cNvPr id="168" name="TextShape 2"/>
          <p:cNvSpPr txBox="1"/>
          <p:nvPr/>
        </p:nvSpPr>
        <p:spPr>
          <a:xfrm>
            <a:off x="457200" y="1600200"/>
            <a:ext cx="8224920" cy="4525560"/>
          </a:xfrm>
          <a:prstGeom prst="rect">
            <a:avLst/>
          </a:prstGeom>
        </p:spPr>
        <p:txBody>
          <a:bodyPr/>
          <a:p>
            <a:pPr>
              <a:lnSpc>
                <a:spcPct val="100000"/>
              </a:lnSpc>
              <a:buFont typeface="Arial"/>
              <a:buChar char="•"/>
            </a:pPr>
            <a:r>
              <a:rPr lang="en-US" sz="2400">
                <a:solidFill>
                  <a:srgbClr val="000000"/>
                </a:solidFill>
                <a:latin typeface="Arial"/>
              </a:rPr>
              <a:t>Synchronous Dynamic RAM </a:t>
            </a:r>
            <a:endParaRPr/>
          </a:p>
          <a:p>
            <a:pPr lvl="1">
              <a:lnSpc>
                <a:spcPct val="100000"/>
              </a:lnSpc>
              <a:buFont typeface="Arial"/>
              <a:buChar char="–"/>
            </a:pPr>
            <a:r>
              <a:rPr lang="en-US" sz="2000">
                <a:solidFill>
                  <a:srgbClr val="000000"/>
                </a:solidFill>
                <a:latin typeface="Arial"/>
              </a:rPr>
              <a:t>first type of main PC memory</a:t>
            </a:r>
            <a:endParaRPr/>
          </a:p>
          <a:p>
            <a:pPr lvl="1">
              <a:lnSpc>
                <a:spcPct val="100000"/>
              </a:lnSpc>
              <a:buFont typeface="Arial"/>
              <a:buChar char="–"/>
            </a:pPr>
            <a:r>
              <a:rPr lang="en-US" sz="2000">
                <a:solidFill>
                  <a:srgbClr val="000000"/>
                </a:solidFill>
                <a:latin typeface="Arial"/>
              </a:rPr>
              <a:t>‘</a:t>
            </a:r>
            <a:r>
              <a:rPr lang="en-US" sz="2000">
                <a:solidFill>
                  <a:srgbClr val="000000"/>
                </a:solidFill>
                <a:latin typeface="Arial"/>
              </a:rPr>
              <a:t>synchronous’ =  access is controlled by a clock</a:t>
            </a:r>
            <a:endParaRPr/>
          </a:p>
          <a:p>
            <a:pPr>
              <a:lnSpc>
                <a:spcPct val="100000"/>
              </a:lnSpc>
              <a:buFont typeface="Arial"/>
              <a:buChar char="•"/>
            </a:pPr>
            <a:r>
              <a:rPr lang="en-US" sz="2400">
                <a:solidFill>
                  <a:srgbClr val="000000"/>
                </a:solidFill>
                <a:latin typeface="Arial"/>
              </a:rPr>
              <a:t>Designed to fetch all the bits in a burst as fast as possible (as most PC memory accesses are sequential)</a:t>
            </a:r>
            <a:endParaRPr/>
          </a:p>
          <a:p>
            <a:pPr>
              <a:lnSpc>
                <a:spcPct val="100000"/>
              </a:lnSpc>
              <a:buFont typeface="Arial"/>
              <a:buChar char="•"/>
            </a:pPr>
            <a:r>
              <a:rPr lang="en-US" sz="2400">
                <a:solidFill>
                  <a:srgbClr val="000000"/>
                </a:solidFill>
                <a:latin typeface="Arial"/>
              </a:rPr>
              <a:t>on-chip burst counter allows the column part of the address to be incremented very rapidly</a:t>
            </a:r>
            <a:endParaRPr/>
          </a:p>
          <a:p>
            <a:pPr>
              <a:lnSpc>
                <a:spcPct val="100000"/>
              </a:lnSpc>
              <a:buFont typeface="Arial"/>
              <a:buChar char="•"/>
            </a:pPr>
            <a:r>
              <a:rPr lang="en-US" sz="2400">
                <a:solidFill>
                  <a:srgbClr val="000000"/>
                </a:solidFill>
                <a:latin typeface="Arial"/>
              </a:rPr>
              <a:t>The </a:t>
            </a:r>
            <a:r>
              <a:rPr i="1" lang="en-US" sz="2400">
                <a:solidFill>
                  <a:srgbClr val="000000"/>
                </a:solidFill>
                <a:latin typeface="Arial"/>
              </a:rPr>
              <a:t>memory controller</a:t>
            </a:r>
            <a:r>
              <a:rPr lang="en-US" sz="2400">
                <a:solidFill>
                  <a:srgbClr val="000000"/>
                </a:solidFill>
                <a:latin typeface="Arial"/>
              </a:rPr>
              <a:t> provides the location and size of the block of memory required and the SDRAM chip supplies the bits as fast as the CPU can take them, using a clock to synchronise the timing of the memory chip to the CPU's system clock</a:t>
            </a:r>
            <a:r>
              <a:rPr lang="en-US" sz="2800">
                <a:solidFill>
                  <a:srgbClr val="000000"/>
                </a:solidFill>
                <a:latin typeface="Arial"/>
              </a:rPr>
              <a:t> </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SDRAM 2</a:t>
            </a:r>
            <a:endParaRPr/>
          </a:p>
        </p:txBody>
      </p:sp>
      <p:sp>
        <p:nvSpPr>
          <p:cNvPr id="170" name="TextShape 2"/>
          <p:cNvSpPr txBox="1"/>
          <p:nvPr/>
        </p:nvSpPr>
        <p:spPr>
          <a:xfrm>
            <a:off x="457200" y="1600200"/>
            <a:ext cx="8215560" cy="4525560"/>
          </a:xfrm>
          <a:prstGeom prst="rect">
            <a:avLst/>
          </a:prstGeom>
        </p:spPr>
        <p:txBody>
          <a:bodyPr/>
          <a:p>
            <a:pPr>
              <a:lnSpc>
                <a:spcPct val="100000"/>
              </a:lnSpc>
              <a:buFont typeface="Arial"/>
              <a:buChar char="–"/>
            </a:pPr>
            <a:r>
              <a:rPr lang="en-US" sz="2400">
                <a:solidFill>
                  <a:srgbClr val="000000"/>
                </a:solidFill>
                <a:latin typeface="Arial"/>
              </a:rPr>
              <a:t>Data can be delivered off-chip at burst rates of up to 100MHz </a:t>
            </a:r>
            <a:endParaRPr/>
          </a:p>
          <a:p>
            <a:pPr>
              <a:lnSpc>
                <a:spcPct val="100000"/>
              </a:lnSpc>
              <a:buFont typeface="Arial"/>
              <a:buChar char="–"/>
            </a:pPr>
            <a:r>
              <a:rPr lang="en-US" sz="2400">
                <a:solidFill>
                  <a:srgbClr val="000000"/>
                </a:solidFill>
                <a:latin typeface="Arial"/>
              </a:rPr>
              <a:t>Once the burst has started </a:t>
            </a:r>
            <a:r>
              <a:rPr lang="en-US" sz="2400">
                <a:solidFill>
                  <a:srgbClr val="000000"/>
                </a:solidFill>
                <a:latin typeface="Arial"/>
              </a:rPr>
              <a:t>
</a:t>
            </a:r>
            <a:r>
              <a:rPr lang="en-US" sz="2400">
                <a:solidFill>
                  <a:srgbClr val="000000"/>
                </a:solidFill>
                <a:latin typeface="Arial"/>
              </a:rPr>
              <a:t>all remaining bits </a:t>
            </a:r>
            <a:r>
              <a:rPr lang="en-US" sz="2400">
                <a:solidFill>
                  <a:srgbClr val="000000"/>
                </a:solidFill>
                <a:latin typeface="Arial"/>
              </a:rPr>
              <a:t>
</a:t>
            </a:r>
            <a:r>
              <a:rPr lang="en-US" sz="2400">
                <a:solidFill>
                  <a:srgbClr val="000000"/>
                </a:solidFill>
                <a:latin typeface="Arial"/>
              </a:rPr>
              <a:t>of the burst length </a:t>
            </a:r>
            <a:r>
              <a:rPr lang="en-US" sz="2400">
                <a:solidFill>
                  <a:srgbClr val="000000"/>
                </a:solidFill>
                <a:latin typeface="Arial"/>
              </a:rPr>
              <a:t>
</a:t>
            </a:r>
            <a:r>
              <a:rPr lang="en-US" sz="2400">
                <a:solidFill>
                  <a:srgbClr val="000000"/>
                </a:solidFill>
                <a:latin typeface="Arial"/>
              </a:rPr>
              <a:t>are delivered </a:t>
            </a:r>
            <a:r>
              <a:rPr lang="en-US" sz="2400">
                <a:solidFill>
                  <a:srgbClr val="000000"/>
                </a:solidFill>
                <a:latin typeface="Arial"/>
              </a:rPr>
              <a:t>
</a:t>
            </a:r>
            <a:r>
              <a:rPr lang="en-US" sz="2400">
                <a:solidFill>
                  <a:srgbClr val="000000"/>
                </a:solidFill>
                <a:latin typeface="Arial"/>
              </a:rPr>
              <a:t>at a 10ns rate</a:t>
            </a:r>
            <a:r>
              <a:rPr lang="en-US" sz="2800">
                <a:solidFill>
                  <a:srgbClr val="c0504d"/>
                </a:solidFill>
                <a:latin typeface="Arial"/>
              </a:rPr>
              <a:t>. </a:t>
            </a:r>
            <a:endParaRPr/>
          </a:p>
        </p:txBody>
      </p:sp>
      <p:pic>
        <p:nvPicPr>
          <p:cNvPr descr="" id="171" name="Picture 2"/>
          <p:cNvPicPr/>
          <p:nvPr/>
        </p:nvPicPr>
        <p:blipFill>
          <a:blip r:embed="rId1"/>
          <a:stretch>
            <a:fillRect/>
          </a:stretch>
        </p:blipFill>
        <p:spPr>
          <a:xfrm>
            <a:off x="3469320" y="2500920"/>
            <a:ext cx="5395680" cy="416988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SDRAM 3</a:t>
            </a:r>
            <a:endParaRPr/>
          </a:p>
        </p:txBody>
      </p:sp>
      <p:sp>
        <p:nvSpPr>
          <p:cNvPr id="173" name="TextShape 2"/>
          <p:cNvSpPr txBox="1"/>
          <p:nvPr/>
        </p:nvSpPr>
        <p:spPr>
          <a:xfrm>
            <a:off x="457200" y="1600200"/>
            <a:ext cx="8178480" cy="4525560"/>
          </a:xfrm>
          <a:prstGeom prst="rect">
            <a:avLst/>
          </a:prstGeom>
        </p:spPr>
        <p:txBody>
          <a:bodyPr/>
          <a:p>
            <a:pPr>
              <a:lnSpc>
                <a:spcPct val="100000"/>
              </a:lnSpc>
            </a:pPr>
            <a:r>
              <a:rPr lang="en-US" sz="2400">
                <a:solidFill>
                  <a:srgbClr val="000000"/>
                </a:solidFill>
                <a:latin typeface="Arial"/>
              </a:rPr>
              <a:t>Earlier 74-pin SIMM </a:t>
            </a:r>
            <a:r>
              <a:rPr i="1" lang="en-US" sz="2400">
                <a:solidFill>
                  <a:srgbClr val="000000"/>
                </a:solidFill>
                <a:latin typeface="Arial"/>
              </a:rPr>
              <a:t>modules</a:t>
            </a:r>
            <a:r>
              <a:rPr lang="en-US" sz="2400">
                <a:solidFill>
                  <a:srgbClr val="000000"/>
                </a:solidFill>
                <a:latin typeface="Arial"/>
              </a:rPr>
              <a:t> had the same SDRAM memory chips. OK for 32 bit wide memory bus, but modules had to be in pairs to be used with the later 64-bit wide data bus</a:t>
            </a:r>
            <a:endParaRPr/>
          </a:p>
          <a:p>
            <a:pPr>
              <a:lnSpc>
                <a:spcPct val="100000"/>
              </a:lnSpc>
            </a:pPr>
            <a:r>
              <a:rPr lang="en-US" sz="2400">
                <a:solidFill>
                  <a:srgbClr val="000000"/>
                </a:solidFill>
                <a:latin typeface="Arial"/>
              </a:rPr>
              <a:t>Then in a 168 pin DIMM (Dual Inline Memory Module)</a:t>
            </a:r>
            <a:endParaRPr/>
          </a:p>
          <a:p>
            <a:pPr lvl="1">
              <a:lnSpc>
                <a:spcPct val="100000"/>
              </a:lnSpc>
              <a:buFont typeface="Arial"/>
              <a:buChar char="–"/>
            </a:pPr>
            <a:r>
              <a:rPr lang="en-US" sz="2000">
                <a:solidFill>
                  <a:srgbClr val="000000"/>
                </a:solidFill>
                <a:latin typeface="Arial"/>
              </a:rPr>
              <a:t>Electrical contacts both sides of the module</a:t>
            </a:r>
            <a:endParaRPr/>
          </a:p>
          <a:p>
            <a:pPr lvl="1">
              <a:lnSpc>
                <a:spcPct val="100000"/>
              </a:lnSpc>
              <a:buFont typeface="Arial"/>
              <a:buChar char="–"/>
            </a:pPr>
            <a:r>
              <a:rPr lang="en-US" sz="2000">
                <a:solidFill>
                  <a:srgbClr val="000000"/>
                </a:solidFill>
                <a:latin typeface="Arial"/>
              </a:rPr>
              <a:t>64-bit wide data bus</a:t>
            </a:r>
            <a:endParaRPr/>
          </a:p>
          <a:p>
            <a:pPr>
              <a:lnSpc>
                <a:spcPct val="100000"/>
              </a:lnSpc>
            </a:pPr>
            <a:r>
              <a:rPr lang="en-US" sz="2400">
                <a:solidFill>
                  <a:srgbClr val="000000"/>
                </a:solidFill>
                <a:latin typeface="Arial"/>
              </a:rPr>
              <a:t>SDRAM replaced by DDR SDRAM from 1999</a:t>
            </a:r>
            <a:endParaRPr/>
          </a:p>
          <a:p>
            <a:pPr>
              <a:lnSpc>
                <a:spcPct val="100000"/>
              </a:lnSpc>
            </a:pPr>
            <a:endParaRPr/>
          </a:p>
          <a:p>
            <a:pPr>
              <a:lnSpc>
                <a:spcPct val="100000"/>
              </a:lnSpc>
            </a:pPr>
            <a:endParaRPr/>
          </a:p>
        </p:txBody>
      </p:sp>
      <p:pic>
        <p:nvPicPr>
          <p:cNvPr descr="" id="174" name="Picture 2"/>
          <p:cNvPicPr/>
          <p:nvPr/>
        </p:nvPicPr>
        <p:blipFill>
          <a:blip r:embed="rId1"/>
          <a:stretch>
            <a:fillRect/>
          </a:stretch>
        </p:blipFill>
        <p:spPr>
          <a:xfrm>
            <a:off x="2059560" y="5128200"/>
            <a:ext cx="5688360" cy="172944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DDR SDRAM</a:t>
            </a:r>
            <a:endParaRPr/>
          </a:p>
        </p:txBody>
      </p:sp>
      <p:sp>
        <p:nvSpPr>
          <p:cNvPr id="176" name="TextShape 2"/>
          <p:cNvSpPr txBox="1"/>
          <p:nvPr/>
        </p:nvSpPr>
        <p:spPr>
          <a:xfrm>
            <a:off x="457200" y="1600200"/>
            <a:ext cx="8233920" cy="4525560"/>
          </a:xfrm>
          <a:prstGeom prst="rect">
            <a:avLst/>
          </a:prstGeom>
        </p:spPr>
        <p:txBody>
          <a:bodyPr/>
          <a:p>
            <a:pPr>
              <a:lnSpc>
                <a:spcPct val="100000"/>
              </a:lnSpc>
            </a:pPr>
            <a:r>
              <a:rPr lang="en-US" sz="2400">
                <a:solidFill>
                  <a:srgbClr val="000000"/>
                </a:solidFill>
                <a:latin typeface="Arial"/>
              </a:rPr>
              <a:t>Double Data Rate</a:t>
            </a:r>
            <a:endParaRPr/>
          </a:p>
          <a:p>
            <a:pPr lvl="1">
              <a:lnSpc>
                <a:spcPct val="100000"/>
              </a:lnSpc>
              <a:buFont typeface="Arial"/>
              <a:buChar char="–"/>
            </a:pPr>
            <a:r>
              <a:rPr lang="en-US" sz="2400">
                <a:solidFill>
                  <a:srgbClr val="000000"/>
                </a:solidFill>
                <a:latin typeface="Arial"/>
              </a:rPr>
              <a:t>Operates on both leading and trailing edge of clock to double SDRAM data transfer speed</a:t>
            </a:r>
            <a:endParaRPr/>
          </a:p>
          <a:p>
            <a:pPr>
              <a:lnSpc>
                <a:spcPct val="100000"/>
              </a:lnSpc>
              <a:buFont typeface="Arial"/>
              <a:buChar char="•"/>
            </a:pPr>
            <a:r>
              <a:rPr lang="en-US" sz="2400">
                <a:solidFill>
                  <a:srgbClr val="000000"/>
                </a:solidFill>
                <a:latin typeface="Arial"/>
              </a:rPr>
              <a:t>initially DDR</a:t>
            </a:r>
            <a:endParaRPr/>
          </a:p>
          <a:p>
            <a:pPr lvl="1">
              <a:lnSpc>
                <a:spcPct val="100000"/>
              </a:lnSpc>
              <a:buFont typeface="Arial"/>
              <a:buChar char="–"/>
            </a:pPr>
            <a:r>
              <a:rPr i="1" lang="en-US" sz="2000">
                <a:solidFill>
                  <a:srgbClr val="000000"/>
                </a:solidFill>
                <a:latin typeface="Arial"/>
              </a:rPr>
              <a:t>Chip</a:t>
            </a:r>
            <a:r>
              <a:rPr lang="en-US" sz="2000">
                <a:solidFill>
                  <a:srgbClr val="000000"/>
                </a:solidFill>
                <a:latin typeface="Arial"/>
              </a:rPr>
              <a:t> speeds up to DDR 400 meaning on a 200MHz bus, 400MTransfers/s</a:t>
            </a:r>
            <a:endParaRPr/>
          </a:p>
          <a:p>
            <a:pPr lvl="1">
              <a:lnSpc>
                <a:spcPct val="100000"/>
              </a:lnSpc>
              <a:buFont typeface="Arial"/>
              <a:buChar char="–"/>
            </a:pPr>
            <a:r>
              <a:rPr i="1" lang="en-US" sz="2000">
                <a:solidFill>
                  <a:srgbClr val="000000"/>
                </a:solidFill>
                <a:latin typeface="Arial"/>
              </a:rPr>
              <a:t>Module</a:t>
            </a:r>
            <a:r>
              <a:rPr lang="en-US" sz="2000">
                <a:solidFill>
                  <a:srgbClr val="000000"/>
                </a:solidFill>
                <a:latin typeface="Arial"/>
              </a:rPr>
              <a:t> numbered by bandwidth (maximum amount of data they can deliver per second), i.e. PC3200 uses DDR400 chips </a:t>
            </a:r>
            <a:r>
              <a:rPr lang="en-US" sz="2000">
                <a:solidFill>
                  <a:srgbClr val="000000"/>
                </a:solidFill>
                <a:latin typeface="Wingdings"/>
              </a:rPr>
              <a:t></a:t>
            </a:r>
            <a:r>
              <a:rPr lang="en-US" sz="2000">
                <a:solidFill>
                  <a:srgbClr val="000000"/>
                </a:solidFill>
                <a:latin typeface="Arial"/>
              </a:rPr>
              <a:t>  3.2GBps.</a:t>
            </a:r>
            <a:endParaRPr/>
          </a:p>
          <a:p>
            <a:pPr>
              <a:lnSpc>
                <a:spcPct val="100000"/>
              </a:lnSpc>
              <a:buFont typeface="Arial"/>
              <a:buChar char="•"/>
            </a:pPr>
            <a:r>
              <a:rPr lang="en-US" sz="2400">
                <a:solidFill>
                  <a:srgbClr val="000000"/>
                </a:solidFill>
                <a:latin typeface="Arial"/>
              </a:rPr>
              <a:t>then DDR2</a:t>
            </a:r>
            <a:endParaRPr/>
          </a:p>
          <a:p>
            <a:pPr lvl="1">
              <a:lnSpc>
                <a:spcPct val="100000"/>
              </a:lnSpc>
              <a:buFont typeface="Arial"/>
              <a:buChar char="–"/>
            </a:pPr>
            <a:r>
              <a:rPr i="1" lang="en-US" sz="2000">
                <a:solidFill>
                  <a:srgbClr val="000000"/>
                </a:solidFill>
                <a:latin typeface="Arial"/>
              </a:rPr>
              <a:t>External</a:t>
            </a:r>
            <a:r>
              <a:rPr lang="en-US" sz="2000">
                <a:solidFill>
                  <a:srgbClr val="000000"/>
                </a:solidFill>
                <a:latin typeface="Arial"/>
              </a:rPr>
              <a:t> data bus is operated at twice clock rate</a:t>
            </a:r>
            <a:endParaRPr/>
          </a:p>
          <a:p>
            <a:pPr lvl="1">
              <a:lnSpc>
                <a:spcPct val="100000"/>
              </a:lnSpc>
              <a:buFont typeface="Arial"/>
              <a:buChar char="–"/>
            </a:pPr>
            <a:r>
              <a:rPr lang="en-US" sz="2000">
                <a:solidFill>
                  <a:srgbClr val="000000"/>
                </a:solidFill>
                <a:latin typeface="Arial"/>
              </a:rPr>
              <a:t>e.g. DDR2-1066 (package PC2-8500) @memory clock 266MHz (I/O bus 533MHz), data transfers: 1066MTransfer/s transferring 64 bits at once </a:t>
            </a:r>
            <a:r>
              <a:rPr lang="en-US" sz="2000">
                <a:solidFill>
                  <a:srgbClr val="000000"/>
                </a:solidFill>
                <a:latin typeface="Wingdings"/>
              </a:rPr>
              <a:t></a:t>
            </a:r>
            <a:r>
              <a:rPr lang="en-US" sz="2000">
                <a:solidFill>
                  <a:srgbClr val="000000"/>
                </a:solidFill>
                <a:latin typeface="Arial"/>
              </a:rPr>
              <a:t>8.53GB/s</a:t>
            </a: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Implementing Control</a:t>
            </a:r>
            <a:endParaRPr/>
          </a:p>
        </p:txBody>
      </p:sp>
      <p:sp>
        <p:nvSpPr>
          <p:cNvPr id="100" name="TextShape 2"/>
          <p:cNvSpPr txBox="1"/>
          <p:nvPr/>
        </p:nvSpPr>
        <p:spPr>
          <a:xfrm>
            <a:off x="457200" y="1600200"/>
            <a:ext cx="8236080" cy="4525560"/>
          </a:xfrm>
          <a:prstGeom prst="rect">
            <a:avLst/>
          </a:prstGeom>
        </p:spPr>
        <p:txBody>
          <a:bodyPr/>
          <a:p>
            <a:pPr>
              <a:lnSpc>
                <a:spcPct val="100000"/>
              </a:lnSpc>
            </a:pPr>
            <a:r>
              <a:rPr lang="en-US" sz="2400">
                <a:solidFill>
                  <a:srgbClr val="000000"/>
                </a:solidFill>
                <a:latin typeface="Arial"/>
              </a:rPr>
              <a:t>CISC (Complex Instruction Set Computers) such as x86 from Intel had multiple instructions of highly varied types, control of the system necessitated microprograms</a:t>
            </a:r>
            <a:endParaRPr/>
          </a:p>
          <a:p>
            <a:pPr>
              <a:lnSpc>
                <a:spcPct val="100000"/>
              </a:lnSpc>
            </a:pPr>
            <a:r>
              <a:rPr lang="en-US" sz="2400">
                <a:solidFill>
                  <a:srgbClr val="000000"/>
                </a:solidFill>
                <a:latin typeface="Arial"/>
              </a:rPr>
              <a:t>RISC (Reduced Instruction Set Computers) were designed in a way that made such control simpler and more regular and hence facilitated hardwired control</a:t>
            </a:r>
            <a:endParaRPr/>
          </a:p>
          <a:p>
            <a:pPr>
              <a:lnSpc>
                <a:spcPct val="100000"/>
              </a:lnSpc>
            </a:pPr>
            <a:r>
              <a:rPr lang="en-US" sz="2400">
                <a:solidFill>
                  <a:srgbClr val="000000"/>
                </a:solidFill>
                <a:latin typeface="Arial"/>
              </a:rPr>
              <a:t>Pipelining is the key to making RISC processors faster by design</a:t>
            </a:r>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DDR3 SDRAM</a:t>
            </a:r>
            <a:endParaRPr/>
          </a:p>
        </p:txBody>
      </p:sp>
      <p:sp>
        <p:nvSpPr>
          <p:cNvPr id="178" name="TextShape 2"/>
          <p:cNvSpPr txBox="1"/>
          <p:nvPr/>
        </p:nvSpPr>
        <p:spPr>
          <a:xfrm>
            <a:off x="457200" y="1600200"/>
            <a:ext cx="8169120" cy="4525560"/>
          </a:xfrm>
          <a:prstGeom prst="rect">
            <a:avLst/>
          </a:prstGeom>
        </p:spPr>
        <p:txBody>
          <a:bodyPr/>
          <a:p>
            <a:pPr>
              <a:lnSpc>
                <a:spcPct val="90000"/>
              </a:lnSpc>
            </a:pPr>
            <a:r>
              <a:rPr lang="en-US" sz="2400">
                <a:solidFill>
                  <a:srgbClr val="000000"/>
                </a:solidFill>
                <a:latin typeface="Arial"/>
              </a:rPr>
              <a:t>DDR3 modules can transfer data up to 1600 MHz using both rising and falling edges of a </a:t>
            </a:r>
            <a:r>
              <a:rPr i="1" lang="en-US" sz="2400">
                <a:solidFill>
                  <a:srgbClr val="000000"/>
                </a:solidFill>
                <a:latin typeface="Arial"/>
              </a:rPr>
              <a:t>800</a:t>
            </a:r>
            <a:r>
              <a:rPr lang="en-US" sz="2400">
                <a:solidFill>
                  <a:srgbClr val="000000"/>
                </a:solidFill>
                <a:latin typeface="Arial"/>
              </a:rPr>
              <a:t> MHz I/O bus speed </a:t>
            </a:r>
            <a:endParaRPr/>
          </a:p>
          <a:p>
            <a:pPr lvl="1">
              <a:lnSpc>
                <a:spcPct val="90000"/>
              </a:lnSpc>
              <a:buFont typeface="Arial"/>
              <a:buChar char="–"/>
            </a:pPr>
            <a:r>
              <a:rPr lang="en-US" sz="2000">
                <a:solidFill>
                  <a:srgbClr val="000000"/>
                </a:solidFill>
                <a:latin typeface="Arial"/>
              </a:rPr>
              <a:t>PC3-12800 band width of 12.8 GB/s</a:t>
            </a:r>
            <a:endParaRPr/>
          </a:p>
          <a:p>
            <a:pPr>
              <a:lnSpc>
                <a:spcPct val="100000"/>
              </a:lnSpc>
              <a:buFont typeface="Arial"/>
              <a:buChar char="•"/>
            </a:pPr>
            <a:r>
              <a:rPr lang="en-US" sz="2400">
                <a:solidFill>
                  <a:srgbClr val="000000"/>
                </a:solidFill>
                <a:latin typeface="Arial"/>
              </a:rPr>
              <a:t>DDR3 memory chips in a 240-pin DIMM package </a:t>
            </a:r>
            <a:endParaRPr/>
          </a:p>
          <a:p>
            <a:pPr lvl="1">
              <a:lnSpc>
                <a:spcPct val="100000"/>
              </a:lnSpc>
              <a:buFont typeface="Arial"/>
              <a:buChar char="–"/>
            </a:pPr>
            <a:r>
              <a:rPr lang="en-US" sz="2000">
                <a:solidFill>
                  <a:srgbClr val="000000"/>
                </a:solidFill>
                <a:latin typeface="Arial"/>
              </a:rPr>
              <a:t>different notches to DDR2 DIMM modules</a:t>
            </a:r>
            <a:endParaRPr/>
          </a:p>
          <a:p>
            <a:endParaRPr/>
          </a:p>
        </p:txBody>
      </p:sp>
      <p:pic>
        <p:nvPicPr>
          <p:cNvPr descr="" id="179" name="Picture 2"/>
          <p:cNvPicPr/>
          <p:nvPr/>
        </p:nvPicPr>
        <p:blipFill>
          <a:blip r:embed="rId1"/>
          <a:stretch>
            <a:fillRect/>
          </a:stretch>
        </p:blipFill>
        <p:spPr>
          <a:xfrm>
            <a:off x="1560960" y="3998520"/>
            <a:ext cx="4776840" cy="124344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Dual Channel</a:t>
            </a:r>
            <a:endParaRPr/>
          </a:p>
        </p:txBody>
      </p:sp>
      <p:pic>
        <p:nvPicPr>
          <p:cNvPr descr="" id="181" name="Picture 2"/>
          <p:cNvPicPr/>
          <p:nvPr/>
        </p:nvPicPr>
        <p:blipFill>
          <a:blip r:embed="rId1"/>
          <a:stretch>
            <a:fillRect/>
          </a:stretch>
        </p:blipFill>
        <p:spPr>
          <a:xfrm>
            <a:off x="506520" y="1483920"/>
            <a:ext cx="7937280" cy="3462120"/>
          </a:xfrm>
          <a:prstGeom prst="rect">
            <a:avLst/>
          </a:prstGeom>
          <a:ln>
            <a:noFill/>
          </a:ln>
        </p:spPr>
      </p:pic>
      <p:sp>
        <p:nvSpPr>
          <p:cNvPr id="182" name="TextShape 2"/>
          <p:cNvSpPr txBox="1"/>
          <p:nvPr/>
        </p:nvSpPr>
        <p:spPr>
          <a:xfrm>
            <a:off x="185040" y="4461120"/>
            <a:ext cx="8552160" cy="2232720"/>
          </a:xfrm>
          <a:prstGeom prst="rect">
            <a:avLst/>
          </a:prstGeom>
        </p:spPr>
        <p:txBody>
          <a:bodyPr/>
          <a:p>
            <a:pPr>
              <a:lnSpc>
                <a:spcPct val="90000"/>
              </a:lnSpc>
            </a:pPr>
            <a:endParaRPr/>
          </a:p>
          <a:p>
            <a:pPr>
              <a:lnSpc>
                <a:spcPct val="90000"/>
              </a:lnSpc>
            </a:pPr>
            <a:r>
              <a:rPr lang="en-US" sz="2400">
                <a:solidFill>
                  <a:srgbClr val="000000"/>
                </a:solidFill>
                <a:latin typeface="Arial"/>
              </a:rPr>
              <a:t>Dual channel architecture can increase data throughput by 10%</a:t>
            </a:r>
            <a:endParaRPr/>
          </a:p>
          <a:p>
            <a:pPr>
              <a:lnSpc>
                <a:spcPct val="100000"/>
              </a:lnSpc>
              <a:buFont typeface="Arial"/>
              <a:buChar char="•"/>
            </a:pPr>
            <a:r>
              <a:rPr lang="en-US" sz="2400">
                <a:solidFill>
                  <a:srgbClr val="000000"/>
                </a:solidFill>
                <a:latin typeface="Arial"/>
              </a:rPr>
              <a:t>DIMMs must be installed in pairs. Both DIMMs must use the same density memory chips, the same DRAM bus width, and must both be either single-sided or dual-sided </a:t>
            </a:r>
            <a:endParaRPr/>
          </a:p>
          <a:p>
            <a:pPr>
              <a:lnSpc>
                <a:spcPct val="90000"/>
              </a:lnSpc>
            </a:pPr>
            <a:r>
              <a:rPr lang="en-US" sz="2400">
                <a:solidFill>
                  <a:srgbClr val="11a2c4"/>
                </a:solidFill>
                <a:latin typeface="Arial"/>
              </a:rPr>
              <a:t>  </a:t>
            </a:r>
            <a:endParaRPr/>
          </a:p>
        </p:txBody>
      </p:sp>
      <p:sp>
        <p:nvSpPr>
          <p:cNvPr id="183" name="TextShape 3"/>
          <p:cNvSpPr txBox="1"/>
          <p:nvPr/>
        </p:nvSpPr>
        <p:spPr>
          <a:xfrm>
            <a:off x="4576680" y="1600200"/>
            <a:ext cx="4391280" cy="1225800"/>
          </a:xfrm>
          <a:prstGeom prst="rect">
            <a:avLst/>
          </a:prstGeom>
        </p:spPr>
        <p:txBody>
          <a:bodyPr/>
          <a:p>
            <a:pPr>
              <a:lnSpc>
                <a:spcPct val="90000"/>
              </a:lnSpc>
            </a:pPr>
            <a:r>
              <a:rPr lang="en-US" sz="2400">
                <a:solidFill>
                  <a:srgbClr val="000000"/>
                </a:solidFill>
                <a:latin typeface="Arial"/>
              </a:rPr>
              <a:t>To increase data throughput by using two memory channels instead of one</a:t>
            </a:r>
            <a:endParaRPr/>
          </a:p>
          <a:p>
            <a:pPr>
              <a:lnSpc>
                <a:spcPct val="90000"/>
              </a:lnSpc>
            </a:pPr>
            <a:r>
              <a:rPr lang="en-US" sz="2400">
                <a:solidFill>
                  <a:srgbClr val="11a2c4"/>
                </a:solidFill>
                <a:latin typeface="Arial"/>
              </a:rPr>
              <a:t>  </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Dual Channel 2</a:t>
            </a:r>
            <a:endParaRPr/>
          </a:p>
        </p:txBody>
      </p:sp>
      <p:sp>
        <p:nvSpPr>
          <p:cNvPr id="185" name="TextShape 2"/>
          <p:cNvSpPr txBox="1"/>
          <p:nvPr/>
        </p:nvSpPr>
        <p:spPr>
          <a:xfrm>
            <a:off x="457200" y="1600200"/>
            <a:ext cx="8206200" cy="4525560"/>
          </a:xfrm>
          <a:prstGeom prst="rect">
            <a:avLst/>
          </a:prstGeom>
        </p:spPr>
        <p:txBody>
          <a:bodyPr/>
          <a:p>
            <a:pPr>
              <a:lnSpc>
                <a:spcPct val="100000"/>
              </a:lnSpc>
            </a:pPr>
            <a:r>
              <a:rPr lang="en-US" sz="2400">
                <a:solidFill>
                  <a:srgbClr val="000000"/>
                </a:solidFill>
                <a:latin typeface="Arial"/>
              </a:rPr>
              <a:t>Here a matched pair of DDR2 memory modules, on a board which supports dual-channel memory access</a:t>
            </a:r>
            <a:endParaRPr/>
          </a:p>
        </p:txBody>
      </p:sp>
      <p:pic>
        <p:nvPicPr>
          <p:cNvPr descr="" id="186" name="Picture 21"/>
          <p:cNvPicPr/>
          <p:nvPr/>
        </p:nvPicPr>
        <p:blipFill>
          <a:blip r:embed="rId1"/>
          <a:stretch>
            <a:fillRect/>
          </a:stretch>
        </p:blipFill>
        <p:spPr>
          <a:xfrm>
            <a:off x="1011240" y="2440080"/>
            <a:ext cx="3800160" cy="3657240"/>
          </a:xfrm>
          <a:prstGeom prst="rect">
            <a:avLst/>
          </a:prstGeom>
          <a:ln w="9360">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Dual Channel 3</a:t>
            </a:r>
            <a:endParaRPr/>
          </a:p>
        </p:txBody>
      </p:sp>
      <p:sp>
        <p:nvSpPr>
          <p:cNvPr id="188" name="TextShape 2"/>
          <p:cNvSpPr txBox="1"/>
          <p:nvPr/>
        </p:nvSpPr>
        <p:spPr>
          <a:xfrm>
            <a:off x="457200" y="1600200"/>
            <a:ext cx="8206200" cy="4525560"/>
          </a:xfrm>
          <a:prstGeom prst="rect">
            <a:avLst/>
          </a:prstGeom>
        </p:spPr>
        <p:txBody>
          <a:bodyPr/>
          <a:p>
            <a:pPr>
              <a:lnSpc>
                <a:spcPct val="90000"/>
              </a:lnSpc>
            </a:pPr>
            <a:r>
              <a:rPr lang="en-US" sz="2400">
                <a:solidFill>
                  <a:srgbClr val="000000"/>
                </a:solidFill>
                <a:latin typeface="Arial"/>
              </a:rPr>
              <a:t>The effect of using dual channel architecture to improve memory bandwidth</a:t>
            </a:r>
            <a:endParaRPr/>
          </a:p>
          <a:p>
            <a:pPr>
              <a:lnSpc>
                <a:spcPct val="90000"/>
              </a:lnSpc>
              <a:buFont typeface="Arial"/>
              <a:buChar char="•"/>
            </a:pPr>
            <a:r>
              <a:rPr lang="en-US" sz="2400">
                <a:solidFill>
                  <a:srgbClr val="000000"/>
                </a:solidFill>
                <a:latin typeface="Arial"/>
              </a:rPr>
              <a:t>Floating point arithmetic benchmark 57% improvement </a:t>
            </a:r>
            <a:endParaRPr/>
          </a:p>
          <a:p>
            <a:pPr>
              <a:lnSpc>
                <a:spcPct val="90000"/>
              </a:lnSpc>
              <a:buFont typeface="Arial"/>
              <a:buChar char="•"/>
            </a:pPr>
            <a:r>
              <a:rPr lang="en-US" sz="2400">
                <a:solidFill>
                  <a:srgbClr val="000000"/>
                </a:solidFill>
                <a:latin typeface="Arial"/>
              </a:rPr>
              <a:t>Frames /sec in a game benchmark, 6% improvement, Video card could be a bottleneck here </a:t>
            </a:r>
            <a:endParaRPr/>
          </a:p>
          <a:p>
            <a:pPr>
              <a:lnSpc>
                <a:spcPct val="90000"/>
              </a:lnSpc>
            </a:pPr>
            <a:endParaRPr/>
          </a:p>
        </p:txBody>
      </p:sp>
      <p:pic>
        <p:nvPicPr>
          <p:cNvPr descr="" id="189" name="Picture 8"/>
          <p:cNvPicPr/>
          <p:nvPr/>
        </p:nvPicPr>
        <p:blipFill>
          <a:blip r:embed="rId1"/>
          <a:srcRect b="6192" l="0" r="0" t="16432"/>
          <a:stretch>
            <a:fillRect/>
          </a:stretch>
        </p:blipFill>
        <p:spPr>
          <a:xfrm>
            <a:off x="662040" y="3634560"/>
            <a:ext cx="3355920" cy="2276280"/>
          </a:xfrm>
          <a:prstGeom prst="rect">
            <a:avLst/>
          </a:prstGeom>
          <a:ln>
            <a:noFill/>
          </a:ln>
        </p:spPr>
      </p:pic>
      <p:pic>
        <p:nvPicPr>
          <p:cNvPr descr="" id="190" name="Picture 16"/>
          <p:cNvPicPr/>
          <p:nvPr/>
        </p:nvPicPr>
        <p:blipFill>
          <a:blip r:embed="rId2"/>
          <a:srcRect b="7559" l="0" r="0" t="0"/>
          <a:stretch>
            <a:fillRect/>
          </a:stretch>
        </p:blipFill>
        <p:spPr>
          <a:xfrm>
            <a:off x="4238640" y="3740040"/>
            <a:ext cx="3857400" cy="2385720"/>
          </a:xfrm>
          <a:prstGeom prst="rect">
            <a:avLst/>
          </a:prstGeom>
          <a:ln>
            <a:noFill/>
          </a:ln>
        </p:spPr>
      </p:pic>
    </p:spTree>
  </p:cSld>
  <p:timing>
    <p:tnLst>
      <p:par>
        <p:cTn dur="indefinite" id="5" nodeType="tmRoot" restart="never">
          <p:childTnLst>
            <p:seq>
              <p:cTn dur="indefinite" id="6" nodeType="mainSeq">
                <p:childTnLst>
                  <p:par>
                    <p:cTn fill="hold" id="7">
                      <p:stCondLst>
                        <p:cond delay="indefinite"/>
                      </p:stCondLst>
                      <p:childTnLst>
                        <p:par>
                          <p:cTn fill="hold" id="8">
                            <p:stCondLst>
                              <p:cond delay="0"/>
                            </p:stCondLst>
                            <p:childTnLst>
                              <p:par>
                                <p:cTn fill="hold" id="9" nodeType="clickEffect" presetClass="entr" presetID="9">
                                  <p:stCondLst>
                                    <p:cond delay="0"/>
                                  </p:stCondLst>
                                  <p:childTnLst>
                                    <p:set>
                                      <p:cBhvr>
                                        <p:cTn dur="1" fill="hold" id="10">
                                          <p:stCondLst>
                                            <p:cond delay="0"/>
                                          </p:stCondLst>
                                        </p:cTn>
                                        <p:tgtEl>
                                          <p:spTgt spid="189"/>
                                        </p:tgtEl>
                                        <p:attrNameLst>
                                          <p:attrName>style.visibility</p:attrName>
                                        </p:attrNameLst>
                                      </p:cBhvr>
                                      <p:to>
                                        <p:strVal val="visible"/>
                                      </p:to>
                                    </p:set>
                                    <p:animEffect filter="dissolve" transition="in">
                                      <p:cBhvr additive="repl">
                                        <p:cTn dur="500" id="11"/>
                                        <p:tgtEl>
                                          <p:spTgt spid="189"/>
                                        </p:tgtEl>
                                      </p:cBhvr>
                                    </p:animEffec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9">
                                  <p:stCondLst>
                                    <p:cond delay="0"/>
                                  </p:stCondLst>
                                  <p:childTnLst>
                                    <p:set>
                                      <p:cBhvr>
                                        <p:cTn dur="1" fill="hold" id="15">
                                          <p:stCondLst>
                                            <p:cond delay="0"/>
                                          </p:stCondLst>
                                        </p:cTn>
                                        <p:tgtEl>
                                          <p:spTgt spid="190"/>
                                        </p:tgtEl>
                                        <p:attrNameLst>
                                          <p:attrName>style.visibility</p:attrName>
                                        </p:attrNameLst>
                                      </p:cBhvr>
                                      <p:to>
                                        <p:strVal val="visible"/>
                                      </p:to>
                                    </p:set>
                                    <p:animEffect filter="dissolve" transition="in">
                                      <p:cBhvr additive="repl">
                                        <p:cTn dur="500" id="16"/>
                                        <p:tgtEl>
                                          <p:spTgt spid="1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Graphics memory</a:t>
            </a:r>
            <a:endParaRPr/>
          </a:p>
        </p:txBody>
      </p:sp>
      <p:sp>
        <p:nvSpPr>
          <p:cNvPr id="192" name="TextShape 2"/>
          <p:cNvSpPr txBox="1"/>
          <p:nvPr/>
        </p:nvSpPr>
        <p:spPr>
          <a:xfrm>
            <a:off x="457200" y="1600200"/>
            <a:ext cx="8215560" cy="4525560"/>
          </a:xfrm>
          <a:prstGeom prst="rect">
            <a:avLst/>
          </a:prstGeom>
        </p:spPr>
        <p:txBody>
          <a:bodyPr/>
          <a:p>
            <a:pPr>
              <a:lnSpc>
                <a:spcPct val="100000"/>
              </a:lnSpc>
            </a:pPr>
            <a:r>
              <a:rPr lang="en-US" sz="2400">
                <a:solidFill>
                  <a:srgbClr val="000000"/>
                </a:solidFill>
                <a:latin typeface="Arial"/>
              </a:rPr>
              <a:t>RAM, usually on a graphics card</a:t>
            </a:r>
            <a:r>
              <a:rPr b="1" lang="en-US" sz="2400">
                <a:solidFill>
                  <a:srgbClr val="000000"/>
                </a:solidFill>
                <a:latin typeface="Arial"/>
              </a:rPr>
              <a:t> </a:t>
            </a:r>
            <a:endParaRPr/>
          </a:p>
          <a:p>
            <a:pPr lvl="1">
              <a:lnSpc>
                <a:spcPct val="100000"/>
              </a:lnSpc>
              <a:buFont typeface="Arial"/>
              <a:buChar char="–"/>
            </a:pPr>
            <a:r>
              <a:rPr lang="en-US" sz="2000">
                <a:solidFill>
                  <a:srgbClr val="000000"/>
                </a:solidFill>
                <a:latin typeface="Arial"/>
              </a:rPr>
              <a:t>holds the information necessary to drive a VDU. </a:t>
            </a:r>
            <a:endParaRPr/>
          </a:p>
          <a:p>
            <a:pPr>
              <a:lnSpc>
                <a:spcPct val="100000"/>
              </a:lnSpc>
            </a:pPr>
            <a:r>
              <a:rPr lang="en-US" sz="2400">
                <a:solidFill>
                  <a:srgbClr val="000000"/>
                </a:solidFill>
                <a:latin typeface="Arial"/>
              </a:rPr>
              <a:t>used to be typically 64MB or 128MB of DDR2 or DDR3, but now can be up to 1GB</a:t>
            </a:r>
            <a:endParaRPr/>
          </a:p>
          <a:p>
            <a:pPr>
              <a:lnSpc>
                <a:spcPct val="100000"/>
              </a:lnSpc>
            </a:pPr>
            <a:r>
              <a:rPr lang="en-US" sz="2400">
                <a:solidFill>
                  <a:srgbClr val="000000"/>
                </a:solidFill>
                <a:latin typeface="Arial"/>
              </a:rPr>
              <a:t>For 2D graphics:</a:t>
            </a:r>
            <a:endParaRPr/>
          </a:p>
          <a:p>
            <a:pPr lvl="1">
              <a:lnSpc>
                <a:spcPct val="100000"/>
              </a:lnSpc>
              <a:buFont typeface="Arial"/>
              <a:buChar char="–"/>
            </a:pPr>
            <a:r>
              <a:rPr lang="en-US" sz="2000">
                <a:solidFill>
                  <a:srgbClr val="000000"/>
                </a:solidFill>
                <a:latin typeface="Arial"/>
              </a:rPr>
              <a:t>for 1600 by 1200 resolution, with 32 bit colour,</a:t>
            </a:r>
            <a:r>
              <a:rPr lang="en-US" sz="2000">
                <a:solidFill>
                  <a:srgbClr val="000000"/>
                </a:solidFill>
                <a:latin typeface="Arial"/>
              </a:rPr>
              <a:t>
</a:t>
            </a:r>
            <a:r>
              <a:rPr lang="en-US" sz="2000">
                <a:solidFill>
                  <a:srgbClr val="000000"/>
                </a:solidFill>
                <a:latin typeface="Wingdings"/>
              </a:rPr>
              <a:t></a:t>
            </a:r>
            <a:r>
              <a:rPr lang="en-US" sz="2000">
                <a:solidFill>
                  <a:srgbClr val="000000"/>
                </a:solidFill>
                <a:latin typeface="Arial"/>
              </a:rPr>
              <a:t> 61,440,000 bits </a:t>
            </a:r>
            <a:r>
              <a:rPr lang="en-US" sz="2000">
                <a:solidFill>
                  <a:srgbClr val="000000"/>
                </a:solidFill>
                <a:latin typeface="Wingdings"/>
              </a:rPr>
              <a:t></a:t>
            </a:r>
            <a:r>
              <a:rPr lang="en-US" sz="2000">
                <a:solidFill>
                  <a:srgbClr val="000000"/>
                </a:solidFill>
                <a:latin typeface="Arial"/>
              </a:rPr>
              <a:t> 7,680,000 bytes </a:t>
            </a:r>
            <a:r>
              <a:rPr lang="en-US" sz="2000">
                <a:solidFill>
                  <a:srgbClr val="000000"/>
                </a:solidFill>
                <a:latin typeface="Wingdings"/>
              </a:rPr>
              <a:t></a:t>
            </a:r>
            <a:r>
              <a:rPr lang="en-US" sz="2000">
                <a:solidFill>
                  <a:srgbClr val="000000"/>
                </a:solidFill>
                <a:latin typeface="Arial"/>
              </a:rPr>
              <a:t> 7.68MB </a:t>
            </a:r>
            <a:endParaRPr/>
          </a:p>
          <a:p>
            <a:pPr>
              <a:lnSpc>
                <a:spcPct val="100000"/>
              </a:lnSpc>
            </a:pPr>
            <a:r>
              <a:rPr lang="en-US" sz="2400">
                <a:solidFill>
                  <a:srgbClr val="000000"/>
                </a:solidFill>
                <a:latin typeface="Arial"/>
              </a:rPr>
              <a:t>Amount of video memory 2x more than expected as:</a:t>
            </a:r>
            <a:endParaRPr/>
          </a:p>
          <a:p>
            <a:pPr lvl="1">
              <a:lnSpc>
                <a:spcPct val="100000"/>
              </a:lnSpc>
              <a:buFont typeface="Arial"/>
              <a:buChar char="–"/>
            </a:pPr>
            <a:r>
              <a:rPr lang="en-US" sz="2000">
                <a:solidFill>
                  <a:srgbClr val="000000"/>
                </a:solidFill>
                <a:latin typeface="Arial"/>
              </a:rPr>
              <a:t>Double buffering /page flipping renders the upcoming frame into another area of memory from the frame buffer, so the incoming data doesn't affect the currently-displayed frame. </a:t>
            </a:r>
            <a:endParaRPr/>
          </a:p>
          <a:p>
            <a:pPr>
              <a:lnSpc>
                <a:spcPct val="100000"/>
              </a:lnSpc>
            </a:pPr>
            <a:r>
              <a:rPr lang="en-US" sz="2400">
                <a:solidFill>
                  <a:srgbClr val="000000"/>
                </a:solidFill>
                <a:latin typeface="Arial"/>
              </a:rPr>
              <a:t>So 16MB sufficient for basic 2D graphics</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3-D Graphics Memory</a:t>
            </a:r>
            <a:endParaRPr/>
          </a:p>
        </p:txBody>
      </p:sp>
      <p:sp>
        <p:nvSpPr>
          <p:cNvPr id="194" name="TextShape 2"/>
          <p:cNvSpPr txBox="1"/>
          <p:nvPr/>
        </p:nvSpPr>
        <p:spPr>
          <a:xfrm>
            <a:off x="457200" y="1600200"/>
            <a:ext cx="8261640" cy="4525560"/>
          </a:xfrm>
          <a:prstGeom prst="rect">
            <a:avLst/>
          </a:prstGeom>
        </p:spPr>
        <p:txBody>
          <a:bodyPr/>
          <a:p>
            <a:pPr>
              <a:lnSpc>
                <a:spcPct val="100000"/>
              </a:lnSpc>
            </a:pPr>
            <a:r>
              <a:rPr lang="en-US" sz="2400">
                <a:solidFill>
                  <a:srgbClr val="000000"/>
                </a:solidFill>
                <a:latin typeface="Arial"/>
              </a:rPr>
              <a:t>Memory needed for</a:t>
            </a:r>
            <a:endParaRPr/>
          </a:p>
          <a:p>
            <a:pPr>
              <a:lnSpc>
                <a:spcPct val="100000"/>
              </a:lnSpc>
            </a:pPr>
            <a:r>
              <a:rPr lang="en-US" sz="2400">
                <a:solidFill>
                  <a:srgbClr val="000000"/>
                </a:solidFill>
                <a:latin typeface="Arial"/>
              </a:rPr>
              <a:t>Z-buffer</a:t>
            </a:r>
            <a:endParaRPr/>
          </a:p>
          <a:p>
            <a:pPr lvl="1">
              <a:lnSpc>
                <a:spcPct val="100000"/>
              </a:lnSpc>
              <a:buFont typeface="Arial"/>
              <a:buChar char="–"/>
            </a:pPr>
            <a:r>
              <a:rPr lang="en-US" sz="2000">
                <a:solidFill>
                  <a:srgbClr val="000000"/>
                </a:solidFill>
                <a:latin typeface="Arial"/>
              </a:rPr>
              <a:t>Depth: what's in front of what in the rendered scene</a:t>
            </a:r>
            <a:endParaRPr/>
          </a:p>
          <a:p>
            <a:pPr>
              <a:lnSpc>
                <a:spcPct val="100000"/>
              </a:lnSpc>
            </a:pPr>
            <a:r>
              <a:rPr lang="en-US" sz="2400">
                <a:solidFill>
                  <a:srgbClr val="000000"/>
                </a:solidFill>
                <a:latin typeface="Arial"/>
              </a:rPr>
              <a:t>Simple vertex data </a:t>
            </a:r>
            <a:endParaRPr/>
          </a:p>
          <a:p>
            <a:pPr lvl="1">
              <a:lnSpc>
                <a:spcPct val="100000"/>
              </a:lnSpc>
              <a:buFont typeface="Arial"/>
              <a:buChar char="–"/>
            </a:pPr>
            <a:r>
              <a:rPr lang="en-US" sz="2000">
                <a:solidFill>
                  <a:srgbClr val="000000"/>
                </a:solidFill>
                <a:latin typeface="Arial"/>
              </a:rPr>
              <a:t>low-level rendering information, often as a block of pre-calculated objected vertex information for each frame</a:t>
            </a:r>
            <a:endParaRPr/>
          </a:p>
          <a:p>
            <a:pPr>
              <a:lnSpc>
                <a:spcPct val="100000"/>
              </a:lnSpc>
            </a:pPr>
            <a:r>
              <a:rPr lang="en-US" sz="2400">
                <a:solidFill>
                  <a:srgbClr val="000000"/>
                </a:solidFill>
                <a:latin typeface="Arial"/>
              </a:rPr>
              <a:t>programs done by the Graphics Processing Unit (GPU) rather than the CPU</a:t>
            </a:r>
            <a:endParaRPr/>
          </a:p>
          <a:p>
            <a:pPr lvl="1">
              <a:lnSpc>
                <a:spcPct val="100000"/>
              </a:lnSpc>
              <a:buFont typeface="Arial"/>
              <a:buChar char="–"/>
            </a:pPr>
            <a:r>
              <a:rPr lang="en-US" sz="2000">
                <a:solidFill>
                  <a:srgbClr val="000000"/>
                </a:solidFill>
                <a:latin typeface="Arial"/>
              </a:rPr>
              <a:t>Surface rendering/textures: requiring light maps, bump maps, overlays</a:t>
            </a:r>
            <a:endParaRPr/>
          </a:p>
          <a:p>
            <a:pPr>
              <a:lnSpc>
                <a:spcPct val="100000"/>
              </a:lnSpc>
            </a:pPr>
            <a:r>
              <a:rPr lang="en-US" sz="2400">
                <a:solidFill>
                  <a:srgbClr val="000000"/>
                </a:solidFill>
                <a:latin typeface="Arial"/>
              </a:rPr>
              <a:t>Game playing has pushed what is required, leading to graphics cards with 256, 512 and even 1 GB or more of memory – see NVIDIA graphics cards for a modern specification and graphics processors</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Virtual Memory</a:t>
            </a:r>
            <a:endParaRPr/>
          </a:p>
        </p:txBody>
      </p:sp>
      <p:sp>
        <p:nvSpPr>
          <p:cNvPr id="196" name="TextShape 2"/>
          <p:cNvSpPr txBox="1"/>
          <p:nvPr/>
        </p:nvSpPr>
        <p:spPr>
          <a:xfrm>
            <a:off x="457200" y="1600200"/>
            <a:ext cx="8214480" cy="4525560"/>
          </a:xfrm>
          <a:prstGeom prst="rect">
            <a:avLst/>
          </a:prstGeom>
        </p:spPr>
        <p:txBody>
          <a:bodyPr/>
          <a:p>
            <a:pPr>
              <a:lnSpc>
                <a:spcPct val="100000"/>
              </a:lnSpc>
            </a:pPr>
            <a:r>
              <a:rPr lang="en-US" sz="2400">
                <a:solidFill>
                  <a:srgbClr val="000000"/>
                </a:solidFill>
                <a:latin typeface="Arial"/>
              </a:rPr>
              <a:t>In modern operating systems, including Windows, application programs and many system processes </a:t>
            </a:r>
            <a:r>
              <a:rPr b="1" i="1" lang="en-US" sz="2400">
                <a:solidFill>
                  <a:srgbClr val="000000"/>
                </a:solidFill>
                <a:latin typeface="Arial"/>
              </a:rPr>
              <a:t>always </a:t>
            </a:r>
            <a:r>
              <a:rPr lang="en-US" sz="2400">
                <a:solidFill>
                  <a:srgbClr val="000000"/>
                </a:solidFill>
                <a:latin typeface="Arial"/>
              </a:rPr>
              <a:t>reference memory using </a:t>
            </a:r>
            <a:r>
              <a:rPr b="1" lang="en-US" sz="2400">
                <a:solidFill>
                  <a:srgbClr val="000000"/>
                </a:solidFill>
                <a:latin typeface="Arial"/>
              </a:rPr>
              <a:t>virtual memory addresses</a:t>
            </a:r>
            <a:r>
              <a:rPr lang="en-US" sz="2400">
                <a:solidFill>
                  <a:srgbClr val="000000"/>
                </a:solidFill>
                <a:latin typeface="Arial"/>
              </a:rPr>
              <a:t> which are automatically translated to real (RAM) addresses (and sometimes hard disk addresses) by the hardware.  </a:t>
            </a:r>
            <a:endParaRPr/>
          </a:p>
          <a:p>
            <a:pPr>
              <a:lnSpc>
                <a:spcPct val="100000"/>
              </a:lnSpc>
            </a:pPr>
            <a:r>
              <a:rPr lang="en-US" sz="2400">
                <a:solidFill>
                  <a:srgbClr val="000000"/>
                </a:solidFill>
                <a:latin typeface="Arial"/>
              </a:rPr>
              <a:t>Virtual Memory is always in use, even when the memory required by all running processes does not exceed the amount of RAM installed on the system.</a:t>
            </a:r>
            <a:endParaRPr/>
          </a:p>
          <a:p>
            <a:pPr>
              <a:lnSpc>
                <a:spcPct val="100000"/>
              </a:lnSpc>
            </a:pPr>
            <a:r>
              <a:rPr lang="en-US" sz="2400">
                <a:solidFill>
                  <a:srgbClr val="000000"/>
                </a:solidFill>
                <a:latin typeface="Arial"/>
              </a:rPr>
              <a:t>RAM is a limited resource, whereas virtual memory is, for most practical purposes, unlimited.  There can be a large number of processes/programs each with its own chunk (e.g. 2 GB) of private virtual address space.</a:t>
            </a:r>
            <a:r>
              <a:rPr lang="en-US" sz="2400">
                <a:solidFill>
                  <a:srgbClr val="11a2c4"/>
                </a:solidFill>
                <a:latin typeface="Arial"/>
              </a:rPr>
              <a:t> </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Virtual Memory 2</a:t>
            </a:r>
            <a:endParaRPr/>
          </a:p>
        </p:txBody>
      </p:sp>
      <p:sp>
        <p:nvSpPr>
          <p:cNvPr id="198" name="TextShape 2"/>
          <p:cNvSpPr txBox="1"/>
          <p:nvPr/>
        </p:nvSpPr>
        <p:spPr>
          <a:xfrm>
            <a:off x="457200" y="1600200"/>
            <a:ext cx="8184960" cy="4525560"/>
          </a:xfrm>
          <a:prstGeom prst="rect">
            <a:avLst/>
          </a:prstGeom>
        </p:spPr>
        <p:txBody>
          <a:bodyPr/>
          <a:p>
            <a:pPr>
              <a:lnSpc>
                <a:spcPct val="100000"/>
              </a:lnSpc>
            </a:pPr>
            <a:r>
              <a:rPr lang="en-US" sz="2400">
                <a:solidFill>
                  <a:srgbClr val="000000"/>
                </a:solidFill>
                <a:latin typeface="Arial"/>
              </a:rPr>
              <a:t>Programs use virtual addresses translated by hardware and OS into physical addresses used to access main memory</a:t>
            </a:r>
            <a:endParaRPr/>
          </a:p>
          <a:p>
            <a:pPr>
              <a:lnSpc>
                <a:spcPct val="100000"/>
              </a:lnSpc>
            </a:pPr>
            <a:r>
              <a:rPr lang="en-US" sz="2400">
                <a:solidFill>
                  <a:srgbClr val="000000"/>
                </a:solidFill>
                <a:latin typeface="Arial"/>
              </a:rPr>
              <a:t>VM and MM divided into chunks called pages, typically 4-16Kb in size</a:t>
            </a:r>
            <a:endParaRPr/>
          </a:p>
          <a:p>
            <a:pPr>
              <a:lnSpc>
                <a:spcPct val="100000"/>
              </a:lnSpc>
            </a:pPr>
            <a:r>
              <a:rPr lang="en-US" sz="2400">
                <a:solidFill>
                  <a:srgbClr val="000000"/>
                </a:solidFill>
                <a:latin typeface="Arial"/>
              </a:rPr>
              <a:t>Translate virtual page number to physical page. If requested page not in memory, have page fault and have to fetch page</a:t>
            </a:r>
            <a:endParaRPr/>
          </a:p>
          <a:p>
            <a:pPr>
              <a:lnSpc>
                <a:spcPct val="100000"/>
              </a:lnSpc>
            </a:pPr>
            <a:r>
              <a:rPr lang="en-US" sz="2400">
                <a:solidFill>
                  <a:srgbClr val="000000"/>
                </a:solidFill>
                <a:latin typeface="Arial"/>
              </a:rPr>
              <a:t>In Windows systems, these “paged out” pages are stored in one or more files called pagefile.sys in the root of a partition. This can become a very large file</a:t>
            </a:r>
            <a:endParaRPr/>
          </a:p>
          <a:p>
            <a:pPr>
              <a:lnSpc>
                <a:spcPct val="100000"/>
              </a:lnSpc>
            </a:pPr>
            <a:r>
              <a:rPr lang="en-US" sz="2400">
                <a:solidFill>
                  <a:srgbClr val="000000"/>
                </a:solidFill>
                <a:latin typeface="Arial"/>
              </a:rPr>
              <a:t>Virtual memory is cache for main memory</a:t>
            </a:r>
            <a:endParaRPr/>
          </a:p>
          <a:p>
            <a:pPr>
              <a:lnSpc>
                <a:spcPct val="100000"/>
              </a:lnSpc>
            </a:pP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Virtual Memory Design</a:t>
            </a:r>
            <a:endParaRPr/>
          </a:p>
        </p:txBody>
      </p:sp>
      <p:sp>
        <p:nvSpPr>
          <p:cNvPr id="200" name="TextShape 2"/>
          <p:cNvSpPr txBox="1"/>
          <p:nvPr/>
        </p:nvSpPr>
        <p:spPr>
          <a:xfrm>
            <a:off x="457200" y="1600200"/>
            <a:ext cx="8184960" cy="4525560"/>
          </a:xfrm>
          <a:prstGeom prst="rect">
            <a:avLst/>
          </a:prstGeom>
        </p:spPr>
        <p:txBody>
          <a:bodyPr/>
          <a:p>
            <a:pPr>
              <a:lnSpc>
                <a:spcPct val="100000"/>
              </a:lnSpc>
            </a:pPr>
            <a:r>
              <a:rPr lang="en-US" sz="2400">
                <a:solidFill>
                  <a:srgbClr val="000000"/>
                </a:solidFill>
                <a:latin typeface="Arial"/>
              </a:rPr>
              <a:t>VM design choices are motivated by high cost of a miss (disk access takes 100s of 1000s of cycles). So:</a:t>
            </a:r>
            <a:endParaRPr/>
          </a:p>
          <a:p>
            <a:pPr>
              <a:lnSpc>
                <a:spcPct val="100000"/>
              </a:lnSpc>
            </a:pPr>
            <a:r>
              <a:rPr lang="en-US" sz="2400">
                <a:solidFill>
                  <a:srgbClr val="000000"/>
                </a:solidFill>
                <a:latin typeface="Arial"/>
              </a:rPr>
              <a:t>Pages tend to be large</a:t>
            </a:r>
            <a:endParaRPr/>
          </a:p>
          <a:p>
            <a:pPr>
              <a:lnSpc>
                <a:spcPct val="100000"/>
              </a:lnSpc>
            </a:pPr>
            <a:r>
              <a:rPr lang="en-US" sz="2400">
                <a:solidFill>
                  <a:srgbClr val="000000"/>
                </a:solidFill>
                <a:latin typeface="Arial"/>
              </a:rPr>
              <a:t>Flexible replacement of pages is essential</a:t>
            </a:r>
            <a:endParaRPr/>
          </a:p>
          <a:p>
            <a:pPr>
              <a:lnSpc>
                <a:spcPct val="100000"/>
              </a:lnSpc>
            </a:pPr>
            <a:r>
              <a:rPr lang="en-US" sz="2400">
                <a:solidFill>
                  <a:srgbClr val="000000"/>
                </a:solidFill>
                <a:latin typeface="Arial"/>
              </a:rPr>
              <a:t>Misses are handled by operating system software so very sophisticated page replacement strategies can and are used</a:t>
            </a:r>
            <a:endParaRPr/>
          </a:p>
          <a:p>
            <a:pPr>
              <a:lnSpc>
                <a:spcPct val="100000"/>
              </a:lnSpc>
            </a:pPr>
            <a:r>
              <a:rPr lang="en-US" sz="2400">
                <a:solidFill>
                  <a:srgbClr val="000000"/>
                </a:solidFill>
                <a:latin typeface="Arial"/>
              </a:rPr>
              <a:t>Write-through isn’t sensible as need to minimise number of disk writes</a:t>
            </a:r>
            <a:endParaRPr/>
          </a:p>
          <a:p>
            <a:pPr>
              <a:lnSpc>
                <a:spcPct val="100000"/>
              </a:lnSpc>
            </a:pP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Page Tables 1</a:t>
            </a:r>
            <a:endParaRPr/>
          </a:p>
        </p:txBody>
      </p:sp>
      <p:sp>
        <p:nvSpPr>
          <p:cNvPr id="202" name="TextShape 2"/>
          <p:cNvSpPr txBox="1"/>
          <p:nvPr/>
        </p:nvSpPr>
        <p:spPr>
          <a:xfrm>
            <a:off x="457200" y="1600200"/>
            <a:ext cx="8199720" cy="4525560"/>
          </a:xfrm>
          <a:prstGeom prst="rect">
            <a:avLst/>
          </a:prstGeom>
        </p:spPr>
        <p:txBody>
          <a:bodyPr/>
          <a:p>
            <a:pPr>
              <a:lnSpc>
                <a:spcPct val="100000"/>
              </a:lnSpc>
            </a:pPr>
            <a:r>
              <a:rPr lang="en-US" sz="2400">
                <a:solidFill>
                  <a:srgbClr val="000000"/>
                </a:solidFill>
                <a:latin typeface="Arial"/>
              </a:rPr>
              <a:t>VM systems use fully associative page placement</a:t>
            </a:r>
            <a:endParaRPr/>
          </a:p>
          <a:p>
            <a:pPr>
              <a:lnSpc>
                <a:spcPct val="100000"/>
              </a:lnSpc>
            </a:pPr>
            <a:r>
              <a:rPr lang="en-US" sz="2400">
                <a:solidFill>
                  <a:srgbClr val="000000"/>
                </a:solidFill>
                <a:latin typeface="Arial"/>
              </a:rPr>
              <a:t>Location of pages stored in structure called page table, indexed by virtual page number and contains physical page number</a:t>
            </a:r>
            <a:endParaRPr/>
          </a:p>
          <a:p>
            <a:pPr>
              <a:lnSpc>
                <a:spcPct val="100000"/>
              </a:lnSpc>
            </a:pPr>
            <a:r>
              <a:rPr lang="en-US" sz="2400">
                <a:solidFill>
                  <a:srgbClr val="000000"/>
                </a:solidFill>
                <a:latin typeface="Arial"/>
              </a:rPr>
              <a:t>Page table is large with 1 entry per virtual page number</a:t>
            </a:r>
            <a:endParaRPr/>
          </a:p>
          <a:p>
            <a:pPr>
              <a:lnSpc>
                <a:spcPct val="100000"/>
              </a:lnSpc>
            </a:pPr>
            <a:r>
              <a:rPr lang="en-US" sz="2400">
                <a:solidFill>
                  <a:srgbClr val="000000"/>
                </a:solidFill>
                <a:latin typeface="Arial"/>
              </a:rPr>
              <a:t>Each running program (process) has own page table in MM and MM hardware contains a register (page table register) which points to start of the page table</a:t>
            </a:r>
            <a:endParaRPr/>
          </a:p>
          <a:p>
            <a:pPr>
              <a:lnSpc>
                <a:spcPct val="100000"/>
              </a:lnSpc>
            </a:pPr>
            <a:r>
              <a:rPr lang="en-US" sz="2400">
                <a:solidFill>
                  <a:srgbClr val="000000"/>
                </a:solidFill>
                <a:latin typeface="Arial"/>
              </a:rPr>
              <a:t>For each page table entry, there is a valid bit to determine whether the page is in memory. If data is required and valid bit is zero, page fault occurs</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Pipelining</a:t>
            </a:r>
            <a:endParaRPr/>
          </a:p>
        </p:txBody>
      </p:sp>
      <p:sp>
        <p:nvSpPr>
          <p:cNvPr id="102" name="TextShape 2"/>
          <p:cNvSpPr txBox="1"/>
          <p:nvPr/>
        </p:nvSpPr>
        <p:spPr>
          <a:xfrm>
            <a:off x="457200" y="1600200"/>
            <a:ext cx="8467920" cy="4525560"/>
          </a:xfrm>
          <a:prstGeom prst="rect">
            <a:avLst/>
          </a:prstGeom>
        </p:spPr>
        <p:txBody>
          <a:bodyPr/>
          <a:p>
            <a:pPr>
              <a:lnSpc>
                <a:spcPct val="100000"/>
              </a:lnSpc>
            </a:pPr>
            <a:r>
              <a:rPr lang="en-US" sz="2400">
                <a:solidFill>
                  <a:srgbClr val="000000"/>
                </a:solidFill>
                <a:latin typeface="Arial"/>
              </a:rPr>
              <a:t>Pipelining allows instructions to overlap in execution</a:t>
            </a:r>
            <a:endParaRPr/>
          </a:p>
          <a:p>
            <a:pPr>
              <a:lnSpc>
                <a:spcPct val="100000"/>
              </a:lnSpc>
            </a:pPr>
            <a:r>
              <a:rPr lang="en-US" sz="2400">
                <a:solidFill>
                  <a:srgbClr val="000000"/>
                </a:solidFill>
                <a:latin typeface="Arial"/>
              </a:rPr>
              <a:t>The cycle is split into a number of stage (pipe stages). To complete execution, instruction uses all stages, but next instruction can start once the 1</a:t>
            </a:r>
            <a:r>
              <a:rPr baseline="30000" lang="en-US" sz="2400">
                <a:solidFill>
                  <a:srgbClr val="000000"/>
                </a:solidFill>
                <a:latin typeface="Arial"/>
              </a:rPr>
              <a:t>st</a:t>
            </a:r>
            <a:r>
              <a:rPr lang="en-US" sz="2400">
                <a:solidFill>
                  <a:srgbClr val="000000"/>
                </a:solidFill>
                <a:latin typeface="Arial"/>
              </a:rPr>
              <a:t> instruction has completed first pipe stage</a:t>
            </a:r>
            <a:endParaRPr/>
          </a:p>
          <a:p>
            <a:pPr>
              <a:lnSpc>
                <a:spcPct val="100000"/>
              </a:lnSpc>
            </a:pPr>
            <a:r>
              <a:rPr lang="en-US" sz="2400">
                <a:solidFill>
                  <a:srgbClr val="000000"/>
                </a:solidFill>
                <a:latin typeface="Arial"/>
              </a:rPr>
              <a:t>Pipelining improves instruction throughput rather than instruction execution time (latency)</a:t>
            </a:r>
            <a:endParaRPr/>
          </a:p>
          <a:p>
            <a:pPr>
              <a:lnSpc>
                <a:spcPct val="100000"/>
              </a:lnSpc>
            </a:pPr>
            <a:r>
              <a:rPr lang="en-US" sz="2400">
                <a:solidFill>
                  <a:srgbClr val="000000"/>
                </a:solidFill>
                <a:latin typeface="Arial"/>
              </a:rPr>
              <a:t>Original pipelines had 5 stages:</a:t>
            </a:r>
            <a:endParaRPr/>
          </a:p>
          <a:p>
            <a:pPr lvl="1">
              <a:lnSpc>
                <a:spcPct val="100000"/>
              </a:lnSpc>
              <a:buFont typeface="Arial"/>
              <a:buChar char="–"/>
            </a:pPr>
            <a:r>
              <a:rPr lang="en-US" sz="2000">
                <a:solidFill>
                  <a:srgbClr val="000000"/>
                </a:solidFill>
                <a:latin typeface="Arial"/>
              </a:rPr>
              <a:t>IF (instruction fetch)</a:t>
            </a:r>
            <a:endParaRPr/>
          </a:p>
          <a:p>
            <a:pPr lvl="1">
              <a:lnSpc>
                <a:spcPct val="100000"/>
              </a:lnSpc>
              <a:buFont typeface="Arial"/>
              <a:buChar char="–"/>
            </a:pPr>
            <a:r>
              <a:rPr lang="en-US" sz="2000">
                <a:solidFill>
                  <a:srgbClr val="000000"/>
                </a:solidFill>
                <a:latin typeface="Arial"/>
              </a:rPr>
              <a:t>ID (instruction decode and register fetch)</a:t>
            </a:r>
            <a:endParaRPr/>
          </a:p>
          <a:p>
            <a:pPr lvl="1">
              <a:lnSpc>
                <a:spcPct val="100000"/>
              </a:lnSpc>
              <a:buFont typeface="Arial"/>
              <a:buChar char="–"/>
            </a:pPr>
            <a:r>
              <a:rPr lang="en-US" sz="2000">
                <a:solidFill>
                  <a:srgbClr val="000000"/>
                </a:solidFill>
                <a:latin typeface="Arial"/>
              </a:rPr>
              <a:t>EX (execution and effective address calculation)</a:t>
            </a:r>
            <a:endParaRPr/>
          </a:p>
          <a:p>
            <a:pPr lvl="1">
              <a:lnSpc>
                <a:spcPct val="100000"/>
              </a:lnSpc>
              <a:buFont typeface="Arial"/>
              <a:buChar char="–"/>
            </a:pPr>
            <a:r>
              <a:rPr lang="en-US" sz="2000">
                <a:solidFill>
                  <a:srgbClr val="000000"/>
                </a:solidFill>
                <a:latin typeface="Arial"/>
              </a:rPr>
              <a:t>MEM (memory access)</a:t>
            </a:r>
            <a:endParaRPr/>
          </a:p>
          <a:p>
            <a:pPr lvl="1">
              <a:lnSpc>
                <a:spcPct val="100000"/>
              </a:lnSpc>
              <a:buFont typeface="Arial"/>
              <a:buChar char="–"/>
            </a:pPr>
            <a:r>
              <a:rPr lang="en-US" sz="2000">
                <a:solidFill>
                  <a:srgbClr val="000000"/>
                </a:solidFill>
                <a:latin typeface="Arial"/>
              </a:rPr>
              <a:t>WB (write back data to registers)</a:t>
            </a:r>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Page Tables 2</a:t>
            </a:r>
            <a:endParaRPr/>
          </a:p>
        </p:txBody>
      </p:sp>
      <p:sp>
        <p:nvSpPr>
          <p:cNvPr id="204" name="TextShape 2"/>
          <p:cNvSpPr txBox="1"/>
          <p:nvPr/>
        </p:nvSpPr>
        <p:spPr>
          <a:xfrm>
            <a:off x="457200" y="1600200"/>
            <a:ext cx="8214480" cy="4525560"/>
          </a:xfrm>
          <a:prstGeom prst="rect">
            <a:avLst/>
          </a:prstGeom>
        </p:spPr>
        <p:txBody>
          <a:bodyPr/>
          <a:p>
            <a:pPr>
              <a:lnSpc>
                <a:spcPct val="100000"/>
              </a:lnSpc>
            </a:pPr>
            <a:r>
              <a:rPr lang="en-US" sz="2400">
                <a:solidFill>
                  <a:srgbClr val="000000"/>
                </a:solidFill>
                <a:latin typeface="Arial"/>
              </a:rPr>
              <a:t>On page fault, control is transferred to operating system which fetches the required page from disk.</a:t>
            </a:r>
            <a:endParaRPr/>
          </a:p>
          <a:p>
            <a:pPr>
              <a:lnSpc>
                <a:spcPct val="100000"/>
              </a:lnSpc>
            </a:pPr>
            <a:r>
              <a:rPr lang="en-US" sz="2400">
                <a:solidFill>
                  <a:srgbClr val="000000"/>
                </a:solidFill>
                <a:latin typeface="Arial"/>
              </a:rPr>
              <a:t>Operating system will implement a Least Recently Used strategy to exploit temporal locality</a:t>
            </a:r>
            <a:endParaRPr/>
          </a:p>
          <a:p>
            <a:pPr>
              <a:lnSpc>
                <a:spcPct val="100000"/>
              </a:lnSpc>
            </a:pPr>
            <a:r>
              <a:rPr lang="en-US" sz="2400">
                <a:solidFill>
                  <a:srgbClr val="000000"/>
                </a:solidFill>
                <a:latin typeface="Arial"/>
              </a:rPr>
              <a:t>Writes use write-back. To save writes when a page hasn’t changed, page table includes a dirty bit to show that the page’s contents differ from disk data. Dirty bit set first time page is modified in MM</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Translation Lookaside Buffers</a:t>
            </a:r>
            <a:endParaRPr/>
          </a:p>
        </p:txBody>
      </p:sp>
      <p:sp>
        <p:nvSpPr>
          <p:cNvPr id="206" name="TextShape 2"/>
          <p:cNvSpPr txBox="1"/>
          <p:nvPr/>
        </p:nvSpPr>
        <p:spPr>
          <a:xfrm>
            <a:off x="457200" y="1600200"/>
            <a:ext cx="8170200" cy="4525560"/>
          </a:xfrm>
          <a:prstGeom prst="rect">
            <a:avLst/>
          </a:prstGeom>
        </p:spPr>
        <p:txBody>
          <a:bodyPr/>
          <a:p>
            <a:pPr>
              <a:lnSpc>
                <a:spcPct val="100000"/>
              </a:lnSpc>
            </a:pPr>
            <a:r>
              <a:rPr lang="en-US" sz="2400">
                <a:solidFill>
                  <a:srgbClr val="000000"/>
                </a:solidFill>
                <a:latin typeface="Arial"/>
              </a:rPr>
              <a:t>Page tables are large and need to be stored in main memory, which slows down memory access, as even if referenced word is in cache, still have to access page table in MM to get physical address</a:t>
            </a:r>
            <a:endParaRPr/>
          </a:p>
          <a:p>
            <a:pPr>
              <a:lnSpc>
                <a:spcPct val="100000"/>
              </a:lnSpc>
            </a:pPr>
            <a:r>
              <a:rPr lang="en-US" sz="2400">
                <a:solidFill>
                  <a:srgbClr val="000000"/>
                </a:solidFill>
                <a:latin typeface="Arial"/>
              </a:rPr>
              <a:t>Solution is to exploit locality of reference to the page table and have a special, fast cache to store recently used translations – the translation lookaside buffer (TLB)</a:t>
            </a:r>
            <a:endParaRPr/>
          </a:p>
          <a:p>
            <a:pPr>
              <a:lnSpc>
                <a:spcPct val="100000"/>
              </a:lnSpc>
            </a:pPr>
            <a:r>
              <a:rPr lang="en-US" sz="2400">
                <a:solidFill>
                  <a:srgbClr val="000000"/>
                </a:solidFill>
                <a:latin typeface="Arial"/>
              </a:rPr>
              <a:t>TLB caches only those portions of the page table pointing to MM addresses. Each tag entry holds a portion of the virtual page number and each data entry contains a physical page number and a dirty bit</a:t>
            </a: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Translation Lookaside Buffers</a:t>
            </a:r>
            <a:endParaRPr/>
          </a:p>
        </p:txBody>
      </p:sp>
      <p:sp>
        <p:nvSpPr>
          <p:cNvPr id="208" name="TextShape 2"/>
          <p:cNvSpPr txBox="1"/>
          <p:nvPr/>
        </p:nvSpPr>
        <p:spPr>
          <a:xfrm>
            <a:off x="457200" y="1600200"/>
            <a:ext cx="8184960" cy="4525560"/>
          </a:xfrm>
          <a:prstGeom prst="rect">
            <a:avLst/>
          </a:prstGeom>
        </p:spPr>
        <p:txBody>
          <a:bodyPr/>
          <a:p>
            <a:pPr>
              <a:lnSpc>
                <a:spcPct val="100000"/>
              </a:lnSpc>
            </a:pPr>
            <a:r>
              <a:rPr lang="en-US" sz="2400">
                <a:solidFill>
                  <a:srgbClr val="000000"/>
                </a:solidFill>
                <a:latin typeface="Arial"/>
              </a:rPr>
              <a:t>On every memory reference, look up in the virtual page number in TLB. If get a hit, then generate the physical address from TLB and access the cache</a:t>
            </a:r>
            <a:endParaRPr/>
          </a:p>
          <a:p>
            <a:pPr>
              <a:lnSpc>
                <a:spcPct val="100000"/>
              </a:lnSpc>
            </a:pPr>
            <a:r>
              <a:rPr lang="en-US" sz="2400">
                <a:solidFill>
                  <a:srgbClr val="000000"/>
                </a:solidFill>
                <a:latin typeface="Arial"/>
              </a:rPr>
              <a:t>On a TLB miss, if page exists in MM, then TLB entry can be updated from the page table and the translation retried. Otherwise a page fault is generated.</a:t>
            </a:r>
            <a:endParaRPr/>
          </a:p>
          <a:p>
            <a:pPr>
              <a:lnSpc>
                <a:spcPct val="100000"/>
              </a:lnSpc>
            </a:pPr>
            <a:r>
              <a:rPr lang="en-US" sz="2400">
                <a:solidFill>
                  <a:srgbClr val="000000"/>
                </a:solidFill>
                <a:latin typeface="Arial"/>
              </a:rPr>
              <a:t>TLB is often fully associative with LRU replacement</a:t>
            </a:r>
            <a:endParaRPr/>
          </a:p>
          <a:p>
            <a:pPr>
              <a:lnSpc>
                <a:spcPct val="100000"/>
              </a:lnSpc>
            </a:pPr>
            <a:r>
              <a:rPr lang="en-US" sz="2400">
                <a:solidFill>
                  <a:srgbClr val="000000"/>
                </a:solidFill>
                <a:latin typeface="Arial"/>
              </a:rPr>
              <a:t>Write-back used to ensure that dirty bits in page table stay current</a:t>
            </a:r>
            <a:endParaRPr/>
          </a:p>
          <a:p>
            <a:pPr>
              <a:lnSpc>
                <a:spcPct val="100000"/>
              </a:lnSpc>
            </a:pPr>
            <a:r>
              <a:rPr lang="en-US" sz="2400">
                <a:solidFill>
                  <a:srgbClr val="000000"/>
                </a:solidFill>
                <a:latin typeface="Arial"/>
              </a:rPr>
              <a:t>As thousands of consecutive memory references could be to same page, TLBs work </a:t>
            </a: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Translation Lookaside Buffers</a:t>
            </a:r>
            <a:endParaRPr/>
          </a:p>
        </p:txBody>
      </p:sp>
      <p:sp>
        <p:nvSpPr>
          <p:cNvPr id="210" name="TextShape 2"/>
          <p:cNvSpPr txBox="1"/>
          <p:nvPr/>
        </p:nvSpPr>
        <p:spPr>
          <a:xfrm>
            <a:off x="457200" y="1600200"/>
            <a:ext cx="8288280" cy="4525560"/>
          </a:xfrm>
          <a:prstGeom prst="rect">
            <a:avLst/>
          </a:prstGeom>
        </p:spPr>
        <p:txBody>
          <a:bodyPr/>
          <a:p>
            <a:pPr>
              <a:lnSpc>
                <a:spcPct val="100000"/>
              </a:lnSpc>
            </a:pPr>
            <a:r>
              <a:rPr lang="en-US" sz="2400">
                <a:solidFill>
                  <a:srgbClr val="000000"/>
                </a:solidFill>
                <a:latin typeface="Arial"/>
              </a:rPr>
              <a:t>TLB values:</a:t>
            </a:r>
            <a:endParaRPr/>
          </a:p>
          <a:p>
            <a:pPr>
              <a:lnSpc>
                <a:spcPct val="100000"/>
              </a:lnSpc>
            </a:pPr>
            <a:r>
              <a:rPr lang="en-US" sz="2400">
                <a:solidFill>
                  <a:srgbClr val="000000"/>
                </a:solidFill>
                <a:latin typeface="Arial"/>
              </a:rPr>
              <a:t>Block size 1-2 page table entries (4-8 bytes each)</a:t>
            </a:r>
            <a:endParaRPr/>
          </a:p>
          <a:p>
            <a:pPr>
              <a:lnSpc>
                <a:spcPct val="100000"/>
              </a:lnSpc>
            </a:pPr>
            <a:r>
              <a:rPr lang="en-US" sz="2400">
                <a:solidFill>
                  <a:srgbClr val="000000"/>
                </a:solidFill>
                <a:latin typeface="Arial"/>
              </a:rPr>
              <a:t>Hit time ½ to 1 clock cycle</a:t>
            </a:r>
            <a:endParaRPr/>
          </a:p>
          <a:p>
            <a:pPr>
              <a:lnSpc>
                <a:spcPct val="100000"/>
              </a:lnSpc>
            </a:pPr>
            <a:r>
              <a:rPr lang="en-US" sz="2400">
                <a:solidFill>
                  <a:srgbClr val="000000"/>
                </a:solidFill>
                <a:latin typeface="Arial"/>
              </a:rPr>
              <a:t>Miss penalty 10-30 clock cycles</a:t>
            </a:r>
            <a:endParaRPr/>
          </a:p>
          <a:p>
            <a:pPr>
              <a:lnSpc>
                <a:spcPct val="100000"/>
              </a:lnSpc>
            </a:pPr>
            <a:r>
              <a:rPr lang="en-US" sz="2400">
                <a:solidFill>
                  <a:srgbClr val="000000"/>
                </a:solidFill>
                <a:latin typeface="Arial"/>
              </a:rPr>
              <a:t>Miss rate: 0.01% to 1%</a:t>
            </a:r>
            <a:endParaRPr/>
          </a:p>
          <a:p>
            <a:pPr>
              <a:lnSpc>
                <a:spcPct val="100000"/>
              </a:lnSpc>
            </a:pPr>
            <a:r>
              <a:rPr lang="en-US" sz="2400">
                <a:solidFill>
                  <a:srgbClr val="000000"/>
                </a:solidFill>
                <a:latin typeface="Arial"/>
              </a:rPr>
              <a:t>TLB size: 32-1024 entries</a:t>
            </a:r>
            <a:endParaRPr/>
          </a:p>
          <a:p>
            <a:pPr>
              <a:lnSpc>
                <a:spcPct val="100000"/>
              </a:lnSpc>
            </a:pPr>
            <a:endParaRPr/>
          </a:p>
          <a:p>
            <a:pPr>
              <a:lnSpc>
                <a:spcPct val="100000"/>
              </a:lnSpc>
            </a:pP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Hard Disk Cache</a:t>
            </a:r>
            <a:endParaRPr/>
          </a:p>
        </p:txBody>
      </p:sp>
      <p:sp>
        <p:nvSpPr>
          <p:cNvPr id="212" name="TextShape 2"/>
          <p:cNvSpPr txBox="1"/>
          <p:nvPr/>
        </p:nvSpPr>
        <p:spPr>
          <a:xfrm>
            <a:off x="457200" y="1600200"/>
            <a:ext cx="8214480" cy="4525560"/>
          </a:xfrm>
          <a:prstGeom prst="rect">
            <a:avLst/>
          </a:prstGeom>
        </p:spPr>
        <p:txBody>
          <a:bodyPr/>
          <a:p>
            <a:pPr>
              <a:lnSpc>
                <a:spcPct val="100000"/>
              </a:lnSpc>
            </a:pPr>
            <a:r>
              <a:rPr lang="en-US" sz="2400">
                <a:solidFill>
                  <a:srgbClr val="000000"/>
                </a:solidFill>
                <a:latin typeface="Arial"/>
              </a:rPr>
              <a:t>All modern hard disks contain an integrated </a:t>
            </a:r>
            <a:r>
              <a:rPr i="1" lang="en-US" sz="2400">
                <a:solidFill>
                  <a:srgbClr val="000000"/>
                </a:solidFill>
                <a:latin typeface="Arial"/>
              </a:rPr>
              <a:t>cache</a:t>
            </a:r>
            <a:r>
              <a:rPr lang="en-US" sz="2400">
                <a:solidFill>
                  <a:srgbClr val="000000"/>
                </a:solidFill>
                <a:latin typeface="Arial"/>
              </a:rPr>
              <a:t>, also often called a </a:t>
            </a:r>
            <a:r>
              <a:rPr i="1" lang="en-US" sz="2400">
                <a:solidFill>
                  <a:srgbClr val="000000"/>
                </a:solidFill>
                <a:latin typeface="Arial"/>
              </a:rPr>
              <a:t>buffer</a:t>
            </a:r>
            <a:r>
              <a:rPr lang="en-US" sz="2400">
                <a:solidFill>
                  <a:srgbClr val="000000"/>
                </a:solidFill>
                <a:latin typeface="Arial"/>
              </a:rPr>
              <a:t>. </a:t>
            </a:r>
            <a:endParaRPr/>
          </a:p>
          <a:p>
            <a:pPr>
              <a:lnSpc>
                <a:spcPct val="100000"/>
              </a:lnSpc>
            </a:pPr>
            <a:r>
              <a:rPr lang="en-US" sz="2400">
                <a:solidFill>
                  <a:srgbClr val="000000"/>
                </a:solidFill>
                <a:latin typeface="Arial"/>
              </a:rPr>
              <a:t>Not normally thought of as part of the regular PC cache hierarchy, the function of cache is to act as a buffer between a relatively fast device (interface/bus)  and a relatively slow one (the disk). </a:t>
            </a:r>
            <a:endParaRPr/>
          </a:p>
          <a:p>
            <a:pPr>
              <a:lnSpc>
                <a:spcPct val="100000"/>
              </a:lnSpc>
            </a:pPr>
            <a:r>
              <a:rPr lang="en-US" sz="2400">
                <a:solidFill>
                  <a:srgbClr val="000000"/>
                </a:solidFill>
                <a:latin typeface="Arial"/>
              </a:rPr>
              <a:t>Most modern hard disks have between 512 kB and 2 MB of internal cache memory, although some high-performance SCSI drives have as much as 16 MB (or more)</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Hard Disk Cache 2</a:t>
            </a:r>
            <a:endParaRPr/>
          </a:p>
        </p:txBody>
      </p:sp>
      <p:sp>
        <p:nvSpPr>
          <p:cNvPr id="214" name="TextShape 2"/>
          <p:cNvSpPr txBox="1"/>
          <p:nvPr/>
        </p:nvSpPr>
        <p:spPr>
          <a:xfrm>
            <a:off x="457200" y="1600200"/>
            <a:ext cx="8273520" cy="4525560"/>
          </a:xfrm>
          <a:prstGeom prst="rect">
            <a:avLst/>
          </a:prstGeom>
        </p:spPr>
        <p:txBody>
          <a:bodyPr/>
          <a:p>
            <a:pPr>
              <a:lnSpc>
                <a:spcPct val="100000"/>
              </a:lnSpc>
            </a:pPr>
            <a:r>
              <a:rPr lang="en-US" sz="2400">
                <a:solidFill>
                  <a:srgbClr val="000000"/>
                </a:solidFill>
                <a:latin typeface="Arial"/>
              </a:rPr>
              <a:t>The use of a cache improves performance of any hard disk, by reducing the number of physical accesses to the disk on repeated reads and allowing data to stream from the disk uninterrupted when the bus is busy </a:t>
            </a:r>
            <a:endParaRPr/>
          </a:p>
          <a:p>
            <a:pPr>
              <a:lnSpc>
                <a:spcPct val="100000"/>
              </a:lnSpc>
            </a:pPr>
            <a:r>
              <a:rPr lang="en-US" sz="2400">
                <a:solidFill>
                  <a:srgbClr val="000000"/>
                </a:solidFill>
                <a:latin typeface="Arial"/>
              </a:rPr>
              <a:t>A hard disk's cache is important is due to the sheer difference in the speeds of the hard disk and the hard disk interface. </a:t>
            </a:r>
            <a:endParaRPr/>
          </a:p>
          <a:p>
            <a:pPr>
              <a:lnSpc>
                <a:spcPct val="100000"/>
              </a:lnSpc>
            </a:pPr>
            <a:r>
              <a:rPr lang="en-US" sz="2400">
                <a:solidFill>
                  <a:srgbClr val="000000"/>
                </a:solidFill>
                <a:latin typeface="Arial"/>
              </a:rPr>
              <a:t>Finding a piece of data on the hard disk involves random positioning, and incurs a penalty of milliseconds </a:t>
            </a:r>
            <a:endParaRPr/>
          </a:p>
          <a:p>
            <a:pPr>
              <a:lnSpc>
                <a:spcPct val="100000"/>
              </a:lnSpc>
            </a:pP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Hard Disk Cache 3</a:t>
            </a:r>
            <a:endParaRPr/>
          </a:p>
        </p:txBody>
      </p:sp>
      <p:sp>
        <p:nvSpPr>
          <p:cNvPr id="216" name="TextShape 2"/>
          <p:cNvSpPr txBox="1"/>
          <p:nvPr/>
        </p:nvSpPr>
        <p:spPr>
          <a:xfrm>
            <a:off x="457200" y="1600200"/>
            <a:ext cx="8273520" cy="4525560"/>
          </a:xfrm>
          <a:prstGeom prst="rect">
            <a:avLst/>
          </a:prstGeom>
        </p:spPr>
        <p:txBody>
          <a:bodyPr/>
          <a:p>
            <a:pPr>
              <a:lnSpc>
                <a:spcPct val="100000"/>
              </a:lnSpc>
            </a:pPr>
            <a:r>
              <a:rPr lang="en-US" sz="2400">
                <a:solidFill>
                  <a:srgbClr val="000000"/>
                </a:solidFill>
                <a:latin typeface="Arial"/>
              </a:rPr>
              <a:t>On a typical IDE/ATA hard disk, transferring a 4,096-byte block of data from the disk's internal cache is over 100 times faster than actually finding it and reading it from the platters.  </a:t>
            </a:r>
            <a:endParaRPr/>
          </a:p>
          <a:p>
            <a:pPr>
              <a:lnSpc>
                <a:spcPct val="100000"/>
              </a:lnSpc>
            </a:pPr>
            <a:r>
              <a:rPr lang="en-US" sz="2400">
                <a:solidFill>
                  <a:srgbClr val="000000"/>
                </a:solidFill>
                <a:latin typeface="Arial"/>
              </a:rPr>
              <a:t>If a seek isn't required (say, for reading a long string of consecutive sectors from the disk) the difference in speed isn't nearly as great, but the buffer is still much faster </a:t>
            </a:r>
            <a:endParaRPr/>
          </a:p>
          <a:p>
            <a:pPr>
              <a:lnSpc>
                <a:spcPct val="100000"/>
              </a:lnSpc>
            </a:pPr>
            <a:r>
              <a:rPr lang="en-US" sz="2400">
                <a:solidFill>
                  <a:srgbClr val="000000"/>
                </a:solidFill>
                <a:latin typeface="Arial"/>
              </a:rPr>
              <a:t>For hard disks, the cache is used to hold the results of recent reads from the disk, and also to "pre-fetch" information that is likely to be requested in the near future, for example, the sector or sectors immediately after the one just requested.</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Throughput</a:t>
            </a:r>
            <a:endParaRPr/>
          </a:p>
        </p:txBody>
      </p:sp>
      <p:sp>
        <p:nvSpPr>
          <p:cNvPr id="104" name="TextShape 2"/>
          <p:cNvSpPr txBox="1"/>
          <p:nvPr/>
        </p:nvSpPr>
        <p:spPr>
          <a:xfrm>
            <a:off x="457200" y="1600200"/>
            <a:ext cx="8345160" cy="4525560"/>
          </a:xfrm>
          <a:prstGeom prst="rect">
            <a:avLst/>
          </a:prstGeom>
        </p:spPr>
        <p:txBody>
          <a:bodyPr/>
          <a:p>
            <a:pPr>
              <a:lnSpc>
                <a:spcPct val="100000"/>
              </a:lnSpc>
            </a:pPr>
            <a:r>
              <a:rPr lang="en-US" sz="2400">
                <a:solidFill>
                  <a:srgbClr val="000000"/>
                </a:solidFill>
                <a:latin typeface="Arial"/>
              </a:rPr>
              <a:t>Assume operation times of functional units are:</a:t>
            </a:r>
            <a:endParaRPr/>
          </a:p>
          <a:p>
            <a:pPr lvl="1">
              <a:lnSpc>
                <a:spcPct val="100000"/>
              </a:lnSpc>
              <a:buFont typeface="Arial"/>
              <a:buChar char="–"/>
            </a:pPr>
            <a:r>
              <a:rPr lang="en-US" sz="2000">
                <a:solidFill>
                  <a:srgbClr val="000000"/>
                </a:solidFill>
                <a:latin typeface="Arial"/>
              </a:rPr>
              <a:t>Memory units (read/write) 10ns</a:t>
            </a:r>
            <a:endParaRPr/>
          </a:p>
          <a:p>
            <a:pPr lvl="1">
              <a:lnSpc>
                <a:spcPct val="100000"/>
              </a:lnSpc>
              <a:buFont typeface="Arial"/>
              <a:buChar char="–"/>
            </a:pPr>
            <a:r>
              <a:rPr lang="en-US" sz="2000">
                <a:solidFill>
                  <a:srgbClr val="000000"/>
                </a:solidFill>
                <a:latin typeface="Arial"/>
              </a:rPr>
              <a:t>ALU and adders 10ns</a:t>
            </a:r>
            <a:endParaRPr/>
          </a:p>
          <a:p>
            <a:pPr lvl="1">
              <a:lnSpc>
                <a:spcPct val="100000"/>
              </a:lnSpc>
              <a:buFont typeface="Arial"/>
              <a:buChar char="–"/>
            </a:pPr>
            <a:r>
              <a:rPr lang="en-US" sz="2000">
                <a:solidFill>
                  <a:srgbClr val="000000"/>
                </a:solidFill>
                <a:latin typeface="Arial"/>
              </a:rPr>
              <a:t>Register file (read/write) 5ns</a:t>
            </a:r>
            <a:endParaRPr/>
          </a:p>
          <a:p>
            <a:pPr lvl="1">
              <a:lnSpc>
                <a:spcPct val="100000"/>
              </a:lnSpc>
              <a:buFont typeface="Arial"/>
              <a:buChar char="–"/>
            </a:pPr>
            <a:r>
              <a:rPr lang="en-US" sz="2000">
                <a:solidFill>
                  <a:srgbClr val="000000"/>
                </a:solidFill>
                <a:latin typeface="Arial"/>
              </a:rPr>
              <a:t>Everything else is assumed to be negligible</a:t>
            </a:r>
            <a:endParaRPr/>
          </a:p>
          <a:p>
            <a:pPr>
              <a:lnSpc>
                <a:spcPct val="100000"/>
              </a:lnSpc>
            </a:pPr>
            <a:r>
              <a:rPr lang="en-US" sz="2400">
                <a:solidFill>
                  <a:srgbClr val="000000"/>
                </a:solidFill>
                <a:latin typeface="Arial"/>
              </a:rPr>
              <a:t>A load instruction would be 10 (instruction fetch) + 5 (register reads) + 10 (ALU) + 10 (data access) + 5 (register write) = 40ns</a:t>
            </a:r>
            <a:endParaRPr/>
          </a:p>
          <a:p>
            <a:pPr>
              <a:lnSpc>
                <a:spcPct val="100000"/>
              </a:lnSpc>
            </a:pPr>
            <a:r>
              <a:rPr lang="en-US" sz="2400">
                <a:solidFill>
                  <a:srgbClr val="000000"/>
                </a:solidFill>
                <a:latin typeface="Arial"/>
              </a:rPr>
              <a:t>Without pipelining, three load instructions take 120ns</a:t>
            </a:r>
            <a:endParaRPr/>
          </a:p>
          <a:p>
            <a:pPr>
              <a:lnSpc>
                <a:spcPct val="100000"/>
              </a:lnSpc>
            </a:pPr>
            <a:r>
              <a:rPr lang="en-US" sz="2400">
                <a:solidFill>
                  <a:srgbClr val="000000"/>
                </a:solidFill>
                <a:latin typeface="Arial"/>
              </a:rPr>
              <a:t>With pipelining, each stage must take time of longest stage (e.g. 10ns), so total execution time can be reduced to 70ns</a:t>
            </a:r>
            <a:endParaRPr/>
          </a:p>
          <a:p>
            <a:pPr>
              <a:lnSpc>
                <a:spcPct val="100000"/>
              </a:lnSpc>
            </a:pPr>
            <a:r>
              <a:rPr lang="en-US" sz="2400">
                <a:solidFill>
                  <a:srgbClr val="000000"/>
                </a:solidFill>
                <a:latin typeface="Arial"/>
              </a:rPr>
              <a:t>Speedup can approach 4:1, but requires balanced stages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Implementing Pipeline</a:t>
            </a:r>
            <a:endParaRPr/>
          </a:p>
        </p:txBody>
      </p:sp>
      <p:sp>
        <p:nvSpPr>
          <p:cNvPr id="106" name="TextShape 2"/>
          <p:cNvSpPr txBox="1"/>
          <p:nvPr/>
        </p:nvSpPr>
        <p:spPr>
          <a:xfrm>
            <a:off x="457200" y="1600200"/>
            <a:ext cx="8222400" cy="4525560"/>
          </a:xfrm>
          <a:prstGeom prst="rect">
            <a:avLst/>
          </a:prstGeom>
        </p:spPr>
        <p:txBody>
          <a:bodyPr/>
          <a:p>
            <a:pPr>
              <a:lnSpc>
                <a:spcPct val="100000"/>
              </a:lnSpc>
            </a:pPr>
            <a:r>
              <a:rPr lang="en-US" sz="2400">
                <a:solidFill>
                  <a:srgbClr val="000000"/>
                </a:solidFill>
                <a:latin typeface="Arial"/>
              </a:rPr>
              <a:t>Instruction flow is “left to right” but there are two exceptions:</a:t>
            </a:r>
            <a:endParaRPr/>
          </a:p>
          <a:p>
            <a:pPr lvl="1">
              <a:lnSpc>
                <a:spcPct val="100000"/>
              </a:lnSpc>
              <a:buFont typeface="Arial"/>
              <a:buChar char="–"/>
            </a:pPr>
            <a:r>
              <a:rPr lang="en-US" sz="2000">
                <a:solidFill>
                  <a:srgbClr val="000000"/>
                </a:solidFill>
                <a:latin typeface="Arial"/>
              </a:rPr>
              <a:t>Write back to register file</a:t>
            </a:r>
            <a:endParaRPr/>
          </a:p>
          <a:p>
            <a:pPr lvl="1">
              <a:lnSpc>
                <a:spcPct val="100000"/>
              </a:lnSpc>
              <a:buFont typeface="Arial"/>
              <a:buChar char="–"/>
            </a:pPr>
            <a:r>
              <a:rPr lang="en-US" sz="2000">
                <a:solidFill>
                  <a:srgbClr val="000000"/>
                </a:solidFill>
                <a:latin typeface="Arial"/>
              </a:rPr>
              <a:t>Selection of the next Program Counter value (on a branch instruction)</a:t>
            </a:r>
            <a:endParaRPr/>
          </a:p>
          <a:p>
            <a:pPr>
              <a:lnSpc>
                <a:spcPct val="100000"/>
              </a:lnSpc>
            </a:pPr>
            <a:r>
              <a:rPr lang="en-US" sz="2400">
                <a:solidFill>
                  <a:srgbClr val="000000"/>
                </a:solidFill>
                <a:latin typeface="Arial"/>
              </a:rPr>
              <a:t>Add pipeline registers to store results from one pipe stage so that it can be used by next, so Instruction Fetch pipe stage reads instruction and writes the result into the Instruction Fetch / Instruction Decode register. On the next clock cycle, the Instruction Decode pipe stage reads instruction from IF/ID register while the IF stage retrieves the next instruction</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Data and Branch Hazards</a:t>
            </a:r>
            <a:endParaRPr/>
          </a:p>
        </p:txBody>
      </p:sp>
      <p:sp>
        <p:nvSpPr>
          <p:cNvPr id="108" name="TextShape 2"/>
          <p:cNvSpPr txBox="1"/>
          <p:nvPr/>
        </p:nvSpPr>
        <p:spPr>
          <a:xfrm>
            <a:off x="457200" y="1600200"/>
            <a:ext cx="8236080" cy="4525560"/>
          </a:xfrm>
          <a:prstGeom prst="rect">
            <a:avLst/>
          </a:prstGeom>
        </p:spPr>
        <p:txBody>
          <a:bodyPr/>
          <a:p>
            <a:pPr>
              <a:lnSpc>
                <a:spcPct val="100000"/>
              </a:lnSpc>
            </a:pPr>
            <a:r>
              <a:rPr lang="en-US" sz="2400">
                <a:solidFill>
                  <a:srgbClr val="000000"/>
                </a:solidFill>
                <a:latin typeface="Arial"/>
              </a:rPr>
              <a:t>Pipelining is complicated by data and branch hazards</a:t>
            </a:r>
            <a:endParaRPr/>
          </a:p>
          <a:p>
            <a:pPr>
              <a:lnSpc>
                <a:spcPct val="100000"/>
              </a:lnSpc>
            </a:pPr>
            <a:r>
              <a:rPr lang="en-US" sz="2400">
                <a:solidFill>
                  <a:srgbClr val="000000"/>
                </a:solidFill>
                <a:latin typeface="Arial"/>
              </a:rPr>
              <a:t>Data hazards occur when a value required in a register is not valid because a previous instruction has not yet updated:</a:t>
            </a:r>
            <a:endParaRPr/>
          </a:p>
          <a:p>
            <a:r>
              <a:rPr lang="en-US" sz="2000">
                <a:solidFill>
                  <a:srgbClr val="000000"/>
                </a:solidFill>
                <a:latin typeface="Arial"/>
              </a:rPr>
              <a:t>SUB r1, r2, r3</a:t>
            </a:r>
            <a:endParaRPr/>
          </a:p>
          <a:p>
            <a:r>
              <a:rPr lang="en-US" sz="2000">
                <a:solidFill>
                  <a:srgbClr val="000000"/>
                </a:solidFill>
                <a:latin typeface="Arial"/>
              </a:rPr>
              <a:t>AND r10, r2, r5</a:t>
            </a:r>
            <a:endParaRPr/>
          </a:p>
          <a:p>
            <a:r>
              <a:rPr lang="en-US" sz="2000">
                <a:solidFill>
                  <a:srgbClr val="000000"/>
                </a:solidFill>
                <a:latin typeface="Arial"/>
              </a:rPr>
              <a:t>OR r11, r6, r2</a:t>
            </a:r>
            <a:endParaRPr/>
          </a:p>
          <a:p>
            <a:r>
              <a:rPr lang="en-US" sz="2000">
                <a:solidFill>
                  <a:srgbClr val="000000"/>
                </a:solidFill>
                <a:latin typeface="Arial"/>
              </a:rPr>
              <a:t>ADD r12, r7, r2</a:t>
            </a:r>
            <a:endParaRPr/>
          </a:p>
          <a:p>
            <a:r>
              <a:rPr lang="en-US" sz="2000">
                <a:solidFill>
                  <a:srgbClr val="000000"/>
                </a:solidFill>
                <a:latin typeface="Arial"/>
              </a:rPr>
              <a:t>STR r13, [r2]</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Pipeline Stalling</a:t>
            </a:r>
            <a:endParaRPr/>
          </a:p>
        </p:txBody>
      </p:sp>
      <p:sp>
        <p:nvSpPr>
          <p:cNvPr id="110" name="TextShape 2"/>
          <p:cNvSpPr txBox="1"/>
          <p:nvPr/>
        </p:nvSpPr>
        <p:spPr>
          <a:xfrm>
            <a:off x="457200" y="1600200"/>
            <a:ext cx="8236080" cy="4525560"/>
          </a:xfrm>
          <a:prstGeom prst="rect">
            <a:avLst/>
          </a:prstGeom>
        </p:spPr>
        <p:txBody>
          <a:bodyPr/>
          <a:p>
            <a:pPr>
              <a:lnSpc>
                <a:spcPct val="100000"/>
              </a:lnSpc>
            </a:pPr>
            <a:r>
              <a:rPr lang="en-US" sz="2400">
                <a:solidFill>
                  <a:srgbClr val="000000"/>
                </a:solidFill>
                <a:latin typeface="Arial"/>
              </a:rPr>
              <a:t>One solution is pipeline stalling – ID stages of dependent executions not executed until data in r2 is available – introduces bubbles and reduces efficiency</a:t>
            </a:r>
            <a:endParaRPr/>
          </a:p>
          <a:p>
            <a:pPr>
              <a:lnSpc>
                <a:spcPct val="100000"/>
              </a:lnSpc>
            </a:pPr>
            <a:r>
              <a:rPr lang="en-US" sz="2400">
                <a:solidFill>
                  <a:srgbClr val="000000"/>
                </a:solidFill>
                <a:latin typeface="Arial"/>
              </a:rPr>
              <a:t>Stalling can be implemented by adding a hazard detection unit into the pipeline</a:t>
            </a:r>
            <a:endParaRPr/>
          </a:p>
          <a:p>
            <a:pPr>
              <a:lnSpc>
                <a:spcPct val="100000"/>
              </a:lnSpc>
            </a:pPr>
            <a:r>
              <a:rPr lang="en-US" sz="2400">
                <a:solidFill>
                  <a:srgbClr val="000000"/>
                </a:solidFill>
                <a:latin typeface="Arial"/>
              </a:rPr>
              <a:t>If a hazard is detected, it stops the Program Counter and IF/ID register from being written and selects zeros for the control values in the ID/EX register</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